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82" r:id="rId3"/>
    <p:sldId id="299" r:id="rId4"/>
    <p:sldId id="300" r:id="rId5"/>
    <p:sldId id="301" r:id="rId6"/>
    <p:sldId id="297" r:id="rId7"/>
    <p:sldId id="302" r:id="rId8"/>
    <p:sldId id="303" r:id="rId9"/>
    <p:sldId id="304" r:id="rId10"/>
    <p:sldId id="305" r:id="rId11"/>
    <p:sldId id="306" r:id="rId12"/>
    <p:sldId id="284" r:id="rId13"/>
    <p:sldId id="27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D25"/>
    <a:srgbClr val="00480E"/>
    <a:srgbClr val="00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61A11-2E70-B114-B0F0-05AF4B5DDBEC}" v="3" dt="2023-10-18T17:38:44.825"/>
    <p1510:client id="{4218D4E2-6377-40FB-8D0F-F86A18A60EDF}" v="113" dt="2023-10-16T17:07:55.695"/>
    <p1510:client id="{4C9BB6AE-E86E-4463-96B7-A140C41B11BE}" v="42" dt="2023-10-11T13:54:19.041"/>
    <p1510:client id="{BB96957C-BA4F-FAE5-02EE-F15869828BDC}" v="1185" dt="2023-10-12T19:20:59.117"/>
    <p1510:client id="{CE547E03-466C-8306-313D-D115469A727D}" v="212" dt="2023-10-11T13:56:27.042"/>
    <p1510:client id="{DFBD4F74-BBDE-9CCB-9DDB-6BC33912F4B6}" v="913" dt="2023-10-12T15:23:04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37F07-C0B2-417F-BDF8-D22A61A93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E17347-14B9-488B-A43D-516678BB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B6235-067B-4EB0-92EC-6D00A034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D0364-ECE1-4A78-BC5C-AFB81E91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113AE-E21B-4CFD-AC62-4A723E2C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14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53D0C-D3C6-404A-B48F-6B93EA1D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35635A-E204-445F-A733-7986007D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B5ED9-41C6-4AA6-9BA4-82178C1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75351-EA72-439E-873A-5FA75917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4A506-41D2-4809-BCB1-4CD16722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35E555-25DE-40AB-9267-4ED5520E7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1C8331-CC67-4B35-B1BE-084B23E9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4014D-88C7-41B1-B400-0BEDF13E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934D-D669-4EDE-BD70-82E73268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520AF-1743-4D07-A571-0BF6DEB9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31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3DAB4-5C63-4C72-A2E5-2FA599D8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BA725-ABFA-4F72-9D5F-C1FCF1E5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4727FF-8DBD-4D8D-B980-3841DAB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D08447-6B45-41C7-A6DF-2792119D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9B896-059C-4E12-9AD0-F529AA7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25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22990-E702-422A-B0BD-56FD03EA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CB8A2-7E6F-4A24-AF77-84A9227A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9AF28-8B8E-4B78-9E14-A3710728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80A74-A997-402A-9116-36D3728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ABFF8-28D8-468D-BA80-71D04F77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6AFFF-9A44-40DA-847C-94CC500C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4F0EB-F70F-4C6A-9322-E9F0AA715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68A2A6-EDB9-47C9-B497-45ACE41D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192214-934F-43F6-984B-B399BF1F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9F6AF-4974-4ED4-AD1D-C1EBF385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3E025A-1BBA-4957-8080-DD3B283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83764-B452-42B5-93C7-7CEF136D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6C45EA-A667-4204-B3C6-7C7B5557C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B3537-6468-4FA5-8033-6F4C4D72D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EF051D-29D8-40D6-881E-A4329088D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E1C372-569A-4168-BB9F-E60505F88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017B35-2180-4BB0-AF1A-EF358E44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DCD52D-436B-426B-BCC7-CFBE47D6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C075DB-CC3C-4DE5-9771-1D716579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0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275D4-F520-4710-87FD-B6216E8C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0B41DD-2659-46E1-B601-BB734462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D87D87-5180-4433-9CF0-8B373618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E0EBBB-DED5-492C-8758-300BFD20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06063D-90B3-4FA8-B189-98D5A161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419BA1-8A8C-4457-8477-D0F1A9E8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2F46D-02AC-46A7-ACDC-BCF9F050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4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B769-4AA9-4DF3-83D4-352F73D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71045-C0B4-4334-A7AE-58A296B1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D1AF34-23BA-41D7-A700-01CD9D17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86C6AB-FC31-4896-8310-91BE2CEF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CE955E-206C-453E-8D52-13BE70A6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9C4EE-A456-48F7-A1A6-0AA74195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06291-56FD-4605-912D-EC8AB0A1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39F0ED-D808-45F5-BFBD-8E55C69F2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E1F203-AA85-4761-91CE-04D3BAAC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E822B-BCE3-4AB9-B60B-A5DB215B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6C236-5975-4926-AB30-91F8297F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9B73C1-DF5D-4929-9BA0-0A6D6864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1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B8F45C-AC8B-4A2C-8A2E-C499A7A6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BC97E-8270-44F1-A2CE-BFF24C18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B54EF-B557-4BB5-A61A-D91A3AC67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E220-C6A1-4983-8F75-47BE07FEF65E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F3206-74C3-4480-BF55-3A2A55C08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5B5F5-B4AB-4BF8-908E-9B3E1C79B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8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753/wgrs.2019.7688" TargetMode="External"/><Relationship Id="rId2" Type="http://schemas.openxmlformats.org/officeDocument/2006/relationships/hyperlink" Target="https://doi.org/10.5753/courb.2020.12359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03" y="5876904"/>
            <a:ext cx="2195698" cy="74886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5303913" y="1"/>
            <a:ext cx="5904657" cy="906947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5511865" y="732997"/>
            <a:ext cx="514806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/>
              <a:t>Universidade do Estado de Santa Catarina</a:t>
            </a:r>
          </a:p>
          <a:p>
            <a:pPr algn="ctr"/>
            <a:r>
              <a:rPr lang="pt-BR"/>
              <a:t>33° Seminário de Iniciação Científica</a:t>
            </a:r>
          </a:p>
          <a:p>
            <a:pPr algn="ctr"/>
            <a:r>
              <a:rPr lang="pt-BR"/>
              <a:t>Centro de Ciências Tecnológicas – CCT</a:t>
            </a:r>
          </a:p>
          <a:p>
            <a:pPr algn="ctr"/>
            <a:r>
              <a:rPr lang="pt-BR"/>
              <a:t>Departamento de Ciência da Computação</a:t>
            </a:r>
            <a:endParaRPr lang="pt-BR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838501-8BFC-4249-BA53-E7AEF6BB99DF}"/>
              </a:ext>
            </a:extLst>
          </p:cNvPr>
          <p:cNvSpPr txBox="1"/>
          <p:nvPr/>
        </p:nvSpPr>
        <p:spPr>
          <a:xfrm>
            <a:off x="4446980" y="2364935"/>
            <a:ext cx="716052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>
                <a:solidFill>
                  <a:srgbClr val="024D25"/>
                </a:solidFill>
                <a:ea typeface="+mn-lt"/>
                <a:cs typeface="+mn-lt"/>
              </a:rPr>
              <a:t>PROPOSTA DE UM MODELO DE CONFIABILIDADE UTILIZANDO MÉTODOS DE APOIO À TOMADA DE DECISÃO MULTICRITÉRIO PARA DISSEMINAÇÃO DE EVENTOS CRÍTICOS EM VANETS</a:t>
            </a:r>
            <a:endParaRPr lang="pt-BR" sz="2000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BF71DF-6F29-455F-AEF8-B84433164B4A}"/>
              </a:ext>
            </a:extLst>
          </p:cNvPr>
          <p:cNvSpPr txBox="1"/>
          <p:nvPr/>
        </p:nvSpPr>
        <p:spPr>
          <a:xfrm>
            <a:off x="7173433" y="4036607"/>
            <a:ext cx="485565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Bolsista: </a:t>
            </a:r>
            <a:r>
              <a:rPr lang="pt-BR">
                <a:ea typeface="+mn-lt"/>
                <a:cs typeface="+mn-lt"/>
              </a:rPr>
              <a:t>Ana Paula Chiarelli de Souza</a:t>
            </a:r>
            <a:r>
              <a:rPr lang="pt-BR"/>
              <a:t> – </a:t>
            </a:r>
            <a:r>
              <a:rPr lang="pt-BR">
                <a:ea typeface="+mn-lt"/>
                <a:cs typeface="+mn-lt"/>
              </a:rPr>
              <a:t>PROBIC</a:t>
            </a:r>
            <a:endParaRPr lang="pt-BR"/>
          </a:p>
          <a:p>
            <a:r>
              <a:rPr lang="pt-BR"/>
              <a:t>Orientador: </a:t>
            </a:r>
            <a:r>
              <a:rPr lang="pt-BR">
                <a:ea typeface="+mn-lt"/>
                <a:cs typeface="+mn-lt"/>
              </a:rPr>
              <a:t>Adriano </a:t>
            </a:r>
            <a:r>
              <a:rPr lang="pt-BR" err="1">
                <a:ea typeface="+mn-lt"/>
                <a:cs typeface="+mn-lt"/>
              </a:rPr>
              <a:t>Fiorese</a:t>
            </a:r>
          </a:p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8F71F3-619B-43B4-BAC8-915E3D12C6FC}"/>
              </a:ext>
            </a:extLst>
          </p:cNvPr>
          <p:cNvSpPr txBox="1"/>
          <p:nvPr/>
        </p:nvSpPr>
        <p:spPr>
          <a:xfrm>
            <a:off x="4554560" y="3413009"/>
            <a:ext cx="705294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/>
              <a:t>Palavras-chave: </a:t>
            </a:r>
            <a:r>
              <a:rPr lang="pt-BR" sz="1200">
                <a:latin typeface="Times New Roman"/>
                <a:cs typeface="Times New Roman"/>
              </a:rPr>
              <a:t>VANET</a:t>
            </a:r>
            <a:r>
              <a:rPr lang="pt-BR" sz="1200"/>
              <a:t>, </a:t>
            </a:r>
            <a:r>
              <a:rPr lang="pt-BR" sz="1200">
                <a:latin typeface="Times New Roman"/>
                <a:cs typeface="Times New Roman"/>
              </a:rPr>
              <a:t>Mobilidade Urbana, Métodos Multicritério</a:t>
            </a:r>
            <a:endParaRPr lang="pt-BR">
              <a:solidFill>
                <a:srgbClr val="000000"/>
              </a:solidFill>
              <a:cs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72" y="5790629"/>
            <a:ext cx="4031190" cy="921415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53BA0FB0-84D0-DDE0-0ECF-BF2CEA3FF5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242461" y="-218114"/>
            <a:ext cx="2869235" cy="70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402290" y="2605122"/>
            <a:ext cx="9721236" cy="1723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 err="1">
                <a:latin typeface="Verdana"/>
                <a:ea typeface="Verdana"/>
              </a:rPr>
              <a:t>Estágio</a:t>
            </a:r>
            <a:r>
              <a:rPr lang="en-US" b="1" dirty="0">
                <a:latin typeface="Verdana"/>
                <a:ea typeface="Verdana"/>
              </a:rPr>
              <a:t> </a:t>
            </a:r>
            <a:r>
              <a:rPr lang="en-US" b="1" dirty="0" err="1">
                <a:latin typeface="Verdana"/>
                <a:ea typeface="Verdana"/>
              </a:rPr>
              <a:t>atual</a:t>
            </a:r>
            <a:r>
              <a:rPr lang="en-US" b="1" dirty="0">
                <a:latin typeface="Verdana"/>
                <a:ea typeface="Verdana"/>
              </a:rPr>
              <a:t>:</a:t>
            </a:r>
            <a:r>
              <a:rPr lang="en-US" dirty="0">
                <a:latin typeface="Verdana"/>
                <a:ea typeface="Verdana"/>
              </a:rPr>
              <a:t> </a:t>
            </a:r>
            <a:r>
              <a:rPr lang="en-US" dirty="0" err="1">
                <a:latin typeface="Verdana"/>
                <a:ea typeface="Verdana"/>
              </a:rPr>
              <a:t>modelagem</a:t>
            </a:r>
            <a:r>
              <a:rPr lang="en-US" dirty="0">
                <a:latin typeface="Verdana"/>
                <a:ea typeface="Verdana"/>
              </a:rPr>
              <a:t> e </a:t>
            </a:r>
            <a:r>
              <a:rPr lang="en-US" dirty="0" err="1">
                <a:latin typeface="Verdana"/>
                <a:ea typeface="Verdana"/>
              </a:rPr>
              <a:t>condução</a:t>
            </a:r>
            <a:r>
              <a:rPr lang="en-US" dirty="0">
                <a:latin typeface="Verdana"/>
                <a:ea typeface="Verdana"/>
              </a:rPr>
              <a:t> de </a:t>
            </a:r>
            <a:r>
              <a:rPr lang="en-US" dirty="0" err="1">
                <a:latin typeface="Verdana"/>
                <a:ea typeface="Verdana"/>
              </a:rPr>
              <a:t>simulações</a:t>
            </a:r>
            <a:endParaRPr lang="pt-BR" dirty="0" err="1">
              <a:latin typeface="Verdana"/>
              <a:ea typeface="Verdana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latin typeface="Verdana"/>
              <a:ea typeface="Verdana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dirty="0" err="1">
                <a:latin typeface="Verdana"/>
                <a:ea typeface="Verdana"/>
              </a:rPr>
              <a:t>Oportunidades</a:t>
            </a:r>
            <a:r>
              <a:rPr lang="en-US" b="1" dirty="0">
                <a:latin typeface="Verdana"/>
                <a:ea typeface="Verdana"/>
              </a:rPr>
              <a:t> </a:t>
            </a:r>
            <a:r>
              <a:rPr lang="en-US" b="1" dirty="0" err="1">
                <a:latin typeface="Verdana"/>
                <a:ea typeface="Verdana"/>
              </a:rPr>
              <a:t>futuras</a:t>
            </a:r>
            <a:r>
              <a:rPr lang="en-US" b="1" dirty="0">
                <a:latin typeface="Verdana"/>
                <a:ea typeface="Verdana"/>
              </a:rPr>
              <a:t>:</a:t>
            </a:r>
            <a:r>
              <a:rPr lang="en-US" dirty="0">
                <a:latin typeface="Verdana"/>
                <a:ea typeface="Verdana"/>
              </a:rPr>
              <a:t> </a:t>
            </a:r>
            <a:r>
              <a:rPr lang="en-US" dirty="0" err="1">
                <a:latin typeface="Verdana"/>
                <a:ea typeface="Verdana"/>
              </a:rPr>
              <a:t>inclusão</a:t>
            </a:r>
            <a:r>
              <a:rPr lang="en-US" dirty="0">
                <a:latin typeface="Verdana"/>
                <a:ea typeface="Verdana"/>
              </a:rPr>
              <a:t> de </a:t>
            </a:r>
            <a:r>
              <a:rPr lang="en-US" dirty="0" err="1">
                <a:latin typeface="Verdana"/>
                <a:ea typeface="Verdana"/>
              </a:rPr>
              <a:t>critérios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comportamentais</a:t>
            </a:r>
            <a:r>
              <a:rPr lang="en-US" dirty="0">
                <a:latin typeface="Verdana"/>
                <a:ea typeface="Verdana"/>
              </a:rPr>
              <a:t>, </a:t>
            </a:r>
            <a:r>
              <a:rPr lang="en-US" dirty="0" err="1">
                <a:latin typeface="Verdana"/>
                <a:ea typeface="Verdana"/>
              </a:rPr>
              <a:t>avaliação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através</a:t>
            </a:r>
            <a:r>
              <a:rPr lang="en-US" dirty="0">
                <a:latin typeface="Verdana"/>
                <a:ea typeface="Verdana"/>
              </a:rPr>
              <a:t> de outros </a:t>
            </a:r>
            <a:r>
              <a:rPr lang="en-US" dirty="0" err="1">
                <a:latin typeface="Verdana"/>
                <a:ea typeface="Verdana"/>
              </a:rPr>
              <a:t>métodos</a:t>
            </a:r>
            <a:r>
              <a:rPr lang="en-US" dirty="0">
                <a:latin typeface="Verdana"/>
                <a:ea typeface="Verdana"/>
              </a:rPr>
              <a:t> de </a:t>
            </a:r>
            <a:r>
              <a:rPr lang="en-US" dirty="0" err="1">
                <a:latin typeface="Verdana"/>
                <a:ea typeface="Verdana"/>
              </a:rPr>
              <a:t>apoio</a:t>
            </a:r>
            <a:r>
              <a:rPr lang="en-US" dirty="0">
                <a:latin typeface="Verdana"/>
                <a:ea typeface="Verdana"/>
              </a:rPr>
              <a:t> à </a:t>
            </a:r>
            <a:r>
              <a:rPr lang="en-US" dirty="0" err="1">
                <a:latin typeface="Verdana"/>
                <a:ea typeface="Verdana"/>
              </a:rPr>
              <a:t>tomada</a:t>
            </a:r>
            <a:r>
              <a:rPr lang="en-US" dirty="0">
                <a:latin typeface="Verdana"/>
                <a:ea typeface="Verdana"/>
              </a:rPr>
              <a:t> de </a:t>
            </a:r>
            <a:r>
              <a:rPr lang="en-US" dirty="0" err="1">
                <a:latin typeface="Verdana"/>
                <a:ea typeface="Verdana"/>
              </a:rPr>
              <a:t>decisão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multicritério</a:t>
            </a:r>
            <a:r>
              <a:rPr lang="en-US" dirty="0">
                <a:latin typeface="Verdana"/>
                <a:ea typeface="Verdana"/>
              </a:rPr>
              <a:t> e </a:t>
            </a:r>
            <a:r>
              <a:rPr lang="en-US" dirty="0" err="1">
                <a:latin typeface="Verdana"/>
                <a:ea typeface="Verdana"/>
              </a:rPr>
              <a:t>abordagens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probabilísticas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ou</a:t>
            </a:r>
            <a:r>
              <a:rPr lang="en-US" dirty="0">
                <a:latin typeface="Verdana"/>
                <a:ea typeface="Verdana"/>
              </a:rPr>
              <a:t> </a:t>
            </a:r>
            <a:r>
              <a:rPr lang="en-US" dirty="0" err="1">
                <a:latin typeface="Verdana"/>
                <a:ea typeface="Verdana"/>
              </a:rPr>
              <a:t>híbridas</a:t>
            </a:r>
            <a:r>
              <a:rPr lang="en-US" dirty="0">
                <a:latin typeface="Verdana"/>
                <a:ea typeface="Verdana"/>
              </a:rPr>
              <a:t>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917549" y="333524"/>
            <a:ext cx="990325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Verdana"/>
                <a:ea typeface="Verdana"/>
                <a:cs typeface="Calibri"/>
              </a:rPr>
              <a:t>Estágio da pesquisa e oportunidades futuras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85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829978" y="1490273"/>
            <a:ext cx="9198711" cy="40164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>
                <a:latin typeface="Verdana"/>
                <a:ea typeface="+mn-lt"/>
                <a:cs typeface="+mn-lt"/>
              </a:rPr>
              <a:t>YURI, A. et al. </a:t>
            </a:r>
            <a:r>
              <a:rPr lang="pt-BR" sz="1500" b="1" dirty="0">
                <a:latin typeface="Verdana"/>
                <a:ea typeface="+mn-lt"/>
                <a:cs typeface="+mn-lt"/>
              </a:rPr>
              <a:t>Cooperação de Veículos Baseada em Características Sociais para Disseminação de Dados de Eventos Críticos Urbanos.</a:t>
            </a:r>
            <a:r>
              <a:rPr lang="pt-BR" sz="1500" dirty="0">
                <a:latin typeface="Verdana"/>
                <a:ea typeface="+mn-lt"/>
                <a:cs typeface="+mn-lt"/>
              </a:rPr>
              <a:t> </a:t>
            </a:r>
            <a:r>
              <a:rPr lang="pt-BR" sz="1500" i="1" dirty="0">
                <a:latin typeface="Verdana"/>
                <a:ea typeface="+mn-lt"/>
                <a:cs typeface="+mn-lt"/>
              </a:rPr>
              <a:t>In</a:t>
            </a:r>
            <a:r>
              <a:rPr lang="pt-BR" sz="1500" dirty="0">
                <a:latin typeface="Verdana"/>
                <a:ea typeface="+mn-lt"/>
                <a:cs typeface="+mn-lt"/>
              </a:rPr>
              <a:t>: WORKSHOP DE COMPUTAÇÃO URBANA (COURB), 4. , 2020, Rio de Janeiro. Anais [...]. Porto Alegre: Sociedade Brasileira de Computação, 2020 . p. 138-151. ISSN 2595-2706. DOI: </a:t>
            </a:r>
            <a:r>
              <a:rPr lang="pt-BR" sz="1500" dirty="0">
                <a:solidFill>
                  <a:srgbClr val="6298AE"/>
                </a:solidFill>
                <a:latin typeface="Verdana"/>
                <a:ea typeface="+mn-lt"/>
                <a:cs typeface="+mn-lt"/>
                <a:hlinkClick r:id="rId2"/>
              </a:rPr>
              <a:t>https://doi.org/10.5753/courb.2020.12359</a:t>
            </a:r>
            <a:r>
              <a:rPr lang="pt-BR" sz="1500" dirty="0">
                <a:latin typeface="Verdana"/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5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>
                <a:latin typeface="Verdana"/>
                <a:ea typeface="+mn-lt"/>
                <a:cs typeface="+mn-lt"/>
              </a:rPr>
              <a:t>ANDRADE, J. et al. </a:t>
            </a:r>
            <a:r>
              <a:rPr lang="pt-BR" sz="1500" b="1" dirty="0">
                <a:latin typeface="Verdana"/>
                <a:ea typeface="+mn-lt"/>
                <a:cs typeface="+mn-lt"/>
              </a:rPr>
              <a:t>Monitoramento e Disseminação Cooperativa de Eventos Emergenciais Apoiado por Agrupamentos de Veículos. </a:t>
            </a:r>
            <a:r>
              <a:rPr lang="pt-BR" sz="1500" i="1" dirty="0">
                <a:latin typeface="Verdana"/>
                <a:ea typeface="+mn-lt"/>
                <a:cs typeface="+mn-lt"/>
              </a:rPr>
              <a:t>In</a:t>
            </a:r>
            <a:r>
              <a:rPr lang="pt-BR" sz="1500" dirty="0">
                <a:latin typeface="Verdana"/>
                <a:ea typeface="+mn-lt"/>
                <a:cs typeface="+mn-lt"/>
              </a:rPr>
              <a:t>: WORKSHOP DE GERÊNCIA E OPERAÇÃO DE REDES E SERVIÇOS (WGRS), 24. , 2019, Gramado. Anais [...]. Porto Alegre: Sociedade Brasileira de Computação, 2019 . p. 127-140. ISSN 2595-2722. DOI: </a:t>
            </a:r>
            <a:r>
              <a:rPr lang="pt-BR" sz="1500" dirty="0">
                <a:solidFill>
                  <a:srgbClr val="6298AE"/>
                </a:solidFill>
                <a:latin typeface="Verdana"/>
                <a:ea typeface="+mn-lt"/>
                <a:cs typeface="+mn-lt"/>
                <a:hlinkClick r:id="rId3"/>
              </a:rPr>
              <a:t>https://doi.org/10.5753/wgrs.2019.7688</a:t>
            </a:r>
            <a:r>
              <a:rPr lang="pt-BR" sz="1500" dirty="0">
                <a:latin typeface="Verdana"/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500" dirty="0">
              <a:latin typeface="Verdana"/>
              <a:ea typeface="Verdana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>
                <a:latin typeface="Verdana"/>
                <a:ea typeface="Verdana"/>
                <a:cs typeface="Calibri"/>
              </a:rPr>
              <a:t>ALESSIO ISHIZAKA; PHILIPPE NEMERY.</a:t>
            </a:r>
            <a:r>
              <a:rPr lang="pt-BR" sz="1500" b="1" dirty="0">
                <a:latin typeface="Verdana"/>
                <a:ea typeface="Verdana"/>
                <a:cs typeface="Calibri"/>
              </a:rPr>
              <a:t> </a:t>
            </a:r>
            <a:r>
              <a:rPr lang="pt-BR" sz="1500" b="1" dirty="0" err="1">
                <a:latin typeface="Verdana"/>
                <a:ea typeface="Verdana"/>
                <a:cs typeface="Calibri"/>
              </a:rPr>
              <a:t>Multi-criteria</a:t>
            </a:r>
            <a:r>
              <a:rPr lang="pt-BR" sz="1500" b="1" dirty="0">
                <a:latin typeface="Verdana"/>
                <a:ea typeface="Verdana"/>
                <a:cs typeface="Calibri"/>
              </a:rPr>
              <a:t> </a:t>
            </a:r>
            <a:r>
              <a:rPr lang="pt-BR" sz="1500" b="1" dirty="0" err="1">
                <a:latin typeface="Verdana"/>
                <a:ea typeface="Verdana"/>
                <a:cs typeface="Calibri"/>
              </a:rPr>
              <a:t>Decision</a:t>
            </a:r>
            <a:r>
              <a:rPr lang="pt-BR" sz="1500" b="1" dirty="0">
                <a:latin typeface="Verdana"/>
                <a:ea typeface="Verdana"/>
                <a:cs typeface="Calibri"/>
              </a:rPr>
              <a:t> </a:t>
            </a:r>
            <a:r>
              <a:rPr lang="pt-BR" sz="1500" b="1" dirty="0" err="1">
                <a:latin typeface="Verdana"/>
                <a:ea typeface="Verdana"/>
                <a:cs typeface="Calibri"/>
              </a:rPr>
              <a:t>Analysis</a:t>
            </a:r>
            <a:r>
              <a:rPr lang="pt-BR" sz="1500" b="1" dirty="0">
                <a:latin typeface="Verdana"/>
                <a:ea typeface="Verdana"/>
                <a:cs typeface="Calibri"/>
              </a:rPr>
              <a:t>.</a:t>
            </a:r>
            <a:r>
              <a:rPr lang="pt-BR" sz="1500" dirty="0">
                <a:latin typeface="Verdana"/>
                <a:ea typeface="Verdana"/>
                <a:cs typeface="Calibri"/>
              </a:rPr>
              <a:t> [</a:t>
            </a:r>
            <a:r>
              <a:rPr lang="pt-BR" sz="1500" dirty="0" err="1">
                <a:latin typeface="Verdana"/>
                <a:ea typeface="Verdana"/>
                <a:cs typeface="Calibri"/>
              </a:rPr>
              <a:t>s.l</a:t>
            </a:r>
            <a:r>
              <a:rPr lang="pt-BR" sz="1500" dirty="0">
                <a:latin typeface="Verdana"/>
                <a:ea typeface="Verdana"/>
                <a:cs typeface="Calibri"/>
              </a:rPr>
              <a:t>.] John </a:t>
            </a:r>
            <a:r>
              <a:rPr lang="pt-BR" sz="1500" dirty="0" err="1">
                <a:latin typeface="Verdana"/>
                <a:ea typeface="Verdana"/>
                <a:cs typeface="Calibri"/>
              </a:rPr>
              <a:t>Wiley</a:t>
            </a:r>
            <a:r>
              <a:rPr lang="pt-BR" sz="1500" dirty="0">
                <a:latin typeface="Verdana"/>
                <a:ea typeface="Verdana"/>
                <a:cs typeface="Calibri"/>
              </a:rPr>
              <a:t> &amp; Sons, 2013.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500" dirty="0">
              <a:latin typeface="Verdana"/>
              <a:ea typeface="Verdana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>
                <a:latin typeface="Verdana"/>
                <a:ea typeface="Verdana"/>
                <a:cs typeface="Calibri"/>
              </a:rPr>
              <a:t>GROVER, J.; MANOJ SINGH GAUR; VIJAY LAXMI. </a:t>
            </a:r>
            <a:r>
              <a:rPr lang="pt-BR" sz="1500" b="1" dirty="0">
                <a:latin typeface="Verdana"/>
                <a:ea typeface="Verdana"/>
                <a:cs typeface="Calibri"/>
              </a:rPr>
              <a:t>Trust Establishment </a:t>
            </a:r>
            <a:r>
              <a:rPr lang="pt-BR" sz="1500" b="1" dirty="0" err="1">
                <a:latin typeface="Verdana"/>
                <a:ea typeface="Verdana"/>
                <a:cs typeface="Calibri"/>
              </a:rPr>
              <a:t>Techniques</a:t>
            </a:r>
            <a:r>
              <a:rPr lang="pt-BR" sz="1500" b="1" dirty="0">
                <a:latin typeface="Verdana"/>
                <a:ea typeface="Verdana"/>
                <a:cs typeface="Calibri"/>
              </a:rPr>
              <a:t> in VANET.</a:t>
            </a:r>
            <a:r>
              <a:rPr lang="pt-BR" sz="1500" dirty="0">
                <a:latin typeface="Verdana"/>
                <a:ea typeface="Verdana"/>
                <a:cs typeface="Calibri"/>
              </a:rPr>
              <a:t> </a:t>
            </a:r>
            <a:r>
              <a:rPr lang="pt-BR" sz="1500" dirty="0" err="1">
                <a:latin typeface="Verdana"/>
                <a:ea typeface="Verdana"/>
                <a:cs typeface="Calibri"/>
              </a:rPr>
              <a:t>Signals</a:t>
            </a:r>
            <a:r>
              <a:rPr lang="pt-BR" sz="1500" dirty="0">
                <a:latin typeface="Verdana"/>
                <a:ea typeface="Verdana"/>
                <a:cs typeface="Calibri"/>
              </a:rPr>
              <a:t> </a:t>
            </a:r>
            <a:r>
              <a:rPr lang="pt-BR" sz="1500" dirty="0" err="1">
                <a:latin typeface="Verdana"/>
                <a:ea typeface="Verdana"/>
                <a:cs typeface="Calibri"/>
              </a:rPr>
              <a:t>and</a:t>
            </a:r>
            <a:r>
              <a:rPr lang="pt-BR" sz="1500" dirty="0">
                <a:latin typeface="Verdana"/>
                <a:ea typeface="Verdana"/>
                <a:cs typeface="Calibri"/>
              </a:rPr>
              <a:t> communication </a:t>
            </a:r>
            <a:r>
              <a:rPr lang="pt-BR" sz="1500" dirty="0" err="1">
                <a:latin typeface="Verdana"/>
                <a:ea typeface="Verdana"/>
                <a:cs typeface="Calibri"/>
              </a:rPr>
              <a:t>technology</a:t>
            </a:r>
            <a:r>
              <a:rPr lang="pt-BR" sz="1500" dirty="0">
                <a:latin typeface="Verdana"/>
                <a:ea typeface="Verdana"/>
                <a:cs typeface="Calibri"/>
              </a:rPr>
              <a:t>, p. 273–301, 1 jan. 2013.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917549" y="333524"/>
            <a:ext cx="619268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Verdana"/>
                <a:ea typeface="Verdana"/>
              </a:rPr>
              <a:t>Referências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85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360" y="6356932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855746" y="1429223"/>
            <a:ext cx="494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>
                <a:solidFill>
                  <a:srgbClr val="024D2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Agradecimentos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242461" y="-218114"/>
            <a:ext cx="2869235" cy="707611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222D04C-FE4F-4424-AE7C-CEC31F54E8EC}"/>
              </a:ext>
            </a:extLst>
          </p:cNvPr>
          <p:cNvSpPr txBox="1"/>
          <p:nvPr/>
        </p:nvSpPr>
        <p:spPr>
          <a:xfrm>
            <a:off x="6096000" y="3830273"/>
            <a:ext cx="59544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/>
              <a:t>Contatos: </a:t>
            </a:r>
            <a:r>
              <a:rPr lang="pt-BR">
                <a:ea typeface="+mn-lt"/>
                <a:cs typeface="+mn-lt"/>
              </a:rPr>
              <a:t>ana.souza92@edu.udesc.br</a:t>
            </a:r>
            <a:endParaRPr lang="pt-BR"/>
          </a:p>
          <a:p>
            <a:r>
              <a:rPr lang="pt-BR">
                <a:cs typeface="Calibri" panose="020F0502020204030204"/>
              </a:rPr>
              <a:t>	</a:t>
            </a:r>
            <a:r>
              <a:rPr lang="pt-BR">
                <a:ea typeface="+mn-lt"/>
                <a:cs typeface="+mn-lt"/>
              </a:rPr>
              <a:t>adriano.fiorese@udesc.br 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F6C695-4DCC-46FE-B8E9-DCC126776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52" y="4701213"/>
            <a:ext cx="1844240" cy="20161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E396ED-D0B6-4D3F-BFE3-235F0396D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220" y="5611062"/>
            <a:ext cx="2478647" cy="1037634"/>
          </a:xfrm>
          <a:prstGeom prst="rect">
            <a:avLst/>
          </a:prstGeom>
        </p:spPr>
      </p:pic>
      <p:pic>
        <p:nvPicPr>
          <p:cNvPr id="14" name="Imagem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4326" y="166823"/>
            <a:ext cx="3947881" cy="9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3AACD6-7C35-444D-A591-85B1F44C98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37" y="206891"/>
            <a:ext cx="2195698" cy="7488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2D20A0-815B-17DD-448A-9F06BAF0C4CD}"/>
              </a:ext>
            </a:extLst>
          </p:cNvPr>
          <p:cNvSpPr txBox="1"/>
          <p:nvPr/>
        </p:nvSpPr>
        <p:spPr>
          <a:xfrm>
            <a:off x="4446980" y="2364935"/>
            <a:ext cx="716052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b="1">
                <a:solidFill>
                  <a:srgbClr val="000000"/>
                </a:solidFill>
                <a:ea typeface="+mn-lt"/>
                <a:cs typeface="+mn-lt"/>
              </a:rPr>
              <a:t>PROPOSTA DE UM MODELO DE CONFIABILIDADE UTILIZANDO MÉTODOS DE APOIO À TOMADA DE DECISÃO MULTICRITÉRIO PARA DISSEMINAÇÃO DE EVENTOS CRÍTICOS EM VANETS</a:t>
            </a:r>
            <a:endParaRPr lang="pt-BR" sz="2000" b="1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7146166" y="1374008"/>
            <a:ext cx="3312368" cy="30931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500" b="1" dirty="0">
                <a:latin typeface="Verdana"/>
                <a:ea typeface="Verdana"/>
                <a:cs typeface="+mn-lt"/>
              </a:rPr>
              <a:t>Enfrentar eventos críticos nas vias urbanas é um desafio significativo para a mobilidade nas cidades.</a:t>
            </a:r>
            <a:endParaRPr lang="pt-BR" b="1" dirty="0"/>
          </a:p>
          <a:p>
            <a:pPr algn="just"/>
            <a:endParaRPr lang="pt-BR" sz="1500" dirty="0">
              <a:latin typeface="Verdana"/>
              <a:ea typeface="Verdana"/>
              <a:cs typeface="Calibri"/>
            </a:endParaRPr>
          </a:p>
          <a:p>
            <a:pPr algn="just"/>
            <a:r>
              <a:rPr lang="pt-BR" sz="1500" dirty="0">
                <a:latin typeface="Verdana"/>
                <a:ea typeface="Verdana"/>
                <a:cs typeface="Calibri"/>
              </a:rPr>
              <a:t>Diversos eventos inesperados podem ocorrer nas vias, como acidentes, buracos ou animais na pista e congestionamentos.</a:t>
            </a:r>
          </a:p>
          <a:p>
            <a:pPr algn="just"/>
            <a:endParaRPr lang="pt-BR" sz="1500" dirty="0">
              <a:latin typeface="Verdana"/>
              <a:ea typeface="Verdana"/>
              <a:cs typeface="Calibri"/>
            </a:endParaRPr>
          </a:p>
          <a:p>
            <a:pPr algn="just"/>
            <a:r>
              <a:rPr lang="pt-BR" sz="1500" dirty="0">
                <a:latin typeface="Verdana"/>
                <a:ea typeface="Verdana"/>
                <a:cs typeface="Calibri"/>
              </a:rPr>
              <a:t>Estes eventos prejudicam a mobilidade urbana e a segurança geral das vias.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917549" y="333524"/>
            <a:ext cx="83244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Verdana"/>
                <a:ea typeface="Verdana"/>
              </a:rPr>
              <a:t>Desafios da mobilidade urbana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Rodovia com carros&#10;&#10;Descrição gerada automaticamente">
            <a:extLst>
              <a:ext uri="{FF2B5EF4-FFF2-40B4-BE49-F238E27FC236}">
                <a16:creationId xmlns:a16="http://schemas.microsoft.com/office/drawing/2014/main" id="{AF34845E-B037-2570-7E0D-4E2F884F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52" y="1369861"/>
            <a:ext cx="5283200" cy="306464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7FEA7EC-67FA-E34A-EEE4-68BF927C3C7F}"/>
              </a:ext>
            </a:extLst>
          </p:cNvPr>
          <p:cNvSpPr txBox="1"/>
          <p:nvPr/>
        </p:nvSpPr>
        <p:spPr>
          <a:xfrm>
            <a:off x="1484985" y="4826527"/>
            <a:ext cx="8759256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500" b="1" dirty="0">
                <a:latin typeface="Verdana"/>
                <a:ea typeface="Verdana"/>
                <a:cs typeface="Calibri"/>
              </a:rPr>
              <a:t>Como disseminar a informação de forma ágil para que as autoridades possam resolver </a:t>
            </a:r>
            <a:r>
              <a:rPr lang="pt-BR" sz="1500" b="1">
                <a:latin typeface="Verdana"/>
                <a:ea typeface="Verdana"/>
                <a:cs typeface="Calibri"/>
              </a:rPr>
              <a:t>os problemas rapidamente, de forma a preservar a boa mobilidade urbana?</a:t>
            </a:r>
            <a:endParaRPr lang="pt-BR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21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6960096" y="1374008"/>
            <a:ext cx="3781972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500" b="1" dirty="0">
                <a:latin typeface="Verdana"/>
                <a:ea typeface="Verdana"/>
                <a:cs typeface="Calibri"/>
              </a:rPr>
              <a:t>Redes sem fio autônomas estabelecidas entre veículos em trânsito (nós da rede) e estações base (pontos de comunicação fixos).</a:t>
            </a:r>
            <a:endParaRPr lang="pt-BR">
              <a:latin typeface="Calibri"/>
              <a:ea typeface="Verdana"/>
              <a:cs typeface="Calibri"/>
            </a:endParaRPr>
          </a:p>
          <a:p>
            <a:pPr algn="just"/>
            <a:endParaRPr lang="pt-BR" sz="1500" b="1" dirty="0">
              <a:latin typeface="Verdana"/>
              <a:ea typeface="Verdana"/>
              <a:cs typeface="Calibri"/>
            </a:endParaRPr>
          </a:p>
          <a:p>
            <a:pPr algn="just"/>
            <a:r>
              <a:rPr lang="pt-BR" sz="1500" dirty="0">
                <a:latin typeface="Verdana"/>
                <a:ea typeface="Verdana"/>
                <a:cs typeface="Arial"/>
              </a:rPr>
              <a:t>Veículos em uma VANET detectam eventos críticos e encaminham mensagens V2V até chegar a uma estação base, que poderá alertar rapidamente as autoridades.</a:t>
            </a:r>
            <a:endParaRPr lang="pt-BR" sz="1500" dirty="0">
              <a:latin typeface="Verdana"/>
              <a:ea typeface="Verdana"/>
              <a:cs typeface="Calibri"/>
            </a:endParaRPr>
          </a:p>
          <a:p>
            <a:pPr algn="just"/>
            <a:endParaRPr lang="pt-BR" sz="1500" dirty="0">
              <a:latin typeface="Verdana"/>
              <a:ea typeface="Verdana"/>
              <a:cs typeface="Arial"/>
            </a:endParaRPr>
          </a:p>
          <a:p>
            <a:pPr algn="just"/>
            <a:r>
              <a:rPr lang="pt-BR" sz="1500" dirty="0">
                <a:latin typeface="Verdana"/>
                <a:ea typeface="Verdana"/>
                <a:cs typeface="Arial"/>
              </a:rPr>
              <a:t>Isso é importante principalmente para detectar eventos que ocorrem longe dos pontos fixos da rede. </a:t>
            </a:r>
            <a:endParaRPr lang="pt-BR" sz="1500">
              <a:latin typeface="Verdana"/>
              <a:ea typeface="Verdana"/>
              <a:cs typeface="Calibri"/>
            </a:endParaRPr>
          </a:p>
          <a:p>
            <a:pPr algn="just"/>
            <a:br>
              <a:rPr lang="en-US" dirty="0"/>
            </a:b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870512" y="333524"/>
            <a:ext cx="94533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Redes </a:t>
            </a:r>
            <a:r>
              <a:rPr lang="pt-BR" sz="3600" b="1" dirty="0" err="1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Ad-Hoc</a:t>
            </a:r>
            <a:r>
              <a:rPr lang="pt-BR" sz="3600" b="1" dirty="0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 Veiculares (</a:t>
            </a:r>
            <a:r>
              <a:rPr lang="pt-BR" sz="3600" b="1" dirty="0" err="1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VANETs</a:t>
            </a:r>
            <a:r>
              <a:rPr lang="pt-BR" sz="3600" b="1" dirty="0">
                <a:solidFill>
                  <a:srgbClr val="000000"/>
                </a:solidFill>
                <a:latin typeface="Verdana"/>
                <a:ea typeface="Verdana"/>
                <a:cs typeface="Arial"/>
              </a:rPr>
              <a:t>)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FEA7EC-67FA-E34A-EEE4-68BF927C3C7F}"/>
              </a:ext>
            </a:extLst>
          </p:cNvPr>
          <p:cNvSpPr txBox="1"/>
          <p:nvPr/>
        </p:nvSpPr>
        <p:spPr>
          <a:xfrm>
            <a:off x="1484985" y="4826527"/>
            <a:ext cx="43283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900" b="1" i="1" dirty="0">
                <a:latin typeface="Verdana"/>
                <a:ea typeface="+mn-lt"/>
                <a:cs typeface="+mn-lt"/>
              </a:rPr>
              <a:t>VANET communication </a:t>
            </a:r>
            <a:r>
              <a:rPr lang="pt-BR" sz="900" b="1" i="1" err="1">
                <a:latin typeface="Verdana"/>
                <a:ea typeface="+mn-lt"/>
                <a:cs typeface="+mn-lt"/>
              </a:rPr>
              <a:t>architecture</a:t>
            </a:r>
            <a:r>
              <a:rPr lang="pt-BR" sz="900" b="1" i="1" dirty="0">
                <a:latin typeface="Verdana"/>
                <a:ea typeface="+mn-lt"/>
                <a:cs typeface="+mn-lt"/>
              </a:rPr>
              <a:t>.</a:t>
            </a:r>
            <a:r>
              <a:rPr lang="pt-BR" sz="900" b="1" i="1" dirty="0">
                <a:latin typeface="Verdana"/>
                <a:ea typeface="Verdana"/>
                <a:cs typeface="Calibri"/>
              </a:rPr>
              <a:t> </a:t>
            </a:r>
            <a:r>
              <a:rPr lang="pt-BR" sz="900" i="1" dirty="0">
                <a:latin typeface="Verdana"/>
                <a:ea typeface="Verdana"/>
                <a:cs typeface="Calibri"/>
              </a:rPr>
              <a:t>Shah, </a:t>
            </a:r>
            <a:r>
              <a:rPr lang="pt-BR" sz="900" i="1" err="1">
                <a:latin typeface="Verdana"/>
                <a:ea typeface="Verdana"/>
                <a:cs typeface="Calibri"/>
              </a:rPr>
              <a:t>Syed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</a:t>
            </a:r>
            <a:r>
              <a:rPr lang="pt-BR" sz="900" i="1" err="1">
                <a:latin typeface="Verdana"/>
                <a:ea typeface="Verdana"/>
                <a:cs typeface="Calibri"/>
              </a:rPr>
              <a:t>Sarmad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&amp; Malik, Asad &amp; Rahman, Anis Ur &amp; </a:t>
            </a:r>
            <a:r>
              <a:rPr lang="pt-BR" sz="900" i="1" err="1">
                <a:latin typeface="Verdana"/>
                <a:ea typeface="Verdana"/>
                <a:cs typeface="Calibri"/>
              </a:rPr>
              <a:t>Iqbal</a:t>
            </a:r>
            <a:r>
              <a:rPr lang="pt-BR" sz="900" i="1" dirty="0">
                <a:latin typeface="Verdana"/>
                <a:ea typeface="Verdana"/>
                <a:cs typeface="Calibri"/>
              </a:rPr>
              <a:t>, </a:t>
            </a:r>
            <a:r>
              <a:rPr lang="pt-BR" sz="900" i="1" err="1">
                <a:latin typeface="Verdana"/>
                <a:ea typeface="Verdana"/>
                <a:cs typeface="Calibri"/>
              </a:rPr>
              <a:t>Sohail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&amp; Khan, </a:t>
            </a:r>
            <a:r>
              <a:rPr lang="pt-BR" sz="900" i="1" err="1">
                <a:latin typeface="Verdana"/>
                <a:ea typeface="Verdana"/>
                <a:cs typeface="Calibri"/>
              </a:rPr>
              <a:t>Samee</a:t>
            </a:r>
            <a:r>
              <a:rPr lang="pt-BR" sz="900" i="1" dirty="0">
                <a:latin typeface="Verdana"/>
                <a:ea typeface="Verdana"/>
                <a:cs typeface="Calibri"/>
              </a:rPr>
              <a:t>. (2019). Time </a:t>
            </a:r>
            <a:r>
              <a:rPr lang="pt-BR" sz="900" i="1" err="1">
                <a:latin typeface="Verdana"/>
                <a:ea typeface="Verdana"/>
                <a:cs typeface="Calibri"/>
              </a:rPr>
              <a:t>Barrier-Based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</a:t>
            </a:r>
            <a:r>
              <a:rPr lang="pt-BR" sz="900" i="1" err="1">
                <a:latin typeface="Verdana"/>
                <a:ea typeface="Verdana"/>
                <a:cs typeface="Calibri"/>
              </a:rPr>
              <a:t>Emergency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</a:t>
            </a:r>
            <a:r>
              <a:rPr lang="pt-BR" sz="900" i="1" err="1">
                <a:latin typeface="Verdana"/>
                <a:ea typeface="Verdana"/>
                <a:cs typeface="Calibri"/>
              </a:rPr>
              <a:t>Message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</a:t>
            </a:r>
            <a:r>
              <a:rPr lang="pt-BR" sz="900" i="1" err="1">
                <a:latin typeface="Verdana"/>
                <a:ea typeface="Verdana"/>
                <a:cs typeface="Calibri"/>
              </a:rPr>
              <a:t>Dissemination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in </a:t>
            </a:r>
            <a:r>
              <a:rPr lang="pt-BR" sz="900" i="1" err="1">
                <a:latin typeface="Verdana"/>
                <a:ea typeface="Verdana"/>
                <a:cs typeface="Calibri"/>
              </a:rPr>
              <a:t>Vehicular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</a:t>
            </a:r>
            <a:r>
              <a:rPr lang="pt-BR" sz="900" i="1" err="1">
                <a:latin typeface="Verdana"/>
                <a:ea typeface="Verdana"/>
                <a:cs typeface="Calibri"/>
              </a:rPr>
              <a:t>Ad-hoc</a:t>
            </a:r>
            <a:r>
              <a:rPr lang="pt-BR" sz="900" i="1" dirty="0">
                <a:latin typeface="Verdana"/>
                <a:ea typeface="Verdana"/>
                <a:cs typeface="Calibri"/>
              </a:rPr>
              <a:t> Networks. IEEE Access. PP. 1-1. 10.1109/ACCESS.2019.2895114. </a:t>
            </a:r>
            <a:endParaRPr lang="pt-BR" sz="900">
              <a:latin typeface="Verdana"/>
              <a:ea typeface="Verdana"/>
              <a:cs typeface="Calibri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85F7A13-1D46-71B6-E6DF-57B497A1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52" y="1108974"/>
            <a:ext cx="4323644" cy="35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6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647074" y="2716370"/>
            <a:ext cx="946154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Verdana"/>
                <a:ea typeface="Verdana"/>
                <a:cs typeface="Calibri"/>
              </a:rPr>
              <a:t>Veículos em constante movimento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latin typeface="Verdana"/>
              <a:ea typeface="Verdana" panose="020B0604030504040204" pitchFamily="34" charset="0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/>
                <a:ea typeface="Verdana"/>
              </a:rPr>
              <a:t>Difícil previsão do posicionamento dos nós da rede</a:t>
            </a:r>
            <a:endParaRPr lang="pt-BR">
              <a:latin typeface="Verdana"/>
              <a:ea typeface="Verdana"/>
              <a:cs typeface="Calibri"/>
            </a:endParaRPr>
          </a:p>
          <a:p>
            <a:pPr algn="just"/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Inviável transmitir a mensagem para todos os veículos (inundação)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latin typeface="Verdana"/>
                <a:ea typeface="Verdana"/>
              </a:rPr>
              <a:t>Como escolher o melhor veículo retransmissor, </a:t>
            </a:r>
            <a:r>
              <a:rPr lang="pt-BR" b="1" dirty="0">
                <a:latin typeface="Verdana"/>
                <a:ea typeface="Verdana"/>
                <a:cs typeface="+mn-lt"/>
              </a:rPr>
              <a:t>que terá as melhores condições de entrega, o que geralmente significa entregar o mais rápido possível à estação base?</a:t>
            </a:r>
            <a:endParaRPr lang="pt-BR">
              <a:ea typeface="Calibri"/>
              <a:cs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917549" y="333524"/>
            <a:ext cx="943364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Verdana"/>
                <a:ea typeface="Verdana"/>
                <a:cs typeface="Verdana" panose="020B0604030504040204" pitchFamily="34" charset="0"/>
              </a:rPr>
              <a:t>Desafios da retransmissão de mensagens em </a:t>
            </a:r>
            <a:r>
              <a:rPr lang="pt-BR" sz="3600" b="1" dirty="0" err="1">
                <a:latin typeface="Verdana"/>
                <a:ea typeface="Verdana"/>
                <a:cs typeface="Verdana" panose="020B0604030504040204" pitchFamily="34" charset="0"/>
              </a:rPr>
              <a:t>VANETs</a:t>
            </a:r>
            <a:endParaRPr lang="pt-BR" sz="3600" dirty="0" err="1"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7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1671576" y="2400783"/>
            <a:ext cx="9566543" cy="13696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700" dirty="0">
                <a:latin typeface="Verdana"/>
                <a:ea typeface="Verdana"/>
                <a:cs typeface="+mn-lt"/>
              </a:rPr>
              <a:t>" Confiabilidade implica a expectativa de que uma entidade da VANET aja conforme o esperado. Confiança representa o grau em que um nó é confiável ou seguro em interações com outros nós."</a:t>
            </a:r>
            <a:endParaRPr lang="pt-BR" dirty="0">
              <a:latin typeface="Verdana"/>
              <a:ea typeface="Verdana"/>
              <a:cs typeface="+mn-lt"/>
            </a:endParaRPr>
          </a:p>
          <a:p>
            <a:endParaRPr lang="pt-BR" sz="1700" dirty="0">
              <a:latin typeface="Verdana"/>
              <a:ea typeface="Verdana"/>
              <a:cs typeface="+mn-lt"/>
            </a:endParaRPr>
          </a:p>
          <a:p>
            <a:r>
              <a:rPr lang="pt-BR" sz="1500" dirty="0">
                <a:latin typeface="Verdana"/>
                <a:ea typeface="Verdana"/>
                <a:cs typeface="Calibri"/>
              </a:rPr>
              <a:t>(REN apud GROVER, 2013, p. 275)</a:t>
            </a:r>
            <a:endParaRPr lang="pt-BR" sz="1500" dirty="0">
              <a:latin typeface="Calibri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55957" y="1710215"/>
            <a:ext cx="1008746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dirty="0">
                <a:latin typeface="Verdana"/>
                <a:ea typeface="Verdana"/>
                <a:cs typeface="Calibri"/>
              </a:rPr>
              <a:t>Estudo de um modelo de confiabilidade para escolher o próximo veículo retransmissor considerando comportamentos veiculares históricos, momentâneos e relacionados ao motorista.</a:t>
            </a:r>
            <a:endParaRPr lang="pt-BR" dirty="0">
              <a:latin typeface="Calibri"/>
              <a:ea typeface="Verdana"/>
              <a:cs typeface="Calibri"/>
            </a:endParaRPr>
          </a:p>
          <a:p>
            <a:pPr algn="just"/>
            <a:endParaRPr lang="pt-BR" dirty="0">
              <a:latin typeface="Verdana"/>
              <a:ea typeface="Verdana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</a:rPr>
              <a:t>NS3:</a:t>
            </a:r>
            <a:r>
              <a:rPr lang="pt-BR" sz="1600" dirty="0">
                <a:latin typeface="Verdana"/>
                <a:ea typeface="Verdana"/>
              </a:rPr>
              <a:t> </a:t>
            </a:r>
            <a:r>
              <a:rPr lang="pt-BR" sz="1600" dirty="0" err="1">
                <a:latin typeface="Verdana"/>
                <a:ea typeface="Verdana"/>
              </a:rPr>
              <a:t>Discrete-event</a:t>
            </a:r>
            <a:r>
              <a:rPr lang="pt-BR" sz="1600" dirty="0">
                <a:latin typeface="Verdana"/>
                <a:ea typeface="Verdana"/>
              </a:rPr>
              <a:t> network </a:t>
            </a:r>
            <a:r>
              <a:rPr lang="pt-BR" sz="1600" dirty="0" err="1">
                <a:latin typeface="Verdana"/>
                <a:ea typeface="Verdana"/>
              </a:rPr>
              <a:t>simulator</a:t>
            </a:r>
            <a:r>
              <a:rPr lang="pt-BR" sz="1600" dirty="0">
                <a:latin typeface="Verdana"/>
                <a:ea typeface="Verdana"/>
              </a:rPr>
              <a:t> for Internet systems</a:t>
            </a:r>
            <a:endParaRPr lang="pt-BR" sz="1600" dirty="0">
              <a:latin typeface="Verdana"/>
              <a:ea typeface="Verdana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  <a:cs typeface="Verdana" panose="020B0604030504040204" pitchFamily="34" charset="0"/>
              </a:rPr>
              <a:t>SUMO: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Simulation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of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Urban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MObility</a:t>
            </a:r>
            <a:endParaRPr lang="pt-BR" sz="16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Verdana"/>
                <a:ea typeface="Verdana"/>
                <a:cs typeface="Verdana" panose="020B0604030504040204" pitchFamily="34" charset="0"/>
              </a:rPr>
              <a:t>LuST</a:t>
            </a:r>
            <a:r>
              <a:rPr lang="pt-BR" sz="1600" b="1" dirty="0">
                <a:latin typeface="Verdana"/>
                <a:ea typeface="Verdana"/>
                <a:cs typeface="Verdana" panose="020B0604030504040204" pitchFamily="34" charset="0"/>
              </a:rPr>
              <a:t>: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 Luxembourg SUMO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Traffic</a:t>
            </a:r>
            <a:endParaRPr lang="pt-BR" sz="1600" dirty="0" err="1">
              <a:latin typeface="Verdana"/>
              <a:ea typeface="Verdana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  <a:cs typeface="Verdana" panose="020B0604030504040204" pitchFamily="34" charset="0"/>
              </a:rPr>
              <a:t>MINUET 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[Andrade et al. 2020]: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MonitorINg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and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Dissemination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of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Urban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EvenTs</a:t>
            </a:r>
            <a:endParaRPr lang="pt-BR" sz="1600" dirty="0" err="1">
              <a:latin typeface="Verdana"/>
              <a:ea typeface="Verdana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  <a:cs typeface="Verdana" panose="020B0604030504040204" pitchFamily="34" charset="0"/>
              </a:rPr>
              <a:t>SOCIABLE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[Yuri et al. 2020]: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SOCial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monItoring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and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disseminAtion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of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urBan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criticaL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 </a:t>
            </a:r>
            <a:r>
              <a:rPr lang="pt-BR" sz="1600" dirty="0" err="1">
                <a:latin typeface="Verdana"/>
                <a:ea typeface="Verdana"/>
                <a:cs typeface="Verdana" panose="020B0604030504040204" pitchFamily="34" charset="0"/>
              </a:rPr>
              <a:t>Events</a:t>
            </a:r>
            <a:endParaRPr lang="pt-BR" sz="1600" dirty="0" err="1">
              <a:latin typeface="Verdana"/>
              <a:ea typeface="Verdana"/>
              <a:cs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917549" y="333524"/>
            <a:ext cx="890202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Verdana"/>
                <a:ea typeface="Verdana"/>
              </a:rPr>
              <a:t>Simulação e Ferramentas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487585" y="2330448"/>
            <a:ext cx="9352050" cy="3077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</a:rPr>
              <a:t>Fatores comportamentais:</a:t>
            </a:r>
            <a:r>
              <a:rPr lang="pt-BR" sz="1600" dirty="0">
                <a:latin typeface="Verdana"/>
                <a:ea typeface="Verdana"/>
              </a:rPr>
              <a:t> idade do veículo e motorista, histórico de multas, velocidade, entre outros</a:t>
            </a:r>
            <a:endParaRPr lang="pt-BR" sz="1600" dirty="0">
              <a:latin typeface="Verdana"/>
              <a:ea typeface="Verdana"/>
              <a:cs typeface="Calibri"/>
            </a:endParaRPr>
          </a:p>
          <a:p>
            <a:pPr algn="just"/>
            <a:endParaRPr lang="pt-BR" sz="16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  <a:cs typeface="Verdana" panose="020B0604030504040204" pitchFamily="34" charset="0"/>
              </a:rPr>
              <a:t>Fatores Objetivos: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proximidade de uma estação base, direção, etc.</a:t>
            </a:r>
          </a:p>
          <a:p>
            <a:pPr algn="just"/>
            <a:endParaRPr lang="pt-BR" sz="1600" dirty="0">
              <a:latin typeface="Verdana"/>
              <a:ea typeface="Verdana"/>
              <a:cs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Calibri"/>
            </a:endParaRPr>
          </a:p>
          <a:p>
            <a:pPr algn="just"/>
            <a:r>
              <a:rPr lang="pt-BR" sz="1600" dirty="0">
                <a:latin typeface="Verdana"/>
                <a:ea typeface="Verdana"/>
              </a:rPr>
              <a:t>O estágio atual da pesquisa modelou os fatores objetivos, que podem ser obtidos diretamente dos dados do projeto </a:t>
            </a:r>
            <a:r>
              <a:rPr lang="pt-BR" sz="1600" dirty="0" err="1">
                <a:latin typeface="Verdana"/>
                <a:ea typeface="Verdana"/>
              </a:rPr>
              <a:t>LuST</a:t>
            </a:r>
            <a:r>
              <a:rPr lang="pt-BR" sz="1600" dirty="0">
                <a:latin typeface="Verdana"/>
                <a:ea typeface="Verdana"/>
              </a:rPr>
              <a:t> e representam comportamentos reais de veículos em determinado momento.</a:t>
            </a:r>
            <a:br>
              <a:rPr lang="en-US" dirty="0"/>
            </a:br>
            <a:endParaRPr lang="en-US"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899829" y="333524"/>
            <a:ext cx="946908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Verdana"/>
                <a:ea typeface="Verdana"/>
              </a:rPr>
              <a:t>Critérios componentes do </a:t>
            </a:r>
            <a:r>
              <a:rPr lang="pt-BR" sz="3600" b="1" i="1" dirty="0">
                <a:latin typeface="Verdana"/>
                <a:ea typeface="Verdana"/>
              </a:rPr>
              <a:t>score </a:t>
            </a:r>
            <a:r>
              <a:rPr lang="pt-BR" sz="3600" b="1" dirty="0">
                <a:latin typeface="Verdana"/>
                <a:ea typeface="Verdana"/>
              </a:rPr>
              <a:t>de confiabilidade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6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372399" y="2445634"/>
            <a:ext cx="9697608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</a:rPr>
              <a:t>Quantidade de veículos na vizinhança:</a:t>
            </a:r>
            <a:r>
              <a:rPr lang="pt-BR" sz="1600" dirty="0">
                <a:latin typeface="Verdana"/>
                <a:ea typeface="Verdana"/>
              </a:rPr>
              <a:t> uma maior densidade de veículos na vizinhança do potencial retransmissor amplia a quantidade de opções no próximo salto. Este critério possui, atualmente, um peso de 20% na escolha do retransmissor</a:t>
            </a:r>
            <a:endParaRPr lang="pt-BR" sz="1600">
              <a:latin typeface="Verdana"/>
              <a:ea typeface="Verdana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  <a:cs typeface="Verdana" panose="020B0604030504040204" pitchFamily="34" charset="0"/>
              </a:rPr>
              <a:t>Proximidade de uma BS:</a:t>
            </a:r>
            <a:r>
              <a:rPr lang="pt-BR" sz="1600" dirty="0">
                <a:latin typeface="Verdana"/>
                <a:ea typeface="Verdana"/>
                <a:cs typeface="Verdana" panose="020B0604030504040204" pitchFamily="34" charset="0"/>
              </a:rPr>
              <a:t> escolher um veículo mais próximo de uma BS pode reduzir fragmentações, perdas e saltos na transmissão. No momento</a:t>
            </a:r>
            <a:r>
              <a:rPr lang="pt-BR" sz="1600" dirty="0">
                <a:latin typeface="Verdana"/>
                <a:ea typeface="Verdana"/>
              </a:rPr>
              <a:t>, A escolha do retransmissor é influenciada por este critério com um peso de 50%</a:t>
            </a:r>
            <a:endParaRPr lang="pt-BR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/>
                <a:ea typeface="Verdana"/>
              </a:rPr>
              <a:t>Direção:</a:t>
            </a:r>
            <a:r>
              <a:rPr lang="pt-BR" sz="1600" dirty="0">
                <a:latin typeface="Verdana"/>
                <a:ea typeface="Verdana"/>
              </a:rPr>
              <a:t> veículos direcionados à uma BS podem agilizar a entrega e minimizar trajetos. Na atual simulação, este critério influencia a escolha do retransmissor em 30%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latin typeface="Verdana"/>
              <a:ea typeface="Verdana"/>
              <a:cs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917549" y="333524"/>
            <a:ext cx="946909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Verdana"/>
                <a:ea typeface="Verdana"/>
              </a:rPr>
              <a:t>Critérios componentes do </a:t>
            </a:r>
            <a:r>
              <a:rPr lang="pt-BR" sz="3600" b="1" i="1" dirty="0">
                <a:latin typeface="Verdana"/>
                <a:ea typeface="Verdana"/>
              </a:rPr>
              <a:t>score </a:t>
            </a:r>
            <a:r>
              <a:rPr lang="pt-BR" sz="3600" b="1" dirty="0">
                <a:latin typeface="Verdana"/>
                <a:ea typeface="Verdana"/>
              </a:rPr>
              <a:t>de confiabilidade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3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921748" y="1710215"/>
            <a:ext cx="9216190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1" dirty="0">
                <a:latin typeface="Verdana"/>
                <a:ea typeface="Verdana"/>
              </a:rPr>
              <a:t>Os métodos de apoio à tomada de decisão são uma subárea de estudo da Pesquisa Operacional e apoiam o processo decisório, com base na informação existente, na busca da melhor solução para o problema.</a:t>
            </a:r>
            <a:endParaRPr lang="pt-BR" b="1">
              <a:latin typeface="Verdana"/>
              <a:ea typeface="Verdana"/>
            </a:endParaRPr>
          </a:p>
          <a:p>
            <a:pPr algn="just"/>
            <a:endParaRPr lang="pt-BR" sz="1600" dirty="0">
              <a:latin typeface="Verdana"/>
              <a:ea typeface="Verdana"/>
              <a:cs typeface="Verdana" panose="020B060403050404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500" dirty="0">
                <a:latin typeface="Verdana"/>
                <a:ea typeface="Verdana"/>
                <a:cs typeface="Calibri"/>
              </a:rPr>
              <a:t>TOPSIS (Técnica de </a:t>
            </a:r>
            <a:r>
              <a:rPr lang="en-US" sz="1500" err="1">
                <a:latin typeface="Verdana"/>
                <a:ea typeface="Verdana"/>
                <a:cs typeface="Calibri"/>
              </a:rPr>
              <a:t>Ordem</a:t>
            </a:r>
            <a:r>
              <a:rPr lang="en-US" sz="1500" dirty="0">
                <a:latin typeface="Verdana"/>
                <a:ea typeface="Verdana"/>
                <a:cs typeface="Calibri"/>
              </a:rPr>
              <a:t> de </a:t>
            </a:r>
            <a:r>
              <a:rPr lang="en-US" sz="1500" err="1">
                <a:latin typeface="Verdana"/>
                <a:ea typeface="Verdana"/>
                <a:cs typeface="Calibri"/>
              </a:rPr>
              <a:t>Preferência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err="1">
                <a:latin typeface="Verdana"/>
                <a:ea typeface="Verdana"/>
                <a:cs typeface="Calibri"/>
              </a:rPr>
              <a:t>por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err="1">
                <a:latin typeface="Verdana"/>
                <a:ea typeface="Verdana"/>
                <a:cs typeface="Calibri"/>
              </a:rPr>
              <a:t>Similaridade</a:t>
            </a:r>
            <a:r>
              <a:rPr lang="en-US" sz="1500" dirty="0">
                <a:latin typeface="Verdana"/>
                <a:ea typeface="Verdana"/>
                <a:cs typeface="Calibri"/>
              </a:rPr>
              <a:t> com a </a:t>
            </a:r>
            <a:r>
              <a:rPr lang="en-US" sz="1500" err="1">
                <a:latin typeface="Verdana"/>
                <a:ea typeface="Verdana"/>
                <a:cs typeface="Calibri"/>
              </a:rPr>
              <a:t>Solução</a:t>
            </a:r>
            <a:r>
              <a:rPr lang="en-US" sz="1500" dirty="0">
                <a:latin typeface="Verdana"/>
                <a:ea typeface="Verdana"/>
                <a:cs typeface="Calibri"/>
              </a:rPr>
              <a:t> Ideal): </a:t>
            </a:r>
            <a:r>
              <a:rPr lang="en-US" sz="1500" err="1">
                <a:latin typeface="Verdana"/>
                <a:ea typeface="Verdana"/>
                <a:cs typeface="Calibri"/>
              </a:rPr>
              <a:t>normaliza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err="1">
                <a:latin typeface="Verdana"/>
                <a:ea typeface="Verdana"/>
                <a:cs typeface="Calibri"/>
              </a:rPr>
              <a:t>critérios</a:t>
            </a:r>
            <a:r>
              <a:rPr lang="en-US" sz="1500" dirty="0">
                <a:latin typeface="Verdana"/>
                <a:ea typeface="Verdana"/>
                <a:cs typeface="Calibri"/>
              </a:rPr>
              <a:t> de </a:t>
            </a:r>
            <a:r>
              <a:rPr lang="en-US" sz="1500" err="1">
                <a:latin typeface="Verdana"/>
                <a:ea typeface="Verdana"/>
                <a:cs typeface="Calibri"/>
              </a:rPr>
              <a:t>diferentes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err="1">
                <a:latin typeface="Verdana"/>
                <a:ea typeface="Verdana"/>
                <a:cs typeface="Calibri"/>
              </a:rPr>
              <a:t>escalas</a:t>
            </a:r>
            <a:r>
              <a:rPr lang="en-US" sz="1500" dirty="0">
                <a:latin typeface="Verdana"/>
                <a:ea typeface="Verdana"/>
                <a:cs typeface="Calibri"/>
              </a:rPr>
              <a:t> e </a:t>
            </a:r>
            <a:r>
              <a:rPr lang="en-US" sz="1500" err="1">
                <a:latin typeface="Verdana"/>
                <a:ea typeface="Verdana"/>
                <a:cs typeface="Calibri"/>
              </a:rPr>
              <a:t>resulta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err="1">
                <a:latin typeface="Verdana"/>
                <a:ea typeface="Verdana"/>
                <a:cs typeface="Calibri"/>
              </a:rPr>
              <a:t>em</a:t>
            </a:r>
            <a:r>
              <a:rPr lang="en-US" sz="1500" dirty="0">
                <a:latin typeface="Verdana"/>
                <a:ea typeface="Verdana"/>
                <a:cs typeface="Calibri"/>
              </a:rPr>
              <a:t> um ranking </a:t>
            </a:r>
            <a:r>
              <a:rPr lang="en-US" sz="1500" err="1">
                <a:latin typeface="Verdana"/>
                <a:ea typeface="Verdana"/>
                <a:cs typeface="Calibri"/>
              </a:rPr>
              <a:t>comparativo</a:t>
            </a:r>
            <a:r>
              <a:rPr lang="en-US" sz="1500" dirty="0">
                <a:latin typeface="Verdana"/>
                <a:ea typeface="Verdana"/>
                <a:cs typeface="Calibri"/>
              </a:rPr>
              <a:t> da </a:t>
            </a:r>
            <a:r>
              <a:rPr lang="en-US" sz="1500" err="1">
                <a:latin typeface="Verdana"/>
                <a:ea typeface="Verdana"/>
                <a:cs typeface="Calibri"/>
              </a:rPr>
              <a:t>pontuação</a:t>
            </a:r>
            <a:r>
              <a:rPr lang="en-US" sz="1500" dirty="0">
                <a:latin typeface="Verdana"/>
                <a:ea typeface="Verdana"/>
                <a:cs typeface="Calibri"/>
              </a:rPr>
              <a:t> dos </a:t>
            </a:r>
            <a:r>
              <a:rPr lang="en-US" sz="1500" err="1">
                <a:latin typeface="Verdana"/>
                <a:ea typeface="Verdana"/>
                <a:cs typeface="Calibri"/>
              </a:rPr>
              <a:t>veículos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err="1">
                <a:latin typeface="Verdana"/>
                <a:ea typeface="Verdana"/>
                <a:cs typeface="Calibri"/>
              </a:rPr>
              <a:t>analisados</a:t>
            </a:r>
            <a:r>
              <a:rPr lang="en-US" sz="1500" dirty="0">
                <a:latin typeface="Verdana"/>
                <a:ea typeface="Verdana"/>
                <a:cs typeface="Calibri"/>
              </a:rPr>
              <a:t> com a </a:t>
            </a:r>
            <a:r>
              <a:rPr lang="en-US" sz="1500" err="1">
                <a:latin typeface="Verdana"/>
                <a:ea typeface="Verdana"/>
                <a:cs typeface="Calibri"/>
              </a:rPr>
              <a:t>solução</a:t>
            </a:r>
            <a:r>
              <a:rPr lang="en-US" sz="1500" dirty="0">
                <a:latin typeface="Verdana"/>
                <a:ea typeface="Verdana"/>
                <a:cs typeface="Calibri"/>
              </a:rPr>
              <a:t> ideal</a:t>
            </a:r>
          </a:p>
          <a:p>
            <a:pPr marL="285750" indent="-285750" algn="just">
              <a:buFont typeface="Arial"/>
              <a:buChar char="•"/>
            </a:pPr>
            <a:endParaRPr lang="en-US" sz="1500" dirty="0">
              <a:latin typeface="Verdana"/>
              <a:ea typeface="Verdana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500" dirty="0" err="1">
                <a:latin typeface="Verdana"/>
                <a:ea typeface="Verdana"/>
                <a:cs typeface="Calibri"/>
              </a:rPr>
              <a:t>Ponderação</a:t>
            </a:r>
            <a:r>
              <a:rPr lang="en-US" sz="1500" dirty="0">
                <a:latin typeface="Verdana"/>
                <a:ea typeface="Verdana"/>
                <a:cs typeface="Calibri"/>
              </a:rPr>
              <a:t> e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definição</a:t>
            </a:r>
            <a:r>
              <a:rPr lang="en-US" sz="1500" dirty="0">
                <a:latin typeface="Verdana"/>
                <a:ea typeface="Verdana"/>
                <a:cs typeface="Calibri"/>
              </a:rPr>
              <a:t> dos pesos de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cada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critério</a:t>
            </a:r>
            <a:r>
              <a:rPr lang="en-US" sz="1500" dirty="0">
                <a:latin typeface="Verdana"/>
                <a:ea typeface="Verdana"/>
                <a:cs typeface="Calibri"/>
              </a:rPr>
              <a:t> e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como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estes</a:t>
            </a:r>
            <a:r>
              <a:rPr lang="en-US" sz="1500" dirty="0">
                <a:latin typeface="Verdana"/>
                <a:ea typeface="Verdana"/>
                <a:cs typeface="Calibri"/>
              </a:rPr>
              <a:t> pesos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aprimoram</a:t>
            </a:r>
            <a:r>
              <a:rPr lang="en-US" sz="1500" dirty="0">
                <a:latin typeface="Verdana"/>
                <a:ea typeface="Verdana"/>
                <a:cs typeface="Calibri"/>
              </a:rPr>
              <a:t> a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escolha</a:t>
            </a:r>
            <a:r>
              <a:rPr lang="en-US" sz="1500" dirty="0">
                <a:latin typeface="Verdana"/>
                <a:ea typeface="Verdana"/>
                <a:cs typeface="Calibri"/>
              </a:rPr>
              <a:t> do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retransmissor</a:t>
            </a:r>
            <a:r>
              <a:rPr lang="en-US" sz="1500" dirty="0">
                <a:latin typeface="Verdana"/>
                <a:ea typeface="Verdana"/>
                <a:cs typeface="Calibri"/>
              </a:rPr>
              <a:t>,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buscando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minimizar</a:t>
            </a:r>
            <a:r>
              <a:rPr lang="en-US" sz="1500" dirty="0">
                <a:latin typeface="Verdana"/>
                <a:ea typeface="Verdana"/>
                <a:cs typeface="Calibri"/>
              </a:rPr>
              <a:t>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trajetos</a:t>
            </a:r>
            <a:r>
              <a:rPr lang="en-US" sz="1500" dirty="0">
                <a:latin typeface="Verdana"/>
                <a:ea typeface="Verdana"/>
                <a:cs typeface="Calibri"/>
              </a:rPr>
              <a:t>,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número</a:t>
            </a:r>
            <a:r>
              <a:rPr lang="en-US" sz="1500" dirty="0">
                <a:latin typeface="Verdana"/>
                <a:ea typeface="Verdana"/>
                <a:cs typeface="Calibri"/>
              </a:rPr>
              <a:t> de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saltos</a:t>
            </a:r>
            <a:r>
              <a:rPr lang="en-US" sz="1500" dirty="0">
                <a:latin typeface="Verdana"/>
                <a:ea typeface="Verdana"/>
                <a:cs typeface="Calibri"/>
              </a:rPr>
              <a:t> e loops de </a:t>
            </a:r>
            <a:r>
              <a:rPr lang="en-US" sz="1500" dirty="0" err="1">
                <a:latin typeface="Verdana"/>
                <a:ea typeface="Verdana"/>
                <a:cs typeface="Calibri"/>
              </a:rPr>
              <a:t>retransmissão</a:t>
            </a:r>
            <a:endParaRPr lang="en-US" sz="1500" dirty="0">
              <a:latin typeface="Verdana"/>
              <a:ea typeface="Verdana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1500" dirty="0">
              <a:latin typeface="Verdana"/>
              <a:ea typeface="Verdana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500" dirty="0" err="1">
                <a:latin typeface="Verdana"/>
                <a:ea typeface="+mn-lt"/>
                <a:cs typeface="+mn-lt"/>
              </a:rPr>
              <a:t>Classificação</a:t>
            </a:r>
            <a:r>
              <a:rPr lang="en-US" sz="1500" dirty="0">
                <a:latin typeface="Verdana"/>
                <a:ea typeface="+mn-lt"/>
                <a:cs typeface="+mn-lt"/>
              </a:rPr>
              <a:t> dos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veículos</a:t>
            </a:r>
            <a:r>
              <a:rPr lang="en-US" sz="1500" dirty="0">
                <a:latin typeface="Verdana"/>
                <a:ea typeface="+mn-lt"/>
                <a:cs typeface="+mn-lt"/>
              </a:rPr>
              <a:t>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em</a:t>
            </a:r>
            <a:r>
              <a:rPr lang="en-US" sz="1500" dirty="0">
                <a:latin typeface="Verdana"/>
                <a:ea typeface="+mn-lt"/>
                <a:cs typeface="+mn-lt"/>
              </a:rPr>
              <a:t>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uma</a:t>
            </a:r>
            <a:r>
              <a:rPr lang="en-US" sz="1500" dirty="0">
                <a:latin typeface="Verdana"/>
                <a:ea typeface="+mn-lt"/>
                <a:cs typeface="+mn-lt"/>
              </a:rPr>
              <a:t>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escala</a:t>
            </a:r>
            <a:r>
              <a:rPr lang="en-US" sz="1500" dirty="0">
                <a:latin typeface="Verdana"/>
                <a:ea typeface="+mn-lt"/>
                <a:cs typeface="+mn-lt"/>
              </a:rPr>
              <a:t> de 0 a 1,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onde</a:t>
            </a:r>
            <a:r>
              <a:rPr lang="en-US" sz="1500" dirty="0">
                <a:latin typeface="Verdana"/>
                <a:ea typeface="+mn-lt"/>
                <a:cs typeface="+mn-lt"/>
              </a:rPr>
              <a:t> a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proximidade</a:t>
            </a:r>
            <a:r>
              <a:rPr lang="en-US" sz="1500" dirty="0">
                <a:latin typeface="Verdana"/>
                <a:ea typeface="+mn-lt"/>
                <a:cs typeface="+mn-lt"/>
              </a:rPr>
              <a:t> de 1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representa</a:t>
            </a:r>
            <a:r>
              <a:rPr lang="en-US" sz="1500" dirty="0">
                <a:latin typeface="Verdana"/>
                <a:ea typeface="+mn-lt"/>
                <a:cs typeface="+mn-lt"/>
              </a:rPr>
              <a:t> a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melhor</a:t>
            </a:r>
            <a:r>
              <a:rPr lang="en-US" sz="1500" dirty="0">
                <a:latin typeface="Verdana"/>
                <a:ea typeface="+mn-lt"/>
                <a:cs typeface="+mn-lt"/>
              </a:rPr>
              <a:t>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escolha</a:t>
            </a:r>
            <a:r>
              <a:rPr lang="en-US" sz="1500" dirty="0">
                <a:latin typeface="Verdana"/>
                <a:ea typeface="+mn-lt"/>
                <a:cs typeface="+mn-lt"/>
              </a:rPr>
              <a:t> de </a:t>
            </a:r>
            <a:r>
              <a:rPr lang="en-US" sz="1500" dirty="0" err="1">
                <a:latin typeface="Verdana"/>
                <a:ea typeface="+mn-lt"/>
                <a:cs typeface="+mn-lt"/>
              </a:rPr>
              <a:t>retransmissor</a:t>
            </a:r>
            <a:r>
              <a:rPr lang="en-US" sz="1500" dirty="0">
                <a:latin typeface="Verdana"/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917549" y="333524"/>
            <a:ext cx="990325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Verdana"/>
                <a:ea typeface="Verdana"/>
              </a:rPr>
              <a:t>Método de apoio à tomada de decisão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 flipV="1">
            <a:off x="1487488" y="476671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410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MARCELLA NUNES PEREIRA</dc:creator>
  <cp:revision>337</cp:revision>
  <dcterms:created xsi:type="dcterms:W3CDTF">2020-06-22T19:37:08Z</dcterms:created>
  <dcterms:modified xsi:type="dcterms:W3CDTF">2023-10-18T17:39:13Z</dcterms:modified>
</cp:coreProperties>
</file>