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p64IDBpDGNUuvpls/NQiR2gXd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88188354b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e88188354b_0_436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940893d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g1e940893d9a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94ff3c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g1e94ff3cc2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e940893d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g1e940893d9a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94ff3cc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g1e94ff3cc2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94ff3cc2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8" name="Google Shape;298;g1e94ff3cc2b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88188354b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1e88188354b_0_609:notes"/>
          <p:cNvSpPr/>
          <p:nvPr>
            <p:ph idx="2" type="sldImg"/>
          </p:nvPr>
        </p:nvSpPr>
        <p:spPr>
          <a:xfrm>
            <a:off x="1714738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88188354b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g1e88188354b_0_6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944338f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g1e944338f52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944338f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g1e944338f52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944338f5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0" name="Google Shape;200;g1e944338f52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e94ff3cc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g1e94ff3cc2b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94ff3cc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g1e94ff3cc2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94ff3cc2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g1e94ff3cc2b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94ff3cc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Arquitetura proposta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Resultados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g1e94ff3cc2b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88188354b_0_627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1e88188354b_0_627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1e88188354b_0_62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e88188354b_0_62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1e88188354b_0_62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88188354b_0_63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1e88188354b_0_63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1e88188354b_0_63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e88188354b_0_63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1e88188354b_0_63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8188354b_0_639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e88188354b_0_639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1e88188354b_0_63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e88188354b_0_63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1e88188354b_0_639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88188354b_0_645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e88188354b_0_645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1e88188354b_0_645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g1e88188354b_0_64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1e88188354b_0_64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e88188354b_0_64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8188354b_0_652"/>
          <p:cNvSpPr txBox="1"/>
          <p:nvPr>
            <p:ph type="title"/>
          </p:nvPr>
        </p:nvSpPr>
        <p:spPr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e88188354b_0_652"/>
          <p:cNvSpPr txBox="1"/>
          <p:nvPr>
            <p:ph idx="1" type="body"/>
          </p:nvPr>
        </p:nvSpPr>
        <p:spPr>
          <a:xfrm>
            <a:off x="629841" y="1681163"/>
            <a:ext cx="386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1e88188354b_0_652"/>
          <p:cNvSpPr txBox="1"/>
          <p:nvPr>
            <p:ph idx="2" type="body"/>
          </p:nvPr>
        </p:nvSpPr>
        <p:spPr>
          <a:xfrm>
            <a:off x="629841" y="2505075"/>
            <a:ext cx="38685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1e88188354b_0_652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e88188354b_0_652"/>
          <p:cNvSpPr txBox="1"/>
          <p:nvPr>
            <p:ph idx="4" type="body"/>
          </p:nvPr>
        </p:nvSpPr>
        <p:spPr>
          <a:xfrm>
            <a:off x="4629150" y="2505075"/>
            <a:ext cx="3887400" cy="3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e88188354b_0_65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1e88188354b_0_65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e88188354b_0_65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88188354b_0_66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1e88188354b_0_66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e88188354b_0_66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e88188354b_0_66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8188354b_0_66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e88188354b_0_66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e88188354b_0_66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88188354b_0_670"/>
          <p:cNvSpPr txBox="1"/>
          <p:nvPr>
            <p:ph type="title"/>
          </p:nvPr>
        </p:nvSpPr>
        <p:spPr>
          <a:xfrm>
            <a:off x="629841" y="457200"/>
            <a:ext cx="2949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1e88188354b_0_670"/>
          <p:cNvSpPr txBox="1"/>
          <p:nvPr>
            <p:ph idx="1" type="body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1e88188354b_0_670"/>
          <p:cNvSpPr txBox="1"/>
          <p:nvPr>
            <p:ph idx="2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1e88188354b_0_67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e88188354b_0_6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1e88188354b_0_67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8188354b_0_677"/>
          <p:cNvSpPr txBox="1"/>
          <p:nvPr>
            <p:ph type="title"/>
          </p:nvPr>
        </p:nvSpPr>
        <p:spPr>
          <a:xfrm>
            <a:off x="629841" y="457200"/>
            <a:ext cx="29490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e88188354b_0_677"/>
          <p:cNvSpPr/>
          <p:nvPr>
            <p:ph idx="2" type="pic"/>
          </p:nvPr>
        </p:nvSpPr>
        <p:spPr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1e88188354b_0_677"/>
          <p:cNvSpPr txBox="1"/>
          <p:nvPr>
            <p:ph idx="1" type="body"/>
          </p:nvPr>
        </p:nvSpPr>
        <p:spPr>
          <a:xfrm>
            <a:off x="629841" y="2057400"/>
            <a:ext cx="294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1e88188354b_0_677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1e88188354b_0_67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e88188354b_0_67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88188354b_0_68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e88188354b_0_684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1e88188354b_0_68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e88188354b_0_68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1e88188354b_0_68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88188354b_0_690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1e88188354b_0_690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1e88188354b_0_69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e88188354b_0_69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e88188354b_0_69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88188354b_0_62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g1e88188354b_0_621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1e88188354b_0_62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1e88188354b_0_62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e88188354b_0_62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arxiv.org/abs/1407.3561" TargetMode="External"/><Relationship Id="rId4" Type="http://schemas.openxmlformats.org/officeDocument/2006/relationships/hyperlink" Target="http://arxiv.org/abs/1407.3561" TargetMode="External"/><Relationship Id="rId5" Type="http://schemas.openxmlformats.org/officeDocument/2006/relationships/hyperlink" Target="https://doi.org/10.1016/j.hlpt.2016.08.002" TargetMode="External"/><Relationship Id="rId6" Type="http://schemas.openxmlformats.org/officeDocument/2006/relationships/hyperlink" Target="https://doi.org/10.3390/sym10100470" TargetMode="External"/><Relationship Id="rId7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6.jp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1e88188354b_0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1327" y="5876904"/>
            <a:ext cx="926310" cy="31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e88188354b_0_436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188291" y="-226500"/>
            <a:ext cx="2024568" cy="70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1e88188354b_0_436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977924" y="0"/>
            <a:ext cx="4428577" cy="9069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e88188354b_0_436"/>
          <p:cNvSpPr txBox="1"/>
          <p:nvPr/>
        </p:nvSpPr>
        <p:spPr>
          <a:xfrm>
            <a:off x="4133900" y="733000"/>
            <a:ext cx="4840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Universidade do Estado de Santa Catarina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33° Seminário de Iniciação Científica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de Ciências Tecnológicas – CCT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pt-BR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 de </a:t>
            </a: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e88188354b_0_436"/>
          <p:cNvSpPr txBox="1"/>
          <p:nvPr/>
        </p:nvSpPr>
        <p:spPr>
          <a:xfrm>
            <a:off x="3335535" y="2159373"/>
            <a:ext cx="5370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DE SIDECHAIN EM APLICAÇÃO BLOCKCHAIN ENVOLVENDO GRANDES VOLUMES DE DADOS NA ÁREA DA SAÚDE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e88188354b_0_436"/>
          <p:cNvSpPr txBox="1"/>
          <p:nvPr/>
        </p:nvSpPr>
        <p:spPr>
          <a:xfrm>
            <a:off x="4488172" y="4036600"/>
            <a:ext cx="453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Bolsista: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Victor Luiz Bernardes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Orientador: Prof. Dr. Adriano Fiorese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e88188354b_0_436"/>
          <p:cNvSpPr txBox="1"/>
          <p:nvPr/>
        </p:nvSpPr>
        <p:spPr>
          <a:xfrm>
            <a:off x="3415920" y="3474442"/>
            <a:ext cx="528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Palavras-chave: </a:t>
            </a: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Blockchain, Sidechain, Registros Eletrônicos em Saúde (EHR).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1e88188354b_0_4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7179" y="5790629"/>
            <a:ext cx="1700661" cy="38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940893d9a_0_28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Proposta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g1e940893d9a_0_28"/>
          <p:cNvSpPr txBox="1"/>
          <p:nvPr/>
        </p:nvSpPr>
        <p:spPr>
          <a:xfrm>
            <a:off x="971600" y="1700800"/>
            <a:ext cx="7741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Utilização da rede Blockchain para controle de acesso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Proof of Authority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(PoA)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Modelo em consórcio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■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Múltiplas instituições de saúde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Sidechain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 armazenamento dos arquivos provenientes de diagnóstico do paciente.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IPFS se encarrega de disponibilizar os arquivos criptografados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Rede privada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Controle de acesso aos dados do IPFS via contratos inteligentes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6" name="Google Shape;256;g1e940893d9a_0_2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e940893d9a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e940893d9a_0_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94ff3cc2b_0_0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Proposta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4" name="Google Shape;264;g1e94ff3cc2b_0_0"/>
          <p:cNvSpPr txBox="1"/>
          <p:nvPr/>
        </p:nvSpPr>
        <p:spPr>
          <a:xfrm>
            <a:off x="971600" y="1700800"/>
            <a:ext cx="75075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Avaliar o desempenho da rede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Latência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vazão da rede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Tamanho de arquivos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Quantidade de nós IPFS e seus impactos no desempenho da rede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Definição do tamanho dos arquivos a serem salvos na rede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Média de tamanho utilizados em exames como tomografia computadorizada (CT) e radiografia computadorizada.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Entre 100~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500 KB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até 30~50 MB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g1e94ff3cc2b_0_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g1e94ff3cc2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e94ff3cc2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e940893d9a_0_47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Proposta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g1e940893d9a_0_47"/>
          <p:cNvSpPr txBox="1"/>
          <p:nvPr/>
        </p:nvSpPr>
        <p:spPr>
          <a:xfrm>
            <a:off x="971600" y="1700800"/>
            <a:ext cx="75849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Contratos inteligentes</a:t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Identificação do médico e paciente via tokens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únicos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Paciente pode recuperar suas consultas a partir do seu token usando a camada de interação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Inicialmente apenas médicos podem acrescentar dados e arquivos na rede, podendo ser expandidos para uma </a:t>
            </a: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staff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médica futuramente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g1e940893d9a_0_4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1e940893d9a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e940893d9a_0_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Arquitetura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2" name="Google Shape;282;p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26" y="1904075"/>
            <a:ext cx="8109749" cy="26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"/>
          <p:cNvSpPr txBox="1"/>
          <p:nvPr/>
        </p:nvSpPr>
        <p:spPr>
          <a:xfrm>
            <a:off x="2440350" y="4574675"/>
            <a:ext cx="42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Fonte: Autor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94ff3cc2b_0_7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Considerações Finais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2" name="Google Shape;292;g1e94ff3cc2b_0_7"/>
          <p:cNvSpPr txBox="1"/>
          <p:nvPr/>
        </p:nvSpPr>
        <p:spPr>
          <a:xfrm>
            <a:off x="971600" y="1700800"/>
            <a:ext cx="7436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Realizado uma extensa pesquisa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bibliográfica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pelos campos: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Healthcare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dados médicos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Utilização de blockchain e </a:t>
            </a: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Arquitetura e utilização da rede IPFS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Modelagem e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levantamentos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dos atores e interações da rede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Arquitetura e criação dos modelos de interação e armazenamento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3" name="Google Shape;293;g1e94ff3cc2b_0_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1e94ff3cc2b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1e94ff3cc2b_0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94ff3cc2b_0_51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Trabalhos futuros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g1e94ff3cc2b_0_51"/>
          <p:cNvSpPr txBox="1"/>
          <p:nvPr/>
        </p:nvSpPr>
        <p:spPr>
          <a:xfrm>
            <a:off x="590600" y="1700800"/>
            <a:ext cx="79908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Continuar os testes sobre a rede IPFS, modificando algumas configurações internas como tamanho do </a:t>
            </a: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chunk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dos arquivos.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Testes com uma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abrangência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maior de tamanho de arquivos (e.g. 100 MB~)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Adição do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módulo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monitoramento para o IPFS usando algumas ferramenta como jaeger e prometheus.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Verificar disponibilidade dos nós e a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saúde da rede de forma global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g1e94ff3cc2b_0_5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1e94ff3cc2b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e94ff3cc2b_0_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/>
        </p:nvSpPr>
        <p:spPr>
          <a:xfrm>
            <a:off x="539550" y="1878350"/>
            <a:ext cx="80553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76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BENET, Juan. </a:t>
            </a:r>
            <a:r>
              <a:rPr b="1"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IPFS - Content Addressed, Versioned, P2P File System.</a:t>
            </a: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arXiv, Jul. 14, 2014. Acesso em: Oct. 20, 2022. [Online]. Disponivel em:</a:t>
            </a:r>
            <a:r>
              <a:rPr lang="pt-BR" sz="1200">
                <a:solidFill>
                  <a:schemeClr val="dk1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2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http://arxiv.org/abs/1407.3561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76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76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T. Heart, O. Ben-Assuli, e I. Shabtai, </a:t>
            </a:r>
            <a:r>
              <a:rPr b="1"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review of PHR, EMR and EHR integration: A more personalized healthcare and public health policy,</a:t>
            </a: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Health Policy and Technology, vol. 6, nº 1, p. 20–25, mar. 2017, doi: 10.1016/j.hlpt.2016.08.002. Acesso em: Oct. 23, 2022. [Online]. </a:t>
            </a: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Disponível</a:t>
            </a: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em: </a:t>
            </a:r>
            <a:r>
              <a:rPr lang="pt-BR" sz="12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https://doi.org/10.1016/j.hlpt.2016.08.002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76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76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M. Hölbl, M. Kompara, A. Kamišalić, e L. Nemec Zlatolas, </a:t>
            </a:r>
            <a:r>
              <a:rPr b="1"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Systematic Review of the Use of Blockchain in Healthcare</a:t>
            </a: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Symmetry, vol. 10, nº 10, Art. nº 10, out. 2018, doi: 10.3390/sym10100470. </a:t>
            </a:r>
            <a:r>
              <a:rPr lang="pt-BR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Acesso em: Jan. 15, 2023. [Online]. Disponível em: </a:t>
            </a:r>
            <a:r>
              <a:rPr lang="pt-BR" sz="12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https://doi.org/10.3390/sym10100470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7620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6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1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1e88188354b_0_6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520" y="6356932"/>
            <a:ext cx="705535" cy="12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1e88188354b_0_609"/>
          <p:cNvSpPr txBox="1"/>
          <p:nvPr/>
        </p:nvSpPr>
        <p:spPr>
          <a:xfrm>
            <a:off x="3801400" y="1429225"/>
            <a:ext cx="5236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024D25"/>
                </a:solidFill>
                <a:latin typeface="Verdana"/>
                <a:ea typeface="Verdana"/>
                <a:cs typeface="Verdana"/>
                <a:sym typeface="Verdana"/>
              </a:rPr>
              <a:t>Agradecimentos</a:t>
            </a:r>
            <a:endParaRPr/>
          </a:p>
        </p:txBody>
      </p:sp>
      <p:sp>
        <p:nvSpPr>
          <p:cNvPr id="319" name="Google Shape;319;g1e88188354b_0_609"/>
          <p:cNvSpPr/>
          <p:nvPr/>
        </p:nvSpPr>
        <p:spPr>
          <a:xfrm>
            <a:off x="3077885" y="2685149"/>
            <a:ext cx="57234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DE SIDECHAIN EM APLICAÇÃO BLOCKCHAIN ENVOLVENDO GRANDES VOLUMES DE DADOS NA ÁREA DA SAÚDE</a:t>
            </a:r>
            <a:endParaRPr/>
          </a:p>
        </p:txBody>
      </p:sp>
      <p:pic>
        <p:nvPicPr>
          <p:cNvPr id="320" name="Google Shape;320;g1e88188354b_0_609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181846" y="-218114"/>
            <a:ext cx="2151928" cy="707611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1e88188354b_0_609"/>
          <p:cNvSpPr txBox="1"/>
          <p:nvPr/>
        </p:nvSpPr>
        <p:spPr>
          <a:xfrm>
            <a:off x="4572000" y="3830273"/>
            <a:ext cx="446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Contatos: victor.bernardes99@edu.udesc.br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adriano.fiorese@udesc.br</a:t>
            </a:r>
            <a:endParaRPr/>
          </a:p>
        </p:txBody>
      </p:sp>
      <p:pic>
        <p:nvPicPr>
          <p:cNvPr id="322" name="Google Shape;322;g1e88188354b_0_6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89" y="5718263"/>
            <a:ext cx="778039" cy="85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1e88188354b_0_60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2165" y="5611062"/>
            <a:ext cx="1858985" cy="10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1e88188354b_0_60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53245" y="166823"/>
            <a:ext cx="2960912" cy="902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1e88188354b_0_6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36903" y="206891"/>
            <a:ext cx="926310" cy="315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88188354b_0_699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g1e88188354b_0_699"/>
          <p:cNvSpPr txBox="1"/>
          <p:nvPr/>
        </p:nvSpPr>
        <p:spPr>
          <a:xfrm>
            <a:off x="971600" y="1929408"/>
            <a:ext cx="59046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Contextualização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Blockchain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Sidechain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Proposta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Implementação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g1e88188354b_0_69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1e88188354b_0_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e88188354b_0_69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944338f52_0_49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Dados médicos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g1e944338f52_0_49"/>
          <p:cNvSpPr txBox="1"/>
          <p:nvPr/>
        </p:nvSpPr>
        <p:spPr>
          <a:xfrm>
            <a:off x="677400" y="1773275"/>
            <a:ext cx="83181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Alta sensibilidade;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Armazenamento e acesso controlado;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Normas e mecanismos de proteção de dados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LGPD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(Lei Geral de Proteção de Dados) 🇧🇷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GDPR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Data Protection Regulation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🇪🇺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HIPAA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Health Insurance Portability and Accountability Act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🇺🇸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Electronic</a:t>
            </a: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Health Records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(EHR);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Google Shape;186;g1e944338f52_0_4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e944338f52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e944338f52_0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944338f52_0_17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g1e944338f52_0_17"/>
          <p:cNvSpPr txBox="1"/>
          <p:nvPr/>
        </p:nvSpPr>
        <p:spPr>
          <a:xfrm>
            <a:off x="285800" y="1700800"/>
            <a:ext cx="8830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Imutabilidade: dificuldade de </a:t>
            </a: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alterar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transações já validadas na rede;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Integridade: dados não podem ser adulterados por entidades </a:t>
            </a: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não autorizadas,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transparência entre os nós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Disponibilidade: rede disponível e acessível para seus integrantes;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Descentralização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não existe a necessidade de depender de um agente </a:t>
            </a: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terceiro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entre as partes;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Auditabilidade: logs e registros de </a:t>
            </a: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quem 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foi realizada determinada ação;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g1e944338f52_0_1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e944338f52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e944338f52_0_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944338f52_0_35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Blockchain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g1e944338f52_0_35"/>
          <p:cNvSpPr txBox="1"/>
          <p:nvPr/>
        </p:nvSpPr>
        <p:spPr>
          <a:xfrm>
            <a:off x="971600" y="1700808"/>
            <a:ext cx="5904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Consenso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Proof of Authority (PoA)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Modelo da rede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Consórcio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Contratos inteligentes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Armazenamento limitado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Problema?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i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Sidechains</a:t>
            </a:r>
            <a:endParaRPr i="1"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g1e944338f52_0_3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g1e944338f52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e944338f52_0_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94ff3cc2b_0_58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IPFS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g1e94ff3cc2b_0_58"/>
          <p:cNvSpPr txBox="1"/>
          <p:nvPr/>
        </p:nvSpPr>
        <p:spPr>
          <a:xfrm>
            <a:off x="1070700" y="2894300"/>
            <a:ext cx="71994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Peer to Peer (P2P)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Descentralizado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Disponibilidade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○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Sem ponto único de falha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Alta capacidade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armazenamento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Conteúdo endereçado através de CIDs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Pilha de protocolos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g1e94ff3cc2b_0_5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e94ff3cc2b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e94ff3cc2b_0_58"/>
          <p:cNvSpPr txBox="1"/>
          <p:nvPr/>
        </p:nvSpPr>
        <p:spPr>
          <a:xfrm>
            <a:off x="1043000" y="1138425"/>
            <a:ext cx="7525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“The InterPlanetary File System (IPFS) is a peer-to-peer distributed file system that seeks to connect all computing devices with the same system of files. IPFS provides a high throughput content-addressed block storage model, with content addressed </a:t>
            </a: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hyperlinks</a:t>
            </a:r>
            <a:r>
              <a:rPr lang="pt-BR" sz="1600">
                <a:latin typeface="Verdana"/>
                <a:ea typeface="Verdana"/>
                <a:cs typeface="Verdana"/>
                <a:sym typeface="Verdana"/>
              </a:rPr>
              <a:t>.” (BENET, 2014)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g1e94ff3cc2b_0_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94ff3cc2b_0_23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IPFS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g1e94ff3cc2b_0_2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1e94ff3cc2b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1e94ff3cc2b_0_23"/>
          <p:cNvPicPr preferRelativeResize="0"/>
          <p:nvPr/>
        </p:nvPicPr>
        <p:blipFill rotWithShape="1">
          <a:blip r:embed="rId4">
            <a:alphaModFix/>
          </a:blip>
          <a:srcRect b="0" l="0" r="36720" t="0"/>
          <a:stretch/>
        </p:blipFill>
        <p:spPr>
          <a:xfrm>
            <a:off x="393550" y="1590950"/>
            <a:ext cx="3526249" cy="38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e94ff3cc2b_0_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94ff3cc2b_0_14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IPFS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g1e94ff3cc2b_0_1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1e94ff3cc2b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e94ff3cc2b_0_14"/>
          <p:cNvPicPr preferRelativeResize="0"/>
          <p:nvPr/>
        </p:nvPicPr>
        <p:blipFill rotWithShape="1">
          <a:blip r:embed="rId4">
            <a:alphaModFix/>
          </a:blip>
          <a:srcRect b="0" l="0" r="36720" t="0"/>
          <a:stretch/>
        </p:blipFill>
        <p:spPr>
          <a:xfrm>
            <a:off x="393550" y="1590950"/>
            <a:ext cx="3526249" cy="3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e94ff3cc2b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950" y="333525"/>
            <a:ext cx="3020150" cy="260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g1e94ff3cc2b_0_14"/>
          <p:cNvCxnSpPr>
            <a:endCxn id="234" idx="1"/>
          </p:cNvCxnSpPr>
          <p:nvPr/>
        </p:nvCxnSpPr>
        <p:spPr>
          <a:xfrm flipH="1" rot="10800000">
            <a:off x="3964050" y="1636950"/>
            <a:ext cx="1782900" cy="1053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g1e94ff3cc2b_0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94ff3cc2b_0_33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IPFS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g1e94ff3cc2b_0_3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1e94ff3cc2b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940713" cy="164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e94ff3cc2b_0_33"/>
          <p:cNvPicPr preferRelativeResize="0"/>
          <p:nvPr/>
        </p:nvPicPr>
        <p:blipFill rotWithShape="1">
          <a:blip r:embed="rId4">
            <a:alphaModFix/>
          </a:blip>
          <a:srcRect b="0" l="0" r="36720" t="0"/>
          <a:stretch/>
        </p:blipFill>
        <p:spPr>
          <a:xfrm>
            <a:off x="393550" y="1590950"/>
            <a:ext cx="3526249" cy="3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e94ff3cc2b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650" y="166675"/>
            <a:ext cx="3213450" cy="277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g1e94ff3cc2b_0_33"/>
          <p:cNvCxnSpPr>
            <a:endCxn id="245" idx="1"/>
          </p:cNvCxnSpPr>
          <p:nvPr/>
        </p:nvCxnSpPr>
        <p:spPr>
          <a:xfrm flipH="1" rot="10800000">
            <a:off x="3770750" y="1553525"/>
            <a:ext cx="1782900" cy="1053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g1e94ff3cc2b_0_33"/>
          <p:cNvCxnSpPr>
            <a:endCxn id="248" idx="1"/>
          </p:cNvCxnSpPr>
          <p:nvPr/>
        </p:nvCxnSpPr>
        <p:spPr>
          <a:xfrm>
            <a:off x="3807500" y="4686975"/>
            <a:ext cx="1468500" cy="192300"/>
          </a:xfrm>
          <a:prstGeom prst="straightConnector1">
            <a:avLst/>
          </a:prstGeom>
          <a:noFill/>
          <a:ln cap="flat" cmpd="sng" w="76200">
            <a:solidFill>
              <a:srgbClr val="024D2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8" name="Google Shape;248;g1e94ff3cc2b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000" y="3072862"/>
            <a:ext cx="3491104" cy="361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e94ff3cc2b_0_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