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Intro" charset="1" panose="02000000000000000000"/>
      <p:regular r:id="rId14"/>
    </p:embeddedFont>
    <p:embeddedFont>
      <p:font typeface="Glacial Indifference" charset="1" panose="000000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21"/>
    </p:embeddedFont>
    <p:embeddedFont>
      <p:font typeface="Open Sauce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2.xml" Type="http://schemas.openxmlformats.org/officeDocument/2006/relationships/notesSlide"/><Relationship Id="rId21" Target="fonts/font21.fntdata" Type="http://schemas.openxmlformats.org/officeDocument/2006/relationships/font"/><Relationship Id="rId22" Target="notesSlides/notesSlide3.xml" Type="http://schemas.openxmlformats.org/officeDocument/2006/relationships/notesSlide"/><Relationship Id="rId23" Target="fonts/font23.fntdata" Type="http://schemas.openxmlformats.org/officeDocument/2006/relationships/font"/><Relationship Id="rId24" Target="notesSlides/notesSlide4.xml" Type="http://schemas.openxmlformats.org/officeDocument/2006/relationships/notesSlide"/><Relationship Id="rId25" Target="notesSlides/notesSlide5.xml" Type="http://schemas.openxmlformats.org/officeDocument/2006/relationships/notesSlide"/><Relationship Id="rId26" Target="notesSlides/notesSlide6.xml" Type="http://schemas.openxmlformats.org/officeDocument/2006/relationships/notesSlide"/><Relationship Id="rId27" Target="notesSlides/notesSlide7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é a inteligência artificial (IA) que pode criar conteúdo original, como texto, imagens, vídeo, áudio ou código de software, em resposta a um prompt ou solicitação do usuário.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  <a:p>
            <a:r>
              <a:rPr lang="en-US"/>
              <a:t>As arquiteturas neurais profundas são fundamentais para os modelos de IA gerativa modernos. Transformadores são a arquitetura mais comum atualmente utilizada nesses modelos.</a:t>
            </a:r>
          </a:p>
          <a:p>
            <a:r>
              <a:rPr lang="en-US"/>
              <a:t/>
            </a:r>
          </a:p>
          <a:p>
            <a:r>
              <a:rPr lang="en-US"/>
              <a:t>Transformadores são eficientes para processar sequências de dados longas</a:t>
            </a:r>
          </a:p>
          <a:p>
            <a:r>
              <a:rPr lang="en-US"/>
              <a:t>Permitem paralelismo no processamento, acelerando o treinamento</a:t>
            </a:r>
          </a:p>
          <a:p>
            <a:r>
              <a:rPr lang="en-US"/>
              <a:t>Excelentes e adequados para tarefas de processamento de linguagem natural</a:t>
            </a:r>
          </a:p>
          <a:p>
            <a:r>
              <a:rPr lang="en-US"/>
              <a:t/>
            </a:r>
          </a:p>
          <a:p>
            <a:r>
              <a:rPr lang="en-US"/>
              <a:t>2</a:t>
            </a:r>
          </a:p>
          <a:p>
            <a:r>
              <a:rPr lang="en-US"/>
              <a:t>Autocodificadores Variacionais (VAE): Geram variações de conteúdo codificado</a:t>
            </a:r>
          </a:p>
          <a:p>
            <a:r>
              <a:rPr lang="en-US"/>
              <a:t>Redes Adversárias Generativas (GAN): Usam dois modelos concorrentes para melhorar a qualidade da geração</a:t>
            </a:r>
          </a:p>
          <a:p>
            <a:r>
              <a:rPr lang="en-US"/>
              <a:t>Modelos de Difusão: Gradualmente refinam o conteúdo gerado</a:t>
            </a:r>
          </a:p>
          <a:p>
            <a:r>
              <a:rPr lang="en-US"/>
              <a:t/>
            </a:r>
          </a:p>
          <a:p>
            <a:r>
              <a:rPr lang="en-US"/>
              <a:t>4</a:t>
            </a:r>
          </a:p>
          <a:p>
            <a:r>
              <a:rPr lang="en-US"/>
              <a:t>Ajuste fino: Adaptar o modelo para tarefas específicas</a:t>
            </a:r>
          </a:p>
          <a:p>
            <a:r>
              <a:rPr lang="en-US"/>
              <a:t>Aprendizado por Reforço com Feedback Humano (RLHF): Melhorar a qualidade através de interações humanas</a:t>
            </a:r>
          </a:p>
          <a:p>
            <a:r>
              <a:rPr lang="en-US"/>
              <a:t>Geração Aumentada de Recuperação (RAG): Incorporar fontes externas para melhorar a precisão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  <a:p>
            <a:r>
              <a:rPr lang="en-US"/>
              <a:t>O ChatGPT utiliza uma versão avançada do modelo GPT (Generative Pre-trained Transformer) Especificamente, ele é baseado no GPT-3.5, que é uma evolução do GPT-3 original.</a:t>
            </a:r>
          </a:p>
          <a:p>
            <a:r>
              <a:rPr lang="en-US"/>
              <a:t/>
            </a:r>
          </a:p>
          <a:p>
            <a:r>
              <a:rPr lang="en-US"/>
              <a:t>Usa uma arquitetura de transformador, ideal para processamento de sequências longas</a:t>
            </a:r>
          </a:p>
          <a:p>
            <a:r>
              <a:rPr lang="en-US"/>
              <a:t>Contém centenas de bilhões de parâmetros, permitindo complexidade e capacidade de generalização elevadas</a:t>
            </a:r>
          </a:p>
          <a:p>
            <a:r>
              <a:rPr lang="en-US"/>
              <a:t/>
            </a:r>
          </a:p>
          <a:p>
            <a:r>
              <a:rPr lang="en-US"/>
              <a:t>2</a:t>
            </a:r>
          </a:p>
          <a:p>
            <a:r>
              <a:rPr lang="en-US"/>
              <a:t>O ChatGPT foi treinado em enormes volumes de dados textuais coletados da internet 25. Este treinamento massivo é fundamental para sua capacidade de compreender e gerar linguagem natural.</a:t>
            </a:r>
          </a:p>
          <a:p>
            <a:r>
              <a:rPr lang="en-US"/>
              <a:t/>
            </a:r>
          </a:p>
          <a:p>
            <a:r>
              <a:rPr lang="en-US"/>
              <a:t>Os dados incluem uma ampla variedade de estilos, temas e idiomas</a:t>
            </a:r>
          </a:p>
          <a:p>
            <a:r>
              <a:rPr lang="en-US"/>
              <a:t>O treinamento abrange conteúdo até certo ano limite, não sendo atualizado em tempo real</a:t>
            </a:r>
          </a:p>
          <a:p>
            <a:r>
              <a:rPr lang="en-US"/>
              <a:t/>
            </a:r>
          </a:p>
          <a:p>
            <a:r>
              <a:rPr lang="en-US"/>
              <a:t>3</a:t>
            </a:r>
          </a:p>
          <a:p>
            <a:r>
              <a:rPr lang="en-US"/>
              <a:t>O ChatGPT usa algoritmos de geração para criar respostas únicas com base nos inputs do usuário. Ele não apenas reproduz informações, mas as combina e expande de maneira criativa.</a:t>
            </a:r>
          </a:p>
          <a:p>
            <a:r>
              <a:rPr lang="en-US"/>
              <a:t/>
            </a:r>
          </a:p>
          <a:p>
            <a:r>
              <a:rPr lang="en-US"/>
              <a:t>Analisa o prompt recebido</a:t>
            </a:r>
          </a:p>
          <a:p>
            <a:r>
              <a:rPr lang="en-US"/>
              <a:t>Gera uma resposta coerente e contextualizada</a:t>
            </a:r>
          </a:p>
          <a:p>
            <a:r>
              <a:rPr lang="en-US"/>
              <a:t>Pode manter um diálogo consistente ao longo de várias mensagens</a:t>
            </a:r>
          </a:p>
          <a:p>
            <a:r>
              <a:rPr lang="en-US"/>
              <a:t/>
            </a:r>
          </a:p>
          <a:p>
            <a:r>
              <a:rPr lang="en-US"/>
              <a:t>4</a:t>
            </a:r>
          </a:p>
          <a:p>
            <a:r>
              <a:rPr lang="en-US"/>
              <a:t>Geração de texto extenso e coerente</a:t>
            </a:r>
          </a:p>
          <a:p>
            <a:r>
              <a:rPr lang="en-US"/>
              <a:t>Resposta a perguntas complexas</a:t>
            </a:r>
          </a:p>
          <a:p>
            <a:r>
              <a:rPr lang="en-US"/>
              <a:t>Tradução de idiomas</a:t>
            </a:r>
          </a:p>
          <a:p>
            <a:r>
              <a:rPr lang="en-US"/>
              <a:t>Criação de código em diversos programas</a:t>
            </a:r>
          </a:p>
          <a:p>
            <a:r>
              <a:rPr lang="en-US"/>
              <a:t>Raciocínio lógico e matemático básico</a:t>
            </a:r>
          </a:p>
          <a:p>
            <a:r>
              <a:rPr lang="en-US"/>
              <a:t/>
            </a:r>
          </a:p>
          <a:p>
            <a:r>
              <a:rPr lang="en-US"/>
              <a:t>5</a:t>
            </a:r>
          </a:p>
          <a:p>
            <a:r>
              <a:rPr lang="en-US"/>
              <a:t>Precisão numérica: Pode cometer erros em operações matemáticas simples</a:t>
            </a:r>
          </a:p>
          <a:p>
            <a:r>
              <a:rPr lang="en-US"/>
              <a:t>Conhecimento factual: Pode gerar informações falsas ou desatualizadas</a:t>
            </a:r>
          </a:p>
          <a:p>
            <a:r>
              <a:rPr lang="en-US"/>
              <a:t>Contextualização: Às vezes pode perder o contexto da conversa</a:t>
            </a:r>
          </a:p>
          <a:p>
            <a:r>
              <a:rPr lang="en-US"/>
              <a:t>Criatividade: Embora criativo, opera dentro dos limites de seu treinamento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https://blog.google/technology/developers/google-colab-ai-coding-features/" TargetMode="External" Type="http://schemas.openxmlformats.org/officeDocument/2006/relationships/hyperlink"/><Relationship Id="rId9" Target="https://www.techtudo.com.br/tudo-sobre/runway-ai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94389" y="3752736"/>
            <a:ext cx="12699222" cy="1697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9"/>
              </a:lnSpc>
            </a:pPr>
            <a:r>
              <a:rPr lang="en-US" sz="14174">
                <a:solidFill>
                  <a:srgbClr val="000000"/>
                </a:solidFill>
                <a:latin typeface="Intro"/>
                <a:ea typeface="Intro"/>
                <a:cs typeface="Intro"/>
                <a:sym typeface="Intro"/>
              </a:rPr>
              <a:t>Gen Ai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15137296" y="0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432179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6"/>
                </a:lnTo>
                <a:lnTo>
                  <a:pt x="0" y="28241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609985">
            <a:off x="-1610459" y="-2176762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609985">
            <a:off x="14823341" y="6865638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70800" y="9078837"/>
            <a:ext cx="2946400" cy="358925"/>
          </a:xfrm>
          <a:custGeom>
            <a:avLst/>
            <a:gdLst/>
            <a:ahLst/>
            <a:cxnLst/>
            <a:rect r="r" b="b" t="t" l="l"/>
            <a:pathLst>
              <a:path h="358925" w="2946400">
                <a:moveTo>
                  <a:pt x="0" y="0"/>
                </a:moveTo>
                <a:lnTo>
                  <a:pt x="2946400" y="0"/>
                </a:lnTo>
                <a:lnTo>
                  <a:pt x="2946400" y="358926"/>
                </a:lnTo>
                <a:lnTo>
                  <a:pt x="0" y="3589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670800" y="1412088"/>
            <a:ext cx="2946400" cy="358925"/>
          </a:xfrm>
          <a:custGeom>
            <a:avLst/>
            <a:gdLst/>
            <a:ahLst/>
            <a:cxnLst/>
            <a:rect r="r" b="b" t="t" l="l"/>
            <a:pathLst>
              <a:path h="358925" w="2946400">
                <a:moveTo>
                  <a:pt x="0" y="0"/>
                </a:moveTo>
                <a:lnTo>
                  <a:pt x="2946400" y="0"/>
                </a:lnTo>
                <a:lnTo>
                  <a:pt x="2946400" y="358925"/>
                </a:lnTo>
                <a:lnTo>
                  <a:pt x="0" y="3589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83928" y="7365504"/>
            <a:ext cx="10720144" cy="57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Uma apresentação sobre conceito, aplicação e desafios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33866" y="8203771"/>
            <a:ext cx="2620268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Leandro Ribeiro Rittes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963072"/>
            <a:ext cx="11657134" cy="390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79"/>
              </a:lnSpc>
            </a:pPr>
            <a:r>
              <a:rPr lang="en-US" sz="10079">
                <a:solidFill>
                  <a:srgbClr val="292929"/>
                </a:solidFill>
                <a:latin typeface="Intro"/>
                <a:ea typeface="Intro"/>
                <a:cs typeface="Intro"/>
                <a:sym typeface="Intro"/>
              </a:rPr>
              <a:t>O que são modelos de Genarive AI?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441260" y="175412"/>
            <a:ext cx="5542492" cy="4968088"/>
          </a:xfrm>
          <a:custGeom>
            <a:avLst/>
            <a:gdLst/>
            <a:ahLst/>
            <a:cxnLst/>
            <a:rect r="r" b="b" t="t" l="l"/>
            <a:pathLst>
              <a:path h="4968088" w="5542492">
                <a:moveTo>
                  <a:pt x="0" y="0"/>
                </a:moveTo>
                <a:lnTo>
                  <a:pt x="5542492" y="0"/>
                </a:lnTo>
                <a:lnTo>
                  <a:pt x="5542492" y="4968088"/>
                </a:lnTo>
                <a:lnTo>
                  <a:pt x="0" y="4968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27000" y="7847803"/>
            <a:ext cx="2511313" cy="2251049"/>
          </a:xfrm>
          <a:custGeom>
            <a:avLst/>
            <a:gdLst/>
            <a:ahLst/>
            <a:cxnLst/>
            <a:rect r="r" b="b" t="t" l="l"/>
            <a:pathLst>
              <a:path h="2251049" w="2511313">
                <a:moveTo>
                  <a:pt x="0" y="0"/>
                </a:moveTo>
                <a:lnTo>
                  <a:pt x="2511313" y="0"/>
                </a:lnTo>
                <a:lnTo>
                  <a:pt x="2511313" y="2251050"/>
                </a:lnTo>
                <a:lnTo>
                  <a:pt x="0" y="22510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867452">
            <a:off x="15140841" y="6555251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8" y="0"/>
                </a:lnTo>
                <a:lnTo>
                  <a:pt x="5278318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069608">
            <a:off x="-2550772" y="-3312123"/>
            <a:ext cx="5278317" cy="5406098"/>
          </a:xfrm>
          <a:custGeom>
            <a:avLst/>
            <a:gdLst/>
            <a:ahLst/>
            <a:cxnLst/>
            <a:rect r="r" b="b" t="t" l="l"/>
            <a:pathLst>
              <a:path h="5406098" w="5278317">
                <a:moveTo>
                  <a:pt x="0" y="0"/>
                </a:moveTo>
                <a:lnTo>
                  <a:pt x="5278317" y="0"/>
                </a:lnTo>
                <a:lnTo>
                  <a:pt x="5278317" y="5406098"/>
                </a:lnTo>
                <a:lnTo>
                  <a:pt x="0" y="54060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15300" y="0"/>
            <a:ext cx="3657600" cy="445562"/>
          </a:xfrm>
          <a:custGeom>
            <a:avLst/>
            <a:gdLst/>
            <a:ahLst/>
            <a:cxnLst/>
            <a:rect r="r" b="b" t="t" l="l"/>
            <a:pathLst>
              <a:path h="445562" w="3657600">
                <a:moveTo>
                  <a:pt x="0" y="0"/>
                </a:moveTo>
                <a:lnTo>
                  <a:pt x="3657600" y="0"/>
                </a:lnTo>
                <a:lnTo>
                  <a:pt x="3657600" y="445562"/>
                </a:lnTo>
                <a:lnTo>
                  <a:pt x="0" y="445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9841438"/>
            <a:ext cx="3657600" cy="445562"/>
          </a:xfrm>
          <a:custGeom>
            <a:avLst/>
            <a:gdLst/>
            <a:ahLst/>
            <a:cxnLst/>
            <a:rect r="r" b="b" t="t" l="l"/>
            <a:pathLst>
              <a:path h="445562" w="3657600">
                <a:moveTo>
                  <a:pt x="0" y="0"/>
                </a:moveTo>
                <a:lnTo>
                  <a:pt x="3657600" y="0"/>
                </a:lnTo>
                <a:lnTo>
                  <a:pt x="3657600" y="445562"/>
                </a:lnTo>
                <a:lnTo>
                  <a:pt x="0" y="445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75527" y="933450"/>
            <a:ext cx="314667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Exemplos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01679" y="2449398"/>
            <a:ext cx="112052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120494" y="2449398"/>
            <a:ext cx="164246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Imagem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77114" y="4445574"/>
            <a:ext cx="113377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20494" y="6217740"/>
            <a:ext cx="117291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Áudio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01679" y="6217740"/>
            <a:ext cx="140434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23395" y="3106854"/>
            <a:ext cx="2477095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ChatGPT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Gemini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Claude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Llama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835438" y="7013184"/>
            <a:ext cx="3743027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Play.ht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Murf.AI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Speechify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AnimakerVoice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353508" y="3034984"/>
            <a:ext cx="3176439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DALL-E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Tess AI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Seaart.AI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Leonardo.AI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15630" y="7096139"/>
            <a:ext cx="5610225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GitHub copilot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8" tooltip="https://blog.google/technology/developers/google-colab-ai-coding-features/"/>
              </a:rPr>
              <a:t>Google Colab×Codey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Amazon CodeWhisperer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 Programmer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987308" y="5076825"/>
            <a:ext cx="2830264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Sora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Fliki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9" tooltip="https://www.techtudo.com.br/tudo-sobre/runway-ai"/>
              </a:rPr>
              <a:t>Runway AI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23075" y="9258300"/>
            <a:ext cx="2641849" cy="321825"/>
          </a:xfrm>
          <a:custGeom>
            <a:avLst/>
            <a:gdLst/>
            <a:ahLst/>
            <a:cxnLst/>
            <a:rect r="r" b="b" t="t" l="l"/>
            <a:pathLst>
              <a:path h="321825" w="2641849">
                <a:moveTo>
                  <a:pt x="0" y="0"/>
                </a:moveTo>
                <a:lnTo>
                  <a:pt x="2641850" y="0"/>
                </a:lnTo>
                <a:lnTo>
                  <a:pt x="2641850" y="321825"/>
                </a:lnTo>
                <a:lnTo>
                  <a:pt x="0" y="3218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137296" y="0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462823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2366115" y="-242365"/>
            <a:ext cx="5093870" cy="4565960"/>
          </a:xfrm>
          <a:custGeom>
            <a:avLst/>
            <a:gdLst/>
            <a:ahLst/>
            <a:cxnLst/>
            <a:rect r="r" b="b" t="t" l="l"/>
            <a:pathLst>
              <a:path h="4565960" w="5093870">
                <a:moveTo>
                  <a:pt x="0" y="0"/>
                </a:moveTo>
                <a:lnTo>
                  <a:pt x="5093870" y="0"/>
                </a:lnTo>
                <a:lnTo>
                  <a:pt x="5093870" y="4565959"/>
                </a:lnTo>
                <a:lnTo>
                  <a:pt x="0" y="45659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0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5918865" y="6010120"/>
            <a:ext cx="5093870" cy="4565960"/>
          </a:xfrm>
          <a:custGeom>
            <a:avLst/>
            <a:gdLst/>
            <a:ahLst/>
            <a:cxnLst/>
            <a:rect r="r" b="b" t="t" l="l"/>
            <a:pathLst>
              <a:path h="4565960" w="5093870">
                <a:moveTo>
                  <a:pt x="0" y="0"/>
                </a:moveTo>
                <a:lnTo>
                  <a:pt x="5093870" y="0"/>
                </a:lnTo>
                <a:lnTo>
                  <a:pt x="5093870" y="4565960"/>
                </a:lnTo>
                <a:lnTo>
                  <a:pt x="0" y="45659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0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18067" y="1679575"/>
            <a:ext cx="12651866" cy="1995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80"/>
              </a:lnSpc>
            </a:pPr>
            <a:r>
              <a:rPr lang="en-US" sz="7680">
                <a:solidFill>
                  <a:srgbClr val="292929"/>
                </a:solidFill>
                <a:latin typeface="Intro"/>
                <a:ea typeface="Intro"/>
                <a:cs typeface="Intro"/>
                <a:sym typeface="Intro"/>
              </a:rPr>
              <a:t>Principais componentes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32211" y="4338330"/>
            <a:ext cx="10823577" cy="247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92929"/>
                </a:solidFill>
                <a:latin typeface="Open Sauce"/>
                <a:ea typeface="Open Sauce"/>
                <a:cs typeface="Open Sauce"/>
                <a:sym typeface="Open Sauce"/>
              </a:rPr>
              <a:t>Arquitetura neural profunda (geralmente transformadores)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92929"/>
                </a:solidFill>
                <a:latin typeface="Open Sauce"/>
                <a:ea typeface="Open Sauce"/>
                <a:cs typeface="Open Sauce"/>
                <a:sym typeface="Open Sauce"/>
              </a:rPr>
              <a:t>Algoritmos de aprendizado de máquina avançados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92929"/>
                </a:solidFill>
                <a:latin typeface="Open Sauce"/>
                <a:ea typeface="Open Sauce"/>
                <a:cs typeface="Open Sauce"/>
                <a:sym typeface="Open Sauce"/>
              </a:rPr>
              <a:t>Grandes conjuntos de dados de treinamento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92929"/>
                </a:solidFill>
                <a:latin typeface="Open Sauce"/>
                <a:ea typeface="Open Sauce"/>
                <a:cs typeface="Open Sauce"/>
                <a:sym typeface="Open Sauce"/>
              </a:rPr>
              <a:t>Mecanismos de otimização e ajuste fino</a:t>
            </a:r>
          </a:p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23075" y="9258300"/>
            <a:ext cx="2641849" cy="321825"/>
          </a:xfrm>
          <a:custGeom>
            <a:avLst/>
            <a:gdLst/>
            <a:ahLst/>
            <a:cxnLst/>
            <a:rect r="r" b="b" t="t" l="l"/>
            <a:pathLst>
              <a:path h="321825" w="2641849">
                <a:moveTo>
                  <a:pt x="0" y="0"/>
                </a:moveTo>
                <a:lnTo>
                  <a:pt x="2641850" y="0"/>
                </a:lnTo>
                <a:lnTo>
                  <a:pt x="2641850" y="321825"/>
                </a:lnTo>
                <a:lnTo>
                  <a:pt x="0" y="3218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137296" y="0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462823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2366115" y="-242365"/>
            <a:ext cx="5093870" cy="4565960"/>
          </a:xfrm>
          <a:custGeom>
            <a:avLst/>
            <a:gdLst/>
            <a:ahLst/>
            <a:cxnLst/>
            <a:rect r="r" b="b" t="t" l="l"/>
            <a:pathLst>
              <a:path h="4565960" w="5093870">
                <a:moveTo>
                  <a:pt x="0" y="0"/>
                </a:moveTo>
                <a:lnTo>
                  <a:pt x="5093870" y="0"/>
                </a:lnTo>
                <a:lnTo>
                  <a:pt x="5093870" y="4565959"/>
                </a:lnTo>
                <a:lnTo>
                  <a:pt x="0" y="45659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0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5918865" y="6010120"/>
            <a:ext cx="5093870" cy="4565960"/>
          </a:xfrm>
          <a:custGeom>
            <a:avLst/>
            <a:gdLst/>
            <a:ahLst/>
            <a:cxnLst/>
            <a:rect r="r" b="b" t="t" l="l"/>
            <a:pathLst>
              <a:path h="4565960" w="5093870">
                <a:moveTo>
                  <a:pt x="0" y="0"/>
                </a:moveTo>
                <a:lnTo>
                  <a:pt x="5093870" y="0"/>
                </a:lnTo>
                <a:lnTo>
                  <a:pt x="5093870" y="4565960"/>
                </a:lnTo>
                <a:lnTo>
                  <a:pt x="0" y="45659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0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18067" y="1622425"/>
            <a:ext cx="12651866" cy="1773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80"/>
              </a:lnSpc>
            </a:pPr>
            <a:r>
              <a:rPr lang="en-US" sz="4580" spc="-45">
                <a:solidFill>
                  <a:srgbClr val="292929"/>
                </a:solidFill>
                <a:latin typeface="Intro"/>
                <a:ea typeface="Intro"/>
                <a:cs typeface="Intro"/>
                <a:sym typeface="Intro"/>
              </a:rPr>
              <a:t>Principais mecanismos/algoritmos computacionais</a:t>
            </a:r>
          </a:p>
          <a:p>
            <a:pPr algn="ctr" marL="0" indent="0" lvl="0">
              <a:lnSpc>
                <a:spcPts val="458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732211" y="4338330"/>
            <a:ext cx="11405084" cy="247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92929"/>
                </a:solidFill>
                <a:latin typeface="Open Sauce"/>
                <a:ea typeface="Open Sauce"/>
                <a:cs typeface="Open Sauce"/>
                <a:sym typeface="Open Sauce"/>
              </a:rPr>
              <a:t>Aprendizado por reforço com feedback humano (RLHF)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92929"/>
                </a:solidFill>
                <a:latin typeface="Open Sauce"/>
                <a:ea typeface="Open Sauce"/>
                <a:cs typeface="Open Sauce"/>
                <a:sym typeface="Open Sauce"/>
              </a:rPr>
              <a:t>Modelagem de linguagem baseada em transformadores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92929"/>
                </a:solidFill>
                <a:latin typeface="Open Sauce"/>
                <a:ea typeface="Open Sauce"/>
                <a:cs typeface="Open Sauce"/>
                <a:sym typeface="Open Sauce"/>
              </a:rPr>
              <a:t>Geração de amostras estocásticas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92929"/>
                </a:solidFill>
                <a:latin typeface="Open Sauce"/>
                <a:ea typeface="Open Sauce"/>
                <a:cs typeface="Open Sauce"/>
                <a:sym typeface="Open Sauce"/>
              </a:rPr>
              <a:t>Otimização de hiperparâmetros</a:t>
            </a:r>
          </a:p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23075" y="9258300"/>
            <a:ext cx="2641849" cy="321825"/>
          </a:xfrm>
          <a:custGeom>
            <a:avLst/>
            <a:gdLst/>
            <a:ahLst/>
            <a:cxnLst/>
            <a:rect r="r" b="b" t="t" l="l"/>
            <a:pathLst>
              <a:path h="321825" w="2641849">
                <a:moveTo>
                  <a:pt x="0" y="0"/>
                </a:moveTo>
                <a:lnTo>
                  <a:pt x="2641850" y="0"/>
                </a:lnTo>
                <a:lnTo>
                  <a:pt x="2641850" y="321825"/>
                </a:lnTo>
                <a:lnTo>
                  <a:pt x="0" y="3218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137296" y="0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462823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2366115" y="-242365"/>
            <a:ext cx="5093870" cy="4565960"/>
          </a:xfrm>
          <a:custGeom>
            <a:avLst/>
            <a:gdLst/>
            <a:ahLst/>
            <a:cxnLst/>
            <a:rect r="r" b="b" t="t" l="l"/>
            <a:pathLst>
              <a:path h="4565960" w="5093870">
                <a:moveTo>
                  <a:pt x="0" y="0"/>
                </a:moveTo>
                <a:lnTo>
                  <a:pt x="5093870" y="0"/>
                </a:lnTo>
                <a:lnTo>
                  <a:pt x="5093870" y="4565959"/>
                </a:lnTo>
                <a:lnTo>
                  <a:pt x="0" y="45659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0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5918865" y="6010120"/>
            <a:ext cx="5093870" cy="4565960"/>
          </a:xfrm>
          <a:custGeom>
            <a:avLst/>
            <a:gdLst/>
            <a:ahLst/>
            <a:cxnLst/>
            <a:rect r="r" b="b" t="t" l="l"/>
            <a:pathLst>
              <a:path h="4565960" w="5093870">
                <a:moveTo>
                  <a:pt x="0" y="0"/>
                </a:moveTo>
                <a:lnTo>
                  <a:pt x="5093870" y="0"/>
                </a:lnTo>
                <a:lnTo>
                  <a:pt x="5093870" y="4565960"/>
                </a:lnTo>
                <a:lnTo>
                  <a:pt x="0" y="45659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0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18067" y="1622425"/>
            <a:ext cx="12651866" cy="119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80"/>
              </a:lnSpc>
            </a:pPr>
            <a:r>
              <a:rPr lang="en-US" sz="4580" spc="-45">
                <a:solidFill>
                  <a:srgbClr val="292929"/>
                </a:solidFill>
                <a:latin typeface="Intro"/>
                <a:ea typeface="Intro"/>
                <a:cs typeface="Intro"/>
                <a:sym typeface="Intro"/>
              </a:rPr>
              <a:t>Diferenças entre IA generativa e tradicional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32211" y="4338330"/>
            <a:ext cx="11405084" cy="346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92929"/>
                </a:solidFill>
                <a:latin typeface="Open Sauce"/>
                <a:ea typeface="Open Sauce"/>
                <a:cs typeface="Open Sauce"/>
                <a:sym typeface="Open Sauce"/>
              </a:rPr>
              <a:t>IA tradicional analisa e faz previsões, enquanto IA gerativa cria novo conteúdo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92929"/>
                </a:solidFill>
                <a:latin typeface="Open Sauce"/>
                <a:ea typeface="Open Sauce"/>
                <a:cs typeface="Open Sauce"/>
                <a:sym typeface="Open Sauce"/>
              </a:rPr>
              <a:t>IA tradicional segue regras predefinidas, IA gerativa gera respostas originais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92929"/>
                </a:solidFill>
                <a:latin typeface="Open Sauce"/>
                <a:ea typeface="Open Sauce"/>
                <a:cs typeface="Open Sauce"/>
                <a:sym typeface="Open Sauce"/>
              </a:rPr>
              <a:t>IA tradicional é focada em tarefas específicas, IA gerativa tem aplicações mais amplas </a:t>
            </a:r>
          </a:p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23075" y="9258300"/>
            <a:ext cx="2641849" cy="321825"/>
          </a:xfrm>
          <a:custGeom>
            <a:avLst/>
            <a:gdLst/>
            <a:ahLst/>
            <a:cxnLst/>
            <a:rect r="r" b="b" t="t" l="l"/>
            <a:pathLst>
              <a:path h="321825" w="2641849">
                <a:moveTo>
                  <a:pt x="0" y="0"/>
                </a:moveTo>
                <a:lnTo>
                  <a:pt x="2641850" y="0"/>
                </a:lnTo>
                <a:lnTo>
                  <a:pt x="2641850" y="321825"/>
                </a:lnTo>
                <a:lnTo>
                  <a:pt x="0" y="3218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137296" y="0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462823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2366115" y="-242365"/>
            <a:ext cx="5093870" cy="4565960"/>
          </a:xfrm>
          <a:custGeom>
            <a:avLst/>
            <a:gdLst/>
            <a:ahLst/>
            <a:cxnLst/>
            <a:rect r="r" b="b" t="t" l="l"/>
            <a:pathLst>
              <a:path h="4565960" w="5093870">
                <a:moveTo>
                  <a:pt x="0" y="0"/>
                </a:moveTo>
                <a:lnTo>
                  <a:pt x="5093870" y="0"/>
                </a:lnTo>
                <a:lnTo>
                  <a:pt x="5093870" y="4565959"/>
                </a:lnTo>
                <a:lnTo>
                  <a:pt x="0" y="45659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0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5918865" y="6010120"/>
            <a:ext cx="5093870" cy="4565960"/>
          </a:xfrm>
          <a:custGeom>
            <a:avLst/>
            <a:gdLst/>
            <a:ahLst/>
            <a:cxnLst/>
            <a:rect r="r" b="b" t="t" l="l"/>
            <a:pathLst>
              <a:path h="4565960" w="5093870">
                <a:moveTo>
                  <a:pt x="0" y="0"/>
                </a:moveTo>
                <a:lnTo>
                  <a:pt x="5093870" y="0"/>
                </a:lnTo>
                <a:lnTo>
                  <a:pt x="5093870" y="4565960"/>
                </a:lnTo>
                <a:lnTo>
                  <a:pt x="0" y="45659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0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18067" y="1622425"/>
            <a:ext cx="12651866" cy="611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80"/>
              </a:lnSpc>
            </a:pPr>
            <a:r>
              <a:rPr lang="en-US" sz="4580" spc="-45">
                <a:solidFill>
                  <a:srgbClr val="292929"/>
                </a:solidFill>
                <a:latin typeface="Intro"/>
                <a:ea typeface="Intro"/>
                <a:cs typeface="Intro"/>
                <a:sym typeface="Intro"/>
              </a:rPr>
              <a:t>Exemplificação com ChatGPT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41458" y="3431057"/>
            <a:ext cx="11405084" cy="5443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92929"/>
                </a:solidFill>
                <a:latin typeface="Open Sauce"/>
                <a:ea typeface="Open Sauce"/>
                <a:cs typeface="Open Sauce"/>
                <a:sym typeface="Open Sauce"/>
              </a:rPr>
              <a:t>Arquitetura: Usa um modelo GPT grande baseado em transformadores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92929"/>
                </a:solidFill>
                <a:latin typeface="Open Sauce"/>
                <a:ea typeface="Open Sauce"/>
                <a:cs typeface="Open Sauce"/>
                <a:sym typeface="Open Sauce"/>
              </a:rPr>
              <a:t>Treinamento: Foi treinado em vastas quantidades de texto da internet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92929"/>
                </a:solidFill>
                <a:latin typeface="Open Sauce"/>
                <a:ea typeface="Open Sauce"/>
                <a:cs typeface="Open Sauce"/>
                <a:sym typeface="Open Sauce"/>
              </a:rPr>
              <a:t>Geração: Produz respostas originais baseadas em prompts do usuário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92929"/>
                </a:solidFill>
                <a:latin typeface="Open Sauce"/>
                <a:ea typeface="Open Sauce"/>
                <a:cs typeface="Open Sauce"/>
                <a:sym typeface="Open Sauce"/>
              </a:rPr>
              <a:t>Capacidades: Pode criar textos longos, responder perguntas, gerar código, etc.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292929"/>
                </a:solidFill>
                <a:latin typeface="Open Sauce"/>
                <a:ea typeface="Open Sauce"/>
                <a:cs typeface="Open Sauce"/>
                <a:sym typeface="Open Sauce"/>
              </a:rPr>
              <a:t>Limitações: Tem dificuldade com contagem básica ou álgebra simples </a:t>
            </a:r>
          </a:p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23075" y="9258300"/>
            <a:ext cx="2641849" cy="321825"/>
          </a:xfrm>
          <a:custGeom>
            <a:avLst/>
            <a:gdLst/>
            <a:ahLst/>
            <a:cxnLst/>
            <a:rect r="r" b="b" t="t" l="l"/>
            <a:pathLst>
              <a:path h="321825" w="2641849">
                <a:moveTo>
                  <a:pt x="0" y="0"/>
                </a:moveTo>
                <a:lnTo>
                  <a:pt x="2641850" y="0"/>
                </a:lnTo>
                <a:lnTo>
                  <a:pt x="2641850" y="321825"/>
                </a:lnTo>
                <a:lnTo>
                  <a:pt x="0" y="3218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137296" y="0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462823"/>
            <a:ext cx="3150704" cy="2824177"/>
          </a:xfrm>
          <a:custGeom>
            <a:avLst/>
            <a:gdLst/>
            <a:ahLst/>
            <a:cxnLst/>
            <a:rect r="r" b="b" t="t" l="l"/>
            <a:pathLst>
              <a:path h="2824177" w="3150704">
                <a:moveTo>
                  <a:pt x="0" y="0"/>
                </a:moveTo>
                <a:lnTo>
                  <a:pt x="3150704" y="0"/>
                </a:lnTo>
                <a:lnTo>
                  <a:pt x="3150704" y="2824177"/>
                </a:lnTo>
                <a:lnTo>
                  <a:pt x="0" y="28241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2366115" y="-242365"/>
            <a:ext cx="5093870" cy="4565960"/>
          </a:xfrm>
          <a:custGeom>
            <a:avLst/>
            <a:gdLst/>
            <a:ahLst/>
            <a:cxnLst/>
            <a:rect r="r" b="b" t="t" l="l"/>
            <a:pathLst>
              <a:path h="4565960" w="5093870">
                <a:moveTo>
                  <a:pt x="0" y="0"/>
                </a:moveTo>
                <a:lnTo>
                  <a:pt x="5093870" y="0"/>
                </a:lnTo>
                <a:lnTo>
                  <a:pt x="5093870" y="4565959"/>
                </a:lnTo>
                <a:lnTo>
                  <a:pt x="0" y="45659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0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5918865" y="6010120"/>
            <a:ext cx="5093870" cy="4565960"/>
          </a:xfrm>
          <a:custGeom>
            <a:avLst/>
            <a:gdLst/>
            <a:ahLst/>
            <a:cxnLst/>
            <a:rect r="r" b="b" t="t" l="l"/>
            <a:pathLst>
              <a:path h="4565960" w="5093870">
                <a:moveTo>
                  <a:pt x="0" y="0"/>
                </a:moveTo>
                <a:lnTo>
                  <a:pt x="5093870" y="0"/>
                </a:lnTo>
                <a:lnTo>
                  <a:pt x="5093870" y="4565960"/>
                </a:lnTo>
                <a:lnTo>
                  <a:pt x="0" y="45659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0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18067" y="1622425"/>
            <a:ext cx="12651866" cy="611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80"/>
              </a:lnSpc>
            </a:pPr>
            <a:r>
              <a:rPr lang="en-US" sz="4580" spc="-45">
                <a:solidFill>
                  <a:srgbClr val="292929"/>
                </a:solidFill>
                <a:latin typeface="Intro"/>
                <a:ea typeface="Intro"/>
                <a:cs typeface="Intro"/>
                <a:sym typeface="Intro"/>
              </a:rPr>
              <a:t>Referências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41458" y="2904565"/>
            <a:ext cx="11405084" cy="563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292929"/>
                </a:solidFill>
                <a:latin typeface="Open Sauce"/>
                <a:ea typeface="Open Sauce"/>
                <a:cs typeface="Open Sauce"/>
                <a:sym typeface="Open Sauce"/>
              </a:rPr>
              <a:t>https://www.mckinsey.com/featured-insights/mckinsey-explainers/what-is-generative-ai</a:t>
            </a:r>
          </a:p>
          <a:p>
            <a:pPr algn="just">
              <a:lnSpc>
                <a:spcPts val="2800"/>
              </a:lnSpc>
            </a:pP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292929"/>
                </a:solidFill>
                <a:latin typeface="Open Sauce"/>
                <a:ea typeface="Open Sauce"/>
                <a:cs typeface="Open Sauce"/>
                <a:sym typeface="Open Sauce"/>
              </a:rPr>
              <a:t>https://medium.com/data-science-at-microsoft/generative-ai-openai-and-chatgpt-what-are-they-3c80397062c4</a:t>
            </a:r>
          </a:p>
          <a:p>
            <a:pPr algn="just">
              <a:lnSpc>
                <a:spcPts val="2800"/>
              </a:lnSpc>
            </a:pP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292929"/>
                </a:solidFill>
                <a:latin typeface="Open Sauce"/>
                <a:ea typeface="Open Sauce"/>
                <a:cs typeface="Open Sauce"/>
                <a:sym typeface="Open Sauce"/>
              </a:rPr>
              <a:t>https://www.forbes.com/sites/bernardmarr/2023/07/24/the-difference-between-generative-ai-and-traditional-ai-an-easy-explanation-for-anyone/</a:t>
            </a:r>
          </a:p>
          <a:p>
            <a:pPr algn="just">
              <a:lnSpc>
                <a:spcPts val="2800"/>
              </a:lnSpc>
            </a:pP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292929"/>
                </a:solidFill>
                <a:latin typeface="Open Sauce"/>
                <a:ea typeface="Open Sauce"/>
                <a:cs typeface="Open Sauce"/>
                <a:sym typeface="Open Sauce"/>
              </a:rPr>
              <a:t>https://bernardmarr.com/the-difference-between-chatgpt-and-generative-ai/</a:t>
            </a:r>
          </a:p>
          <a:p>
            <a:pPr algn="just">
              <a:lnSpc>
                <a:spcPts val="2800"/>
              </a:lnSpc>
            </a:pP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292929"/>
                </a:solidFill>
                <a:latin typeface="Open Sauce"/>
                <a:ea typeface="Open Sauce"/>
                <a:cs typeface="Open Sauce"/>
                <a:sym typeface="Open Sauce"/>
              </a:rPr>
              <a:t>https://vitac.com/traditional-ai-vs-generative-ai-understanding-the-differences-and-advantages/</a:t>
            </a:r>
          </a:p>
          <a:p>
            <a:pPr algn="just">
              <a:lnSpc>
                <a:spcPts val="2800"/>
              </a:lnSpc>
            </a:pP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292929"/>
                </a:solidFill>
                <a:latin typeface="Open Sauce"/>
                <a:ea typeface="Open Sauce"/>
                <a:cs typeface="Open Sauce"/>
                <a:sym typeface="Open Sauce"/>
              </a:rPr>
              <a:t>https://www.linkedin.com/pulse/understanding-distinction-generative-ai-vs-chatgpt-ragu/</a:t>
            </a:r>
          </a:p>
          <a:p>
            <a:pPr algn="just">
              <a:lnSpc>
                <a:spcPts val="2800"/>
              </a:lnSpc>
            </a:pPr>
          </a:p>
          <a:p>
            <a:pPr algn="just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92929"/>
                </a:solidFill>
                <a:latin typeface="Open Sauce"/>
                <a:ea typeface="Open Sauce"/>
                <a:cs typeface="Open Sauce"/>
                <a:sym typeface="Open Sauce"/>
              </a:rPr>
              <a:t>https://www.youtube.com/watch?v=3iSsouRJwTk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DAGPjzJjehY</dc:identifier>
  <dcterms:modified xsi:type="dcterms:W3CDTF">2011-08-01T06:04:30Z</dcterms:modified>
  <cp:revision>1</cp:revision>
  <dc:title>Gen Ai</dc:title>
</cp:coreProperties>
</file>