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6"/>
  </p:notesMasterIdLst>
  <p:sldIdLst>
    <p:sldId id="256" r:id="rId2"/>
    <p:sldId id="257" r:id="rId3"/>
    <p:sldId id="258" r:id="rId4"/>
    <p:sldId id="265" r:id="rId5"/>
    <p:sldId id="260" r:id="rId6"/>
    <p:sldId id="259" r:id="rId7"/>
    <p:sldId id="261" r:id="rId8"/>
    <p:sldId id="271" r:id="rId9"/>
    <p:sldId id="270" r:id="rId10"/>
    <p:sldId id="263" r:id="rId11"/>
    <p:sldId id="268" r:id="rId12"/>
    <p:sldId id="269" r:id="rId13"/>
    <p:sldId id="272" r:id="rId14"/>
    <p:sldId id="275" r:id="rId15"/>
    <p:sldId id="321" r:id="rId16"/>
    <p:sldId id="276" r:id="rId17"/>
    <p:sldId id="277" r:id="rId18"/>
    <p:sldId id="278" r:id="rId19"/>
    <p:sldId id="279" r:id="rId20"/>
    <p:sldId id="309" r:id="rId21"/>
    <p:sldId id="267" r:id="rId22"/>
    <p:sldId id="280" r:id="rId23"/>
    <p:sldId id="281" r:id="rId24"/>
    <p:sldId id="282" r:id="rId25"/>
    <p:sldId id="283" r:id="rId26"/>
    <p:sldId id="273" r:id="rId27"/>
    <p:sldId id="274" r:id="rId28"/>
    <p:sldId id="284" r:id="rId29"/>
    <p:sldId id="285" r:id="rId30"/>
    <p:sldId id="286" r:id="rId31"/>
    <p:sldId id="287" r:id="rId32"/>
    <p:sldId id="289" r:id="rId33"/>
    <p:sldId id="288" r:id="rId34"/>
    <p:sldId id="291" r:id="rId35"/>
    <p:sldId id="292" r:id="rId36"/>
    <p:sldId id="290" r:id="rId37"/>
    <p:sldId id="295" r:id="rId38"/>
    <p:sldId id="296" r:id="rId39"/>
    <p:sldId id="306" r:id="rId40"/>
    <p:sldId id="307" r:id="rId41"/>
    <p:sldId id="297" r:id="rId42"/>
    <p:sldId id="305" r:id="rId43"/>
    <p:sldId id="298" r:id="rId44"/>
    <p:sldId id="299" r:id="rId45"/>
    <p:sldId id="302" r:id="rId46"/>
    <p:sldId id="303" r:id="rId47"/>
    <p:sldId id="304" r:id="rId48"/>
    <p:sldId id="300" r:id="rId49"/>
    <p:sldId id="311" r:id="rId50"/>
    <p:sldId id="318" r:id="rId51"/>
    <p:sldId id="308" r:id="rId52"/>
    <p:sldId id="301" r:id="rId53"/>
    <p:sldId id="317" r:id="rId54"/>
    <p:sldId id="293" r:id="rId55"/>
    <p:sldId id="310" r:id="rId56"/>
    <p:sldId id="294" r:id="rId57"/>
    <p:sldId id="312" r:id="rId58"/>
    <p:sldId id="315" r:id="rId59"/>
    <p:sldId id="313" r:id="rId60"/>
    <p:sldId id="316" r:id="rId61"/>
    <p:sldId id="319" r:id="rId62"/>
    <p:sldId id="320" r:id="rId63"/>
    <p:sldId id="322" r:id="rId64"/>
    <p:sldId id="323" r:id="rId6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4500" autoAdjust="0"/>
  </p:normalViewPr>
  <p:slideViewPr>
    <p:cSldViewPr snapToGrid="0">
      <p:cViewPr varScale="1">
        <p:scale>
          <a:sx n="77" d="100"/>
          <a:sy n="77" d="100"/>
        </p:scale>
        <p:origin x="676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6CD7D2-79FD-4FAA-9E3E-B2651DB84053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AD3E06-0B31-475B-9094-D6B590FE4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499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Základy spoločné pre </a:t>
            </a:r>
            <a:r>
              <a:rPr lang="sk-SK" dirty="0" err="1"/>
              <a:t>LaTeX</a:t>
            </a:r>
            <a:endParaRPr lang="sk-SK" dirty="0"/>
          </a:p>
          <a:p>
            <a:r>
              <a:rPr lang="sk-SK" dirty="0"/>
              <a:t>Ukážkové príklady pre rôzne typy dokumentov ako článok, kniha, prezentácia.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AD3E06-0B31-475B-9094-D6B590FE4D0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7747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 err="1"/>
              <a:t>TeX</a:t>
            </a:r>
            <a:r>
              <a:rPr lang="sk-SK" dirty="0"/>
              <a:t> – univerzitný projekt vznikol v 70</a:t>
            </a:r>
            <a:r>
              <a:rPr lang="en-US" dirty="0"/>
              <a:t>.</a:t>
            </a:r>
            <a:r>
              <a:rPr lang="sk-SK" dirty="0"/>
              <a:t> rokoch 20. storočia</a:t>
            </a:r>
            <a:r>
              <a:rPr lang="sk-SK"/>
              <a:t>, naprogramovaný </a:t>
            </a:r>
            <a:r>
              <a:rPr lang="sk-SK" dirty="0"/>
              <a:t>v Pascale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dirty="0"/>
              <a:t>Kompiluje do DVI, PDF, </a:t>
            </a:r>
            <a:r>
              <a:rPr lang="sk-SK" dirty="0" err="1"/>
              <a:t>PostScript</a:t>
            </a:r>
            <a:endParaRPr lang="sk-SK" dirty="0"/>
          </a:p>
          <a:p>
            <a:r>
              <a:rPr lang="sk-SK" dirty="0" err="1"/>
              <a:t>TeXworks</a:t>
            </a:r>
            <a:r>
              <a:rPr lang="sk-SK" dirty="0"/>
              <a:t> je súčasťou </a:t>
            </a:r>
            <a:r>
              <a:rPr lang="sk-SK" dirty="0" err="1"/>
              <a:t>MikTeX</a:t>
            </a:r>
            <a:endParaRPr lang="sk-S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AD3E06-0B31-475B-9094-D6B590FE4D0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9165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AD3E06-0B31-475B-9094-D6B590FE4D0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0220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AD3E06-0B31-475B-9094-D6B590FE4D0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2906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noProof="0" dirty="0"/>
              <a:t>Hor</a:t>
            </a:r>
            <a:r>
              <a:rPr lang="sk-SK" dirty="0" err="1"/>
              <a:t>ný</a:t>
            </a:r>
            <a:r>
              <a:rPr lang="sk-SK" dirty="0"/>
              <a:t> index, dolný index – ak je viac ako jedno písmeno potom sa musia použiť zložené zátvorky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AD3E06-0B31-475B-9094-D6B590FE4D0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652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7112A-1CAA-4CE6-8137-910D37423E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7CAD75-72B5-44CB-927C-D8E46B5551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BCCB3E-1FB8-444A-A0D8-AEBE37203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9F7B6-A5F9-4CD4-A903-DA1E4C673AD7}" type="datetime1">
              <a:rPr lang="en-US" smtClean="0"/>
              <a:t>1/17/2021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43EE6A-8690-4E16-9BA2-64E518B6F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E37F08-6D03-464A-A1F8-AB9C13C17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60E33-E440-4E09-8A39-193DFAD4F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633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D59E9-956C-4735-8D16-E0E6E7E70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328DB3-87F6-45E3-8304-CA17B8F6CE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94B103-D413-47D1-B478-50F0FF877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65A72-80BA-42C4-B7CB-B00276BAD6A8}" type="datetime1">
              <a:rPr lang="en-US" smtClean="0"/>
              <a:t>1/17/2021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16A6B8-2CAA-4F2E-8B52-0E27050EE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ED8284-8AD6-474F-AB56-CA268C1B4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60E33-E440-4E09-8A39-193DFAD4F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772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DBD730-4380-4D5F-9936-9BBBCE72D0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511B32-E138-40A4-92FD-5464A45D46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1927DD-EFBD-4EDB-BC9A-B72CF8375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9F0DE-FC48-45EB-A612-B0465CA8F189}" type="datetime1">
              <a:rPr lang="en-US" smtClean="0"/>
              <a:t>1/17/2021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985106-47A8-4A6F-ACF3-486E0CF88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4701E3-85A9-4CB4-8F28-1629496A0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60E33-E440-4E09-8A39-193DFAD4F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354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037E6-AC40-492D-9E48-FD62CA15D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1E2CB4-AD13-43F5-A93B-CDEA574B2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30ADD3-A79A-46D8-BFCC-CD05417F5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480B6-23F1-485B-9C9D-455F02A2855F}" type="datetime1">
              <a:rPr lang="en-US" smtClean="0"/>
              <a:t>1/17/2021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4D006D-511C-448B-974B-EECDB2904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E6F478-890C-4ABE-A9F7-08D9AA362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60E33-E440-4E09-8A39-193DFAD4F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845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1F4AC-6049-4A40-9F57-B96807B9D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D6636B-2E8E-4324-89D4-60898C723B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4EE0BC-BF5B-425D-801F-09D40C08A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AE250-D09B-4237-B62C-99455EB3E366}" type="datetime1">
              <a:rPr lang="en-US" smtClean="0"/>
              <a:t>1/17/2021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5A98EA-9DA4-4D01-9906-AD6084A68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4A1022-F179-45F4-89B6-2FC8CD9CC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60E33-E440-4E09-8A39-193DFAD4F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729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BBDCE-C7A4-4209-B929-DB6658725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B4C78-908F-4BA9-A712-0C8144DDE8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1847F5-EF90-448A-93FC-816F6B56C7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11326E-1610-43C6-8CDC-F10C24143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00DC0-E63B-4AF0-9F23-6D119605A7C5}" type="datetime1">
              <a:rPr lang="en-US" smtClean="0"/>
              <a:t>1/17/2021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CB9974-0BC3-43A5-97AF-A328550E0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AE92F1-56DA-4363-BAE0-0CF10FA03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60E33-E440-4E09-8A39-193DFAD4F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901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1D4A6-3D12-433F-BF86-9E6D337D8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FEEBF4-7605-4872-B87E-96C028867B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D4A704-040C-4320-A5D7-DF65EB3D97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07CA4A-D95B-41E5-ABB2-4194E99618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455995-6F3C-420A-B2F6-EED500DF3D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1DB9B7-F149-4740-87F3-5B5BF0E98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1E268-500F-4BB8-8162-CB255100543F}" type="datetime1">
              <a:rPr lang="en-US" smtClean="0"/>
              <a:t>1/17/2021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587B52-3606-4865-A474-D66EFEFC8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1DC7D2-0F1E-4C4F-AA3A-0F611148E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60E33-E440-4E09-8A39-193DFAD4F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80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44C8C-F948-47DB-8745-C070C6E19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083702-1B1B-479E-AB0A-5B20357F3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E91CA-F47E-49B4-9296-3E98B6ABBC95}" type="datetime1">
              <a:rPr lang="en-US" smtClean="0"/>
              <a:t>1/17/2021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E3FBCB-2B00-4367-98A8-B6AFCE877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182BFA-8E06-4868-9F88-10C9857E7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60E33-E440-4E09-8A39-193DFAD4F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706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C6C5AD-5F7A-43C1-B67B-2D0BFD2CF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3DE74-F004-4190-8C63-36DDE166C534}" type="datetime1">
              <a:rPr lang="en-US" smtClean="0"/>
              <a:t>1/17/2021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26656D-807C-4D2A-AA6D-E7E7019B5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2F04C9-862D-4324-9823-959F0709E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60E33-E440-4E09-8A39-193DFAD4F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890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7191F-9639-4CFE-93AF-E401D4986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138FFF-11FF-4365-AFC6-3823C9DAF9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81128A-44B2-4967-A79F-809314DBC8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5583C8-C6F4-4E60-8D69-F97F1F1F2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BAB89-CCF5-44A8-8F53-F4E262742003}" type="datetime1">
              <a:rPr lang="en-US" smtClean="0"/>
              <a:t>1/17/2021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5FF101-6F24-4FB0-BCCE-05A4E3AC3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3A6815-FF91-430E-89DB-EE4E58FF6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60E33-E440-4E09-8A39-193DFAD4F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544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7971D-E533-476D-B567-0B922F747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36EA59-79D8-40E8-B6C6-AB34880E18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0E402D-0D53-4CB6-AE07-624087C5CB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5BE1CC-76B3-4A1D-B7EE-17367A154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6A2A0-76A3-4AE3-8BB9-505242090860}" type="datetime1">
              <a:rPr lang="en-US" smtClean="0"/>
              <a:t>1/17/2021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4D2884-953B-4640-8D1F-BEEC88378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6B5613-26D7-4A5C-8F3D-AE9784B44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60E33-E440-4E09-8A39-193DFAD4F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789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0F1413-AA41-42EF-9A34-AC0EA566F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F29880-9F78-4C22-9ECE-FC4B88E4D8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B080E1-C0AE-4DC3-A9A0-A184F6BDBA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C1E6ED-B2CA-4B53-9C40-32F86D3DC8EE}" type="datetime1">
              <a:rPr lang="en-US" smtClean="0"/>
              <a:t>1/17/2021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063BF6-1025-44CF-863D-06EA86CC2F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FABEEB-D48C-4299-BF6D-964F7920F3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660E33-E440-4E09-8A39-193DFAD4F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689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verleaf.com/learn/latex/Learn_LaTeX_in_30_minute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books.org/wiki/LaTeX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ablesgenerator.com/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iktex.org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hyperlink" Target="http://tug.org/texlive/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sk-spell.sk.cx/hunspell-sk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1519F-A4F9-4FB0-B5C9-31AF2DF4E7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noProof="0" dirty="0"/>
              <a:t>Kurz tvorby dokumentov v prostredí </a:t>
            </a:r>
            <a:r>
              <a:rPr lang="sk-SK" noProof="0" dirty="0" err="1"/>
              <a:t>LaTeX</a:t>
            </a:r>
            <a:r>
              <a:rPr lang="sk-SK" noProof="0" dirty="0"/>
              <a:t> a </a:t>
            </a:r>
            <a:r>
              <a:rPr lang="sk-SK" noProof="0" dirty="0" err="1"/>
              <a:t>XeLaTeX</a:t>
            </a:r>
            <a:endParaRPr lang="sk-SK" noProof="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9BAEE1-D554-4D84-BC12-E5AB72D91B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k-SK" noProof="0" dirty="0"/>
              <a:t>Ladislav Rado</a:t>
            </a:r>
          </a:p>
        </p:txBody>
      </p:sp>
    </p:spTree>
    <p:extLst>
      <p:ext uri="{BB962C8B-B14F-4D97-AF65-F5344CB8AC3E}">
        <p14:creationId xmlns:p14="http://schemas.microsoft.com/office/powerpoint/2010/main" val="24032835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554E7-36D3-4B2B-9F55-BA5F1350F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noProof="0" dirty="0"/>
              <a:t>Názov dokumentu, autor, dátum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BA709-357A-47AF-804C-D63ED5C177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sk-SK" noProof="0" dirty="0"/>
              <a:t>Do preambuly pridať:</a:t>
            </a:r>
          </a:p>
          <a:p>
            <a:pPr marL="0" indent="0">
              <a:spcBef>
                <a:spcPts val="0"/>
              </a:spcBef>
              <a:buNone/>
            </a:pPr>
            <a:r>
              <a:rPr lang="sk-SK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\title{Prvý dokument}</a:t>
            </a:r>
          </a:p>
          <a:p>
            <a:pPr marL="0" indent="0">
              <a:spcBef>
                <a:spcPts val="0"/>
              </a:spcBef>
              <a:buNone/>
            </a:pPr>
            <a:r>
              <a:rPr lang="sk-SK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sk-SK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author</a:t>
            </a:r>
            <a:r>
              <a:rPr lang="sk-SK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{Meno Priezvisko\</a:t>
            </a:r>
            <a:r>
              <a:rPr lang="sk-SK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thanks</a:t>
            </a:r>
            <a:r>
              <a:rPr lang="sk-SK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{ďakujem sponzorom}}</a:t>
            </a:r>
          </a:p>
          <a:p>
            <a:pPr marL="0" indent="0">
              <a:spcBef>
                <a:spcPts val="0"/>
              </a:spcBef>
              <a:buNone/>
            </a:pPr>
            <a:r>
              <a:rPr lang="sk-SK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sk-SK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date</a:t>
            </a:r>
            <a:r>
              <a:rPr lang="sk-SK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sk-SK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ún</a:t>
            </a:r>
            <a:r>
              <a:rPr lang="sk-SK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2020}</a:t>
            </a:r>
          </a:p>
          <a:p>
            <a:pPr marL="0" indent="0">
              <a:buNone/>
            </a:pPr>
            <a:endParaRPr lang="sk-SK" noProof="0" dirty="0"/>
          </a:p>
          <a:p>
            <a:pPr marL="0" indent="0">
              <a:buNone/>
            </a:pPr>
            <a:r>
              <a:rPr lang="sk-SK" noProof="0" dirty="0"/>
              <a:t>V dokumente použiť ako:</a:t>
            </a:r>
          </a:p>
          <a:p>
            <a:pPr marL="0" indent="0">
              <a:spcBef>
                <a:spcPts val="0"/>
              </a:spcBef>
              <a:buNone/>
            </a:pPr>
            <a:r>
              <a:rPr lang="sk-SK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sk-SK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r>
              <a:rPr lang="sk-SK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sk-SK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</a:t>
            </a:r>
            <a:r>
              <a:rPr lang="sk-SK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sk-SK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sk-SK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maketitle</a:t>
            </a:r>
            <a:endParaRPr lang="sk-SK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sk-SK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\end{</a:t>
            </a:r>
            <a:r>
              <a:rPr lang="sk-SK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</a:t>
            </a:r>
            <a:r>
              <a:rPr lang="sk-SK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sk-SK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247FAD-D931-487A-B0BA-8DA58FC8F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60E33-E440-4E09-8A39-193DFAD4F15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0414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554E7-36D3-4B2B-9F55-BA5F1350F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Sloven</a:t>
            </a:r>
            <a:r>
              <a:rPr lang="sk-SK" noProof="0" dirty="0"/>
              <a:t>čina v X</a:t>
            </a:r>
            <a:r>
              <a:rPr lang="sk-SK" dirty="0" err="1"/>
              <a:t>eLaTeXu</a:t>
            </a:r>
            <a:endParaRPr lang="sk-SK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BA709-357A-47AF-804C-D63ED5C177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sk-SK" noProof="0" dirty="0"/>
              <a:t>Do preambuly pridať:</a:t>
            </a:r>
          </a:p>
          <a:p>
            <a:pPr marL="0" indent="0">
              <a:spcBef>
                <a:spcPts val="0"/>
              </a:spcBef>
              <a:buNone/>
            </a:pP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sk-S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usepackage</a:t>
            </a: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sk-S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polyglossia</a:t>
            </a: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sk-S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setdefaultlanguage</a:t>
            </a: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sk-S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slovak</a:t>
            </a: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sk-S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setotherlanguage</a:t>
            </a: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{english}</a:t>
            </a:r>
          </a:p>
          <a:p>
            <a:pPr marL="0" indent="0">
              <a:spcBef>
                <a:spcPts val="0"/>
              </a:spcBef>
              <a:buNone/>
            </a:pPr>
            <a:endParaRPr lang="sk-SK" noProof="0" dirty="0"/>
          </a:p>
          <a:p>
            <a:pPr marL="0" indent="0">
              <a:buNone/>
            </a:pPr>
            <a:r>
              <a:rPr lang="sk-SK" noProof="0" dirty="0"/>
              <a:t>V dokumente použiť ako:</a:t>
            </a:r>
          </a:p>
          <a:p>
            <a:pPr marL="0" indent="0">
              <a:spcBef>
                <a:spcPts val="0"/>
              </a:spcBef>
              <a:buNone/>
            </a:pPr>
            <a:r>
              <a:rPr lang="sk-SK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sk-SK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r>
              <a:rPr lang="sk-SK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sk-SK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</a:t>
            </a:r>
            <a:r>
              <a:rPr lang="sk-SK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sk-SK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sk-SK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maketitle</a:t>
            </a:r>
            <a:endParaRPr lang="sk-SK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tableofcontents</a:t>
            </a:r>
            <a:endParaRPr lang="sk-SK" sz="2000" noProof="0" dirty="0">
              <a:highlight>
                <a:srgbClr val="FFFF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\section{</a:t>
            </a:r>
            <a:r>
              <a:rPr lang="en-US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Nadpis</a:t>
            </a:r>
            <a:r>
              <a:rPr lang="en-US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Text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dokumentu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en-US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sk-SK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\end{</a:t>
            </a:r>
            <a:r>
              <a:rPr lang="sk-SK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</a:t>
            </a:r>
            <a:r>
              <a:rPr lang="sk-SK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sk-SK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CB81D7-7CAC-4F10-A2F3-A721C406D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60E33-E440-4E09-8A39-193DFAD4F15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3503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5CBF4-3FD5-4B4C-ADB6-C90D18B7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err="1"/>
              <a:t>Odkazy</a:t>
            </a:r>
            <a:r>
              <a:rPr lang="en-US" noProof="0" dirty="0"/>
              <a:t> v </a:t>
            </a:r>
            <a:r>
              <a:rPr lang="en-US" noProof="0" dirty="0" err="1"/>
              <a:t>dokumente</a:t>
            </a:r>
            <a:endParaRPr lang="sk-SK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674EA7-F31E-4930-A7B2-1DDC06CBB5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 err="1"/>
              <a:t>Preambula</a:t>
            </a:r>
            <a:r>
              <a:rPr lang="en-US" dirty="0"/>
              <a:t>:</a:t>
            </a:r>
          </a:p>
          <a:p>
            <a:pPr marL="0" indent="0">
              <a:spcBef>
                <a:spcPts val="0"/>
              </a:spcBef>
              <a:buNone/>
            </a:pP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sk-S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usepackage</a:t>
            </a: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sk-S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xcolor</a:t>
            </a: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sk-S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definecolor</a:t>
            </a: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sk-S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printblue</a:t>
            </a: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}{</a:t>
            </a:r>
            <a:r>
              <a:rPr lang="sk-S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rgb</a:t>
            </a: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}{0,0,0.8}</a:t>
            </a:r>
          </a:p>
          <a:p>
            <a:pPr marL="0" indent="0">
              <a:spcBef>
                <a:spcPts val="0"/>
              </a:spcBef>
              <a:buNone/>
            </a:pP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sk-S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usepackage</a:t>
            </a: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sk-S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bookmarks</a:t>
            </a: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sk-S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]{</a:t>
            </a:r>
            <a:r>
              <a:rPr lang="sk-S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hyperref</a:t>
            </a: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sk-S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hypersetup</a:t>
            </a: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sk-S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bookmarksnumbered</a:t>
            </a: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sk-S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bookmarksopen</a:t>
            </a: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sk-S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k-S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pdfpagemode</a:t>
            </a: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sk-S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UseNone</a:t>
            </a: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hypertexnames</a:t>
            </a: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sk-S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k-S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colorlinks</a:t>
            </a: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sk-S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urlcolor</a:t>
            </a: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sk-S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printblue</a:t>
            </a: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filecolor</a:t>
            </a: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sk-S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printblue</a:t>
            </a: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k-S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linkcolor</a:t>
            </a: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sk-S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printblue</a:t>
            </a: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sk-S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citecolor</a:t>
            </a: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sk-S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printblue</a:t>
            </a: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anchorcolor</a:t>
            </a: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sk-S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printblue</a:t>
            </a: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hypertexnames</a:t>
            </a: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sk-S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sk-S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pdftitle</a:t>
            </a: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={Curriculum Vitae},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k-S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pdfauthor</a:t>
            </a: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={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Meno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Priezvisko</a:t>
            </a: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k-S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pdfsubject</a:t>
            </a: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={},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k-S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pdfkeywords</a:t>
            </a: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={CV, curriculum vitae},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k-S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unicode</a:t>
            </a: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sk-S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sk-S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pdfstartview</a:t>
            </a: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sk-S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FitH</a:t>
            </a: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sk-SK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sk-SK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F61BAC-60BA-4F1E-A2BE-CC642BAD8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60E33-E440-4E09-8A39-193DFAD4F15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7444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FDEA0-2A25-4D01-90E1-32D58BF01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Špeciálne znaky</a:t>
            </a:r>
            <a:r>
              <a:rPr lang="en-US" dirty="0"/>
              <a:t> v </a:t>
            </a:r>
            <a:r>
              <a:rPr lang="en-US" dirty="0" err="1"/>
              <a:t>LaTeXu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34863-4CBE-4AF9-97E1-95A8C4B9C1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sk-SK" sz="2000" b="1" dirty="0"/>
              <a:t>Príkaz		Znak		Význam znaku</a:t>
            </a:r>
          </a:p>
          <a:p>
            <a:pPr marL="0" indent="0">
              <a:buNone/>
            </a:pP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\% 		%		</a:t>
            </a:r>
            <a:r>
              <a:rPr lang="sk-SK" sz="2000" dirty="0"/>
              <a:t>komentár</a:t>
            </a:r>
            <a:endParaRPr lang="sk-SK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\$ 		$		</a:t>
            </a:r>
            <a:r>
              <a:rPr lang="sk-SK" sz="2000" dirty="0"/>
              <a:t>matematický výraz</a:t>
            </a:r>
            <a:endParaRPr lang="sk-SK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\{ 		{		</a:t>
            </a:r>
            <a:r>
              <a:rPr lang="sk-SK" sz="2000" dirty="0"/>
              <a:t>začiatok parametra príkazu</a:t>
            </a:r>
            <a:endParaRPr lang="sk-SK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\} 		}		</a:t>
            </a:r>
            <a:r>
              <a:rPr lang="sk-SK" sz="2000" dirty="0"/>
              <a:t>koniec parametra príkazu</a:t>
            </a:r>
          </a:p>
          <a:p>
            <a:pPr marL="0" indent="0">
              <a:buNone/>
            </a:pP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\^ 		^		</a:t>
            </a:r>
            <a:r>
              <a:rPr lang="sk-SK" sz="2000" dirty="0"/>
              <a:t>horný index v matematickom výraze</a:t>
            </a:r>
            <a:endParaRPr lang="sk-SK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\_ 		_		</a:t>
            </a:r>
            <a:r>
              <a:rPr lang="sk-SK" sz="2000" dirty="0"/>
              <a:t>dolný index v matematickom výraze</a:t>
            </a:r>
            <a:endParaRPr lang="sk-SK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\# 		#		</a:t>
            </a:r>
            <a:r>
              <a:rPr lang="sk-SK" sz="2000" dirty="0"/>
              <a:t>referencia na parameter príkazu</a:t>
            </a:r>
            <a:endParaRPr lang="sk-SK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\&amp; 		&amp;		</a:t>
            </a:r>
            <a:r>
              <a:rPr lang="sk-SK" sz="2000" dirty="0"/>
              <a:t>v tabuľkách na oddelenie buniek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sk-SK" sz="2000" dirty="0"/>
              <a:t>˽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sk-SK" sz="2000" dirty="0"/>
              <a:t>˽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sk-SK" sz="2000" dirty="0"/>
              <a:t>medzera za príkazom</a:t>
            </a:r>
            <a:endParaRPr lang="sk-SK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FE15AC-E14A-4445-9C07-16637AD66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60E33-E440-4E09-8A39-193DFAD4F15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4945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D1400-29BD-402E-9500-AD8D4DB49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Tučné písmo, kurzíva, podčiarknuté, podfarbenie, prečiarknutie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6292A-141A-4D8F-BD5E-5FFF61B0AE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sk-SK" b="1" dirty="0"/>
              <a:t>Tučné písmo</a:t>
            </a:r>
            <a:r>
              <a:rPr lang="sk-SK" dirty="0"/>
              <a:t>: </a:t>
            </a: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sk-S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textbf</a:t>
            </a: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{slovo}</a:t>
            </a:r>
          </a:p>
          <a:p>
            <a:r>
              <a:rPr lang="sk-SK" i="1" dirty="0"/>
              <a:t>Kurzíva</a:t>
            </a:r>
            <a:r>
              <a:rPr lang="sk-SK" dirty="0"/>
              <a:t>: </a:t>
            </a: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sk-S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textit</a:t>
            </a: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{slovo}</a:t>
            </a:r>
          </a:p>
          <a:p>
            <a:r>
              <a:rPr lang="sk-SK" u="sng" dirty="0"/>
              <a:t>Podčiarknuté</a:t>
            </a:r>
            <a:r>
              <a:rPr lang="sk-SK" dirty="0"/>
              <a:t>: </a:t>
            </a: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sk-S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underline</a:t>
            </a: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{slovo}</a:t>
            </a:r>
          </a:p>
          <a:p>
            <a:r>
              <a:rPr lang="sk-SK" b="1" i="1" dirty="0"/>
              <a:t>Kombinácia tučné písmo a kurzíva</a:t>
            </a:r>
            <a:r>
              <a:rPr lang="sk-SK" dirty="0"/>
              <a:t>: </a:t>
            </a: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sk-S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textbf</a:t>
            </a: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{\</a:t>
            </a:r>
            <a:r>
              <a:rPr lang="sk-S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textit</a:t>
            </a: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{slovo}}</a:t>
            </a:r>
          </a:p>
          <a:p>
            <a:r>
              <a:rPr lang="sk-SK" dirty="0"/>
              <a:t>Zdôraznenie (podľa kontextu): </a:t>
            </a: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sk-S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emph</a:t>
            </a: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{slovo}</a:t>
            </a:r>
          </a:p>
          <a:p>
            <a:pPr lvl="1"/>
            <a:r>
              <a:rPr lang="sk-SK" dirty="0"/>
              <a:t>Pri normálnom texte je zdôraznený text písaný kurzívou</a:t>
            </a:r>
          </a:p>
          <a:p>
            <a:pPr lvl="1"/>
            <a:r>
              <a:rPr lang="sk-SK" dirty="0"/>
              <a:t>Pri texte písanom kurzívou je zdôraznený text písaný normálnym písmom</a:t>
            </a:r>
          </a:p>
          <a:p>
            <a:r>
              <a:rPr lang="sk-SK" dirty="0"/>
              <a:t>Podfarbenie žltou farbou, prečiarknutie: </a:t>
            </a:r>
          </a:p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usepackage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xcolor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lvl="1"/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sk-S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usepackage</a:t>
            </a: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{soulutf8}</a:t>
            </a:r>
          </a:p>
          <a:p>
            <a:pPr lvl="1"/>
            <a:r>
              <a:rPr lang="sk-SK" dirty="0">
                <a:highlight>
                  <a:srgbClr val="FFFF00"/>
                </a:highlight>
              </a:rPr>
              <a:t>Podfarbenie</a:t>
            </a:r>
            <a:r>
              <a:rPr lang="sk-SK" dirty="0"/>
              <a:t>: </a:t>
            </a: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\hl{slovo}</a:t>
            </a:r>
          </a:p>
          <a:p>
            <a:pPr lvl="1"/>
            <a:r>
              <a:rPr lang="sk-SK" strike="sngStrike" dirty="0" err="1"/>
              <a:t>Prečiarknunie</a:t>
            </a:r>
            <a:r>
              <a:rPr lang="sk-SK" dirty="0"/>
              <a:t>:</a:t>
            </a: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  <a:r>
              <a:rPr lang="sk-S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{slovo}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C942F9-675B-42BB-B2A5-724165878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60E33-E440-4E09-8A39-193DFAD4F15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8518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5D580-442E-4A3A-8AC5-E5159E033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Farba</a:t>
            </a:r>
            <a:r>
              <a:rPr lang="en-US" dirty="0"/>
              <a:t> </a:t>
            </a:r>
            <a:r>
              <a:rPr lang="en-US" dirty="0" err="1"/>
              <a:t>textu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5ED19-CC88-4FA2-8A68-44AB50FC61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k-SK" dirty="0"/>
              <a:t>Preambula:</a:t>
            </a:r>
            <a:endParaRPr lang="en-US" dirty="0"/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usepackage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{color}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usepackage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xcolor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sk-S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definecolor</a:t>
            </a: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sk-S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printblue</a:t>
            </a: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}{</a:t>
            </a:r>
            <a:r>
              <a:rPr lang="sk-S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rgb</a:t>
            </a: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}{0,0,0.8}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definecolor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{aquamarine}{HTML}{36AF90}</a:t>
            </a:r>
            <a:endParaRPr lang="sk-SK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r>
              <a:rPr lang="sk-SK" dirty="0"/>
              <a:t>Použitie: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{\color{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printblue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Tento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text je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modr</a:t>
            </a: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ý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.}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6CB97A-55A5-4948-A9EA-5A07D6390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60E33-E440-4E09-8A39-193DFAD4F15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0737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6CE14-FD26-47A5-A338-5BF18A6CA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Vloženie obrázku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8E148-495F-478C-8E77-4009816090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sk-SK" dirty="0"/>
              <a:t>Do preambuly pridať:</a:t>
            </a:r>
            <a:endParaRPr lang="en-US" dirty="0"/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usepackage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graphicx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graphicspath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{images/}</a:t>
            </a: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r>
              <a:rPr lang="sk-SK" dirty="0"/>
              <a:t>Použitie v dokumente: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\begin{document}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Obrázok vesmíru.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includegraphics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{universe</a:t>
            </a: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sk-S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jpg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\end{document}</a:t>
            </a:r>
            <a:endParaRPr lang="sk-SK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k-SK" dirty="0"/>
              <a:t>Poznámka: prípona súboru sa môže vynechať, </a:t>
            </a:r>
            <a:r>
              <a:rPr lang="sk-SK" dirty="0" err="1"/>
              <a:t>LaTeX</a:t>
            </a:r>
            <a:r>
              <a:rPr lang="sk-SK" dirty="0"/>
              <a:t> vyhľadá obrázok podľa všetkých podporovaných prípon. Odporúča sa používať malé písmená pre názov obrázku.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99AA21-29B2-4778-BE86-E4FE266CB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60E33-E440-4E09-8A39-193DFAD4F15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7168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538DD-8B93-4E8D-BB17-0CC0CE360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Popis obrázku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29A3AC-A6FE-4596-9612-BB3AC9686A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sk-SK" dirty="0"/>
              <a:t>Obrázok môže mať popis, značku a môže byť naň odkaz v texte.</a:t>
            </a:r>
          </a:p>
          <a:p>
            <a:pPr marL="0" indent="0">
              <a:buNone/>
            </a:pPr>
            <a:endParaRPr lang="sk-SK" dirty="0"/>
          </a:p>
          <a:p>
            <a:pPr marL="0" indent="0">
              <a:spcBef>
                <a:spcPts val="0"/>
              </a:spcBef>
              <a:buNone/>
            </a:pP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sk-S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sk-S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figure</a:t>
            </a: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}[h]</a:t>
            </a:r>
          </a:p>
          <a:p>
            <a:pPr marL="0" indent="0">
              <a:spcBef>
                <a:spcPts val="0"/>
              </a:spcBef>
              <a:buNone/>
            </a:pP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\</a:t>
            </a:r>
            <a:r>
              <a:rPr lang="sk-S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centering</a:t>
            </a:r>
            <a:endParaRPr lang="sk-SK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\</a:t>
            </a:r>
            <a:r>
              <a:rPr lang="sk-S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includegraphics</a:t>
            </a: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sk-S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width</a:t>
            </a: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=0.25\</a:t>
            </a:r>
            <a:r>
              <a:rPr lang="sk-S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textwidth</a:t>
            </a: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]{funkcia.pdf}</a:t>
            </a:r>
          </a:p>
          <a:p>
            <a:pPr marL="0" indent="0">
              <a:spcBef>
                <a:spcPts val="0"/>
              </a:spcBef>
              <a:buNone/>
            </a:pP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\</a:t>
            </a:r>
            <a:r>
              <a:rPr lang="sk-S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caption</a:t>
            </a: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{Nadpis obrázku}</a:t>
            </a:r>
          </a:p>
          <a:p>
            <a:pPr marL="0" indent="0">
              <a:spcBef>
                <a:spcPts val="0"/>
              </a:spcBef>
              <a:buNone/>
            </a:pP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\</a:t>
            </a:r>
            <a:r>
              <a:rPr lang="sk-S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label</a:t>
            </a: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{fig:funkcia1}</a:t>
            </a:r>
          </a:p>
          <a:p>
            <a:pPr marL="0" indent="0">
              <a:spcBef>
                <a:spcPts val="0"/>
              </a:spcBef>
              <a:buNone/>
            </a:pP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\end{</a:t>
            </a:r>
            <a:r>
              <a:rPr lang="sk-S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figure</a:t>
            </a: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Ako môžete vidieť na Obr. \</a:t>
            </a:r>
            <a:r>
              <a:rPr lang="sk-S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ref</a:t>
            </a: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{fig:funkcia1}, ktorý sa nachádza na strane \</a:t>
            </a:r>
            <a:r>
              <a:rPr lang="sk-S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pageref</a:t>
            </a: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{fig:funkcia1}.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5B6B81-A601-4939-85EC-9197545ED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60E33-E440-4E09-8A39-193DFAD4F15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2696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0A243-CDFC-4C12-B531-2707F0081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Číslované, nečíslované a definičné zoznamy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5819F7-89F7-4027-AA52-B8BF3D4BEB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sk-SK" dirty="0"/>
              <a:t>Nečíslované zoznamy: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\begin{itemize}</a:t>
            </a:r>
            <a:endParaRPr lang="sk-SK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\item polo</a:t>
            </a:r>
            <a:r>
              <a:rPr lang="sk-SK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žka</a:t>
            </a:r>
            <a:endParaRPr lang="sk-SK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\begin{itemize}</a:t>
            </a:r>
          </a:p>
          <a:p>
            <a:pPr marL="0" indent="0">
              <a:buNone/>
            </a:pPr>
            <a:r>
              <a:rPr lang="sk-SK" dirty="0"/>
              <a:t>Číslované </a:t>
            </a:r>
            <a:r>
              <a:rPr lang="sk-SK" dirty="0" err="1"/>
              <a:t>zozanmy</a:t>
            </a:r>
            <a:r>
              <a:rPr lang="sk-SK" dirty="0"/>
              <a:t>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\begin{enumerate}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\item </a:t>
            </a:r>
            <a:r>
              <a:rPr lang="sk-SK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položka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\end{enumerate}</a:t>
            </a:r>
            <a:endParaRPr lang="sk-SK" sz="2200" dirty="0"/>
          </a:p>
          <a:p>
            <a:pPr marL="0" indent="0">
              <a:buNone/>
            </a:pPr>
            <a:r>
              <a:rPr lang="sk-SK" dirty="0"/>
              <a:t>Definičné zoznamy: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\begin{description}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\item[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Softv</a:t>
            </a:r>
            <a:r>
              <a:rPr lang="sk-SK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ér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sk-SK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je programové vybavenie počítača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\item[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Hardv</a:t>
            </a:r>
            <a:r>
              <a:rPr lang="sk-SK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ér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] je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technick</a:t>
            </a:r>
            <a:r>
              <a:rPr lang="sk-SK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é vybavenie počítača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\end{description}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ED018-04A6-404C-A72B-83CA8563B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60E33-E440-4E09-8A39-193DFAD4F15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3288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74D9F-D62B-4734-A7BA-F695E773E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Matematick</a:t>
            </a:r>
            <a:r>
              <a:rPr lang="sk-SK" dirty="0"/>
              <a:t>ý režim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9CD8BC-8888-4DBA-B76A-2536C2F8AE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sk-SK" dirty="0"/>
                  <a:t>Dva režimy:</a:t>
                </a:r>
              </a:p>
              <a:p>
                <a:pPr lvl="1"/>
                <a:r>
                  <a:rPr lang="sk-SK" dirty="0" err="1"/>
                  <a:t>inline</a:t>
                </a:r>
                <a:r>
                  <a:rPr lang="sk-SK" dirty="0"/>
                  <a:t> (</a:t>
                </a:r>
                <a:r>
                  <a:rPr lang="sk-SK" dirty="0" err="1"/>
                  <a:t>vrámci</a:t>
                </a:r>
                <a:r>
                  <a:rPr lang="sk-SK" dirty="0"/>
                  <a:t> textu)	</a:t>
                </a:r>
                <a:r>
                  <a:rPr lang="sk-SK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$ E=mc^2 $</a:t>
                </a:r>
              </a:p>
              <a:p>
                <a:pPr lvl="1"/>
                <a:r>
                  <a:rPr lang="sk-SK" dirty="0"/>
                  <a:t>display (samostatne)	</a:t>
                </a:r>
                <a:r>
                  <a:rPr lang="sk-SK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\[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e^{</a:t>
                </a:r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\pi} + 1 = 0</a:t>
                </a:r>
                <a:r>
                  <a:rPr lang="sk-SK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\] </a:t>
                </a:r>
              </a:p>
              <a:p>
                <a:r>
                  <a:rPr lang="sk-SK" dirty="0"/>
                  <a:t>Číslované matematické výrazy – režim display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sk-SK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\</a:t>
                </a:r>
                <a:r>
                  <a:rPr lang="sk-SK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begin</a:t>
                </a:r>
                <a:r>
                  <a:rPr lang="sk-SK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{</a:t>
                </a:r>
                <a:r>
                  <a:rPr lang="sk-SK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equation</a:t>
                </a:r>
                <a:r>
                  <a:rPr lang="sk-SK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</a:t>
                </a:r>
                <a:endParaRPr lang="en-US" sz="20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e^z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= \</a:t>
                </a:r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lim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_{n\to\</a:t>
                </a:r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infty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 \left(1+\frac{z}{n} \right)^n </a:t>
                </a:r>
                <a:endParaRPr lang="sk-SK" sz="20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sk-SK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\end{</a:t>
                </a:r>
                <a:r>
                  <a:rPr lang="sk-SK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equation</a:t>
                </a:r>
                <a:r>
                  <a:rPr lang="sk-SK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</a:t>
                </a:r>
                <a:endParaRPr lang="sk-SK" sz="2000" dirty="0"/>
              </a:p>
              <a:p>
                <a:r>
                  <a:rPr lang="sk-SK" dirty="0"/>
                  <a:t>Balík</a:t>
                </a:r>
                <a:r>
                  <a:rPr lang="en-US" dirty="0"/>
                  <a:t> </a:t>
                </a:r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amsmath</a:t>
                </a:r>
                <a:r>
                  <a:rPr lang="en-US" dirty="0"/>
                  <a:t> </a:t>
                </a:r>
                <a:r>
                  <a:rPr lang="en-US" dirty="0" err="1"/>
                  <a:t>poskytuje</a:t>
                </a:r>
                <a:r>
                  <a:rPr lang="en-US" dirty="0"/>
                  <a:t> v</a:t>
                </a:r>
                <a:r>
                  <a:rPr lang="sk-SK" dirty="0" err="1"/>
                  <a:t>eľa</a:t>
                </a:r>
                <a:r>
                  <a:rPr lang="sk-SK" dirty="0"/>
                  <a:t> príkazov v matematickom režime</a:t>
                </a:r>
                <a:r>
                  <a:rPr lang="en-US" dirty="0"/>
                  <a:t>, </a:t>
                </a:r>
                <a:r>
                  <a:rPr lang="en-US" dirty="0" err="1"/>
                  <a:t>bal</a:t>
                </a:r>
                <a:r>
                  <a:rPr lang="sk-SK" dirty="0" err="1"/>
                  <a:t>ík</a:t>
                </a:r>
                <a:r>
                  <a:rPr lang="sk-SK" dirty="0"/>
                  <a:t> </a:t>
                </a:r>
                <a:r>
                  <a:rPr lang="sk-SK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amssymb</a:t>
                </a:r>
                <a:r>
                  <a:rPr lang="sk-SK" dirty="0"/>
                  <a:t> poskytuje ďalšie symboly ako napríklad </a:t>
                </a:r>
                <a14:m>
                  <m:oMath xmlns:m="http://schemas.openxmlformats.org/officeDocument/2006/math">
                    <m:r>
                      <a:rPr lang="sk-SK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  <m:r>
                      <a:rPr lang="sk-SK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sk-SK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ℂ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</m:oMath>
                </a14:m>
                <a:r>
                  <a:rPr lang="en-US" dirty="0"/>
                  <a:t>,…</a:t>
                </a:r>
                <a:endParaRPr lang="sk-SK" dirty="0"/>
              </a:p>
              <a:p>
                <a:pPr marL="0" indent="0">
                  <a:buNone/>
                </a:pPr>
                <a:r>
                  <a:rPr lang="sk-SK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\</a:t>
                </a:r>
                <a:r>
                  <a:rPr lang="sk-SK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usepackage</a:t>
                </a:r>
                <a:r>
                  <a:rPr lang="sk-SK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{</a:t>
                </a:r>
                <a:r>
                  <a:rPr lang="sk-SK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amsmath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,</a:t>
                </a:r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amssymb</a:t>
                </a:r>
                <a:r>
                  <a:rPr lang="sk-SK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 </a:t>
                </a:r>
              </a:p>
              <a:p>
                <a:pPr marL="0" indent="0">
                  <a:buNone/>
                </a:pPr>
                <a:endParaRPr lang="sk-SK" sz="20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9CD8BC-8888-4DBA-B76A-2536C2F8AE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B73800-902D-42B1-8B27-935186C96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60E33-E440-4E09-8A39-193DFAD4F15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118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18259-498E-43E9-AC52-D06513F19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noProof="0" dirty="0"/>
              <a:t>Obsah kurzu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2AD13F-9DF1-4E91-AE3A-F38FBFD356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sk-SK" noProof="0" dirty="0"/>
              <a:t>Základy </a:t>
            </a:r>
            <a:r>
              <a:rPr lang="sk-SK" noProof="0" dirty="0" err="1"/>
              <a:t>LaTeX</a:t>
            </a:r>
            <a:r>
              <a:rPr lang="sk-SK" noProof="0" dirty="0"/>
              <a:t>, </a:t>
            </a:r>
            <a:r>
              <a:rPr lang="sk-SK" noProof="0" dirty="0" err="1"/>
              <a:t>XeLaTeX</a:t>
            </a:r>
            <a:endParaRPr lang="sk-SK" noProof="0" dirty="0"/>
          </a:p>
          <a:p>
            <a:r>
              <a:rPr lang="sk-SK" noProof="0" dirty="0"/>
              <a:t>preambula, p</a:t>
            </a:r>
            <a:r>
              <a:rPr lang="sk-SK" dirty="0" err="1"/>
              <a:t>ríkazy</a:t>
            </a:r>
            <a:r>
              <a:rPr lang="sk-SK" dirty="0"/>
              <a:t>, rezervované znaky</a:t>
            </a:r>
            <a:r>
              <a:rPr lang="en-US" dirty="0"/>
              <a:t>, </a:t>
            </a:r>
            <a:r>
              <a:rPr lang="sk-SK" dirty="0"/>
              <a:t>import </a:t>
            </a:r>
            <a:r>
              <a:rPr lang="en-US" dirty="0" err="1"/>
              <a:t>bal</a:t>
            </a:r>
            <a:r>
              <a:rPr lang="sk-SK" dirty="0" err="1"/>
              <a:t>íkov</a:t>
            </a:r>
            <a:endParaRPr lang="sk-SK" dirty="0"/>
          </a:p>
          <a:p>
            <a:endParaRPr lang="sk-SK" noProof="0" dirty="0"/>
          </a:p>
          <a:p>
            <a:pPr marL="0" indent="0">
              <a:buNone/>
            </a:pPr>
            <a:r>
              <a:rPr lang="sk-SK" dirty="0"/>
              <a:t>Praktické skúsenosti pri tvorbe týchto dokumentov:</a:t>
            </a:r>
            <a:endParaRPr lang="sk-SK" noProof="0" dirty="0"/>
          </a:p>
          <a:p>
            <a:r>
              <a:rPr lang="sk-SK" noProof="0" dirty="0"/>
              <a:t>Článok</a:t>
            </a:r>
          </a:p>
          <a:p>
            <a:r>
              <a:rPr lang="sk-SK" dirty="0"/>
              <a:t>Prezentácia</a:t>
            </a:r>
          </a:p>
          <a:p>
            <a:r>
              <a:rPr lang="sk-SK" noProof="0" dirty="0"/>
              <a:t>Kniha</a:t>
            </a:r>
          </a:p>
          <a:p>
            <a:pPr marL="0" indent="0">
              <a:buNone/>
            </a:pPr>
            <a:endParaRPr lang="sk-SK" noProof="0" dirty="0"/>
          </a:p>
          <a:p>
            <a:pPr marL="0" indent="0">
              <a:buNone/>
            </a:pPr>
            <a:r>
              <a:rPr lang="sk-SK" dirty="0">
                <a:hlinkClick r:id="rId3"/>
              </a:rPr>
              <a:t>https://www.overleaf.com/learn/latex/Learn_LaTeX_in_30_minutes</a:t>
            </a:r>
            <a:endParaRPr lang="sk-SK" noProof="0" dirty="0"/>
          </a:p>
          <a:p>
            <a:pPr marL="0" indent="0">
              <a:buNone/>
            </a:pPr>
            <a:r>
              <a:rPr lang="sk-SK" dirty="0">
                <a:hlinkClick r:id="rId4"/>
              </a:rPr>
              <a:t>https://en.wikibooks.org/wiki/LaTeX</a:t>
            </a:r>
            <a:endParaRPr lang="sk-SK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48F24E-31A3-41B0-8D1F-158B216FF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60E33-E440-4E09-8A39-193DFAD4F15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5458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1326A-6AFF-413B-B718-E6C4A2C1A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Zarovnané matematické rovnice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BD0966-ED0C-443B-95F8-0CA46E5737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\begin{equation}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\begin{split}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\tan^2 x &amp; = \sin^2 x/\cos^2 x \\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&amp; = 1/\cos^2 x - 1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\end{split}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\end{equation}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57A489-805C-414A-B1B5-FCF3BC22A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60E33-E440-4E09-8A39-193DFAD4F15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9309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554E7-36D3-4B2B-9F55-BA5F1350F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noProof="0" dirty="0"/>
              <a:t>Abstrakt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BA709-357A-47AF-804C-D63ED5C177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sk-SK" noProof="0" dirty="0"/>
              <a:t>V dokumente použiť ako: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sk-SK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sk-SK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r>
              <a:rPr lang="sk-SK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sk-SK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</a:t>
            </a:r>
            <a:r>
              <a:rPr lang="sk-SK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sk-SK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r>
              <a:rPr lang="en-US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{abstract}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Text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abstraktu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en-US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\end{abstract}</a:t>
            </a:r>
            <a:endParaRPr lang="sk-SK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sk-SK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\end{</a:t>
            </a:r>
            <a:r>
              <a:rPr lang="sk-SK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</a:t>
            </a:r>
            <a:r>
              <a:rPr lang="sk-SK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sk-SK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58E68F-0B45-4819-9247-EF40250EF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60E33-E440-4E09-8A39-193DFAD4F15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4649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F596D-E2FD-4F2D-B6BC-75E20491E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Odstavce a nové riadky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520497-3893-4552-B2A4-C655FAB17A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dirty="0"/>
              <a:t>Keď píšete dokument a potrebujete začať nový odstavec stlačte </a:t>
            </a:r>
            <a:r>
              <a:rPr lang="sk-SK" dirty="0" err="1"/>
              <a:t>Enter</a:t>
            </a:r>
            <a:r>
              <a:rPr lang="sk-SK" dirty="0"/>
              <a:t> dvakrát (t</a:t>
            </a:r>
            <a:r>
              <a:rPr lang="en-US" dirty="0"/>
              <a:t>. </a:t>
            </a:r>
            <a:r>
              <a:rPr lang="sk-SK" dirty="0"/>
              <a:t>j. prázdny riadok medzi dvoma riadkami textu)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\begin{document}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Toto je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prv</a:t>
            </a: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ý odstavec.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Lorem ipsum dolor sit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amet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consectetur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adipiscing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. Nunc dui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massa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lobortis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vel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eros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at,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vulputate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cursus dolor.</a:t>
            </a:r>
            <a:endParaRPr lang="sk-SK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sk-SK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Toto je druhý odstavec.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Morbi libero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orci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mollis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id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imperdiet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a,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rutrum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vitae lorem.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Nulla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facilisi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. Cras dui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enim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ornare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nec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ultricies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ac,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aliquet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sed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erat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\end{document}</a:t>
            </a:r>
            <a:endParaRPr lang="en-US" sz="2000" dirty="0"/>
          </a:p>
          <a:p>
            <a:r>
              <a:rPr lang="sk-SK" dirty="0"/>
              <a:t>Vynútenie zalomenia textu: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\\</a:t>
            </a:r>
            <a:endParaRPr lang="sk-SK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E745E2-C2A6-4A8B-B63D-E59F1908E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60E33-E440-4E09-8A39-193DFAD4F15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6349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FCD48-BF09-4C73-9831-5DD06BC43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Kapitoly</a:t>
            </a:r>
            <a:r>
              <a:rPr lang="en-US" dirty="0"/>
              <a:t> a </a:t>
            </a:r>
            <a:r>
              <a:rPr lang="en-US" dirty="0" err="1"/>
              <a:t>sekcie</a:t>
            </a:r>
            <a:r>
              <a:rPr lang="sk-SK" dirty="0"/>
              <a:t> </a:t>
            </a:r>
            <a:r>
              <a:rPr lang="en-US" dirty="0"/>
              <a:t>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9291B0-C29F-482A-A498-FB90094611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sk-S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documentclass</a:t>
            </a: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[a4paper]{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book</a:t>
            </a: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sk-S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usepackage</a:t>
            </a: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sk-S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fontspec</a:t>
            </a: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\begin{document}</a:t>
            </a:r>
            <a:endParaRPr lang="sk-SK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\chapter{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Prv</a:t>
            </a: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á kapitola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\section{</a:t>
            </a: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Úvod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Toto je prvá sekcia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prvej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kapitoly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sk-SK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sk-SK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\section{</a:t>
            </a: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Druhá sekcia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\subsection{</a:t>
            </a: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Prvá </a:t>
            </a:r>
            <a:r>
              <a:rPr lang="sk-S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podsekcia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Toto je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prv</a:t>
            </a: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á </a:t>
            </a:r>
            <a:r>
              <a:rPr lang="sk-S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podsekcia</a:t>
            </a: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druhej kapitoly.</a:t>
            </a:r>
          </a:p>
          <a:p>
            <a:pPr marL="0" indent="0">
              <a:spcBef>
                <a:spcPts val="0"/>
              </a:spcBef>
              <a:buNone/>
            </a:pPr>
            <a:endParaRPr lang="sk-SK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\section*{</a:t>
            </a: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Nečíslovaná 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sk-S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kcia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Toto je nečíslovaná sekcia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\end{document}</a:t>
            </a:r>
          </a:p>
          <a:p>
            <a:pPr marL="0" indent="0">
              <a:spcBef>
                <a:spcPts val="0"/>
              </a:spcBef>
              <a:buNone/>
            </a:pPr>
            <a:endParaRPr lang="sk-SK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9006EE-529F-43CF-B2B5-A012A45D6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60E33-E440-4E09-8A39-193DFAD4F15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3263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B3137-7BF8-4154-A329-562D3BDED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Kapitoly a sekcie</a:t>
            </a:r>
            <a:r>
              <a:rPr lang="en-US" dirty="0"/>
              <a:t>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0DDFC2-3099-4256-BDAB-E4CBEB048F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sk-SK" dirty="0"/>
              <a:t>hĺbka	príkaz</a:t>
            </a:r>
            <a:endParaRPr lang="en-US" dirty="0"/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-1 	\part{part}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\chapter{chapter}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\section{section}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2 </a:t>
            </a: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\subsection{subsection}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3 </a:t>
            </a: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\subsubsection{subsubsection}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4 </a:t>
            </a: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\paragraph{paragraph}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5 </a:t>
            </a: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\subparagraph{subparagraph}</a:t>
            </a:r>
            <a:endParaRPr lang="sk-SK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k-SK" dirty="0"/>
              <a:t>Poznámka: P</a:t>
            </a:r>
            <a:r>
              <a:rPr lang="en-US" dirty="0"/>
              <a:t>r</a:t>
            </a:r>
            <a:r>
              <a:rPr lang="sk-SK" dirty="0" err="1"/>
              <a:t>íkaz</a:t>
            </a:r>
            <a:r>
              <a:rPr lang="sk-SK" dirty="0"/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sk-S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chapter</a:t>
            </a:r>
            <a:r>
              <a:rPr lang="sk-SK" sz="2000" dirty="0"/>
              <a:t> </a:t>
            </a:r>
            <a:r>
              <a:rPr lang="sk-SK" dirty="0"/>
              <a:t>a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part</a:t>
            </a:r>
            <a:r>
              <a:rPr lang="sk-SK" dirty="0"/>
              <a:t> funguje v </a:t>
            </a:r>
            <a:r>
              <a:rPr lang="en-US" dirty="0"/>
              <a:t>type </a:t>
            </a:r>
            <a:r>
              <a:rPr lang="en-US" dirty="0" err="1"/>
              <a:t>dokumentu</a:t>
            </a:r>
            <a:r>
              <a:rPr lang="en-US" dirty="0"/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book</a:t>
            </a:r>
            <a:r>
              <a:rPr lang="en-US" dirty="0"/>
              <a:t> a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report</a:t>
            </a:r>
            <a:r>
              <a:rPr lang="en-US" dirty="0"/>
              <a:t>. Pre </a:t>
            </a:r>
            <a:r>
              <a:rPr lang="en-US" dirty="0" err="1"/>
              <a:t>typ</a:t>
            </a:r>
            <a:r>
              <a:rPr lang="en-US" dirty="0"/>
              <a:t> </a:t>
            </a:r>
            <a:r>
              <a:rPr lang="en-US" dirty="0" err="1"/>
              <a:t>dokumentu</a:t>
            </a:r>
            <a:r>
              <a:rPr lang="en-US" dirty="0"/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article</a:t>
            </a:r>
            <a:r>
              <a:rPr lang="en-US" dirty="0"/>
              <a:t> </a:t>
            </a:r>
            <a:r>
              <a:rPr lang="sk-SK" dirty="0"/>
              <a:t>funguje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sk-S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section</a:t>
            </a:r>
            <a:r>
              <a:rPr lang="sk-SK" sz="2000" dirty="0"/>
              <a:t> </a:t>
            </a:r>
            <a:r>
              <a:rPr lang="sk-SK" dirty="0"/>
              <a:t>a nižšie.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87072D-E4F0-4F6F-90F3-607A5B24E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60E33-E440-4E09-8A39-193DFAD4F15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1441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F29EF-ABEF-4ABF-B1A5-777234134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Tabu</a:t>
            </a:r>
            <a:r>
              <a:rPr lang="sk-SK" dirty="0" err="1"/>
              <a:t>ľky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B1EBD0-298F-4A8C-96FC-EF19DD3FF1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\begin{center}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\begin{tabular}{c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c}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bunka1 &amp; bunka2 &amp; bunka3 \\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bunka4 &amp; bunka5 &amp; bunka6 \\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bunka7 &amp; bunka8 &amp; bunka9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\end{tabular}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\end{center}</a:t>
            </a:r>
            <a:endParaRPr lang="sk-SK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r>
              <a:rPr lang="sk-SK" dirty="0"/>
              <a:t>Nástroj pre konverziu tabuliek to </a:t>
            </a:r>
            <a:r>
              <a:rPr lang="sk-SK" dirty="0" err="1"/>
              <a:t>LaTeXu</a:t>
            </a:r>
            <a:r>
              <a:rPr lang="sk-SK" dirty="0"/>
              <a:t>: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https://www.tablesgenerator.com/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F9781E-8115-462A-B76C-75A6C3C25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60E33-E440-4E09-8A39-193DFAD4F159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2630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355AA-4FCD-4B63-82C4-1FEC2B96D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Prezent</a:t>
            </a:r>
            <a:r>
              <a:rPr lang="sk-SK" dirty="0" err="1"/>
              <a:t>ácia</a:t>
            </a:r>
            <a:r>
              <a:rPr lang="sk-SK" dirty="0"/>
              <a:t> v </a:t>
            </a:r>
            <a:r>
              <a:rPr lang="es-ES" dirty="0"/>
              <a:t>LaTeX</a:t>
            </a:r>
            <a:r>
              <a:rPr lang="sk-SK" dirty="0"/>
              <a:t>u</a:t>
            </a:r>
            <a:r>
              <a:rPr lang="en-US" dirty="0"/>
              <a:t>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AEBECF-4491-4939-ADA0-2AD2EC6FD4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Trieda</a:t>
            </a:r>
            <a:r>
              <a:rPr lang="en-US" dirty="0"/>
              <a:t> </a:t>
            </a:r>
            <a:r>
              <a:rPr lang="en-US" dirty="0" err="1"/>
              <a:t>dokumentu</a:t>
            </a:r>
            <a:r>
              <a:rPr lang="en-US" dirty="0"/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beamer</a:t>
            </a:r>
            <a:r>
              <a:rPr lang="en-US" dirty="0"/>
              <a:t> </a:t>
            </a:r>
            <a:r>
              <a:rPr lang="en-US" dirty="0" err="1"/>
              <a:t>podporuje</a:t>
            </a:r>
            <a:r>
              <a:rPr lang="en-US" dirty="0"/>
              <a:t> </a:t>
            </a:r>
            <a:r>
              <a:rPr lang="en-US" dirty="0" err="1"/>
              <a:t>voľbu</a:t>
            </a:r>
            <a:r>
              <a:rPr lang="en-US" dirty="0"/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aspectratio</a:t>
            </a:r>
            <a:r>
              <a:rPr lang="en-US" dirty="0"/>
              <a:t>.</a:t>
            </a:r>
            <a:endParaRPr lang="sk-SK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documentclass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aspectratio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=169]{beamer}</a:t>
            </a:r>
          </a:p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r>
              <a:rPr lang="en-US" dirty="0" err="1"/>
              <a:t>Štandardne</a:t>
            </a:r>
            <a:r>
              <a:rPr lang="en-US" dirty="0"/>
              <a:t> je to 128×96mm (4:3).</a:t>
            </a:r>
          </a:p>
          <a:p>
            <a:pPr marL="0" indent="0">
              <a:buNone/>
            </a:pPr>
            <a:r>
              <a:rPr lang="en-US" dirty="0" err="1"/>
              <a:t>Iné</a:t>
            </a:r>
            <a:r>
              <a:rPr lang="en-US" dirty="0"/>
              <a:t> </a:t>
            </a:r>
            <a:r>
              <a:rPr lang="en-US" dirty="0" err="1"/>
              <a:t>možné</a:t>
            </a:r>
            <a:r>
              <a:rPr lang="en-US" dirty="0"/>
              <a:t> </a:t>
            </a:r>
            <a:r>
              <a:rPr lang="en-US" dirty="0" err="1"/>
              <a:t>hodnoty</a:t>
            </a:r>
            <a:r>
              <a:rPr lang="en-US" dirty="0"/>
              <a:t> </a:t>
            </a:r>
            <a:r>
              <a:rPr lang="en-US" dirty="0" err="1"/>
              <a:t>sú</a:t>
            </a:r>
            <a:r>
              <a:rPr lang="en-US" dirty="0"/>
              <a:t>: 1610, 149, 54, 43 </a:t>
            </a:r>
            <a:r>
              <a:rPr lang="sk-SK" dirty="0"/>
              <a:t>a</a:t>
            </a:r>
            <a:r>
              <a:rPr lang="en-US" dirty="0"/>
              <a:t> 32.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C4D26E-342B-42CE-AE67-52816E40E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60E33-E440-4E09-8A39-193DFAD4F159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3682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00B7E-7EA9-4A69-8F3D-D56BA9871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Prezentácia v </a:t>
            </a:r>
            <a:r>
              <a:rPr lang="sk-SK" dirty="0" err="1"/>
              <a:t>LaTeXu</a:t>
            </a:r>
            <a:r>
              <a:rPr lang="sk-SK" dirty="0"/>
              <a:t> </a:t>
            </a:r>
            <a:r>
              <a:rPr lang="en-US" dirty="0"/>
              <a:t>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FFE1A7-FEB3-4FD9-9EA0-C3E0CFAF2D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sk-SK" dirty="0"/>
              <a:t>Preambula prezentácie:</a:t>
            </a:r>
          </a:p>
          <a:p>
            <a:pPr marL="0" indent="0">
              <a:spcBef>
                <a:spcPts val="0"/>
              </a:spcBef>
              <a:buNone/>
            </a:pP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sk-S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documentclass</a:t>
            </a: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sk-S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aspectratio</a:t>
            </a: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=169]{</a:t>
            </a:r>
            <a:r>
              <a:rPr lang="sk-S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beamer</a:t>
            </a: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sk-S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usepackage</a:t>
            </a: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sk-S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polyglossia</a:t>
            </a: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sk-S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setdefaultlanguage</a:t>
            </a: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sk-S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slovak</a:t>
            </a: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\title{Názov prezentácie}</a:t>
            </a:r>
          </a:p>
          <a:p>
            <a:pPr marL="0" indent="0">
              <a:spcBef>
                <a:spcPts val="0"/>
              </a:spcBef>
              <a:buNone/>
            </a:pP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sk-S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subtitle</a:t>
            </a: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Podnadpis</a:t>
            </a: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sk-S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institute</a:t>
            </a: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{Názov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š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tit</a:t>
            </a:r>
            <a:r>
              <a:rPr lang="sk-S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úcie</a:t>
            </a: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sk-S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author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{Meno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Priezvisko</a:t>
            </a: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setbeamertemplate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{navigation symbols}{}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setbeamertemplate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footline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}[frame number]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useoutertheme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[subsection=false]{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smoothbars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1C8810-9287-46E6-BBDE-536F9E5DC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60E33-E440-4E09-8A39-193DFAD4F159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6785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B4D24-7AA1-41EC-A943-6F04A1129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Prezentácia v </a:t>
            </a:r>
            <a:r>
              <a:rPr lang="sk-SK" dirty="0" err="1"/>
              <a:t>LaTeXu</a:t>
            </a:r>
            <a:r>
              <a:rPr lang="sk-SK" dirty="0"/>
              <a:t> </a:t>
            </a:r>
            <a:r>
              <a:rPr lang="en-US" dirty="0"/>
              <a:t>(3)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601D2-314A-4CF9-BF6B-7AC8C4D972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\begin{document}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\begin{frame}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titlepage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\end{frame}</a:t>
            </a:r>
            <a:endParaRPr lang="sk-SK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\section[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Obsah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]{}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\begin{frame}{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Obsah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tableofcontents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\end{frame}</a:t>
            </a:r>
            <a:endParaRPr lang="sk-SK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\section{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Pojmy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\subsection{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Definície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\begin{frame}{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Definície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Lorem ipsum dolor sit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amet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consectetur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adipiscing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\end{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frame}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\end{document}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47D71E-9249-4818-A447-15CD32FBA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60E33-E440-4E09-8A39-193DFAD4F159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0351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43112-674A-48C6-8EAF-001EA74DB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Kniha</a:t>
            </a:r>
            <a:r>
              <a:rPr lang="en-US" dirty="0"/>
              <a:t> – </a:t>
            </a:r>
            <a:r>
              <a:rPr lang="en-US" dirty="0" err="1"/>
              <a:t>centrovan</a:t>
            </a:r>
            <a:r>
              <a:rPr lang="sk-SK" dirty="0"/>
              <a:t>é názvy kapitol a sekcií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1DC51-BD4E-4BC7-94D3-A4E5DB7A7F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err="1"/>
              <a:t>Preambula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usepackage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sectsty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allsectionsfont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{\centering}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renewcommand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thechapter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{\Roman{chapter}}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renewcommand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thesection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{\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thechapter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.\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arabic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{section}}</a:t>
            </a:r>
          </a:p>
          <a:p>
            <a:pPr marL="0" indent="0">
              <a:buNone/>
            </a:pPr>
            <a:endParaRPr lang="sk-SK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/>
              <a:t>Dokument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mainmatter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\chapter{}\label{kapitola-1}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\section*{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Moderný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klavír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}\label{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s:moderny-klavir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addcontentsline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{toc}{section}{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Moderný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klavír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47269E-B42F-4D1F-861A-F1648B9F5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60E33-E440-4E09-8A39-193DFAD4F159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75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D78F2-3BBB-48A6-A45D-8A5C2E753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noProof="0" dirty="0"/>
              <a:t>Čo je to </a:t>
            </a:r>
            <a:r>
              <a:rPr lang="sk-SK" noProof="0" dirty="0" err="1"/>
              <a:t>LaTeX</a:t>
            </a:r>
            <a:r>
              <a:rPr lang="sk-SK" noProof="0" dirty="0"/>
              <a:t>, </a:t>
            </a:r>
            <a:r>
              <a:rPr lang="sk-SK" noProof="0" dirty="0" err="1"/>
              <a:t>XeLaTeX</a:t>
            </a:r>
            <a:endParaRPr lang="sk-SK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1CFE40D-B7C6-48C1-BDC3-D4829094BA9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sk-SK" noProof="0" dirty="0" err="1"/>
                  <a:t>TeX</a:t>
                </a:r>
                <a:r>
                  <a:rPr lang="sk-SK" noProof="0" dirty="0"/>
                  <a:t> (z gréckeho </a:t>
                </a:r>
                <a:r>
                  <a:rPr lang="el-GR" dirty="0"/>
                  <a:t>τέχνη</a:t>
                </a:r>
                <a:r>
                  <a:rPr lang="sk-SK" noProof="0" dirty="0"/>
                  <a:t>, číta sa </a:t>
                </a:r>
                <a:r>
                  <a:rPr lang="sk-SK" noProof="0" dirty="0" err="1"/>
                  <a:t>tech</a:t>
                </a:r>
                <a:r>
                  <a:rPr lang="sk-SK" noProof="0" dirty="0"/>
                  <a:t>) – typografický procesor, kompilátor</a:t>
                </a:r>
              </a:p>
              <a:p>
                <a:pPr marL="0" indent="0">
                  <a:buNone/>
                </a:pPr>
                <a:r>
                  <a:rPr lang="sk-SK" noProof="0" dirty="0" err="1"/>
                  <a:t>LaTeX</a:t>
                </a:r>
                <a:r>
                  <a:rPr lang="sk-SK" noProof="0" dirty="0"/>
                  <a:t> + </a:t>
                </a:r>
                <a:r>
                  <a:rPr lang="sk-SK" noProof="0" dirty="0" err="1"/>
                  <a:t>XeTeX</a:t>
                </a:r>
                <a:r>
                  <a:rPr lang="sk-SK" noProof="0" dirty="0"/>
                  <a:t> </a:t>
                </a:r>
                <a14:m>
                  <m:oMath xmlns:m="http://schemas.openxmlformats.org/officeDocument/2006/math">
                    <m:r>
                      <a:rPr lang="sk-SK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sk-SK" noProof="0" dirty="0"/>
                  <a:t> </a:t>
                </a:r>
                <a:r>
                  <a:rPr lang="sk-SK" noProof="0" dirty="0" err="1"/>
                  <a:t>XeLaTeX</a:t>
                </a:r>
                <a:r>
                  <a:rPr lang="sk-SK" noProof="0" dirty="0"/>
                  <a:t> – rozšírenie s makrami, </a:t>
                </a:r>
                <a:r>
                  <a:rPr lang="sk-SK" noProof="0" dirty="0" err="1"/>
                  <a:t>Unicode</a:t>
                </a:r>
                <a:r>
                  <a:rPr lang="sk-SK" noProof="0" dirty="0"/>
                  <a:t>, </a:t>
                </a:r>
                <a:r>
                  <a:rPr lang="sk-SK" noProof="0" dirty="0" err="1"/>
                  <a:t>OpenType</a:t>
                </a:r>
                <a:endParaRPr lang="sk-SK" noProof="0" dirty="0"/>
              </a:p>
              <a:p>
                <a:pPr marL="0" indent="0">
                  <a:buNone/>
                </a:pPr>
                <a:endParaRPr lang="sk-SK" noProof="0" dirty="0"/>
              </a:p>
              <a:p>
                <a:pPr marL="0" indent="0">
                  <a:buNone/>
                </a:pPr>
                <a:r>
                  <a:rPr lang="sk-SK" noProof="0" dirty="0"/>
                  <a:t>Nevizuálne editory: </a:t>
                </a:r>
                <a:r>
                  <a:rPr lang="sk-SK" noProof="0" dirty="0" err="1"/>
                  <a:t>TeXworks</a:t>
                </a:r>
                <a:r>
                  <a:rPr lang="sk-SK" noProof="0" dirty="0"/>
                  <a:t>, ľubovoľný textový editor</a:t>
                </a:r>
              </a:p>
              <a:p>
                <a:pPr marL="0" indent="0">
                  <a:buNone/>
                </a:pPr>
                <a:r>
                  <a:rPr lang="sk-SK" noProof="0" dirty="0"/>
                  <a:t>Vizuálne editory: </a:t>
                </a:r>
                <a:r>
                  <a:rPr lang="sk-SK" noProof="0" dirty="0" err="1"/>
                  <a:t>TeXmacs</a:t>
                </a:r>
                <a:r>
                  <a:rPr lang="sk-SK" noProof="0" dirty="0"/>
                  <a:t>, </a:t>
                </a:r>
                <a:r>
                  <a:rPr lang="sk-SK" noProof="0" dirty="0" err="1"/>
                  <a:t>LyX</a:t>
                </a:r>
                <a:endParaRPr lang="sk-SK" noProof="0" dirty="0"/>
              </a:p>
              <a:p>
                <a:pPr marL="0" indent="0">
                  <a:buNone/>
                </a:pPr>
                <a:endParaRPr lang="sk-SK" dirty="0"/>
              </a:p>
              <a:p>
                <a:pPr marL="0" indent="0">
                  <a:buNone/>
                </a:pPr>
                <a:r>
                  <a:rPr lang="sk-SK" dirty="0"/>
                  <a:t>Inštalácia </a:t>
                </a:r>
                <a:r>
                  <a:rPr lang="sk-SK" dirty="0" err="1"/>
                  <a:t>MikTeX</a:t>
                </a:r>
                <a:r>
                  <a:rPr lang="sk-SK" dirty="0"/>
                  <a:t> </a:t>
                </a:r>
                <a:r>
                  <a:rPr lang="sk-SK" dirty="0">
                    <a:hlinkClick r:id="rId3"/>
                  </a:rPr>
                  <a:t>www.miktex.org</a:t>
                </a:r>
                <a:r>
                  <a:rPr lang="sk-SK" dirty="0"/>
                  <a:t> 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sk-SK" dirty="0" err="1"/>
                  <a:t>TeXLive</a:t>
                </a:r>
                <a:r>
                  <a:rPr lang="sk-SK" dirty="0"/>
                  <a:t> </a:t>
                </a:r>
                <a:r>
                  <a:rPr lang="sk-SK" dirty="0">
                    <a:hlinkClick r:id="rId4"/>
                  </a:rPr>
                  <a:t>http://tug.org/texlive/</a:t>
                </a:r>
                <a:endParaRPr lang="sk-SK" dirty="0"/>
              </a:p>
              <a:p>
                <a:pPr marL="0" indent="0">
                  <a:buNone/>
                </a:pPr>
                <a:endParaRPr lang="sk-SK" noProof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1CFE40D-B7C6-48C1-BDC3-D4829094BA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5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110A20-F6BE-4B9B-8AD6-69EC4456C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60E33-E440-4E09-8A39-193DFAD4F15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7538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82692-1974-4580-901D-6A8D91141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Číslovanie strán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FA5A86-C330-43C2-A032-83E028D619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sk-SK" dirty="0">
                <a:cs typeface="Courier New" panose="02070309020205020404" pitchFamily="49" charset="0"/>
              </a:rPr>
              <a:t>Preambula:</a:t>
            </a:r>
          </a:p>
          <a:p>
            <a:pPr marL="0" indent="0">
              <a:buNone/>
            </a:pP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sk-S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usepackage</a:t>
            </a: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sk-S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fancyhdr</a:t>
            </a: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sk-SK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k-SK" dirty="0">
                <a:cs typeface="Courier New" panose="02070309020205020404" pitchFamily="49" charset="0"/>
              </a:rPr>
              <a:t>Dokument: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pagestyle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{fancy}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fancyhf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{}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fancyfoot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[CE,CO]{\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thepage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renewcommand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{\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headrulewidth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}{0pt}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renewcommand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{\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footrulewidth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}{0pt}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867362-24C0-4F8D-9CA1-6FA026249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60E33-E440-4E09-8A39-193DFAD4F159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6741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04A7D-84AB-4129-AE54-09241F26E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Index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947661-8DEF-4FC3-AD57-5CEB947426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k-SK" dirty="0"/>
              <a:t>Preambula: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usepackage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makeidx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makeindex</a:t>
            </a:r>
            <a:endParaRPr lang="sk-SK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r>
              <a:rPr lang="sk-SK" dirty="0"/>
              <a:t>Dokument: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phantomsection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addcontentsline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{toc}{chapter}{\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indexname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printindex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3B01C5-E984-40A2-A821-9576E9422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60E33-E440-4E09-8A39-193DFAD4F159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79065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63EB5-3038-4A85-8233-DED901330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Obsah – číslovanie kapitol a sekcií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098BDA-87AC-4F6A-98FE-2FB816A09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sk-SK" dirty="0"/>
              <a:t>Preambula: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setcounter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tocdepth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}{5}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setcounter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secnumdepth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}{4}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renewcommand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thechapter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{}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renewcommand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thesection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{\Roman{section}}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renewcommand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thesubsection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{\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thesection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.\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arabic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{subsection}}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renewcommand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thesubsubsection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{\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thesubsection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.\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alph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{subsubsection}}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0D4A66-742D-48EE-82D0-135CFED68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60E33-E440-4E09-8A39-193DFAD4F159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2634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15F5D-7E38-4AF4-96F2-45575A2B3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Odstavce bez odsadzovania s vertikálnou medzerou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E13FD5-FD99-4681-A366-A48A9E066B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k-SK" dirty="0"/>
              <a:t>Preambula: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setlength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{\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parindent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}{0em}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setlength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{\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parskip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}{1em}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2A9776-7635-433D-BEB7-4F8450850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60E33-E440-4E09-8A39-193DFAD4F159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9906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BAC63-0F36-48CB-AAC6-4CF7E9D91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Farby a veľkosť nadpisov a podnadpisov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C3BF9-3AB3-47F0-B79A-742F4D81F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sk-SK" dirty="0"/>
              <a:t>Preambula:</a:t>
            </a:r>
          </a:p>
          <a:p>
            <a:pPr marL="0" indent="0">
              <a:buNone/>
            </a:pP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usepackage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xcolor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definecolor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printblue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}{</a:t>
            </a:r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rgb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}{0,0,0.8}</a:t>
            </a:r>
          </a:p>
          <a:p>
            <a:pPr marL="0" indent="0">
              <a:buNone/>
            </a:pP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definecolor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attentioncolor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}{</a:t>
            </a:r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rgb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}{0,0.5,0.5}</a:t>
            </a:r>
          </a:p>
          <a:p>
            <a:pPr marL="0" indent="0">
              <a:buNone/>
            </a:pP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definecolor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MSBlue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}{</a:t>
            </a:r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rgb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}{0.204,0.353,0.541}</a:t>
            </a:r>
          </a:p>
          <a:p>
            <a:pPr marL="0" indent="0">
              <a:buNone/>
            </a:pP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definecolor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MSLightBlue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}{</a:t>
            </a:r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rgb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}{0.31,0.506,0.741}</a:t>
            </a:r>
          </a:p>
          <a:p>
            <a:pPr marL="0" indent="0">
              <a:buNone/>
            </a:pP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definecolor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MSDarkBlue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}{</a:t>
            </a:r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rgb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}{0.122,0.302,0.471}</a:t>
            </a:r>
          </a:p>
          <a:p>
            <a:pPr marL="0" indent="0">
              <a:buNone/>
            </a:pP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usepackage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titlesec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titleformat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*{\section}{\Large\</a:t>
            </a:r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sffamily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bfseries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\color{</a:t>
            </a:r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MSBlue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}}</a:t>
            </a:r>
          </a:p>
          <a:p>
            <a:pPr marL="0" indent="0">
              <a:buNone/>
            </a:pP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titleformat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*{\subsection}{\large\</a:t>
            </a:r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sffamily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bfseries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\color{</a:t>
            </a:r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MSLightBlue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}}</a:t>
            </a:r>
          </a:p>
          <a:p>
            <a:pPr marL="0" indent="0">
              <a:buNone/>
            </a:pP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titleformat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*{\subsubsection}{\</a:t>
            </a:r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normalsize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sffamily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bfseries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\color{</a:t>
            </a:r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MSDarkBlue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}}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F91B48-4D35-461A-A143-435EEB090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60E33-E440-4E09-8A39-193DFAD4F159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96229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9F2FA-7EFB-4136-A6D5-F03F550DB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Matematick</a:t>
            </a:r>
            <a:r>
              <a:rPr lang="sk-SK" dirty="0"/>
              <a:t>ý režim – fonty ako v MS Office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8402DE-D4CC-478A-AAD6-325DF0BC6C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k-SK" dirty="0"/>
              <a:t>Preambula: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usepackage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fontspec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usepackage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unicode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-math}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setromanfont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{Calibri}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setmathfont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{Cambria Math}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setmathrm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{Cambria}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DF629F-21E5-4207-A6BD-CCB8F3D6A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60E33-E440-4E09-8A39-193DFAD4F159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35592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A65E1-7B3E-4CFA-882D-A66C2C497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Číslované z</a:t>
            </a:r>
            <a:r>
              <a:rPr lang="en-US" dirty="0" err="1"/>
              <a:t>oznamy</a:t>
            </a:r>
            <a:r>
              <a:rPr lang="en-US" dirty="0"/>
              <a:t> </a:t>
            </a:r>
            <a:r>
              <a:rPr lang="sk-SK" dirty="0"/>
              <a:t>bez medzery medzi položkami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E5135C-2736-4031-9A5F-F09007BF9A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usepackage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enumitem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\setlist{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nosep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sk-SK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sk-SK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newenvironment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tightemize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}{\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vspace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{-\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topsep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}\begin{itemize}\itemsep1pt \parskip0pt \parsep0pt}{\end{itemize}\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vspace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{-\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topsep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27420A-42D6-431F-9B9D-8F75C5876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60E33-E440-4E09-8A39-193DFAD4F159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13321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EB53F-402E-4252-B9D5-2663F7254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Riadkovanie</a:t>
            </a:r>
            <a:r>
              <a:rPr lang="en-US" dirty="0"/>
              <a:t>, </a:t>
            </a:r>
            <a:r>
              <a:rPr lang="sk-SK" dirty="0"/>
              <a:t>nová strana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C1F9E1-83C0-41BB-8450-FEDD20DA2C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usepackage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setspace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setstretch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{1.15}</a:t>
            </a:r>
            <a:endParaRPr lang="sk-SK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sk-SK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newpage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cleardoublepage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clearpage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{\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pagestyle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{empty}\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cleardoublepage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sk-SK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sk-SK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pagenumbering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{roman} \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setcounter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{page}{1}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F86556-331D-439E-A884-172C2C713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60E33-E440-4E09-8A39-193DFAD4F159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59532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D9C1B-51C1-4225-BF05-66C46DB5E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Medzery</a:t>
            </a:r>
            <a:r>
              <a:rPr lang="en-US" dirty="0"/>
              <a:t>, boxy</a:t>
            </a:r>
            <a:r>
              <a:rPr lang="sk-SK" dirty="0"/>
              <a:t>, </a:t>
            </a:r>
            <a:r>
              <a:rPr lang="sk-SK" dirty="0" err="1"/>
              <a:t>kerning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024E05-D97B-49BA-8C5D-0395B4FFA1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vspace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{}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hfill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vfill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vbox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{}</a:t>
            </a:r>
            <a:endParaRPr lang="sk-SK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raisebox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\kern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A11B87-046A-4B79-9008-AC124EAC1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60E33-E440-4E09-8A39-193DFAD4F159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69744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BA162-71D7-4B47-BB23-5B868ABE6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Kódovanie písma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F29593-7722-4A15-9A46-2773E2F413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uspackage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[T1]{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fontenc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OT1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EU2</a:t>
            </a:r>
          </a:p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%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vyber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kodovania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fontov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Latin 2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usepackage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[IL2]{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fontenc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%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vyber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kodovania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dokumentu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codepage-1250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usepackage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[cp1250]{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inputenc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A32685-F14D-41FD-9D4F-733C32F65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60E33-E440-4E09-8A39-193DFAD4F159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408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38915-C979-4CB6-BA73-D99635570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noProof="0" dirty="0"/>
              <a:t>Výhody </a:t>
            </a:r>
            <a:r>
              <a:rPr lang="sk-SK" noProof="0" dirty="0" err="1"/>
              <a:t>XeLaTeXu</a:t>
            </a:r>
            <a:endParaRPr lang="sk-SK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263BCE-D7E7-4C62-B0E2-BAD748A2A1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Oddeľuje obsah dokumentu od štýlov formátovania, dostupné je množstvo šablón pre dokumenty (článok, kniha, prezentácia, CV,...)</a:t>
            </a:r>
            <a:endParaRPr lang="sk-SK" noProof="0" dirty="0"/>
          </a:p>
          <a:p>
            <a:r>
              <a:rPr lang="sk-SK" noProof="0" dirty="0"/>
              <a:t>Štandard pri písaní vedeckých článkov s množstvom matematických výrazov, vektorovou grafikou</a:t>
            </a:r>
          </a:p>
          <a:p>
            <a:r>
              <a:rPr lang="sk-SK" dirty="0"/>
              <a:t>Vhodný aj pre rádovo niekoľko stostranovú knihu</a:t>
            </a:r>
          </a:p>
          <a:p>
            <a:r>
              <a:rPr lang="sk-SK" noProof="0" dirty="0"/>
              <a:t>Prepracovaný systém odkazov a správa bibliografie</a:t>
            </a:r>
          </a:p>
          <a:p>
            <a:r>
              <a:rPr lang="sk-SK" noProof="0" dirty="0"/>
              <a:t>Ľahké porovnanie rôznych </a:t>
            </a:r>
            <a:r>
              <a:rPr lang="sk-SK" noProof="0" dirty="0" err="1"/>
              <a:t>verz</a:t>
            </a:r>
            <a:r>
              <a:rPr lang="sk-SK" dirty="0" err="1"/>
              <a:t>ií</a:t>
            </a:r>
            <a:r>
              <a:rPr lang="sk-SK" dirty="0"/>
              <a:t> dokumentu (textový súbor)</a:t>
            </a:r>
            <a:endParaRPr lang="sk-SK" noProof="0" dirty="0"/>
          </a:p>
          <a:p>
            <a:r>
              <a:rPr lang="sk-SK" dirty="0"/>
              <a:t>O</a:t>
            </a:r>
            <a:r>
              <a:rPr lang="sk-SK" noProof="0" dirty="0"/>
              <a:t>tvorený zdrojový kód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8BAD39-4AF5-42B1-832C-A9FF4987E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60E33-E440-4E09-8A39-193DFAD4F15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39023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354D2-1584-4CD3-BCA6-74E79C668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Rodina p</a:t>
            </a:r>
            <a:r>
              <a:rPr lang="sk-SK" dirty="0" err="1"/>
              <a:t>ísma</a:t>
            </a:r>
            <a:r>
              <a:rPr lang="sk-SK" dirty="0"/>
              <a:t>, rez písma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1F88BD-CD4C-400E-ADC6-9A32D6DF7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Nastavenie</a:t>
            </a:r>
            <a:r>
              <a:rPr lang="en-US" dirty="0"/>
              <a:t> a </a:t>
            </a:r>
            <a:r>
              <a:rPr lang="en-US" dirty="0" err="1"/>
              <a:t>pou</a:t>
            </a:r>
            <a:r>
              <a:rPr lang="sk-SK" dirty="0"/>
              <a:t>žitie písma globálne:</a:t>
            </a:r>
            <a:endParaRPr lang="en-US" dirty="0"/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usepackge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lmodern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usepackage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{libertine}</a:t>
            </a:r>
          </a:p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crimsonpro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ebgaramond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sk-SK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k-SK" dirty="0"/>
              <a:t>Použitie urč</a:t>
            </a:r>
            <a:r>
              <a:rPr lang="en-US" dirty="0" err="1"/>
              <a:t>i</a:t>
            </a:r>
            <a:r>
              <a:rPr lang="sk-SK" dirty="0" err="1"/>
              <a:t>tého</a:t>
            </a:r>
            <a:r>
              <a:rPr lang="sk-SK" dirty="0"/>
              <a:t> rezu písma v dokumente:</a:t>
            </a:r>
            <a:endParaRPr lang="en-US" dirty="0"/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rmfamily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and \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textrm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{&lt;text&gt;} % = Serif/Roman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sffamily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and \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textsf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{&lt;text&gt;} % = Sans Serif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ttfamily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and \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texttt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{&lt;text&gt;} % = Typewriter (Teletype)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0931BC-0A9D-4121-A976-AD54C49E2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60E33-E440-4E09-8A39-193DFAD4F159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78593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8C197-F90C-4851-9660-3F4B7E7DB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Rez písma, rodina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7CE36D-89E1-421E-B5DB-03829A85EE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sk-SK" dirty="0"/>
              <a:t>Váha písma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mdseries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and \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textmd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{&lt;text&gt;} % = normal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bfseries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and \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textbf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{&lt;text&gt;} % = bold face</a:t>
            </a:r>
            <a:endParaRPr lang="sk-SK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sk-SK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k-SK" dirty="0"/>
              <a:t>Tvar písma</a:t>
            </a:r>
          </a:p>
          <a:p>
            <a:pPr marL="0" indent="0">
              <a:buNone/>
            </a:pP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sk-S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upshape</a:t>
            </a: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and \</a:t>
            </a:r>
            <a:r>
              <a:rPr lang="sk-S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textup</a:t>
            </a: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{&lt;text&gt;} % = </a:t>
            </a:r>
            <a:r>
              <a:rPr lang="sk-S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normal</a:t>
            </a:r>
            <a:endParaRPr lang="sk-SK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sk-S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itshape</a:t>
            </a: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and \</a:t>
            </a:r>
            <a:r>
              <a:rPr lang="sk-S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textit</a:t>
            </a: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{&lt;text&gt;} % = </a:t>
            </a:r>
            <a:r>
              <a:rPr lang="sk-S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italic</a:t>
            </a:r>
            <a:endParaRPr lang="sk-SK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sk-S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slshape</a:t>
            </a: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and \</a:t>
            </a:r>
            <a:r>
              <a:rPr lang="sk-S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textsl</a:t>
            </a: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{&lt;text&gt;} % = </a:t>
            </a:r>
            <a:r>
              <a:rPr lang="sk-S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slanted</a:t>
            </a: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sk-S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oblique</a:t>
            </a:r>
            <a:endParaRPr lang="sk-SK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sk-S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scshape</a:t>
            </a: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and \</a:t>
            </a:r>
            <a:r>
              <a:rPr lang="sk-S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textsc</a:t>
            </a: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{&lt;text&gt;} % = </a:t>
            </a:r>
            <a:r>
              <a:rPr lang="sk-S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small</a:t>
            </a: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caps</a:t>
            </a:r>
            <a:endParaRPr lang="sk-SK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sk-SK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sk-S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textsuperscript</a:t>
            </a: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sk-S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sk-S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textsu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sk-S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script</a:t>
            </a: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{E}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sk-SK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17098D-7B79-47B0-BD08-2D66994AC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60E33-E440-4E09-8A39-193DFAD4F159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30344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0446F-95FB-45AC-8EF1-E1F92547D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Ve</a:t>
            </a:r>
            <a:r>
              <a:rPr lang="sk-SK" dirty="0" err="1"/>
              <a:t>ľkosť</a:t>
            </a:r>
            <a:r>
              <a:rPr lang="sk-SK" dirty="0"/>
              <a:t> písma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917935-86B0-49EA-8366-216B0BBC05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\tiny      </a:t>
            </a:r>
            <a:endParaRPr lang="sk-SK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scriptsize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footnotesize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\small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normalsize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\large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\Large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\LARGE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\huge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\Huge </a:t>
            </a:r>
            <a:endParaRPr lang="sk-SK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sk-SK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sk-S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{&lt;</a:t>
            </a:r>
            <a:r>
              <a:rPr lang="sk-S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&gt;}{&lt;</a:t>
            </a:r>
            <a:r>
              <a:rPr lang="sk-S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baselineskip</a:t>
            </a: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&gt;}\</a:t>
            </a:r>
            <a:r>
              <a:rPr lang="sk-S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selectfont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E506B3-63DE-478A-B496-77EE7C6A2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60E33-E440-4E09-8A39-193DFAD4F159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54405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40A27-10E3-4297-BFED-DA27C8D4D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Zarovnanie textu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EECC92-342C-44F1-9ED5-17AB54B4AF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\centering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raggedleft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raggedright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raggedbottom</a:t>
            </a:r>
            <a:endParaRPr lang="sk-SK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\begin{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flushright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}Text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zarovnan</a:t>
            </a: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ý doprava.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\end{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flushright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2836F8-3B17-45E7-8C94-3466CE022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60E33-E440-4E09-8A39-193DFAD4F159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06573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969B6-84D2-4154-A6B3-362F54CE2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Polyglossia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AC8720-B064-486E-9CD5-C518FA66E8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usepackage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{polyglossia}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setdefaultlanguage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slovak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setotherlanguage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english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\begin{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english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Text in English.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\end{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english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\begin{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slovak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Text po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slovensky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\end{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slovak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AADCD5-1901-4DF1-8B48-8967C7469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60E33-E440-4E09-8A39-193DFAD4F159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71204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515C1-9EF7-4D80-A527-D1B4904B4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Cit</a:t>
            </a:r>
            <a:r>
              <a:rPr lang="sk-SK" dirty="0" err="1"/>
              <a:t>áty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7409EE-EAAA-4F1B-9209-298396FCE5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k-SK" dirty="0"/>
              <a:t>Citáty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\begin{quote}</a:t>
            </a:r>
          </a:p>
          <a:p>
            <a:pPr marL="0" indent="0">
              <a:buNone/>
            </a:pP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Všade dobre, doma najlepšie.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\end{quote}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EDA88F-9F61-42C9-822A-02BE4C0CE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60E33-E440-4E09-8A39-193DFAD4F159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55844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1670A-9CAB-4E79-996C-8F1FB500D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Medzery a odsadenie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9607DA-DDF3-4102-8765-A6A1E6C9D1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smallskip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medskip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bigskip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vspace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{2em}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noindent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\indent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vbox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{}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\hskip-0.5em</a:t>
            </a:r>
            <a:endParaRPr lang="sk-SK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\par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a~tak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v~tom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– non-breaking space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au\-to\-ma\-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\-z</a:t>
            </a: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á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\-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- hyphenation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82A4C1-1755-4285-BC5D-2F2606A78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60E33-E440-4E09-8A39-193DFAD4F159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90653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BC477-6321-4514-94A3-4C3E32FBD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Referencie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90867D-4215-4EBB-89B7-4CCA515A5F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% URL kvôli správnej tlači vlnovky '~'</a:t>
            </a:r>
          </a:p>
          <a:p>
            <a:pPr marL="0" indent="0">
              <a:buNone/>
            </a:pP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sk-S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usepackage</a:t>
            </a: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sk-S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sk-SK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hypertarget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{}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\label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pageref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\cite,…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{mailto:meno@example.com}{\nolinkurl{meno@example.com}}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:+421555111222}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0AB392-D468-4916-BBEA-3CBBC0731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60E33-E440-4E09-8A39-193DFAD4F159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25350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E68A7-2C2E-4792-9678-D5B33D1AC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BibTeX</a:t>
            </a:r>
            <a:r>
              <a:rPr lang="en-US" dirty="0"/>
              <a:t> – </a:t>
            </a:r>
            <a:r>
              <a:rPr lang="sk-SK" dirty="0"/>
              <a:t>správa bibliografických odkazov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2855D7-1B2C-4BE6-AED8-FA91E125D5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usepackage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natbib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sk-SK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bibliographystyle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abbrv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sk-SK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bibliographystyle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{alpha}</a:t>
            </a:r>
          </a:p>
          <a:p>
            <a:pPr marL="0" indent="0">
              <a:buNone/>
            </a:pP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sk-S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bibliographystyle</a:t>
            </a: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sk-S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plain</a:t>
            </a: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bibliographystyle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bibliographystyle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apalike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\bibliography{publications}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nocite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{*}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\cite, \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citep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7CB601-6CEA-4BBC-966B-2098CE497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60E33-E440-4E09-8A39-193DFAD4F159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60235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E4898-1F8C-46F1-91C9-9E9EB684A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BibTeX</a:t>
            </a:r>
            <a:r>
              <a:rPr lang="en-US" dirty="0"/>
              <a:t> – </a:t>
            </a:r>
            <a:r>
              <a:rPr lang="sk-SK" dirty="0"/>
              <a:t>odkaz </a:t>
            </a:r>
            <a:r>
              <a:rPr lang="sk-SK"/>
              <a:t>na článok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32B843-C58E-4B95-9E8A-172D295724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@article{article,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author  = {</a:t>
            </a: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Meno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Priezvisko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}, 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title   = {The title of the work},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journal = {The name of the journal},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year    = </a:t>
            </a: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2020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number  = 2,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pages   = {201-213},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month   = 7,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note    = {An optional note}, 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volume  = 4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E36AC1-D4EA-4264-8F22-A66A4DE2C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60E33-E440-4E09-8A39-193DFAD4F159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591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58D57-0396-432B-9130-A8F3279CA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noProof="0" dirty="0"/>
              <a:t>Nevizuálny editor </a:t>
            </a:r>
            <a:r>
              <a:rPr lang="sk-SK" noProof="0" dirty="0" err="1"/>
              <a:t>TeXworks</a:t>
            </a:r>
            <a:endParaRPr lang="sk-SK" noProof="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3D9B524-4A7F-40E2-A297-106F97DE24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24000" y="2201069"/>
            <a:ext cx="9144000" cy="360045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18EDDB-600E-4F82-ABF8-801196BA3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60E33-E440-4E09-8A39-193DFAD4F15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18011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E4898-1F8C-46F1-91C9-9E9EB684A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BibTeX</a:t>
            </a:r>
            <a:r>
              <a:rPr lang="en-US" dirty="0"/>
              <a:t> – </a:t>
            </a:r>
            <a:r>
              <a:rPr lang="sk-SK" dirty="0"/>
              <a:t>odkaz na knihu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32B843-C58E-4B95-9E8A-172D295724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@book{book,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author    = {Meno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Priezvisko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},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title     = {The title of the work},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publisher = {The name of the publisher},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year      = </a:t>
            </a: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2020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volume    = 4,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series    = 10,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address   = {The address},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edition   = 3,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month     = 7,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note      = {An optional note},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= {</a:t>
            </a: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000000000000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2B7EF2-C48B-49A5-A016-474864033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60E33-E440-4E09-8A39-193DFAD4F159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78944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5F085-A7BF-40CB-86C7-B03503E40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Beamer</a:t>
            </a:r>
            <a:r>
              <a:rPr lang="sk-SK" dirty="0"/>
              <a:t> - bibliografia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0797D-AE55-4D20-AD0B-AF22BEFDE9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\section{References}</a:t>
            </a:r>
            <a:endParaRPr lang="sk-SK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\begin{frame}{References}</a:t>
            </a:r>
            <a:endParaRPr lang="sk-SK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\begin{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thebibliography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}{9}</a:t>
            </a:r>
            <a:endParaRPr lang="sk-SK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setbeamertemplate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{bibliography item}[online]</a:t>
            </a:r>
            <a:endParaRPr lang="sk-SK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bibitem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[Wikipedia]{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wikipedia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 Wikipedia, the free encyclopedia \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{http://www.wikipedia.org/}</a:t>
            </a:r>
            <a:endParaRPr lang="sk-SK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\setbeamertemplate{bibliography item}[book]</a:t>
            </a:r>
            <a:endParaRPr lang="sk-SK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bibitem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{B}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ItemB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setbeamertemplate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{bibliography item}[article]</a:t>
            </a:r>
            <a:endParaRPr lang="sk-SK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bibitem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{C}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ItemC</a:t>
            </a:r>
            <a:endParaRPr lang="sk-SK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\end{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thebibliography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sk-SK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\end{frame}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EE8846-CB0C-4FFE-BE90-1C48BD39D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60E33-E440-4E09-8A39-193DFAD4F159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37850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63963-D63A-4C57-BFC6-07F49B441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Ot</a:t>
            </a:r>
            <a:r>
              <a:rPr lang="sk-SK" dirty="0" err="1"/>
              <a:t>áčanie</a:t>
            </a:r>
            <a:r>
              <a:rPr lang="sk-SK" dirty="0"/>
              <a:t> tabuliek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373EE4-059C-401A-A196-B561CB5D08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usepackage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{rotating}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usepackage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booktabs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sk-SK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sk-SK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\begin{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sidewaystable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sk-SK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\centering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\begin{tabular}{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lrclrclrclrclrc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sk-SK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\end{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sidewaystable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sk-SK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E1A250-AD83-433B-B222-B0F19FD13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60E33-E440-4E09-8A39-193DFAD4F159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82785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5C218-5C43-4966-A108-DF6DB07BA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Listing </a:t>
            </a:r>
            <a:r>
              <a:rPr lang="en-US" dirty="0" err="1"/>
              <a:t>zdrojov</a:t>
            </a:r>
            <a:r>
              <a:rPr lang="sk-SK" dirty="0" err="1"/>
              <a:t>ého</a:t>
            </a:r>
            <a:r>
              <a:rPr lang="sk-SK" dirty="0"/>
              <a:t> kódu v jazyku </a:t>
            </a:r>
            <a:r>
              <a:rPr lang="sk-SK" dirty="0" err="1"/>
              <a:t>Python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381277-4900-4FF7-8060-35976AE82D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usepackage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{listings}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usepackage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pythonhighlight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lstset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basicstyle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=\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ttfamily,columns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fullflexible,keepspaces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=true}</a:t>
            </a:r>
          </a:p>
          <a:p>
            <a:pPr marL="0" indent="0">
              <a:buNone/>
            </a:pPr>
            <a:endParaRPr lang="sk-SK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\begin{document}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\begin{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lstlisting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}[language=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Python,caption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=Hello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world,label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lst:hello-world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sk-SK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sk-S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("Hello world")</a:t>
            </a:r>
            <a:endParaRPr lang="sk-SK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lstlisting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6B83F1-01EE-4D09-B2D4-B39E20842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60E33-E440-4E09-8A39-193DFAD4F159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09568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FBE2A-4D50-4280-9405-2AD59BFE7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Listingy zdrojového kódu v </a:t>
            </a:r>
            <a:r>
              <a:rPr lang="en-US" dirty="0" err="1"/>
              <a:t>jazyku</a:t>
            </a:r>
            <a:r>
              <a:rPr lang="en-US" dirty="0"/>
              <a:t> </a:t>
            </a:r>
            <a:r>
              <a:rPr lang="sk-SK" dirty="0" err="1"/>
              <a:t>Python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14AFD9-16F5-4A49-A562-FECAF345E0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sk-SK" dirty="0"/>
              <a:t>Preambula: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usepackage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{listings} 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lstset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tabsize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=4,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backgroundcolor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=\color[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rgb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]{0.98,0.98,0.98},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basicstyle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=\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ttfamily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footnotesize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sk-SK" sz="2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frame=l,</a:t>
            </a:r>
            <a:br>
              <a:rPr lang="sk-SK" sz="2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framerule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=0.25em,</a:t>
            </a:r>
            <a:br>
              <a:rPr lang="sk-SK" sz="2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rulecolor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=\color{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lightgray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},</a:t>
            </a:r>
            <a:br>
              <a:rPr lang="sk-SK" sz="2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columns=fixed,</a:t>
            </a:r>
            <a:br>
              <a:rPr lang="sk-SK" sz="2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showstringspaces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=false,</a:t>
            </a:r>
            <a:br>
              <a:rPr lang="sk-SK" sz="2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extendedchars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=true,</a:t>
            </a:r>
            <a:br>
              <a:rPr lang="sk-SK" sz="2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breaklines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=true,</a:t>
            </a:r>
            <a:br>
              <a:rPr lang="sk-SK" sz="2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prebreak = \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raisebox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{0ex}[0ex][0ex]{\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ensuremath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{\bowtie}},</a:t>
            </a:r>
            <a:br>
              <a:rPr lang="sk-SK" sz="2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showtabs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=false,</a:t>
            </a:r>
            <a:br>
              <a:rPr lang="sk-SK" sz="2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showspaces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=false,</a:t>
            </a:r>
            <a:br>
              <a:rPr lang="sk-SK" sz="2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showstringspaces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=false,</a:t>
            </a:r>
            <a:br>
              <a:rPr lang="sk-SK" sz="2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keywordstyle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=\color[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rgb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]{0,0,0.8},</a:t>
            </a:r>
            <a:br>
              <a:rPr lang="sk-SK" sz="2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commentstyle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=\color[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rgb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]{0.133,0.545,0.133},</a:t>
            </a:r>
            <a:br>
              <a:rPr lang="sk-SK" sz="2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stringstyle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=\color[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rgb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]{0.8,0,0},language=Python}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AB4946-CB44-4004-AC6A-1A1DE9126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60E33-E440-4E09-8A39-193DFAD4F159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35234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97AA0-3191-4016-AFC8-A42A19170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Formátovanie zdrojových kódov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F586B5-FC04-4931-8A7A-91DF637698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lstset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{language=Python, </a:t>
            </a:r>
          </a:p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basicstyle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=\small,</a:t>
            </a:r>
          </a:p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keywordstyle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=\color{black}\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bfseries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underbar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identifierstyle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=,</a:t>
            </a:r>
          </a:p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commentstyle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=\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itshape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stringstyle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=\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ttfamily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fancyvrb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true,breaklines,numbers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left,numberstyle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=\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scriptsize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\begin{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lstlisting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}[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float,caption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=EM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algoritmus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sk-SK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\end{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lstlisting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43BD15-F0BF-4EE6-B15D-B0FE89B23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60E33-E440-4E09-8A39-193DFAD4F159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25322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6768F-CC0D-49B9-8C25-3B3722685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</a:t>
            </a:r>
            <a:r>
              <a:rPr lang="sk-SK" dirty="0" err="1"/>
              <a:t>átovanie</a:t>
            </a:r>
            <a:r>
              <a:rPr lang="sk-SK" dirty="0"/>
              <a:t> algoritmov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94015A-8F6E-4F3F-A11B-BEFA9C0644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sk-S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usepackage</a:t>
            </a: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sk-S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fancyvrb</a:t>
            </a: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 % </a:t>
            </a:r>
            <a:r>
              <a:rPr lang="sk-S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formatovanie</a:t>
            </a: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zdrojovych</a:t>
            </a: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textov</a:t>
            </a:r>
          </a:p>
          <a:p>
            <a:pPr marL="0" indent="0">
              <a:buNone/>
            </a:pP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sk-S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usepackage</a:t>
            </a: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sk-S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listings</a:t>
            </a: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%\</a:t>
            </a:r>
            <a:r>
              <a:rPr lang="sk-S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usepackage</a:t>
            </a: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sk-S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algorithm</a:t>
            </a: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sk-S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usepackage</a:t>
            </a: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sk-S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algorithmic</a:t>
            </a: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sk-S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usepackage</a:t>
            </a: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{algorithm2e}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usepackage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{subfigure} 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usepackage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booktabs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usepackage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colortbl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usepackage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longtable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usepackage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{multirow}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usepackage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{rotating}</a:t>
            </a: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rotacia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tabuliek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obrazkov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970431-AC77-4266-A00E-1E5E86883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60E33-E440-4E09-8A39-193DFAD4F159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44140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99E01-A7C4-48DD-8355-017DB81FE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Časti v knihe, fantómová sekcia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DF48DA-672B-4E53-B80A-81029C8F97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documentclass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{book}</a:t>
            </a:r>
          </a:p>
          <a:p>
            <a:pPr marL="0" indent="0">
              <a:buNone/>
            </a:pPr>
            <a:endParaRPr lang="en-US" sz="20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\frontmatter</a:t>
            </a:r>
            <a:endParaRPr lang="sk-SK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mainmatter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\appendix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phantomsection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591DA0-CD38-428D-A451-84BA82386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60E33-E440-4E09-8A39-193DFAD4F159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43673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0F7B4-E3DC-4C89-A0E5-A8277825B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Viacero stĺpcov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A4C64B-21E8-4D95-8D2B-A21FBE70E9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sk-SK" dirty="0"/>
              <a:t>Preambula:</a:t>
            </a:r>
          </a:p>
          <a:p>
            <a:pPr marL="0" indent="0">
              <a:buNone/>
            </a:pP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sk-S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usepackage</a:t>
            </a: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sk-S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multicol</a:t>
            </a: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sk-SK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k-SK" dirty="0"/>
              <a:t>Dokument:</a:t>
            </a:r>
            <a:endParaRPr lang="sk-SK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\begin{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multicols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}{2}</a:t>
            </a:r>
          </a:p>
          <a:p>
            <a:pPr marL="0" indent="0">
              <a:buNone/>
            </a:pPr>
            <a:r>
              <a:rPr lang="sk-S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Lorem</a:t>
            </a: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ipsum</a:t>
            </a: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\end{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multicols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4174B5-858C-4FC5-BF16-87FE3942C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60E33-E440-4E09-8A39-193DFAD4F159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90701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E51D6-3C67-425F-97C8-6651FC835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BibTeX</a:t>
            </a:r>
            <a:r>
              <a:rPr lang="en-US" dirty="0"/>
              <a:t> – </a:t>
            </a:r>
            <a:r>
              <a:rPr lang="en-US" dirty="0" err="1"/>
              <a:t>viacero</a:t>
            </a:r>
            <a:r>
              <a:rPr lang="en-US" dirty="0"/>
              <a:t> </a:t>
            </a:r>
            <a:r>
              <a:rPr lang="en-US" dirty="0" err="1"/>
              <a:t>sekci</a:t>
            </a:r>
            <a:r>
              <a:rPr lang="sk-SK" dirty="0"/>
              <a:t>í pre referencie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DF7454-9F17-430F-B790-B99537BE52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usepackage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bibtopic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usepackage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natbib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600"/>
              </a:spcBef>
              <a:buNone/>
            </a:pPr>
            <a:endParaRPr lang="sk-SK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phantomsection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\section{List of publications by the author}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\begin{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btSect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}{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mypapersinternationaljournals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\subsection*{International journals}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btPrintAll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\end{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btSect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\begin{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btSect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}{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mybookchapters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\subsection*{Book chapters}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btPrintAll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\end{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btSect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44E979-1217-4C48-8659-0E7AB95A7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60E33-E440-4E09-8A39-193DFAD4F159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4503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5CBF4-3FD5-4B4C-ADB6-C90D18B7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noProof="0" dirty="0"/>
              <a:t>Prvý dokument v </a:t>
            </a:r>
            <a:r>
              <a:rPr lang="sk-SK" noProof="0" dirty="0" err="1"/>
              <a:t>LaTeXu</a:t>
            </a:r>
            <a:endParaRPr lang="sk-SK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674EA7-F31E-4930-A7B2-1DDC06CBB5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sk-SK" sz="2400" noProof="0" dirty="0"/>
              <a:t>Súbor </a:t>
            </a:r>
            <a:r>
              <a:rPr lang="sk-SK" sz="2400" noProof="0" dirty="0" err="1"/>
              <a:t>dokument.tex</a:t>
            </a:r>
            <a:r>
              <a:rPr lang="sk-SK" sz="2400" noProof="0" dirty="0"/>
              <a:t>:</a:t>
            </a:r>
          </a:p>
          <a:p>
            <a:pPr marL="0" indent="0">
              <a:spcBef>
                <a:spcPts val="0"/>
              </a:spcBef>
              <a:buNone/>
            </a:pPr>
            <a:endParaRPr lang="sk-SK" sz="24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sk-SK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sk-SK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documentclass</a:t>
            </a:r>
            <a:r>
              <a:rPr lang="sk-SK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[a4paper]{</a:t>
            </a:r>
            <a:r>
              <a:rPr lang="sk-SK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article</a:t>
            </a:r>
            <a:r>
              <a:rPr lang="sk-SK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sk-SK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sk-SK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usepackage</a:t>
            </a:r>
            <a:r>
              <a:rPr lang="sk-SK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IL2</a:t>
            </a:r>
            <a:r>
              <a:rPr lang="sk-SK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]{</a:t>
            </a:r>
            <a:r>
              <a:rPr lang="sk-SK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fontenc</a:t>
            </a:r>
            <a:r>
              <a:rPr lang="sk-SK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sk-SK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sk-SK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usepackage</a:t>
            </a:r>
            <a:r>
              <a:rPr lang="sk-SK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[utf8]{</a:t>
            </a:r>
            <a:r>
              <a:rPr lang="sk-SK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inputenc</a:t>
            </a:r>
            <a:r>
              <a:rPr lang="sk-SK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sk-SK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sk-SK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r>
              <a:rPr lang="sk-SK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sk-SK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</a:t>
            </a:r>
            <a:r>
              <a:rPr lang="sk-SK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sk-SK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Prvý dokument. Jednoduchý príklad so slovenčinou.</a:t>
            </a:r>
          </a:p>
          <a:p>
            <a:pPr marL="0" indent="0">
              <a:spcBef>
                <a:spcPts val="0"/>
              </a:spcBef>
              <a:buNone/>
            </a:pPr>
            <a:r>
              <a:rPr lang="sk-SK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\end{</a:t>
            </a:r>
            <a:r>
              <a:rPr lang="sk-SK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</a:t>
            </a:r>
            <a:r>
              <a:rPr lang="sk-SK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sk-SK" sz="24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sk-SK" sz="24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sk-SK" sz="2400" noProof="0" dirty="0"/>
              <a:t>Kompilácia:</a:t>
            </a:r>
          </a:p>
          <a:p>
            <a:pPr marL="0" indent="0">
              <a:spcBef>
                <a:spcPts val="0"/>
              </a:spcBef>
              <a:buNone/>
            </a:pPr>
            <a:r>
              <a:rPr lang="sk-SK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latex </a:t>
            </a:r>
            <a:r>
              <a:rPr lang="sk-SK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dokument.tex</a:t>
            </a:r>
            <a:endParaRPr lang="sk-SK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sk-S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dvipdfmx</a:t>
            </a: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dokument.dvi</a:t>
            </a:r>
            <a:endParaRPr lang="sk-SK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sk-SK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F1BDD5DC-0BA7-45DB-ADE6-3AC00008B38F}"/>
              </a:ext>
            </a:extLst>
          </p:cNvPr>
          <p:cNvSpPr/>
          <p:nvPr/>
        </p:nvSpPr>
        <p:spPr>
          <a:xfrm>
            <a:off x="6662056" y="2584580"/>
            <a:ext cx="205275" cy="844420"/>
          </a:xfrm>
          <a:prstGeom prst="rightBrace">
            <a:avLst>
              <a:gd name="adj1" fmla="val 92783"/>
              <a:gd name="adj2" fmla="val 50000"/>
            </a:avLst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878493-239D-4F01-B87C-2A19057F5AF0}"/>
              </a:ext>
            </a:extLst>
          </p:cNvPr>
          <p:cNvSpPr txBox="1"/>
          <p:nvPr/>
        </p:nvSpPr>
        <p:spPr>
          <a:xfrm>
            <a:off x="7002525" y="2775957"/>
            <a:ext cx="15383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dirty="0"/>
              <a:t>preambula</a:t>
            </a:r>
            <a:endParaRPr lang="en-US" sz="24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22B38B-FA53-4605-8B93-DC9BE28A3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60E33-E440-4E09-8A39-193DFAD4F15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74937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DC4B4-63D2-4F93-8616-C07503892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Vloženie iného .</a:t>
            </a:r>
            <a:r>
              <a:rPr lang="sk-SK" dirty="0" err="1"/>
              <a:t>tex</a:t>
            </a:r>
            <a:r>
              <a:rPr lang="sk-SK" dirty="0"/>
              <a:t> súboru do tohoto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AC737E-DCF6-482B-87C6-71F229B922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\begin{document}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\input{</a:t>
            </a:r>
            <a:r>
              <a:rPr lang="sk-S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uvod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sk-SK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k-SK" dirty="0"/>
              <a:t>...</a:t>
            </a:r>
            <a:endParaRPr lang="en-US" dirty="0"/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\end{document}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\include{}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1FEF93-0A4A-4C22-9D43-72594E4FC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60E33-E440-4E09-8A39-193DFAD4F159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61507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D0427-0072-4B9D-9E11-0A2ED6C5D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Programovanie</a:t>
            </a:r>
            <a:r>
              <a:rPr lang="en-US" dirty="0"/>
              <a:t> – if, then, else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6EC8E4-A186-4C4F-91AC-E24164E0AC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sk-SK" dirty="0"/>
              <a:t>Preambula: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usepackage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fancyhdr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usepackage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lastpage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usepackage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ifthen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 err="1"/>
              <a:t>Pou</a:t>
            </a:r>
            <a:r>
              <a:rPr lang="sk-SK" dirty="0"/>
              <a:t>žitie:</a:t>
            </a:r>
            <a:endParaRPr lang="en-US" dirty="0"/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pagestyle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{fancy}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fancyhf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{}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fancyfoot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[L]{\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footnotesize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ifthenelse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{\value{page}=1}{Last updated: \today}{}}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fancyfoot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[R]{\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footnotesize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thepage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 of \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pageref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*{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LastPage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}}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renewcommand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{\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headrulewidth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}{0pt}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renewcommand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{\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footrulewidth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}{0pt}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5D61A7-6B81-428B-9A95-982931A55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60E33-E440-4E09-8A39-193DFAD4F159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64427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F9542-E695-429D-BF50-957A8622C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Definovanie a </a:t>
            </a:r>
            <a:r>
              <a:rPr lang="sk-SK" dirty="0" err="1"/>
              <a:t>redefinovanie</a:t>
            </a:r>
            <a:r>
              <a:rPr lang="sk-SK" dirty="0"/>
              <a:t> nového príkazu a prostredia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14AF9C-31D1-435D-B09E-D9DD8EE8B4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newcommand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{\R}{\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mathbb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{R}}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newcommand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{\bb}[1]{\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mathbb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{#1}}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newcommand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{\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plusbinomial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}[3][2]{(#2 + #3)^#1}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renewcommand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{\S}{\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mathbb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{S}}</a:t>
            </a:r>
          </a:p>
          <a:p>
            <a:pPr marL="0" indent="0">
              <a:spcBef>
                <a:spcPts val="60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newenvironment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{boxed}{&lt;before&gt;}{&lt;after&gt;}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newenvironment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{boxed}[1]{&lt;before&gt;}{&lt;after&gt;}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renewenvironment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{&lt;name&gt;}{&lt;be</a:t>
            </a:r>
            <a:r>
              <a:rPr lang="sk-S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&gt;}{&lt;</a:t>
            </a:r>
            <a:r>
              <a:rPr lang="sk-S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after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&gt;}</a:t>
            </a:r>
            <a:endParaRPr lang="sk-SK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sk-SK" dirty="0"/>
              <a:t>Použitie: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\begin{boxed}[</a:t>
            </a: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Prvý parameter prostredia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Text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ohrani</a:t>
            </a:r>
            <a:r>
              <a:rPr lang="sk-S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čený</a:t>
            </a: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rámčekom.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\end{boxed}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536CA2-89DB-4C44-BBA3-8B3FA430B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60E33-E440-4E09-8A39-193DFAD4F159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72607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2488D-253C-4BB1-81A6-7A01A9A56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Pridanie</a:t>
            </a:r>
            <a:r>
              <a:rPr lang="sk-SK" dirty="0"/>
              <a:t> a použitie</a:t>
            </a:r>
            <a:r>
              <a:rPr lang="en-US" dirty="0"/>
              <a:t> </a:t>
            </a:r>
            <a:r>
              <a:rPr lang="en-US" dirty="0" err="1"/>
              <a:t>nov</a:t>
            </a:r>
            <a:r>
              <a:rPr lang="sk-SK" dirty="0" err="1"/>
              <a:t>ého</a:t>
            </a:r>
            <a:r>
              <a:rPr lang="sk-SK" dirty="0"/>
              <a:t> písma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1FB19-E9DB-4B88-A836-7F74796B4A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sk-SK" dirty="0"/>
              <a:t>Definovanie novej rodiny písma:</a:t>
            </a:r>
            <a:endParaRPr lang="en-US" dirty="0"/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newfontfamily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robotofont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{Roboto-Regular}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newfontfamily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robotofont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{Roboto-Regular}[Path=fonts/]</a:t>
            </a:r>
          </a:p>
          <a:p>
            <a:pPr marL="0" indent="0">
              <a:buNone/>
            </a:pPr>
            <a:endParaRPr lang="sk-SK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k-SK" dirty="0"/>
              <a:t>Použitie v dokumente:</a:t>
            </a:r>
            <a:endParaRPr lang="en-US" dirty="0"/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{\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robotofont</a:t>
            </a: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Toto je písané písmom </a:t>
            </a:r>
            <a:r>
              <a:rPr lang="sk-S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Roboto</a:t>
            </a: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504AB7-EA18-4026-9C14-922A09D15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60E33-E440-4E09-8A39-193DFAD4F159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40222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27E55-6F6C-4AC7-944C-396D58134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</a:t>
            </a:r>
            <a:r>
              <a:rPr lang="sk-SK" dirty="0" err="1"/>
              <a:t>čítadlá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604732-9DC0-46A8-A4F5-A1D0733EE8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k-SK" dirty="0"/>
              <a:t>Definovanie nového počítadla: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newcounter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colorCounter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sk-SK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r>
              <a:rPr lang="sk-SK" dirty="0"/>
              <a:t>Získanie hodnoty počítadla:</a:t>
            </a:r>
          </a:p>
          <a:p>
            <a:pPr marL="0" indent="0">
              <a:buNone/>
            </a:pP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sk-S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sk-S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colorCounter</a:t>
            </a: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r>
              <a:rPr lang="en-US" dirty="0" err="1"/>
              <a:t>Nastavenie</a:t>
            </a:r>
            <a:r>
              <a:rPr lang="en-US" dirty="0"/>
              <a:t> </a:t>
            </a:r>
            <a:r>
              <a:rPr lang="sk-SK" dirty="0"/>
              <a:t>počítadla: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stepcounter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colorCounter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sk-S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setcounter</a:t>
            </a: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colorCounter</a:t>
            </a: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}{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123</a:t>
            </a: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88E61F-AC80-4F70-80EC-5017CC295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60E33-E440-4E09-8A39-193DFAD4F159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2084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5CBF4-3FD5-4B4C-ADB6-C90D18B7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noProof="0" dirty="0"/>
              <a:t>Prvý dokument v </a:t>
            </a:r>
            <a:r>
              <a:rPr lang="sk-SK" noProof="0" dirty="0" err="1"/>
              <a:t>XeLaTeXu</a:t>
            </a:r>
            <a:endParaRPr lang="sk-SK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674EA7-F31E-4930-A7B2-1DDC06CBB5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sk-SK" sz="2400" noProof="0" dirty="0"/>
              <a:t>Súbor </a:t>
            </a:r>
            <a:r>
              <a:rPr lang="sk-SK" sz="2400" noProof="0" dirty="0" err="1"/>
              <a:t>dokument.tex</a:t>
            </a:r>
            <a:r>
              <a:rPr lang="sk-SK" sz="2400" noProof="0" dirty="0"/>
              <a:t>:</a:t>
            </a:r>
          </a:p>
          <a:p>
            <a:pPr marL="0" indent="0">
              <a:spcBef>
                <a:spcPts val="0"/>
              </a:spcBef>
              <a:buNone/>
            </a:pPr>
            <a:endParaRPr lang="sk-SK" sz="24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sk-SK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sk-SK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documentclass</a:t>
            </a:r>
            <a:r>
              <a:rPr lang="sk-SK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[a4paper]{</a:t>
            </a:r>
            <a:r>
              <a:rPr lang="sk-SK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article</a:t>
            </a:r>
            <a:r>
              <a:rPr lang="sk-SK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sk-SK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sk-SK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usepackage</a:t>
            </a:r>
            <a:r>
              <a:rPr lang="sk-SK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sk-SK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fontspec</a:t>
            </a:r>
            <a:r>
              <a:rPr lang="sk-SK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sk-SK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sk-SK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r>
              <a:rPr lang="sk-SK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sk-SK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</a:t>
            </a:r>
            <a:r>
              <a:rPr lang="sk-SK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sk-SK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Prvý dokument. Jednoduchý príklad so slovenčinou.</a:t>
            </a:r>
          </a:p>
          <a:p>
            <a:pPr marL="0" indent="0">
              <a:spcBef>
                <a:spcPts val="0"/>
              </a:spcBef>
              <a:buNone/>
            </a:pPr>
            <a:r>
              <a:rPr lang="sk-SK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\end{</a:t>
            </a:r>
            <a:r>
              <a:rPr lang="sk-SK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</a:t>
            </a:r>
            <a:r>
              <a:rPr lang="sk-SK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sk-SK" sz="24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sk-SK" sz="24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sk-SK" sz="2400" noProof="0" dirty="0"/>
              <a:t>Kompilácia:</a:t>
            </a:r>
          </a:p>
          <a:p>
            <a:pPr marL="0" indent="0">
              <a:spcBef>
                <a:spcPts val="0"/>
              </a:spcBef>
              <a:buNone/>
            </a:pPr>
            <a:r>
              <a:rPr lang="sk-SK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xelatex</a:t>
            </a:r>
            <a:r>
              <a:rPr lang="sk-SK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dokument.tex</a:t>
            </a:r>
            <a:endParaRPr lang="sk-SK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sk-SK" sz="24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sk-SK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74203A-E18E-45D0-B412-C22ABB50C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60E33-E440-4E09-8A39-193DFAD4F15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5225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FB2D0-582D-493F-BA64-319313A6A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Inštalácia slovenského slovníka do </a:t>
            </a:r>
            <a:r>
              <a:rPr lang="sk-SK" dirty="0" err="1"/>
              <a:t>TeXworks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FF5568-3090-4ED7-918A-47B147A644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Stiahnuť súbor </a:t>
            </a:r>
            <a:r>
              <a:rPr lang="sk-S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hunspell-sk</a:t>
            </a: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verzia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&gt;.zip</a:t>
            </a:r>
            <a:r>
              <a:rPr lang="en-US" dirty="0"/>
              <a:t> zo str</a:t>
            </a:r>
            <a:r>
              <a:rPr lang="sk-SK" dirty="0" err="1"/>
              <a:t>ánky</a:t>
            </a:r>
            <a:endParaRPr lang="sk-SK" dirty="0"/>
          </a:p>
          <a:p>
            <a:pPr marL="0" indent="0">
              <a:buNone/>
            </a:pPr>
            <a:r>
              <a:rPr lang="sk-SK" dirty="0">
                <a:hlinkClick r:id="rId2"/>
              </a:rPr>
              <a:t>http://sk-spell.sk.cx/hunspell-sk</a:t>
            </a:r>
            <a:endParaRPr lang="sk-SK" dirty="0"/>
          </a:p>
          <a:p>
            <a:pPr marL="0" indent="0">
              <a:buNone/>
            </a:pPr>
            <a:r>
              <a:rPr lang="sk-SK" dirty="0"/>
              <a:t>r</a:t>
            </a:r>
            <a:r>
              <a:rPr lang="en-US" dirty="0" err="1"/>
              <a:t>ozbali</a:t>
            </a:r>
            <a:r>
              <a:rPr lang="sk-SK" dirty="0"/>
              <a:t>ť</a:t>
            </a:r>
            <a:r>
              <a:rPr lang="en-US" dirty="0"/>
              <a:t> </a:t>
            </a:r>
            <a:r>
              <a:rPr lang="sk-SK" dirty="0"/>
              <a:t>.</a:t>
            </a:r>
            <a:r>
              <a:rPr lang="sk-SK" dirty="0" err="1"/>
              <a:t>zip</a:t>
            </a:r>
            <a:r>
              <a:rPr lang="sk-SK" dirty="0"/>
              <a:t> a skopírovať súbory </a:t>
            </a:r>
            <a:r>
              <a:rPr lang="sk-S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sk-SK.aff</a:t>
            </a: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dirty="0"/>
              <a:t>a </a:t>
            </a:r>
            <a:r>
              <a:rPr lang="sk-S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sk-SK.dic</a:t>
            </a:r>
            <a:r>
              <a:rPr lang="sk-SK" sz="2000" dirty="0"/>
              <a:t> </a:t>
            </a:r>
            <a:r>
              <a:rPr lang="sk-SK" dirty="0"/>
              <a:t>do adresára:</a:t>
            </a:r>
          </a:p>
          <a:p>
            <a:pPr marL="0" indent="0">
              <a:buNone/>
            </a:pP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c:\Program </a:t>
            </a:r>
            <a:r>
              <a:rPr lang="sk-S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Files</a:t>
            </a: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sk-S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MiKTeX</a:t>
            </a: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2.9\</a:t>
            </a:r>
            <a:r>
              <a:rPr lang="sk-S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hunspell</a:t>
            </a: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sk-S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dicts</a:t>
            </a: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995C1D-0E3C-4386-A934-B30CFC34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60E33-E440-4E09-8A39-193DFAD4F15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8047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4251E-B104-4EAD-BD78-87ED5DE04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Hlavička dokumentu pre nastavenie </a:t>
            </a:r>
            <a:r>
              <a:rPr lang="sk-SK" dirty="0" err="1"/>
              <a:t>TeXworks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051E81-8789-4FB3-A44A-2F41060517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% !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encoding = UTF-8 Unicode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% !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program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xelatex+makeindex+bibtex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% !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spellcheck = </a:t>
            </a:r>
            <a:r>
              <a:rPr lang="sk-S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sk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SK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documentclass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[11pt,a4paper]{article}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C52790-1C74-4F2A-8CAC-3DCB64866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60E33-E440-4E09-8A39-193DFAD4F15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854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1182</TotalTime>
  <Words>3881</Words>
  <Application>Microsoft Office PowerPoint</Application>
  <PresentationFormat>Widescreen</PresentationFormat>
  <Paragraphs>709</Paragraphs>
  <Slides>64</Slides>
  <Notes>5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70" baseType="lpstr">
      <vt:lpstr>Arial</vt:lpstr>
      <vt:lpstr>Calibri</vt:lpstr>
      <vt:lpstr>Calibri Light</vt:lpstr>
      <vt:lpstr>Cambria Math</vt:lpstr>
      <vt:lpstr>Courier New</vt:lpstr>
      <vt:lpstr>Office Theme</vt:lpstr>
      <vt:lpstr>Kurz tvorby dokumentov v prostredí LaTeX a XeLaTeX</vt:lpstr>
      <vt:lpstr>Obsah kurzu</vt:lpstr>
      <vt:lpstr>Čo je to LaTeX, XeLaTeX</vt:lpstr>
      <vt:lpstr>Výhody XeLaTeXu</vt:lpstr>
      <vt:lpstr>Nevizuálny editor TeXworks</vt:lpstr>
      <vt:lpstr>Prvý dokument v LaTeXu</vt:lpstr>
      <vt:lpstr>Prvý dokument v XeLaTeXu</vt:lpstr>
      <vt:lpstr>Inštalácia slovenského slovníka do TeXworks</vt:lpstr>
      <vt:lpstr>Hlavička dokumentu pre nastavenie TeXworks</vt:lpstr>
      <vt:lpstr>Názov dokumentu, autor, dátum</vt:lpstr>
      <vt:lpstr>Slovenčina v XeLaTeXu</vt:lpstr>
      <vt:lpstr>Odkazy v dokumente</vt:lpstr>
      <vt:lpstr>Špeciálne znaky v LaTeXu</vt:lpstr>
      <vt:lpstr>Tučné písmo, kurzíva, podčiarknuté, podfarbenie, prečiarknutie</vt:lpstr>
      <vt:lpstr>Farba textu</vt:lpstr>
      <vt:lpstr>Vloženie obrázku</vt:lpstr>
      <vt:lpstr>Popis obrázku</vt:lpstr>
      <vt:lpstr>Číslované, nečíslované a definičné zoznamy</vt:lpstr>
      <vt:lpstr>Matematický režim</vt:lpstr>
      <vt:lpstr>Zarovnané matematické rovnice</vt:lpstr>
      <vt:lpstr>Abstrakt</vt:lpstr>
      <vt:lpstr>Odstavce a nové riadky</vt:lpstr>
      <vt:lpstr>Kapitoly a sekcie (1)</vt:lpstr>
      <vt:lpstr>Kapitoly a sekcie (2)</vt:lpstr>
      <vt:lpstr>Tabuľky</vt:lpstr>
      <vt:lpstr>Prezentácia v LaTeXu (1)</vt:lpstr>
      <vt:lpstr>Prezentácia v LaTeXu (2)</vt:lpstr>
      <vt:lpstr>Prezentácia v LaTeXu (3)</vt:lpstr>
      <vt:lpstr>Kniha – centrované názvy kapitol a sekcií</vt:lpstr>
      <vt:lpstr>Číslovanie strán</vt:lpstr>
      <vt:lpstr>Index</vt:lpstr>
      <vt:lpstr>Obsah – číslovanie kapitol a sekcií</vt:lpstr>
      <vt:lpstr>Odstavce bez odsadzovania s vertikálnou medzerou</vt:lpstr>
      <vt:lpstr>Farby a veľkosť nadpisov a podnadpisov</vt:lpstr>
      <vt:lpstr>Matematický režim – fonty ako v MS Office</vt:lpstr>
      <vt:lpstr>Číslované zoznamy bez medzery medzi položkami</vt:lpstr>
      <vt:lpstr>Riadkovanie, nová strana</vt:lpstr>
      <vt:lpstr>Medzery, boxy, kerning</vt:lpstr>
      <vt:lpstr>Kódovanie písma</vt:lpstr>
      <vt:lpstr>Rodina písma, rez písma</vt:lpstr>
      <vt:lpstr>Rez písma, rodina</vt:lpstr>
      <vt:lpstr>Veľkosť písma</vt:lpstr>
      <vt:lpstr>Zarovnanie textu</vt:lpstr>
      <vt:lpstr>Polyglossia</vt:lpstr>
      <vt:lpstr>Citáty</vt:lpstr>
      <vt:lpstr>Medzery a odsadenie</vt:lpstr>
      <vt:lpstr>Referencie</vt:lpstr>
      <vt:lpstr>BibTeX – správa bibliografických odkazov</vt:lpstr>
      <vt:lpstr>BibTeX – odkaz na článok</vt:lpstr>
      <vt:lpstr>BibTeX – odkaz na knihu</vt:lpstr>
      <vt:lpstr>Beamer - bibliografia</vt:lpstr>
      <vt:lpstr>Otáčanie tabuliek</vt:lpstr>
      <vt:lpstr>Listing zdrojového kódu v jazyku Python</vt:lpstr>
      <vt:lpstr>Listingy zdrojového kódu v jazyku Python</vt:lpstr>
      <vt:lpstr>Formátovanie zdrojových kódov</vt:lpstr>
      <vt:lpstr>Formátovanie algoritmov</vt:lpstr>
      <vt:lpstr>Časti v knihe, fantómová sekcia</vt:lpstr>
      <vt:lpstr>Viacero stĺpcov</vt:lpstr>
      <vt:lpstr>BibTeX – viacero sekcií pre referencie</vt:lpstr>
      <vt:lpstr>Vloženie iného .tex súboru do tohoto</vt:lpstr>
      <vt:lpstr>Programovanie – if, then, else</vt:lpstr>
      <vt:lpstr>Definovanie a redefinovanie nového príkazu a prostredia</vt:lpstr>
      <vt:lpstr>Pridanie a použitie nového písma</vt:lpstr>
      <vt:lpstr>Počítadlá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XeLaTeX</dc:title>
  <dc:creator>lr</dc:creator>
  <cp:lastModifiedBy>lr</cp:lastModifiedBy>
  <cp:revision>474</cp:revision>
  <dcterms:created xsi:type="dcterms:W3CDTF">2020-06-09T13:50:04Z</dcterms:created>
  <dcterms:modified xsi:type="dcterms:W3CDTF">2021-01-17T09:49:31Z</dcterms:modified>
</cp:coreProperties>
</file>