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71" r:id="rId9"/>
    <p:sldId id="270" r:id="rId10"/>
    <p:sldId id="263" r:id="rId11"/>
    <p:sldId id="268" r:id="rId12"/>
    <p:sldId id="269" r:id="rId13"/>
    <p:sldId id="272" r:id="rId14"/>
    <p:sldId id="275" r:id="rId15"/>
    <p:sldId id="321" r:id="rId16"/>
    <p:sldId id="276" r:id="rId17"/>
    <p:sldId id="277" r:id="rId18"/>
    <p:sldId id="278" r:id="rId19"/>
    <p:sldId id="279" r:id="rId20"/>
    <p:sldId id="309" r:id="rId21"/>
    <p:sldId id="267" r:id="rId22"/>
    <p:sldId id="280" r:id="rId23"/>
    <p:sldId id="281" r:id="rId24"/>
    <p:sldId id="282" r:id="rId25"/>
    <p:sldId id="283" r:id="rId26"/>
    <p:sldId id="273" r:id="rId27"/>
    <p:sldId id="274" r:id="rId28"/>
    <p:sldId id="284" r:id="rId29"/>
    <p:sldId id="285" r:id="rId30"/>
    <p:sldId id="286" r:id="rId31"/>
    <p:sldId id="287" r:id="rId32"/>
    <p:sldId id="289" r:id="rId33"/>
    <p:sldId id="288" r:id="rId34"/>
    <p:sldId id="291" r:id="rId35"/>
    <p:sldId id="292" r:id="rId36"/>
    <p:sldId id="290" r:id="rId37"/>
    <p:sldId id="295" r:id="rId38"/>
    <p:sldId id="296" r:id="rId39"/>
    <p:sldId id="306" r:id="rId40"/>
    <p:sldId id="307" r:id="rId41"/>
    <p:sldId id="297" r:id="rId42"/>
    <p:sldId id="305" r:id="rId43"/>
    <p:sldId id="298" r:id="rId44"/>
    <p:sldId id="299" r:id="rId45"/>
    <p:sldId id="302" r:id="rId46"/>
    <p:sldId id="303" r:id="rId47"/>
    <p:sldId id="304" r:id="rId48"/>
    <p:sldId id="300" r:id="rId49"/>
    <p:sldId id="311" r:id="rId50"/>
    <p:sldId id="318" r:id="rId51"/>
    <p:sldId id="308" r:id="rId52"/>
    <p:sldId id="301" r:id="rId53"/>
    <p:sldId id="317" r:id="rId54"/>
    <p:sldId id="293" r:id="rId55"/>
    <p:sldId id="310" r:id="rId56"/>
    <p:sldId id="294" r:id="rId57"/>
    <p:sldId id="312" r:id="rId58"/>
    <p:sldId id="315" r:id="rId59"/>
    <p:sldId id="313" r:id="rId60"/>
    <p:sldId id="316" r:id="rId61"/>
    <p:sldId id="319" r:id="rId62"/>
    <p:sldId id="320" r:id="rId63"/>
    <p:sldId id="322" r:id="rId64"/>
    <p:sldId id="323" r:id="rId65"/>
    <p:sldId id="32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00" autoAdjust="0"/>
  </p:normalViewPr>
  <p:slideViewPr>
    <p:cSldViewPr snapToGrid="0">
      <p:cViewPr varScale="1">
        <p:scale>
          <a:sx n="83" d="100"/>
          <a:sy n="83" d="100"/>
        </p:scale>
        <p:origin x="4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CD7D2-79FD-4FAA-9E3E-B2651DB8405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3E06-0B31-475B-9094-D6B590F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Základy spoločné pre </a:t>
            </a:r>
            <a:r>
              <a:rPr lang="sk-SK" dirty="0" err="1"/>
              <a:t>LaTeX</a:t>
            </a:r>
            <a:endParaRPr lang="sk-SK" dirty="0"/>
          </a:p>
          <a:p>
            <a:r>
              <a:rPr lang="sk-SK" dirty="0"/>
              <a:t>Ukážkové príklady pre rôzne typy dokumentov ako článok, kniha, prezentácia.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TeX</a:t>
            </a:r>
            <a:r>
              <a:rPr lang="sk-SK" dirty="0"/>
              <a:t> – univerzitný projekt vznikol v 70</a:t>
            </a:r>
            <a:r>
              <a:rPr lang="en-US" dirty="0"/>
              <a:t>.</a:t>
            </a:r>
            <a:r>
              <a:rPr lang="sk-SK" dirty="0"/>
              <a:t> rokoch 20. storočia</a:t>
            </a:r>
            <a:r>
              <a:rPr lang="sk-SK"/>
              <a:t>, naprogramovaný </a:t>
            </a:r>
            <a:r>
              <a:rPr lang="sk-SK" dirty="0"/>
              <a:t>v Pascale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Kompiluje do DVI, PDF, </a:t>
            </a:r>
            <a:r>
              <a:rPr lang="sk-SK" dirty="0" err="1"/>
              <a:t>PostScript</a:t>
            </a:r>
            <a:endParaRPr lang="sk-SK" dirty="0"/>
          </a:p>
          <a:p>
            <a:r>
              <a:rPr lang="sk-SK" dirty="0" err="1"/>
              <a:t>TeXworks</a:t>
            </a:r>
            <a:r>
              <a:rPr lang="sk-SK" dirty="0"/>
              <a:t> je súčasťou </a:t>
            </a:r>
            <a:r>
              <a:rPr lang="sk-SK" dirty="0" err="1"/>
              <a:t>MikTeX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noProof="0" dirty="0"/>
              <a:t>Hor</a:t>
            </a:r>
            <a:r>
              <a:rPr lang="sk-SK" dirty="0" err="1"/>
              <a:t>ný</a:t>
            </a:r>
            <a:r>
              <a:rPr lang="sk-SK" dirty="0"/>
              <a:t> index, dolný index – ak je viac ako jedno písmeno potom sa musia použiť zložené zátvorky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D3E06-0B31-475B-9094-D6B590FE4D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112A-1CAA-4CE6-8137-910D37423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CAD75-72B5-44CB-927C-D8E46B55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CB3E-1FB8-444A-A0D8-AEBE3720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F7B6-A5F9-4CD4-A903-DA1E4C673AD7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EE6A-8690-4E16-9BA2-64E518B6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7F08-6D03-464A-A1F8-AB9C13C1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59E9-956C-4735-8D16-E0E6E7E7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28DB3-87F6-45E3-8304-CA17B8F6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B103-D413-47D1-B478-50F0FF87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5A72-80BA-42C4-B7CB-B00276BAD6A8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A6B8-2CAA-4F2E-8B52-0E27050E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8284-8AD6-474F-AB56-CA268C1B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BD730-4380-4D5F-9936-9BBBCE72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1B32-E138-40A4-92FD-5464A45D4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27DD-EFBD-4EDB-BC9A-B72CF837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F0DE-FC48-45EB-A612-B0465CA8F189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5106-47A8-4A6F-ACF3-486E0CF8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01E3-85A9-4CB4-8F28-1629496A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37E6-AC40-492D-9E48-FD62CA15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2CB4-AD13-43F5-A93B-CDEA574B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ADD3-A79A-46D8-BFCC-CD05417F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80B6-23F1-485B-9C9D-455F02A2855F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006D-511C-448B-974B-EECDB290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F478-890C-4ABE-A9F7-08D9AA36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F4AC-6049-4A40-9F57-B96807B9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36B-2E8E-4324-89D4-60898C72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E0BC-BF5B-425D-801F-09D40C08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E250-D09B-4237-B62C-99455EB3E366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A98EA-9DA4-4D01-9906-AD6084A6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A1022-F179-45F4-89B6-2FC8CD9C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BDCE-C7A4-4209-B929-DB665872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4C78-908F-4BA9-A712-0C8144DD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847F5-EF90-448A-93FC-816F6B56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1326E-1610-43C6-8CDC-F10C2414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0DC0-E63B-4AF0-9F23-6D119605A7C5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9974-0BC3-43A5-97AF-A328550E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92F1-56DA-4363-BAE0-0CF10FA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D4A6-3D12-433F-BF86-9E6D337D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EBF4-7605-4872-B87E-96C02886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4A704-040C-4320-A5D7-DF65EB3D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7CA4A-D95B-41E5-ABB2-4194E996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55995-6F3C-420A-B2F6-EED500DF3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DB9B7-F149-4740-87F3-5B5BF0E9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E268-500F-4BB8-8162-CB255100543F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87B52-3606-4865-A474-D66EFEFC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DC7D2-0F1E-4C4F-AA3A-0F611148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C8C-F948-47DB-8745-C070C6E1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83702-1B1B-479E-AB0A-5B20357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1CA-F47E-49B4-9296-3E98B6ABBC95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3FBCB-2B00-4367-98A8-B6AFCE8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82BFA-8E06-4868-9F88-10C9857E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0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6C5AD-5F7A-43C1-B67B-2D0BFD2C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DE74-F004-4190-8C63-36DDE166C534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6656D-807C-4D2A-AA6D-E7E7019B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04C9-862D-4324-9823-959F070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191F-9639-4CFE-93AF-E401D498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8FFF-11FF-4365-AFC6-3823C9DA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1128A-44B2-4967-A79F-809314DBC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83C8-C6F4-4E60-8D69-F97F1F1F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AB89-CCF5-44A8-8F53-F4E262742003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FF101-6F24-4FB0-BCCE-05A4E3AC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A6815-FF91-430E-89DB-EE4E58FF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971D-E533-476D-B567-0B922F74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6EA59-79D8-40E8-B6C6-AB34880E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E402D-0D53-4CB6-AE07-624087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BE1CC-76B3-4A1D-B7EE-17367A15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A2A0-76A3-4AE3-8BB9-505242090860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2884-953B-4640-8D1F-BEEC8837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5613-26D7-4A5C-8F3D-AE9784B4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F1413-AA41-42EF-9A34-AC0EA566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29880-9F78-4C22-9ECE-FC4B88E4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80E1-C0AE-4DC3-A9A0-A184F6BDB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E6ED-B2CA-4B53-9C40-32F86D3DC8EE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3BF6-1025-44CF-863D-06EA86CC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BEEB-D48C-4299-BF6D-964F7920F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0E33-E440-4E09-8A39-193DFAD4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books.org/wiki/LaTe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sgenerator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tex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tug.org/texliv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-spell/hunspell-s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519F-A4F9-4FB0-B5C9-31AF2DF4E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/>
              <a:t>Kurz tvorby dokumentov v prostredí </a:t>
            </a:r>
            <a:r>
              <a:rPr lang="sk-SK" noProof="0" dirty="0" err="1"/>
              <a:t>LaTeX</a:t>
            </a:r>
            <a:r>
              <a:rPr lang="sk-SK" noProof="0" dirty="0"/>
              <a:t> a </a:t>
            </a:r>
            <a:r>
              <a:rPr lang="sk-SK" noProof="0" dirty="0" err="1"/>
              <a:t>XeLaTeX</a:t>
            </a:r>
            <a:endParaRPr lang="sk-SK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AEE1-D554-4D84-BC12-E5AB72D91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noProof="0" dirty="0"/>
              <a:t>Ladislav Rado</a:t>
            </a:r>
          </a:p>
        </p:txBody>
      </p:sp>
    </p:spTree>
    <p:extLst>
      <p:ext uri="{BB962C8B-B14F-4D97-AF65-F5344CB8AC3E}">
        <p14:creationId xmlns:p14="http://schemas.microsoft.com/office/powerpoint/2010/main" val="240328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Názov dokumentu, autor, dátum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Do preambuly pridať: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\title{Prvý dokument}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{Meno Priezvisko\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thanks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{ďakujem sponzorom}}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ún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2020}</a:t>
            </a:r>
          </a:p>
          <a:p>
            <a:pPr marL="0" indent="0"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47FAD-D931-487A-B0BA-8DA58FC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Sloven</a:t>
            </a:r>
            <a:r>
              <a:rPr lang="sk-SK" noProof="0" dirty="0"/>
              <a:t>čina v X</a:t>
            </a:r>
            <a:r>
              <a:rPr lang="sk-SK" dirty="0" err="1"/>
              <a:t>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Do preambuly pridať: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polyglossia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setotherlanguage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{english}</a:t>
            </a:r>
          </a:p>
          <a:p>
            <a:pPr marL="0" indent="0">
              <a:spcBef>
                <a:spcPts val="0"/>
              </a:spcBef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tableofcontents</a:t>
            </a:r>
            <a:endParaRPr lang="sk-SK" sz="2000" noProof="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en-US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Nadpis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B81D7-7CAC-4F10-A2F3-A721C406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Odkazy</a:t>
            </a:r>
            <a:r>
              <a:rPr lang="en-US" noProof="0" dirty="0"/>
              <a:t> v </a:t>
            </a:r>
            <a:r>
              <a:rPr lang="en-US" noProof="0" dirty="0" err="1"/>
              <a:t>dokumente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Preambula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hypersetup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bookmarksnumbered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bookmarksopen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pdfpagemode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UseNone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hypertexnames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colorlinks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hypertexnames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pdftitle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={Curriculum Vitae},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pdfauthor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pdfsubject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pdfkeywords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={CV, curriculum vitae},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pdfstartview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61BAC-60BA-4F1E-A2BE-CC642BAD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DEA0-2A25-4D01-90E1-32D58BF0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znaky</a:t>
            </a:r>
            <a:r>
              <a:rPr lang="en-US" dirty="0"/>
              <a:t> v </a:t>
            </a:r>
            <a:r>
              <a:rPr lang="en-US" dirty="0" err="1"/>
              <a:t>LaTeXu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4863-4CBE-4AF9-97E1-95A8C4B9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/>
              <a:t>Príkaz		Znak		Význam znaku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\% 		%		</a:t>
            </a:r>
            <a:r>
              <a:rPr lang="sk-SK" sz="2000" dirty="0"/>
              <a:t>komentár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\$ 		$		</a:t>
            </a:r>
            <a:r>
              <a:rPr lang="sk-SK" sz="2000" dirty="0"/>
              <a:t>matematický výraz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\{ 		{		</a:t>
            </a:r>
            <a:r>
              <a:rPr lang="sk-SK" sz="2000" dirty="0"/>
              <a:t>začiatok parametra príkazu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\} 		}		</a:t>
            </a:r>
            <a:r>
              <a:rPr lang="sk-SK" sz="2000" dirty="0"/>
              <a:t>koniec parametra príkazu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\^ 		^		</a:t>
            </a:r>
            <a:r>
              <a:rPr lang="sk-SK" sz="2000" dirty="0"/>
              <a:t>horný index v matematickom výraze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\_ 		_		</a:t>
            </a:r>
            <a:r>
              <a:rPr lang="sk-SK" sz="2000" dirty="0"/>
              <a:t>dolný index v matematickom výraze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\# 		#		</a:t>
            </a:r>
            <a:r>
              <a:rPr lang="sk-SK" sz="2000" dirty="0"/>
              <a:t>referencia na parameter príkazu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\&amp; 		&amp;		</a:t>
            </a:r>
            <a:r>
              <a:rPr lang="sk-SK" sz="2000" dirty="0"/>
              <a:t>v tabuľkách na oddelenie buniek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/>
              <a:t>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sz="2000" dirty="0"/>
              <a:t>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k-SK" sz="2000" dirty="0"/>
              <a:t>medzera za príkazom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15AC-E14A-4445-9C07-16637AD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1400-29BD-402E-9500-AD8D4DB4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Tučné písmo, kurzíva, podčiarknuté, podfarbenie, prečiarknutie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292A-141A-4D8F-BD5E-5FFF61B0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Tučné písmo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i="1" dirty="0"/>
              <a:t>Kurzíva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u="sng" dirty="0"/>
              <a:t>Podčiarknuté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r>
              <a:rPr lang="sk-SK" b="1" i="1" dirty="0"/>
              <a:t>Kombinácia tučné písmo a kurzíva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{slovo}}</a:t>
            </a:r>
          </a:p>
          <a:p>
            <a:r>
              <a:rPr lang="sk-SK" dirty="0"/>
              <a:t>Zdôraznenie (podľa kontextu):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  <a:p>
            <a:pPr lvl="1"/>
            <a:r>
              <a:rPr lang="sk-SK" dirty="0"/>
              <a:t>Pri normálnom texte je zdôraznený text písaný kurzívou</a:t>
            </a:r>
          </a:p>
          <a:p>
            <a:pPr lvl="1"/>
            <a:r>
              <a:rPr lang="sk-SK" dirty="0"/>
              <a:t>Pri texte písanom kurzívou je zdôraznený text písaný normálnym písmom</a:t>
            </a:r>
          </a:p>
          <a:p>
            <a:r>
              <a:rPr lang="sk-SK" dirty="0"/>
              <a:t>Podfarbenie žltou farbou, prečiarknutie: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{soulutf8}</a:t>
            </a:r>
          </a:p>
          <a:p>
            <a:pPr lvl="1"/>
            <a:r>
              <a:rPr lang="sk-SK" dirty="0">
                <a:highlight>
                  <a:srgbClr val="FFFF00"/>
                </a:highlight>
              </a:rPr>
              <a:t>Podfarbenie</a:t>
            </a:r>
            <a:r>
              <a:rPr lang="sk-SK" dirty="0"/>
              <a:t>: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\hl{slovo}</a:t>
            </a:r>
          </a:p>
          <a:p>
            <a:pPr lvl="1"/>
            <a:r>
              <a:rPr lang="sk-SK" strike="sngStrike" dirty="0" err="1"/>
              <a:t>Prečiarknunie</a:t>
            </a:r>
            <a:r>
              <a:rPr lang="sk-SK" dirty="0"/>
              <a:t>: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{slovo}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942F9-675B-42BB-B2A5-72416587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D580-442E-4A3A-8AC5-E5159E0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Farba</a:t>
            </a:r>
            <a:r>
              <a:rPr lang="en-US" dirty="0"/>
              <a:t> </a:t>
            </a:r>
            <a:r>
              <a:rPr lang="en-US" dirty="0" err="1"/>
              <a:t>textu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ED19-CC88-4FA2-8A68-44AB50FC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{color}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{aquamarine}{HTML}{36AF90}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Použitie: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{\color{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CB97A-55A5-4948-A9EA-5A07D639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CE14-FD26-47A5-A338-5BF18A6C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Vloženie obrázku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E148-495F-478C-8E77-40098160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Do preambuly pridať: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graphicspath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{images/}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Použitie v dokumente: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Obrázok vesmíru.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{universe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Poznámka: prípona súboru sa môže vynechať, </a:t>
            </a:r>
            <a:r>
              <a:rPr lang="sk-SK" dirty="0" err="1"/>
              <a:t>LaTeX</a:t>
            </a:r>
            <a:r>
              <a:rPr lang="sk-SK" dirty="0"/>
              <a:t> vyhľadá obrázok podľa všetkých podporovaných prípon. Odporúča sa používať malé písmená pre názov obrázku.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AA21-29B2-4778-BE86-E4FE266C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8DD-8B93-4E8D-BB17-0CC0CE36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obrázku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3AC-A6FE-4596-9612-BB3AC968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Obrázok môže mať popis, značku a môže byť naň odkaz v texte.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}[h]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=0.25\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]{funkcia.pdf}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{Nadpis obrázku}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Ako môžete vidieť na Obr.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{fig:funkcia1}, ktorý sa nachádza na strane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{fig:funkcia1}.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B6B81-A601-4939-85EC-9197545E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A243-CDFC-4C12-B531-2707F008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Číslované, nečíslované a definičné zoznamy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19F7-89F7-4027-AA52-B8BF3D4B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Nečíslované zoznamy: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  <a:endParaRPr lang="sk-SK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 polo</a:t>
            </a:r>
            <a:r>
              <a:rPr lang="sk-SK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žka</a:t>
            </a:r>
            <a:endParaRPr lang="sk-SK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\begin{itemize}</a:t>
            </a:r>
          </a:p>
          <a:p>
            <a:pPr marL="0" indent="0">
              <a:buNone/>
            </a:pPr>
            <a:r>
              <a:rPr lang="sk-SK" dirty="0"/>
              <a:t>Číslované </a:t>
            </a:r>
            <a:r>
              <a:rPr lang="sk-SK" dirty="0" err="1"/>
              <a:t>zozanmy</a:t>
            </a:r>
            <a:r>
              <a:rPr lang="sk-SK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\begin{enumerate}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 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položka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\end{enumerate}</a:t>
            </a:r>
            <a:endParaRPr lang="sk-SK" sz="2200" dirty="0"/>
          </a:p>
          <a:p>
            <a:pPr marL="0" indent="0">
              <a:buNone/>
            </a:pPr>
            <a:r>
              <a:rPr lang="sk-SK" dirty="0"/>
              <a:t>Definičné zoznamy: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\begin{description}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Softv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je programové vybavenie počítača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\item[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Hardv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je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technick</a:t>
            </a:r>
            <a: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é vybavenie počítača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\end{description}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ED018-04A6-404C-A72B-83CA8563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4D9F-D62B-4734-A7BA-F695E773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Matematick</a:t>
            </a:r>
            <a:r>
              <a:rPr lang="sk-SK" dirty="0"/>
              <a:t>ý režim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CD8BC-8888-4DBA-B76A-2536C2F8A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Dva režimy:</a:t>
                </a:r>
              </a:p>
              <a:p>
                <a:pPr lvl="1"/>
                <a:r>
                  <a:rPr lang="sk-SK" dirty="0" err="1"/>
                  <a:t>inline</a:t>
                </a:r>
                <a:r>
                  <a:rPr lang="sk-SK" dirty="0"/>
                  <a:t> (</a:t>
                </a:r>
                <a:r>
                  <a:rPr lang="sk-SK" dirty="0" err="1"/>
                  <a:t>vrámci</a:t>
                </a:r>
                <a:r>
                  <a:rPr lang="sk-SK" dirty="0"/>
                  <a:t> textu)	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$ E=mc^2 $</a:t>
                </a:r>
              </a:p>
              <a:p>
                <a:pPr lvl="1"/>
                <a:r>
                  <a:rPr lang="sk-SK" dirty="0"/>
                  <a:t>display (samostatne)	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\[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e^{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\pi} + 1 = 0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\] </a:t>
                </a:r>
              </a:p>
              <a:p>
                <a:r>
                  <a:rPr lang="sk-SK" dirty="0"/>
                  <a:t>Číslované matematické výrazy – režim display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equation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e^z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\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_{n\to\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infty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\left(1+\frac{z}{n} \right)^n </a:t>
                </a:r>
                <a:endParaRPr lang="sk-SK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\end{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equation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sk-SK" sz="2000" dirty="0"/>
              </a:p>
              <a:p>
                <a:r>
                  <a:rPr lang="sk-SK" dirty="0"/>
                  <a:t>Balík</a:t>
                </a:r>
                <a:r>
                  <a:rPr lang="en-US" dirty="0"/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amsmath</a:t>
                </a:r>
                <a:r>
                  <a:rPr lang="en-US" dirty="0"/>
                  <a:t> </a:t>
                </a:r>
                <a:r>
                  <a:rPr lang="en-US" dirty="0" err="1"/>
                  <a:t>poskytuje</a:t>
                </a:r>
                <a:r>
                  <a:rPr lang="en-US" dirty="0"/>
                  <a:t> v</a:t>
                </a:r>
                <a:r>
                  <a:rPr lang="sk-SK" dirty="0" err="1"/>
                  <a:t>eľa</a:t>
                </a:r>
                <a:r>
                  <a:rPr lang="sk-SK" dirty="0"/>
                  <a:t> príkazov v matematickom režime</a:t>
                </a:r>
                <a:r>
                  <a:rPr lang="en-US" dirty="0"/>
                  <a:t>, </a:t>
                </a:r>
                <a:r>
                  <a:rPr lang="en-US" dirty="0" err="1"/>
                  <a:t>bal</a:t>
                </a:r>
                <a:r>
                  <a:rPr lang="sk-SK" dirty="0" err="1"/>
                  <a:t>ík</a:t>
                </a:r>
                <a:r>
                  <a:rPr lang="sk-SK" dirty="0"/>
                  <a:t> 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amssymb</a:t>
                </a:r>
                <a:r>
                  <a:rPr lang="sk-SK" dirty="0"/>
                  <a:t> poskytuje ďalšie symboly ako napríklad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dirty="0"/>
                  <a:t>,…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usepackage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lang="sk-SK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amsmath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amssymb</a:t>
                </a:r>
                <a:r>
                  <a:rPr lang="sk-SK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0" indent="0">
                  <a:buNone/>
                </a:pPr>
                <a:endParaRPr lang="sk-SK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CD8BC-8888-4DBA-B76A-2536C2F8A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73800-902D-42B1-8B27-935186C9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8259-498E-43E9-AC52-D06513F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Obsah kurzu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D13F-9DF1-4E91-AE3A-F38FBFD3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noProof="0" dirty="0"/>
              <a:t>Základy </a:t>
            </a:r>
            <a:r>
              <a:rPr lang="sk-SK" noProof="0" dirty="0" err="1"/>
              <a:t>LaTeX</a:t>
            </a:r>
            <a:r>
              <a:rPr lang="sk-SK" noProof="0" dirty="0"/>
              <a:t>, </a:t>
            </a:r>
            <a:r>
              <a:rPr lang="sk-SK" noProof="0" dirty="0" err="1"/>
              <a:t>XeLaTeX</a:t>
            </a:r>
            <a:endParaRPr lang="sk-SK" noProof="0" dirty="0"/>
          </a:p>
          <a:p>
            <a:r>
              <a:rPr lang="sk-SK" noProof="0" dirty="0"/>
              <a:t>preambula, p</a:t>
            </a:r>
            <a:r>
              <a:rPr lang="sk-SK" dirty="0" err="1"/>
              <a:t>ríkazy</a:t>
            </a:r>
            <a:r>
              <a:rPr lang="sk-SK" dirty="0"/>
              <a:t>, rezervované znaky</a:t>
            </a:r>
            <a:r>
              <a:rPr lang="en-US" dirty="0"/>
              <a:t>, </a:t>
            </a:r>
            <a:r>
              <a:rPr lang="sk-SK" dirty="0"/>
              <a:t>import </a:t>
            </a:r>
            <a:r>
              <a:rPr lang="en-US" dirty="0" err="1"/>
              <a:t>bal</a:t>
            </a:r>
            <a:r>
              <a:rPr lang="sk-SK" dirty="0" err="1"/>
              <a:t>íkov</a:t>
            </a:r>
            <a:endParaRPr lang="sk-SK" dirty="0"/>
          </a:p>
          <a:p>
            <a:endParaRPr lang="sk-SK" noProof="0" dirty="0"/>
          </a:p>
          <a:p>
            <a:pPr marL="0" indent="0">
              <a:buNone/>
            </a:pPr>
            <a:r>
              <a:rPr lang="sk-SK" dirty="0"/>
              <a:t>Praktické skúsenosti pri tvorbe týchto dokumentov:</a:t>
            </a:r>
            <a:endParaRPr lang="sk-SK" noProof="0" dirty="0"/>
          </a:p>
          <a:p>
            <a:r>
              <a:rPr lang="sk-SK" noProof="0" dirty="0"/>
              <a:t>Článok</a:t>
            </a:r>
          </a:p>
          <a:p>
            <a:r>
              <a:rPr lang="sk-SK" dirty="0"/>
              <a:t>Prezentácia</a:t>
            </a:r>
          </a:p>
          <a:p>
            <a:r>
              <a:rPr lang="sk-SK" noProof="0" dirty="0"/>
              <a:t>Kniha</a:t>
            </a:r>
          </a:p>
          <a:p>
            <a:pPr marL="0" indent="0">
              <a:buNone/>
            </a:pPr>
            <a:endParaRPr lang="sk-SK" noProof="0" dirty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https://www.overleaf.com/learn/latex/Learn_LaTeX_in_30_minutes</a:t>
            </a:r>
            <a:endParaRPr lang="sk-SK" noProof="0" dirty="0"/>
          </a:p>
          <a:p>
            <a:pPr marL="0" indent="0">
              <a:buNone/>
            </a:pPr>
            <a:r>
              <a:rPr lang="sk-SK" dirty="0">
                <a:hlinkClick r:id="rId4"/>
              </a:rPr>
              <a:t>https://en.wikibooks.org/wiki/LaTeX</a:t>
            </a: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8F24E-31A3-41B0-8D1F-158B216F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5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326A-6AFF-413B-B718-E6C4A2C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Zarovnané matematické rovnice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0966-ED0C-443B-95F8-0CA46E57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\begin{equation}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\begin{split}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\tan^2 x &amp; = \sin^2 x/\cos^2 x \\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&amp; = 1/\cos^2 x - 1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\end{split}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\end{equation}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7A489-805C-414A-B1B5-FCF3BC22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54E7-36D3-4B2B-9F55-BA5F1350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Abstrakt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A709-357A-47AF-804C-D63ED5C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noProof="0" dirty="0"/>
              <a:t>V dokumente použiť ako: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{abstract}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abstraktu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\end{abstract}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E68F-0B45-4819-9247-EF40250E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596D-E2FD-4F2D-B6BC-75E20491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Odstavce a nové riadky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0497-3893-4552-B2A4-C655FAB1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Keď píšete dokument a potrebujete začať nový odstavec stlačte </a:t>
            </a:r>
            <a:r>
              <a:rPr lang="sk-SK" dirty="0" err="1"/>
              <a:t>Enter</a:t>
            </a:r>
            <a:r>
              <a:rPr lang="sk-SK" dirty="0"/>
              <a:t> dvakrát (t</a:t>
            </a:r>
            <a:r>
              <a:rPr lang="en-US" dirty="0"/>
              <a:t>. </a:t>
            </a:r>
            <a:r>
              <a:rPr lang="sk-SK" dirty="0"/>
              <a:t>j. prázdny riadok medzi dvoma riadkami textu)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 odstavec.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Lorem ipsum dolor sit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Nunc dui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lobortis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vel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vulputate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cursus dolor.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druhý odstavec.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Morbi libero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orci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mollis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imperdiet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rutrum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vitae lorem.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facilisi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Cras dui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ornare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ultricies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aliquet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en-US" sz="2000" dirty="0"/>
          </a:p>
          <a:p>
            <a:r>
              <a:rPr lang="sk-SK" dirty="0"/>
              <a:t>Vynútenie zalomenia textu: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45E2-C2A6-4A8B-B63D-E59F1908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CD48-BF09-4C73-9831-5DD06BC4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Kapitoly</a:t>
            </a:r>
            <a:r>
              <a:rPr lang="en-US" dirty="0"/>
              <a:t> a </a:t>
            </a:r>
            <a:r>
              <a:rPr lang="en-US" dirty="0" err="1"/>
              <a:t>sekcie</a:t>
            </a:r>
            <a:r>
              <a:rPr lang="sk-SK" dirty="0"/>
              <a:t>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91B0-C29F-482A-A498-FB900946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 kapitola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Úvod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prvá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prvej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kapitoly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Druhá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Prvá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podsekcia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druhej kapitoly.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\section*{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Nečíslovaná 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Toto je nečíslovaná sekcia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  <a:p>
            <a:pPr marL="0" indent="0">
              <a:spcBef>
                <a:spcPts val="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06EE-529F-43CF-B2B5-A012A45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3137-7BF8-4154-A329-562D3BDE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Kapitoly a sekcie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FC2-3099-4256-BDAB-E4CBEB04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hĺbka	príkaz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 	\part{part}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\chapter{chapter}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\subsection{subsection}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\subsubsection{subsubsection}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\paragraph{paragraph}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\subparagraph{subparagraph}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Poznámka: P</a:t>
            </a:r>
            <a:r>
              <a:rPr lang="en-US" dirty="0"/>
              <a:t>r</a:t>
            </a:r>
            <a:r>
              <a:rPr lang="sk-SK" dirty="0" err="1"/>
              <a:t>íkaz</a:t>
            </a:r>
            <a:r>
              <a:rPr lang="sk-SK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sk-SK" sz="2000" dirty="0"/>
              <a:t> </a:t>
            </a:r>
            <a:r>
              <a:rPr lang="sk-SK" dirty="0"/>
              <a:t>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sk-SK" dirty="0"/>
              <a:t> funguje v </a:t>
            </a:r>
            <a:r>
              <a:rPr lang="en-US" dirty="0"/>
              <a:t>type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dirty="0"/>
              <a:t>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/>
              <a:t>. Pre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dirty="0"/>
              <a:t> </a:t>
            </a:r>
            <a:r>
              <a:rPr lang="sk-SK" dirty="0"/>
              <a:t>funguje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k-SK" sz="2000" dirty="0"/>
              <a:t> </a:t>
            </a:r>
            <a:r>
              <a:rPr lang="sk-SK" dirty="0"/>
              <a:t>a nižšie.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7072D-E4F0-4F6F-90F3-607A5B24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29EF-ABEF-4ABF-B1A5-77723413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sk-SK" dirty="0" err="1"/>
              <a:t>ľky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EBD0-298F-4A8C-96FC-EF19DD3F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\begin{center}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bunka1 &amp; bunka2 &amp; bunka3 \\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bunka4 &amp; bunka5 &amp; bunka6 \\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bunka7 &amp; bunka8 &amp; bunka9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\end{center}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Nástroj pre konverziu tabuliek to </a:t>
            </a:r>
            <a:r>
              <a:rPr lang="sk-SK" dirty="0" err="1"/>
              <a:t>LaTeXu</a:t>
            </a:r>
            <a:r>
              <a:rPr lang="sk-SK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https://www.tablesgenerator.com/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9781E-8115-462A-B76C-75A6C3C2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55AA-4FCD-4B63-82C4-1FEC2B96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Prezent</a:t>
            </a:r>
            <a:r>
              <a:rPr lang="sk-SK" dirty="0" err="1"/>
              <a:t>ácia</a:t>
            </a:r>
            <a:r>
              <a:rPr lang="sk-SK" dirty="0"/>
              <a:t> v </a:t>
            </a:r>
            <a:r>
              <a:rPr lang="es-ES" dirty="0"/>
              <a:t>LaTeX</a:t>
            </a:r>
            <a:r>
              <a:rPr lang="sk-SK" dirty="0"/>
              <a:t>u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BECF-4491-4939-ADA0-2AD2EC6F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Trieda</a:t>
            </a:r>
            <a:r>
              <a:rPr lang="en-US" dirty="0"/>
              <a:t> </a:t>
            </a:r>
            <a:r>
              <a:rPr lang="en-US" dirty="0" err="1"/>
              <a:t>dokumentu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beamer</a:t>
            </a:r>
            <a:r>
              <a:rPr lang="en-US" dirty="0"/>
              <a:t> </a:t>
            </a:r>
            <a:r>
              <a:rPr lang="en-US" dirty="0" err="1"/>
              <a:t>podporuje</a:t>
            </a:r>
            <a:r>
              <a:rPr lang="en-US" dirty="0"/>
              <a:t> </a:t>
            </a:r>
            <a:r>
              <a:rPr lang="en-US" dirty="0" err="1"/>
              <a:t>voľbu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en-US" dirty="0"/>
              <a:t>.</a:t>
            </a: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=169]{beamer}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dirty="0" err="1"/>
              <a:t>Štandardne</a:t>
            </a:r>
            <a:r>
              <a:rPr lang="en-US" dirty="0"/>
              <a:t> je to 128×96mm (4:3).</a:t>
            </a:r>
          </a:p>
          <a:p>
            <a:pPr marL="0" indent="0">
              <a:buNone/>
            </a:pPr>
            <a:r>
              <a:rPr lang="en-US" dirty="0" err="1"/>
              <a:t>Iné</a:t>
            </a:r>
            <a:r>
              <a:rPr lang="en-US" dirty="0"/>
              <a:t>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: 1610, 149, 54, 43 </a:t>
            </a:r>
            <a:r>
              <a:rPr lang="sk-SK" dirty="0"/>
              <a:t>a</a:t>
            </a:r>
            <a:r>
              <a:rPr lang="en-US" dirty="0"/>
              <a:t> 32.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4D26E-342B-42CE-AE67-52816E40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B7E-7EA9-4A69-8F3D-D56BA987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Prezentácia v </a:t>
            </a:r>
            <a:r>
              <a:rPr lang="sk-SK" dirty="0" err="1"/>
              <a:t>LaTeXu</a:t>
            </a:r>
            <a:r>
              <a:rPr lang="sk-SK" dirty="0"/>
              <a:t>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E1A7-FEB3-4FD9-9EA0-C3E0CFAF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Preambula prezentácie: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aspectratio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=169]{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beamer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polyglossia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\title{Názov prezentácie}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subtitle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Podnadpis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institute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{Názov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úcie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{navigation symbols}{}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}[frame number]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useoutertheme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[subsection=false]{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smoothbars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C8810-9287-46E6-BBDE-536F9E5D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4D24-7AA1-41EC-A943-6F04A112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Prezentácia v </a:t>
            </a:r>
            <a:r>
              <a:rPr lang="sk-SK" dirty="0" err="1"/>
              <a:t>LaTeXu</a:t>
            </a:r>
            <a:r>
              <a:rPr lang="sk-SK" dirty="0"/>
              <a:t>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01D2-314A-4CF9-BF6B-7AC8C4D9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tableofcontents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Pojmy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Definície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Definície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Lorem ipsum dolor sit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frame}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D71E-9249-4818-A447-15CD32FB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3112-674A-48C6-8EAF-001EA74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Kniha</a:t>
            </a:r>
            <a:r>
              <a:rPr lang="en-US" dirty="0"/>
              <a:t> – </a:t>
            </a:r>
            <a:r>
              <a:rPr lang="en-US" dirty="0" err="1"/>
              <a:t>centrovan</a:t>
            </a:r>
            <a:r>
              <a:rPr lang="sk-SK" dirty="0"/>
              <a:t>é názvy kapitol a sekcií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DC51-BD4E-4BC7-94D3-A4E5DB7A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Preambula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sectsty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allsectionsfont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{\centering}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{\Roman{chapter}}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arabic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{section}}</a:t>
            </a:r>
          </a:p>
          <a:p>
            <a:pPr marL="0" indent="0">
              <a:buNone/>
            </a:pPr>
            <a:endParaRPr lang="sk-SK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Dokument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mainmatter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\chapter{}\label{kapitola-1}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\section*{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Moderný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klavír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}\label{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s:moderny-klavir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addcontentsline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{toc}{section}{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Moderný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klavír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269E-B42F-4D1F-861A-F1648B9F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78F2-3BBB-48A6-A45D-8A5C2E75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Čo je to </a:t>
            </a:r>
            <a:r>
              <a:rPr lang="sk-SK" noProof="0" dirty="0" err="1"/>
              <a:t>LaTeX</a:t>
            </a:r>
            <a:r>
              <a:rPr lang="sk-SK" noProof="0" dirty="0"/>
              <a:t>, </a:t>
            </a:r>
            <a:r>
              <a:rPr lang="sk-SK" noProof="0" dirty="0" err="1"/>
              <a:t>XeLaTeX</a:t>
            </a:r>
            <a:endParaRPr lang="sk-SK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FE40D-B7C6-48C1-BDC3-D4829094B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noProof="0" dirty="0" err="1"/>
                  <a:t>TeX</a:t>
                </a:r>
                <a:r>
                  <a:rPr lang="sk-SK" noProof="0" dirty="0"/>
                  <a:t> (z gréckeho </a:t>
                </a:r>
                <a:r>
                  <a:rPr lang="el-GR" dirty="0"/>
                  <a:t>τέχνη</a:t>
                </a:r>
                <a:r>
                  <a:rPr lang="sk-SK" noProof="0" dirty="0"/>
                  <a:t>, číta sa </a:t>
                </a:r>
                <a:r>
                  <a:rPr lang="sk-SK" noProof="0" dirty="0" err="1"/>
                  <a:t>tech</a:t>
                </a:r>
                <a:r>
                  <a:rPr lang="sk-SK" noProof="0" dirty="0"/>
                  <a:t>) – typografický procesor, kompilátor</a:t>
                </a:r>
              </a:p>
              <a:p>
                <a:pPr marL="0" indent="0">
                  <a:buNone/>
                </a:pPr>
                <a:r>
                  <a:rPr lang="sk-SK" noProof="0" dirty="0" err="1"/>
                  <a:t>LaTeX</a:t>
                </a:r>
                <a:r>
                  <a:rPr lang="sk-SK" noProof="0" dirty="0"/>
                  <a:t> + </a:t>
                </a:r>
                <a:r>
                  <a:rPr lang="sk-SK" noProof="0" dirty="0" err="1"/>
                  <a:t>XeTeX</a:t>
                </a:r>
                <a:r>
                  <a:rPr lang="sk-SK" noProof="0" dirty="0"/>
                  <a:t> </a:t>
                </a:r>
                <a14:m>
                  <m:oMath xmlns:m="http://schemas.openxmlformats.org/officeDocument/2006/math">
                    <m:r>
                      <a:rPr lang="sk-SK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noProof="0" dirty="0"/>
                  <a:t> </a:t>
                </a:r>
                <a:r>
                  <a:rPr lang="sk-SK" noProof="0" dirty="0" err="1"/>
                  <a:t>XeLaTeX</a:t>
                </a:r>
                <a:r>
                  <a:rPr lang="sk-SK" noProof="0" dirty="0"/>
                  <a:t> – rozšírenie s makrami, </a:t>
                </a:r>
                <a:r>
                  <a:rPr lang="sk-SK" noProof="0" dirty="0" err="1"/>
                  <a:t>Unicode</a:t>
                </a:r>
                <a:r>
                  <a:rPr lang="sk-SK" noProof="0" dirty="0"/>
                  <a:t>, </a:t>
                </a:r>
                <a:r>
                  <a:rPr lang="sk-SK" noProof="0" dirty="0" err="1"/>
                  <a:t>OpenType</a:t>
                </a:r>
                <a:endParaRPr lang="sk-SK" noProof="0" dirty="0"/>
              </a:p>
              <a:p>
                <a:pPr marL="0" indent="0">
                  <a:buNone/>
                </a:pPr>
                <a:endParaRPr lang="sk-SK" noProof="0" dirty="0"/>
              </a:p>
              <a:p>
                <a:pPr marL="0" indent="0">
                  <a:buNone/>
                </a:pPr>
                <a:r>
                  <a:rPr lang="sk-SK" noProof="0" dirty="0"/>
                  <a:t>Nevizuálne editory: </a:t>
                </a:r>
                <a:r>
                  <a:rPr lang="sk-SK" noProof="0" dirty="0" err="1"/>
                  <a:t>TeXworks</a:t>
                </a:r>
                <a:r>
                  <a:rPr lang="sk-SK" noProof="0" dirty="0"/>
                  <a:t>, ľubovoľný textový editor</a:t>
                </a:r>
              </a:p>
              <a:p>
                <a:pPr marL="0" indent="0">
                  <a:buNone/>
                </a:pPr>
                <a:r>
                  <a:rPr lang="sk-SK" noProof="0" dirty="0"/>
                  <a:t>Vizuálne editory: </a:t>
                </a:r>
                <a:r>
                  <a:rPr lang="sk-SK" noProof="0" dirty="0" err="1"/>
                  <a:t>TeXmacs</a:t>
                </a:r>
                <a:r>
                  <a:rPr lang="sk-SK" noProof="0" dirty="0"/>
                  <a:t>, </a:t>
                </a:r>
                <a:r>
                  <a:rPr lang="sk-SK" noProof="0" dirty="0" err="1"/>
                  <a:t>LyX</a:t>
                </a:r>
                <a:endParaRPr lang="sk-SK" noProof="0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Inštalácia </a:t>
                </a:r>
                <a:r>
                  <a:rPr lang="sk-SK" dirty="0" err="1"/>
                  <a:t>MikTeX</a:t>
                </a:r>
                <a:r>
                  <a:rPr lang="sk-SK" dirty="0"/>
                  <a:t> </a:t>
                </a:r>
                <a:r>
                  <a:rPr lang="sk-SK" dirty="0">
                    <a:hlinkClick r:id="rId3"/>
                  </a:rPr>
                  <a:t>www.miktex.org</a:t>
                </a: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 err="1"/>
                  <a:t>TeXLive</a:t>
                </a:r>
                <a:r>
                  <a:rPr lang="sk-SK" dirty="0"/>
                  <a:t> </a:t>
                </a:r>
                <a:r>
                  <a:rPr lang="sk-SK" dirty="0">
                    <a:hlinkClick r:id="rId4"/>
                  </a:rPr>
                  <a:t>http://tug.org/texlive/</a:t>
                </a:r>
                <a:endParaRPr lang="sk-SK" dirty="0"/>
              </a:p>
              <a:p>
                <a:pPr marL="0" indent="0">
                  <a:buNone/>
                </a:pPr>
                <a:endParaRPr lang="sk-SK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CFE40D-B7C6-48C1-BDC3-D4829094B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10A20-F6BE-4B9B-8AD6-69EC4456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3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2692-1974-4580-901D-6A8D911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Číslovanie strán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5A86-C330-43C2-A032-83E028D6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Preambula: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fancyhdr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>
                <a:cs typeface="Courier New" panose="02070309020205020404" pitchFamily="49" charset="0"/>
              </a:rPr>
              <a:t>Dokument: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{fancy}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[CE,CO]{\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7362-24C0-4F8D-9CA1-6FA0262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4A7D-84AB-4129-AE54-09241F26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7661-8DEF-4FC3-AD57-5CEB9474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makeindex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Dokument: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addcontentsline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{toc}{chapter}{\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printindex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B01C5-E984-40A2-A821-9576E942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0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3EB5-3038-4A85-8233-DED90133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– číslovanie kapitol a sekcií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8BDA-87AC-4F6A-98FE-2FB816A0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tocdepth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}{5}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secnumdepth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}{4}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thechapter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{\Roman{section}}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arabic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{subsection}}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thesubsection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{subsubsection}}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4A66-742D-48EE-82D0-135CFED6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5F5D-7E38-4AF4-96F2-45575A2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Odstavce bez odsadzovania s vertikálnou medzerou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3FD5-FD99-4681-A366-A48A9E06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parindent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}{0em}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parskip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}{1em}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A9776-7635-433D-BEB7-4F84508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0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AC63-0F36-48CB-AAC6-4CF7E9D9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Farby a veľkosť nadpisov a podnadpisov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3BF9-3AB3-47F0-B79A-742F4D81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}{0,0,0.8}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attentioncolor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}{0,0.5,0.5}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}{0.204,0.353,0.541}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MSLightBlue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}{0.31,0.506,0.741}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definecolor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MSDarkBlue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}{0.122,0.302,0.471}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titlesec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*{\section}{\Large\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*{\subsection}{\large\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MSLightBlue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titleformat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*{\subsubsection}{\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normalsize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\color{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MSDarkBlue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91B48-4D35-461A-A143-435EEB0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F2FA-7EFB-4136-A6D5-F03F550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Matematick</a:t>
            </a:r>
            <a:r>
              <a:rPr lang="sk-SK" dirty="0"/>
              <a:t>ý režim – fonty ako v MS Office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02DE-D4CC-478A-AAD6-325DF0BC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-math}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setromanfont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{Calibri}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setmathfont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{Cambria Math}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setmathrm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{Cambria}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F629F-21E5-4207-A6BD-CCB8F3D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5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65E1-7B3E-4CFA-882D-A66C2C49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Číslované z</a:t>
            </a:r>
            <a:r>
              <a:rPr lang="en-US" dirty="0" err="1"/>
              <a:t>oznamy</a:t>
            </a:r>
            <a:r>
              <a:rPr lang="en-US" dirty="0"/>
              <a:t> </a:t>
            </a:r>
            <a:r>
              <a:rPr lang="sk-SK" dirty="0"/>
              <a:t>bez medzery medzi položkami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135C-2736-4031-9A5F-F09007BF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\setlist{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tightemize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{-\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}\begin{itemize}\itemsep1pt \parskip0pt \parsep0pt}{\end{itemize}\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{-\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7420A-42D6-431F-9B9D-8F75C587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53F-402E-4252-B9D5-2663F725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Riadkovanie</a:t>
            </a:r>
            <a:r>
              <a:rPr lang="en-US" dirty="0"/>
              <a:t>, </a:t>
            </a:r>
            <a:r>
              <a:rPr lang="sk-SK" dirty="0"/>
              <a:t>nová strana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F9E1-83C0-41BB-8450-FEDD20DA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setstretch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{1.15}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cleardoublepage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{empty}\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cleardoublepage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pagenumbering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{roman}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{page}{1}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556-331D-439E-A884-172C2C7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C1B-51C1-4225-BF05-66C46DB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Medzery</a:t>
            </a:r>
            <a:r>
              <a:rPr lang="en-US" dirty="0"/>
              <a:t>, boxy</a:t>
            </a:r>
            <a:r>
              <a:rPr lang="sk-SK" dirty="0"/>
              <a:t>, </a:t>
            </a:r>
            <a:r>
              <a:rPr lang="sk-SK" dirty="0" err="1"/>
              <a:t>kerning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4E05-D97B-49BA-8C5D-0395B4FFA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hfill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vfill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\kern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1B87-046A-4B79-9008-AC124EAC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7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162-71D7-4B47-BB23-5B868ABE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Kódovanie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9593-7722-4A15-9A46-2773E2F4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[T1]{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OT1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EU2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kodovania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Latin 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[IL2]{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kodovania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codepage-1250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[cp1250]{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2685-F14D-41FD-9D4F-733C32F6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8915-C979-4CB6-BA73-D9963557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Výhody </a:t>
            </a:r>
            <a:r>
              <a:rPr lang="sk-SK" noProof="0" dirty="0" err="1"/>
              <a:t>XeLaTeXu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3BCE-D7E7-4C62-B0E2-BAD748A2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Oddeľuje obsah dokumentu od štýlov formátovania, dostupné je množstvo šablón pre dokumenty (článok, kniha, prezentácia, CV,...)</a:t>
            </a:r>
            <a:endParaRPr lang="sk-SK" noProof="0" dirty="0"/>
          </a:p>
          <a:p>
            <a:r>
              <a:rPr lang="sk-SK" noProof="0" dirty="0"/>
              <a:t>Štandard pri písaní vedeckých článkov s množstvom matematických výrazov, vektorovou grafikou</a:t>
            </a:r>
          </a:p>
          <a:p>
            <a:r>
              <a:rPr lang="sk-SK" dirty="0"/>
              <a:t>Vhodný aj pre rádovo niekoľko stostranovú knihu</a:t>
            </a:r>
          </a:p>
          <a:p>
            <a:r>
              <a:rPr lang="sk-SK" noProof="0" dirty="0"/>
              <a:t>Prepracovaný systém odkazov a správa bibliografie</a:t>
            </a:r>
          </a:p>
          <a:p>
            <a:r>
              <a:rPr lang="sk-SK" noProof="0" dirty="0"/>
              <a:t>Ľahké porovnanie rôznych </a:t>
            </a:r>
            <a:r>
              <a:rPr lang="sk-SK" noProof="0" dirty="0" err="1"/>
              <a:t>verz</a:t>
            </a:r>
            <a:r>
              <a:rPr lang="sk-SK" dirty="0" err="1"/>
              <a:t>ií</a:t>
            </a:r>
            <a:r>
              <a:rPr lang="sk-SK" dirty="0"/>
              <a:t> dokumentu (textový súbor)</a:t>
            </a:r>
            <a:endParaRPr lang="sk-SK" noProof="0" dirty="0"/>
          </a:p>
          <a:p>
            <a:r>
              <a:rPr lang="sk-SK" dirty="0"/>
              <a:t>O</a:t>
            </a:r>
            <a:r>
              <a:rPr lang="sk-SK" noProof="0" dirty="0"/>
              <a:t>tvorený zdrojový kód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BAD39-4AF5-42B1-832C-A9FF4987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0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54D2-1584-4CD3-BCA6-74E79C66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Rodina p</a:t>
            </a:r>
            <a:r>
              <a:rPr lang="sk-SK" dirty="0" err="1"/>
              <a:t>ísma</a:t>
            </a:r>
            <a:r>
              <a:rPr lang="sk-SK" dirty="0"/>
              <a:t>, rez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88BD-CD4C-400E-ADC6-9A32D6DF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Nastavenie</a:t>
            </a:r>
            <a:r>
              <a:rPr lang="en-US" dirty="0"/>
              <a:t> a </a:t>
            </a:r>
            <a:r>
              <a:rPr lang="en-US" dirty="0" err="1"/>
              <a:t>pou</a:t>
            </a:r>
            <a:r>
              <a:rPr lang="sk-SK" dirty="0"/>
              <a:t>žitie písma globálne: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lmodern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{libertine}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crimsonpro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ebgaramond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Použitie urč</a:t>
            </a:r>
            <a:r>
              <a:rPr lang="en-US" dirty="0" err="1"/>
              <a:t>i</a:t>
            </a:r>
            <a:r>
              <a:rPr lang="sk-SK" dirty="0" err="1"/>
              <a:t>tého</a:t>
            </a:r>
            <a:r>
              <a:rPr lang="sk-SK" dirty="0"/>
              <a:t> rezu písma v dokumente: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Serif/Roman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Sans Serif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texttt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Typewriter (Teletype)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31BC-0A9D-4121-A976-AD54C49E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5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C197-F90C-4851-9660-3F4B7E7D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Rez písma, rodina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E36D-89E1-421E-B5DB-03829A85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Váha písma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textmd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normal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bold face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Tvar písma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textup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slanted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oblique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scshape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{&lt;text&gt;} %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caps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textsuperscript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{E}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7098D-7B79-47B0-BD08-2D66994A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0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446F-95FB-45AC-8EF1-E1F92547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sk-SK" dirty="0" err="1"/>
              <a:t>ľkosť</a:t>
            </a:r>
            <a:r>
              <a:rPr lang="sk-SK" dirty="0"/>
              <a:t>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7935-86B0-49EA-8366-216B0BBC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\tiny      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\small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normalsize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\LARGE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\huge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\Huge 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baselineskip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selectfont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06B3-63DE-478A-B496-77EE7C6A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4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0A27-10E3-4297-BFED-DA27C8D4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Zarovnanie textu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CC92-342C-44F1-9ED5-17AB54B4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raggedleft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raggedright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raggedbottom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zarovnan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ý doprava.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836F8-3B17-45E7-8C94-3466CE02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5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9B6-84D2-4154-A6B3-362F54CE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Polyglossia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8720-B064-486E-9CD5-C518FA66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{polyglossia}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setdefaultlanguage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setotherlanguage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in English.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po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slovensky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slovak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ADCD5-1901-4DF1-8B48-8967C746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2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15C1-9EF7-4D80-A527-D1B4904B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</a:t>
            </a:r>
            <a:r>
              <a:rPr lang="sk-SK" dirty="0" err="1"/>
              <a:t>áty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09EE-EAAA-4F1B-9209-298396FC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Citáty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\begin{quote}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Všade dobre, doma najlepšie.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\end{quote}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DA88F-9F61-42C9-822A-02BE4C0C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8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70A-9CAB-4E79-996C-8F1FB500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Medzery a odsadenie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07DA-DDF3-4102-8765-A6A1E6C9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bigskip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{2em}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noindent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\indent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\hskip-0.5em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\par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a~tak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v~tom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non-breaking space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au\-to\-ma\-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\-z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á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 hyphenation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A4C1-1755-4285-BC5D-2F2606A7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6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C477-6321-4514-94A3-4C3E32FB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Referencie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867D-4215-4EBB-89B7-4CCA515A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URL kvôli správnej tlači vlnovky '~'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hypertarget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\label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\cite,…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{mailto:meno@example.com}{\nolinkurl{meno@example.com}}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:+421555111222}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AB392-D468-4916-BBEA-3CBBC073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3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68A7-2C2E-4792-9678-D5B33D1A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správa bibliografických odkazov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55D7-1B2C-4BE6-AED8-FA91E125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natbib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{alpha}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bibliographystyle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\bibliography{publications}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{*}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\cite,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CB601-6CEA-4BBC-966B-2098CE49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2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898-1F8C-46F1-91C9-9E9EB6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odkaz </a:t>
            </a:r>
            <a:r>
              <a:rPr lang="sk-SK"/>
              <a:t>na článok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B843-C58E-4B95-9E8A-172D2957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@article{article,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author  = 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title   = {The title of the work},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journal = {The name of the journal},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 =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 = 2,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pages   = {201-213},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month   = 7,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    = {An optional note},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  = 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6AC1-D4EA-4264-8F22-A66A4DE2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8D57-0396-432B-9130-A8F3279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Nevizuálny editor </a:t>
            </a:r>
            <a:r>
              <a:rPr lang="sk-SK" noProof="0" dirty="0" err="1"/>
              <a:t>TeXworks</a:t>
            </a:r>
            <a:endParaRPr lang="sk-SK" noProof="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9B524-4A7F-40E2-A297-106F97DE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201069"/>
            <a:ext cx="9144000" cy="3600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8EDDB-600E-4F82-ABF8-801196BA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0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898-1F8C-46F1-91C9-9E9EB6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sk-SK" dirty="0"/>
              <a:t>odkaz na knihu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B843-C58E-4B95-9E8A-172D2957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@book{book,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author    = {Meno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Priezvisko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title     = {The title of the work},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publisher = {The name of the publisher},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   = 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    = 4,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series    = 10,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   = {The address},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edition   = 3,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month     = 7,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      = {An optional note},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{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7EF2-C48B-49A5-A016-4748640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8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F085-A7BF-40CB-86C7-B03503E4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Beamer</a:t>
            </a:r>
            <a:r>
              <a:rPr lang="sk-SK" dirty="0"/>
              <a:t> - bibliografia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797D-AE55-4D20-AD0B-AF22BEFD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\section{References}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\begin{frame}{References}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}{9}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{bibliography item}[online]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[Wikipedia]{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Wikipedia, the free encyclopedia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{http://www.wikipedia.org/}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\setbeamertemplate{bibliography item}[book]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setbeamertemplate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{bibliography item}[article]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{C}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thebibliography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\end{frame}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E8846-CB0C-4FFE-BE90-1C48BD39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8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3963-D63A-4C57-BFC6-07F49B44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sk-SK" dirty="0" err="1"/>
              <a:t>áčanie</a:t>
            </a:r>
            <a:r>
              <a:rPr lang="sk-SK" dirty="0"/>
              <a:t> tabuliek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3EE4-059C-401A-A196-B561CB5D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{rotating}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sidewaystable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\begin{tabular}{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lrclrclrclrclrc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sidewaystable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A250-AD83-433B-B222-B0F19FD1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7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C218-5C43-4966-A108-DF6DB07B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Listing </a:t>
            </a:r>
            <a:r>
              <a:rPr lang="en-US" dirty="0" err="1"/>
              <a:t>zdrojov</a:t>
            </a:r>
            <a:r>
              <a:rPr lang="sk-SK" dirty="0" err="1"/>
              <a:t>ého</a:t>
            </a:r>
            <a:r>
              <a:rPr lang="sk-SK" dirty="0"/>
              <a:t> kódu v jazyku </a:t>
            </a:r>
            <a:r>
              <a:rPr lang="sk-SK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1277-4900-4FF7-8060-35976AE8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{listings}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pythonhighlight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ttfamily,columns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fullflexible,keepspaces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=true}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}[language=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Python,caption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=Hello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world,label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lst:hello-world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B83F1-01EE-4D09-B2D4-B39E208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5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BE2A-4D50-4280-9405-2AD59BFE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Listingy zdrojového kódu v </a:t>
            </a:r>
            <a:r>
              <a:rPr lang="en-US" dirty="0" err="1"/>
              <a:t>jazyku</a:t>
            </a:r>
            <a:r>
              <a:rPr lang="en-US" dirty="0"/>
              <a:t> </a:t>
            </a:r>
            <a:r>
              <a:rPr lang="sk-SK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AFD9-16F5-4A49-A562-FECAF345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{listings}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]{0.98,0.98,0.98},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frame=l,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framerule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=0.25em,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columns=fixed,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extendedchars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breaklines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prebreak = 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raisebox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{0ex}[0ex][0ex]{\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ensuremath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{\bowtie}},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showtabs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showstringspaces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]{0,0,0.8},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]{0.133,0.545,0.133},</a:t>
            </a:r>
            <a:br>
              <a:rPr lang="sk-SK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stringstyle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=\color[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]{0.8,0,0},language=Python}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4946-CB44-4004-AC6A-1A1DE91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2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7AA0-3191-4016-AFC8-A42A1917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Formátovanie zdrojových kódov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86B5-FC04-4931-8A7A-91DF6376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{language=Python,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=\small,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=\color{black}\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bfseries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identifierstyle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fancyvrb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true,breaklines,numbers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left,numberstyle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float,caption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lstlisting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BD15-F0BF-4EE6-B15D-B0FE89B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3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768F-CC0D-49B9-8C25-3B372268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r>
              <a:rPr lang="sk-SK" dirty="0" err="1"/>
              <a:t>átovanie</a:t>
            </a:r>
            <a:r>
              <a:rPr lang="sk-SK" dirty="0"/>
              <a:t> algoritmov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015A-8F6E-4F3F-A11B-BEFA9C06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fancyvrb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%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formatovanie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zdrojovych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textov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listings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algorithmic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{algorithm2e}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{subfigure}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booktabs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colortbl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{multirow}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{rotating}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tabuliek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obrazkov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70431-AC77-4266-A00E-1E5E8688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1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9E01-A7C4-48DD-8355-017DB81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Časti v knihe, fantómová sekcia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48DA-672B-4E53-B80A-81029C8F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{book}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\frontmatter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mainmatter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\appendix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91DA0-CD38-428D-A451-84BA8238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6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F7B4-E3DC-4C89-A0E5-A827782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Viacero stĺpcov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C64B-21E8-4D95-8D2B-A21FBE70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Dokument: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}{2}</a:t>
            </a:r>
          </a:p>
          <a:p>
            <a:pPr marL="0" indent="0"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174B5-858C-4FC5-BF16-87FE3942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51D6-3C67-425F-97C8-6651FC83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BibTeX</a:t>
            </a:r>
            <a:r>
              <a:rPr lang="en-US" dirty="0"/>
              <a:t> – </a:t>
            </a:r>
            <a:r>
              <a:rPr lang="en-US" dirty="0" err="1"/>
              <a:t>viacero</a:t>
            </a:r>
            <a:r>
              <a:rPr lang="en-US" dirty="0"/>
              <a:t> </a:t>
            </a:r>
            <a:r>
              <a:rPr lang="en-US" dirty="0" err="1"/>
              <a:t>sekci</a:t>
            </a:r>
            <a:r>
              <a:rPr lang="sk-SK" dirty="0"/>
              <a:t>í pre referencie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7454-9F17-430F-B790-B99537BE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bibtopic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natbib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phantomsection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\section{List of publications by the author}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mypapersinternationaljournals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\subsection*{International journals}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btPrintAll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mybookchapters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\subsection*{Book chapters}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btPrintAll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btSect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4E979-1217-4C48-8659-0E7AB95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Prvý dokument v </a:t>
            </a:r>
            <a:r>
              <a:rPr lang="sk-SK" noProof="0" dirty="0" err="1"/>
              <a:t>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Súbor </a:t>
            </a:r>
            <a:r>
              <a:rPr lang="sk-SK" sz="2400" noProof="0" dirty="0" err="1"/>
              <a:t>dokument.tex</a:t>
            </a:r>
            <a:r>
              <a:rPr lang="sk-SK" sz="2400" noProof="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IL2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[utf8]{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Prvý dokument. Jednoduchý príklad so slovenčinou.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Kompilácia: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latex 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dokument.tex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dvipdfmx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dokument.dvi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1BDD5DC-0BA7-45DB-ADE6-3AC00008B38F}"/>
              </a:ext>
            </a:extLst>
          </p:cNvPr>
          <p:cNvSpPr/>
          <p:nvPr/>
        </p:nvSpPr>
        <p:spPr>
          <a:xfrm>
            <a:off x="6662056" y="2584580"/>
            <a:ext cx="205275" cy="844420"/>
          </a:xfrm>
          <a:prstGeom prst="rightBrace">
            <a:avLst>
              <a:gd name="adj1" fmla="val 9278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8493-239D-4F01-B87C-2A19057F5AF0}"/>
              </a:ext>
            </a:extLst>
          </p:cNvPr>
          <p:cNvSpPr txBox="1"/>
          <p:nvPr/>
        </p:nvSpPr>
        <p:spPr>
          <a:xfrm>
            <a:off x="7002525" y="2775957"/>
            <a:ext cx="15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preambula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B38B-FA53-4605-8B93-DC9BE28A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C4B4-63D2-4F93-8616-C0750389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Vloženie iného .</a:t>
            </a:r>
            <a:r>
              <a:rPr lang="sk-SK" dirty="0" err="1"/>
              <a:t>tex</a:t>
            </a:r>
            <a:r>
              <a:rPr lang="sk-SK" dirty="0"/>
              <a:t> súboru do tohoto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737E-DCF6-482B-87C6-71F229B9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\input{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...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\include{}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EF93-0A4A-4C22-9D43-72594E4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5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0427-0072-4B9D-9E11-0A2ED6C5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Programovanie</a:t>
            </a:r>
            <a:r>
              <a:rPr lang="en-US" dirty="0"/>
              <a:t> – if, then,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C8E4-A186-4C4F-91AC-E24164E0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Preambula: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/>
              <a:t>Pou</a:t>
            </a:r>
            <a:r>
              <a:rPr lang="sk-SK" dirty="0"/>
              <a:t>žitie: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{fancy}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fancyhf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[L]{\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ifthenelse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{\value{page}=1}{Last updated: \today}{}}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fancyfoot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 of 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footrulewidth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}{0pt}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61A7-6B81-428B-9A95-982931A5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42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9542-E695-429D-BF50-957A8622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Definovanie a </a:t>
            </a:r>
            <a:r>
              <a:rPr lang="sk-SK" dirty="0" err="1"/>
              <a:t>redefinovanie</a:t>
            </a:r>
            <a:r>
              <a:rPr lang="sk-SK" dirty="0"/>
              <a:t> nového príkazu a prostredia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AF9C-31D1-435D-B09E-D9DD8EE8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{\R}{\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{\bb}[1]{\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{#1}}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plusbinomial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}[3][2]{(#2 + #3)^#1}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renewcommand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{\S}{\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{S}}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{boxed}{&lt;before&gt;}{&lt;after&gt;}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{boxed}[1]{&lt;before&gt;}{&lt;after&gt;}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renewenvironment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{&lt;name&gt;}{&lt;be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&gt;}{&lt;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k-SK" dirty="0"/>
              <a:t>Použitie: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\begin{boxed}[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Prvý parameter prostredia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ohrani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čený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rámčekom.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\end{boxed}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36CA2-89DB-4C44-BBA3-8B3FA43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6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488D-253C-4BB1-81A6-7A01A9A5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Pridanie</a:t>
            </a:r>
            <a:r>
              <a:rPr lang="sk-SK" dirty="0"/>
              <a:t> a použitie</a:t>
            </a:r>
            <a:r>
              <a:rPr lang="en-US" dirty="0"/>
              <a:t> </a:t>
            </a:r>
            <a:r>
              <a:rPr lang="en-US" dirty="0" err="1"/>
              <a:t>nov</a:t>
            </a:r>
            <a:r>
              <a:rPr lang="sk-SK" dirty="0" err="1"/>
              <a:t>ého</a:t>
            </a:r>
            <a:r>
              <a:rPr lang="sk-SK" dirty="0"/>
              <a:t> písma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FB19-E9DB-4B88-A836-7F74796B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Definovanie novej rodiny písma: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newfontfamily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{Roboto-Regular}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newfontfamily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{Roboto-Regular}[Path=fonts/]</a:t>
            </a:r>
          </a:p>
          <a:p>
            <a:pPr marL="0" indent="0">
              <a:buNone/>
            </a:pP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dirty="0"/>
              <a:t>Použitie v dokumente: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robotofont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Toto je písané písmom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Roboto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04AB7-EA18-4026-9C14-922A09D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22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E55-6F6C-4AC7-944C-396D5813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k-SK" dirty="0" err="1"/>
              <a:t>čítadlá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4732-9DC0-46A8-A4F5-A1D0733E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Definovanie nového počítadla: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Získanie hodnoty počítadla: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sk-SK" dirty="0"/>
              <a:t>počítadla: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colorCounter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E61F-AC80-4F70-80EC-5017CC29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8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D8BF-548B-4453-BAA8-ABED91E1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Texty</a:t>
            </a:r>
            <a:r>
              <a:rPr lang="en-US" dirty="0"/>
              <a:t> p</a:t>
            </a:r>
            <a:r>
              <a:rPr lang="sk-SK" dirty="0" err="1"/>
              <a:t>ísané</a:t>
            </a:r>
            <a:r>
              <a:rPr lang="sk-SK" dirty="0"/>
              <a:t> sprava doľava </a:t>
            </a:r>
            <a:r>
              <a:rPr lang="en-US" dirty="0"/>
              <a:t>(Right to Left - RTL)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3E08-16A9-4AB5-90E8-A9580636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Will Robertson's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fontspec.sty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can be used to simplify font choices.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To experiment, open /Applications/Font Book to examine the fonts provided on Mac OS 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and change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Hoefler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Text" to any of these choices.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TeXXeTstate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fontspec,xltxtra,xunicode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{bidi}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defaultfontfeatures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setromanfont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-text]{X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setsansfont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[Scale=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MatchLowercase,Mapping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-text]{Gill Sans}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setsansfont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[Scale=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MatchLowercase,Mapping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-text]{X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setmonofont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[Scale=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]{X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newfontfamily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{\A}{X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ar-AE" dirty="0">
                <a:latin typeface="Courier New" panose="02070309020205020404" pitchFamily="49" charset="0"/>
                <a:cs typeface="Courier New" panose="02070309020205020404" pitchFamily="49" charset="0"/>
              </a:rPr>
              <a:t>از ۳ منظر مورد بررسی قرار می‌گیرد:\\</a:t>
            </a:r>
          </a:p>
          <a:p>
            <a:pPr marL="0" indent="0">
              <a:buNone/>
            </a:pPr>
            <a:r>
              <a:rPr lang="ar-AE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A4EFD-B2FC-46F7-B1AF-3C5AA66B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CBF4-3FD5-4B4C-ADB6-C90D18B7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Prvý dokument v </a:t>
            </a:r>
            <a:r>
              <a:rPr lang="sk-SK" noProof="0" dirty="0" err="1"/>
              <a:t>XeLaTeXu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4EA7-F31E-4930-A7B2-1DDC06CB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Súbor </a:t>
            </a:r>
            <a:r>
              <a:rPr lang="sk-SK" sz="2400" noProof="0" dirty="0" err="1"/>
              <a:t>dokument.tex</a:t>
            </a:r>
            <a:r>
              <a:rPr lang="sk-SK" sz="2400" noProof="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[a4paper]{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fontspec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Prvý dokument. Jednoduchý príklad so slovenčinou.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noProof="0" dirty="0"/>
              <a:t>Kompilácia: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xelatex</a:t>
            </a:r>
            <a:r>
              <a:rPr lang="sk-SK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dokument.tex</a:t>
            </a: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4203A-E18E-45D0-B412-C22ABB5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B2D0-582D-493F-BA64-319313A6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slovenského slovníka do </a:t>
            </a:r>
            <a:r>
              <a:rPr lang="sk-SK" dirty="0" err="1"/>
              <a:t>TeXworks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5568-3090-4ED7-918A-47B147A6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Stiahnuť súbor</a:t>
            </a:r>
            <a:r>
              <a:rPr lang="en-US" dirty="0"/>
              <a:t>y</a:t>
            </a:r>
            <a:r>
              <a:rPr lang="sk-SK" dirty="0"/>
              <a:t>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SK.aff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dirty="0"/>
              <a:t>a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SK.dic</a:t>
            </a:r>
            <a:r>
              <a:rPr lang="en-US" dirty="0"/>
              <a:t> zo str</a:t>
            </a:r>
            <a:r>
              <a:rPr lang="sk-SK" dirty="0" err="1"/>
              <a:t>ánky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2"/>
              </a:rPr>
              <a:t>https://github.com/sk-spell/hunspell-sk/</a:t>
            </a:r>
            <a:endParaRPr lang="sk-SK" dirty="0"/>
          </a:p>
          <a:p>
            <a:pPr marL="0" indent="0">
              <a:buNone/>
            </a:pPr>
            <a:r>
              <a:rPr lang="en-US" dirty="0" err="1"/>
              <a:t>nahra</a:t>
            </a:r>
            <a:r>
              <a:rPr lang="sk-SK" dirty="0"/>
              <a:t>ť súbory do adresára:</a:t>
            </a:r>
          </a:p>
          <a:p>
            <a:pPr marL="0" indent="0">
              <a:buNone/>
            </a:pP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MiKTeX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2.9\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hunspell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95C1D-0E3C-4386-A934-B30CFC34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251E-B104-4EAD-BD78-87ED5DE0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Hlavička dokumentu pre nastavenie </a:t>
            </a:r>
            <a:r>
              <a:rPr lang="sk-SK" dirty="0" err="1"/>
              <a:t>TeXworks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1E81-8789-4FB3-A44A-2F410605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encoding = UTF-8 Unicode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program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xelatex+makeindex+bibtex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spellcheck = </a:t>
            </a:r>
            <a:r>
              <a:rPr lang="sk-S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sk-SK" sz="2000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[11pt,a4paper]{article}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52790-1C74-4F2A-8CAC-3DCB6486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E33-E440-4E09-8A39-193DFAD4F1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5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4037</Words>
  <Application>Microsoft Office PowerPoint</Application>
  <PresentationFormat>Widescreen</PresentationFormat>
  <Paragraphs>727</Paragraphs>
  <Slides>65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Office Theme</vt:lpstr>
      <vt:lpstr>Kurz tvorby dokumentov v prostredí LaTeX a XeLaTeX</vt:lpstr>
      <vt:lpstr>Obsah kurzu</vt:lpstr>
      <vt:lpstr>Čo je to LaTeX, XeLaTeX</vt:lpstr>
      <vt:lpstr>Výhody XeLaTeXu</vt:lpstr>
      <vt:lpstr>Nevizuálny editor TeXworks</vt:lpstr>
      <vt:lpstr>Prvý dokument v LaTeXu</vt:lpstr>
      <vt:lpstr>Prvý dokument v XeLaTeXu</vt:lpstr>
      <vt:lpstr>Inštalácia slovenského slovníka do TeXworks</vt:lpstr>
      <vt:lpstr>Hlavička dokumentu pre nastavenie TeXworks</vt:lpstr>
      <vt:lpstr>Názov dokumentu, autor, dátum</vt:lpstr>
      <vt:lpstr>Slovenčina v XeLaTeXu</vt:lpstr>
      <vt:lpstr>Odkazy v dokumente</vt:lpstr>
      <vt:lpstr>Špeciálne znaky v LaTeXu</vt:lpstr>
      <vt:lpstr>Tučné písmo, kurzíva, podčiarknuté, podfarbenie, prečiarknutie</vt:lpstr>
      <vt:lpstr>Farba textu</vt:lpstr>
      <vt:lpstr>Vloženie obrázku</vt:lpstr>
      <vt:lpstr>Popis obrázku</vt:lpstr>
      <vt:lpstr>Číslované, nečíslované a definičné zoznamy</vt:lpstr>
      <vt:lpstr>Matematický režim</vt:lpstr>
      <vt:lpstr>Zarovnané matematické rovnice</vt:lpstr>
      <vt:lpstr>Abstrakt</vt:lpstr>
      <vt:lpstr>Odstavce a nové riadky</vt:lpstr>
      <vt:lpstr>Kapitoly a sekcie (1)</vt:lpstr>
      <vt:lpstr>Kapitoly a sekcie (2)</vt:lpstr>
      <vt:lpstr>Tabuľky</vt:lpstr>
      <vt:lpstr>Prezentácia v LaTeXu (1)</vt:lpstr>
      <vt:lpstr>Prezentácia v LaTeXu (2)</vt:lpstr>
      <vt:lpstr>Prezentácia v LaTeXu (3)</vt:lpstr>
      <vt:lpstr>Kniha – centrované názvy kapitol a sekcií</vt:lpstr>
      <vt:lpstr>Číslovanie strán</vt:lpstr>
      <vt:lpstr>Index</vt:lpstr>
      <vt:lpstr>Obsah – číslovanie kapitol a sekcií</vt:lpstr>
      <vt:lpstr>Odstavce bez odsadzovania s vertikálnou medzerou</vt:lpstr>
      <vt:lpstr>Farby a veľkosť nadpisov a podnadpisov</vt:lpstr>
      <vt:lpstr>Matematický režim – fonty ako v MS Office</vt:lpstr>
      <vt:lpstr>Číslované zoznamy bez medzery medzi položkami</vt:lpstr>
      <vt:lpstr>Riadkovanie, nová strana</vt:lpstr>
      <vt:lpstr>Medzery, boxy, kerning</vt:lpstr>
      <vt:lpstr>Kódovanie písma</vt:lpstr>
      <vt:lpstr>Rodina písma, rez písma</vt:lpstr>
      <vt:lpstr>Rez písma, rodina</vt:lpstr>
      <vt:lpstr>Veľkosť písma</vt:lpstr>
      <vt:lpstr>Zarovnanie textu</vt:lpstr>
      <vt:lpstr>Polyglossia</vt:lpstr>
      <vt:lpstr>Citáty</vt:lpstr>
      <vt:lpstr>Medzery a odsadenie</vt:lpstr>
      <vt:lpstr>Referencie</vt:lpstr>
      <vt:lpstr>BibTeX – správa bibliografických odkazov</vt:lpstr>
      <vt:lpstr>BibTeX – odkaz na článok</vt:lpstr>
      <vt:lpstr>BibTeX – odkaz na knihu</vt:lpstr>
      <vt:lpstr>Beamer - bibliografia</vt:lpstr>
      <vt:lpstr>Otáčanie tabuliek</vt:lpstr>
      <vt:lpstr>Listing zdrojového kódu v jazyku Python</vt:lpstr>
      <vt:lpstr>Listingy zdrojového kódu v jazyku Python</vt:lpstr>
      <vt:lpstr>Formátovanie zdrojových kódov</vt:lpstr>
      <vt:lpstr>Formátovanie algoritmov</vt:lpstr>
      <vt:lpstr>Časti v knihe, fantómová sekcia</vt:lpstr>
      <vt:lpstr>Viacero stĺpcov</vt:lpstr>
      <vt:lpstr>BibTeX – viacero sekcií pre referencie</vt:lpstr>
      <vt:lpstr>Vloženie iného .tex súboru do tohoto</vt:lpstr>
      <vt:lpstr>Programovanie – if, then, else</vt:lpstr>
      <vt:lpstr>Definovanie a redefinovanie nového príkazu a prostredia</vt:lpstr>
      <vt:lpstr>Pridanie a použitie nového písma</vt:lpstr>
      <vt:lpstr>Počítadlá</vt:lpstr>
      <vt:lpstr>Texty písané sprava doľava (Right to Left - RTL)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XeLaTeX</dc:title>
  <dc:creator>lr</dc:creator>
  <cp:lastModifiedBy>lr</cp:lastModifiedBy>
  <cp:revision>479</cp:revision>
  <dcterms:created xsi:type="dcterms:W3CDTF">2020-06-09T13:50:04Z</dcterms:created>
  <dcterms:modified xsi:type="dcterms:W3CDTF">2022-03-16T16:31:49Z</dcterms:modified>
</cp:coreProperties>
</file>