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22675-C493-486B-BC25-AD4C4DD6598C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B6BAB-3774-4DBA-97E3-348E713458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679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451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626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397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6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492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52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951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66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778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289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470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6972-E06D-483F-9C49-4775FD418D28}" type="datetimeFigureOut">
              <a:rPr lang="sk-SK" smtClean="0"/>
              <a:t>1. 9. 2020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2DEE-AB16-44C9-9860-F5196193C3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49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err="1">
                <a:solidFill>
                  <a:srgbClr val="000000"/>
                </a:solidFill>
              </a:rPr>
              <a:t>Tvorba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en-US" spc="-1" dirty="0" err="1">
                <a:solidFill>
                  <a:srgbClr val="000000"/>
                </a:solidFill>
              </a:rPr>
              <a:t>webových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en-US" spc="-1" dirty="0" err="1">
                <a:solidFill>
                  <a:srgbClr val="000000"/>
                </a:solidFill>
              </a:rPr>
              <a:t>aplikácií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en-US" spc="-1" dirty="0" err="1">
                <a:solidFill>
                  <a:srgbClr val="000000"/>
                </a:solidFill>
              </a:rPr>
              <a:t>pomocou</a:t>
            </a:r>
            <a:r>
              <a:rPr lang="en-US" spc="-1" dirty="0">
                <a:solidFill>
                  <a:srgbClr val="000000"/>
                </a:solidFill>
              </a:rPr>
              <a:t> OOP v PHP s </a:t>
            </a:r>
            <a:r>
              <a:rPr lang="en-US" spc="-1" dirty="0" err="1">
                <a:solidFill>
                  <a:srgbClr val="000000"/>
                </a:solidFill>
              </a:rPr>
              <a:t>frameworkom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en-US" spc="-1" dirty="0" err="1">
                <a:solidFill>
                  <a:srgbClr val="000000"/>
                </a:solidFill>
              </a:rPr>
              <a:t>Symfony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Rado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2345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Dátový model – entita Faktúra (invoice)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172200" y="1825560"/>
            <a:ext cx="5696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CREATE TABLE `invoice` (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`id` int(11) NOT NULL AUTO_INCREMENT,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`datum` datetime NOT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`customerid` int(11) NOT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`createdby` int(11) NOT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PRIMARY KEY (`id`),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KEY `createdby` (`createdby`),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KEY `customerid` (`customerid`),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CONSTRAINT `invoice_ibfk_1` FOREIGN KEY (`createdby`) REFERENCES `user` (`id`),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CONSTRAINT `invoice_ibfk_2` FOREIGN KEY (`customerid`) REFERENCES `customer` (`id`)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ENGINE=InnoDB DEFAULT CHARSET=utf8;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37C3E4-8821-47AC-A961-7312009BBD4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8" name="Picture 7"/>
          <p:cNvPicPr/>
          <p:nvPr/>
        </p:nvPicPr>
        <p:blipFill>
          <a:blip r:embed="rId2"/>
          <a:stretch/>
        </p:blipFill>
        <p:spPr>
          <a:xfrm>
            <a:off x="1090080" y="1690560"/>
            <a:ext cx="4677120" cy="4881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64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Dátový model – entita P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r</a:t>
            </a:r>
            <a:r>
              <a:rPr lang="sk-SK" sz="4400" b="0" strike="noStrike" spc="-1" dirty="0" err="1">
                <a:solidFill>
                  <a:srgbClr val="000000"/>
                </a:solidFill>
                <a:latin typeface="Calibri Light"/>
              </a:rPr>
              <a:t>íloha</a:t>
            </a: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 (</a:t>
            </a:r>
            <a:r>
              <a:rPr lang="sk-SK" sz="4400" b="0" strike="noStrike" spc="-1" dirty="0" err="1">
                <a:solidFill>
                  <a:srgbClr val="000000"/>
                </a:solidFill>
                <a:latin typeface="Calibri Light"/>
              </a:rPr>
              <a:t>attachment</a:t>
            </a: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172200" y="1825560"/>
            <a:ext cx="5696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CREATE TABLE `attachment` (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`id` int(11) NOT NULL AUTO_INCREMENT,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`filename` varchar(255) NOT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`mimetype` varchar(255) DEFAULT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`description` varchar(255) DEFAULT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PRIMARY KEY (`id`)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ENGINE=InnoDB DEFAULT CHARSET=utf8;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ADDDD72-7156-46C1-B17B-F4F13FE5D8B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56" name="Content Placeholder 14"/>
          <p:cNvPicPr/>
          <p:nvPr/>
        </p:nvPicPr>
        <p:blipFill>
          <a:blip r:embed="rId2"/>
          <a:stretch/>
        </p:blipFill>
        <p:spPr>
          <a:xfrm>
            <a:off x="838080" y="2345400"/>
            <a:ext cx="5180760" cy="3311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65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Dátový model – entita Tovar (article)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172200" y="1825560"/>
            <a:ext cx="5696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CREATE TABLE `article` (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`id` int(11) NOT NULL AUTO_INCREMENT,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`name` varchar(255) NOT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`price` decimal(16,4) NOT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`unit` varchar(31) NOT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`attachmentid` int(11) DEFAULT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PRIMARY KEY (`id`),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KEY `attachmentid` (`attachmentid`),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CONSTRAINT `article_ibfk_1` FOREIGN KEY (`attachmentid`) REFERENCES `attachment` (`id`)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ENGINE=InnoDB DEFAULT CHARSET=utf8;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F18E61D-73BF-4F55-A20A-805778B9893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52" name="Content Placeholder 2"/>
          <p:cNvPicPr/>
          <p:nvPr/>
        </p:nvPicPr>
        <p:blipFill>
          <a:blip r:embed="rId2"/>
          <a:stretch/>
        </p:blipFill>
        <p:spPr>
          <a:xfrm>
            <a:off x="1228320" y="1825560"/>
            <a:ext cx="4400640" cy="4350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76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Dátový model – entita Položka na faktúre (invoicearticle)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172200" y="1825560"/>
            <a:ext cx="5696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CREATE TABLE `invoicearticle` (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`invoiceid` int(11) NOT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`position` int(11) NOT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`articleid` int(11) NOT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`amount` decimal(16,4) NOT NULL,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PRIMARY KEY (`invoiceid`,`position`,`articleid`),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KEY `articleid` (`articleid`),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KEY `offerid` (`invoiceid`),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CONSTRAINT `invoicearticle_ibfk_2` FOREIGN KEY (`articleid`) REFERENCES `article` (`id`),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CONSTRAINT `invoicearticle_ibfk_3` FOREIGN KEY (`invoiceid`) REFERENCES `invoice` (`id`)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ENGINE=InnoDB DEFAULT CHARSET=utf8;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5B1307A-9CFB-4B63-B218-68B49BD7A7D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60" name="Content Placeholder 8"/>
          <p:cNvPicPr/>
          <p:nvPr/>
        </p:nvPicPr>
        <p:blipFill>
          <a:blip r:embed="rId2"/>
          <a:stretch/>
        </p:blipFill>
        <p:spPr>
          <a:xfrm>
            <a:off x="1338120" y="1825560"/>
            <a:ext cx="4181040" cy="4350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04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Začíname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programova</a:t>
            </a: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ť projekt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Požiadavky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rozsah</a:t>
            </a:r>
            <a:endParaRPr lang="en-US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CRUD – Používatelia, Zákazníci, Tovary, Faktúry, Prílohy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Security – </a:t>
            </a: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prihlasovací formulár, pridelenie rolí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Generovanie faktúry do PDF</a:t>
            </a:r>
            <a:endParaRPr lang="en-US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Založenie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nového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projektu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vygenerovanie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kostry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Importovanie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knižníc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composer.json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composer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r>
              <a:rPr lang="en-US" spc="-1" dirty="0">
                <a:solidFill>
                  <a:srgbClr val="000000"/>
                </a:solidFill>
              </a:rPr>
              <a:t>, 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Konfigurácia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komponentov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(.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yaml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Validovať všetok HTML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CSS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a JavaScript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kód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FC6A4FB-105F-4429-8B00-684A55E43CB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02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View – Twig template engine (.twig)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{{ variable }}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– v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alibri"/>
              </a:rPr>
              <a:t>ýpis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{% 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command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%}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>
                <a:solidFill>
                  <a:srgbClr val="000000"/>
                </a:solidFill>
                <a:latin typeface="Calibri"/>
              </a:rPr>
              <a:t>– príkaz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{# 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comment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#}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>
                <a:solidFill>
                  <a:srgbClr val="000000"/>
                </a:solidFill>
                <a:latin typeface="Calibri"/>
              </a:rPr>
              <a:t>– komentár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{{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func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arg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 }}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sk-S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funkcia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argumentom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{{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variable|filter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}}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filter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aplikovan</a:t>
            </a:r>
            <a:r>
              <a:rPr lang="sk-SK" sz="1600" b="0" strike="noStrike" spc="-1" dirty="0">
                <a:solidFill>
                  <a:srgbClr val="000000"/>
                </a:solidFill>
                <a:latin typeface="Calibri"/>
              </a:rPr>
              <a:t>ý na premennú</a:t>
            </a:r>
            <a:endParaRPr lang="en-US" sz="16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{% block body %} {%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endblock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%}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{% extends 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base.html.twig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 %}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{% include 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combobox_filter.html.twig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 with {'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combobox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filter_price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 %}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{{ path('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invoice_edit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', {'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invoiceid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 : invoice.id}) }}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{% if mode == 'edit' %}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Editovanie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faktúry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č. {{ invoice.id }}</a:t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{% else %}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Nová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faktúra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{% endif %}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{% for user in users %} {%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endfor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%}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{{ asset('static/jquery.js') }}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{% set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some_selected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false %}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65F923A-3316-471C-B025-75D01896D6C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988250" y="1689840"/>
            <a:ext cx="16845" cy="451608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2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</a:t>
            </a:r>
            <a:r>
              <a:rPr lang="sk-SK" dirty="0"/>
              <a:t>áre – validácia na strane klienta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Validácia ceny pomocou regulárneho výrazu</a:t>
            </a:r>
          </a:p>
          <a:p>
            <a:pPr marL="0" indent="0">
              <a:buNone/>
            </a:pPr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type="text"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price0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="^(-?[1-9]\d{0,2}([ ]\d{3})*([,.]\d+)?)|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(-?[1-9]\d*([,.]\d+)?)|(-?0[,.]\d+)|0$" </a:t>
            </a:r>
          </a:p>
          <a:p>
            <a:pPr marL="0" indent="0"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autocomplete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inputmode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text-align:right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87624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Controller – list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src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/Controller/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ArticleController.php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/**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 @Route("/article", name="article_")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ArticleController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AbstractController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{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/**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 * @Route("/list", name="list")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 */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showArticleList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	$articles = 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articleRepository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findAll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();		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	return $this-&gt;render('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article_list.html.twig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', 						['articles'=&gt;$articles]);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…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D8960CC-F02F-422F-8BAA-94F362FDAA4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7616880" y="365040"/>
            <a:ext cx="4145040" cy="1671480"/>
          </a:xfrm>
          <a:prstGeom prst="flowChart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sk-SK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templates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/base.html.twig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&lt;nav&gt;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&lt;a href="{{ path('article_list') }}"&gt;Zoznam tovarov&lt;/a&gt;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&lt;/nav&gt;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7616880" y="2329200"/>
            <a:ext cx="4145040" cy="2059560"/>
          </a:xfrm>
          <a:prstGeom prst="flowChart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sk-SK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templates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article_list.html.twig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{% extends '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base.html.twig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' %}</a:t>
            </a:r>
            <a:endParaRPr lang="en-US" sz="1600" spc="-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{% for article in articles %}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&gt;&lt;td&gt;{{ article.id }}&lt;/td&gt;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&lt;td&gt;{{ article.name }}&lt;/td&gt;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…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{%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endfor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%}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202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Controller – add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, edit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/**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 @Route("/add", name="add", methods={"GET"})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addCustomer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(Request $request)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return $this-&gt;render('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article_edit.html.twig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', </a:t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	['mode'=&gt;'add', 'article'=&gt;new Article()]);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/**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 @Route("/edit/{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}", name="edit", methods={"GET"})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editCustomer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(Request $request)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$request-&gt;get('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’);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$article = 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articleRepository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-&gt;find($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return $this-&gt;render('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article_edit.html.twig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', </a:t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	['article'=&gt;$article, 'mode'=&gt;'edit']);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94612A6-26CC-459A-AC1D-C4B79F8E9F0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630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Controller – add-submit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/**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* @Route("/add/submit", name="add-submit", methods={"POST"})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public function addCustomerSubmit(Request $request)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$article = new Article();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$article = $this-&gt;mapFormToObject($request, $article);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$entityManager = $this-&gt;getDoctrine()-&gt;getManager();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$entityManager-&gt;persist($article);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$entityManager-&gt;flush();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return $this-&gt;redirectToRoute('article_list');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FEA7E02-1A0A-4207-90FD-FFF59120B80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47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Koncepty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(1)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CRUD 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–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Create, Read, Update, Delete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MVC 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–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Model-View-Controller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REST, JSON, YAML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Dátový model,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normalizácia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databázy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OOP -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trieda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objekt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metóda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atribút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zapuzdrenie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dedičnosť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polymorfizmus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interface, abstraktná trieda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6B64969-02A6-4E85-9A53-2E08906F01A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46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Controller – edit-submit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/**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* @Route("/edit/submit/{articleid}", name="edit-submit", methods={"POST"})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public function editCustomerSubmit(Request $request)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$articleid = $request-&gt;get('articleid');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$article = $this-&gt;articleRepository-&gt;find($articleid);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$article = $this-&gt;mapFormToObject($request, $article);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$entityManager = $this-&gt;getDoctrine()-&gt;getManager();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$entityManager-&gt;merge($article);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$entityManager-&gt;flush();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return $this-&gt;redirectToRoute('article_list');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5CA3F59-6F3A-4D9D-A406-D4682B31291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798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m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et</a:t>
            </a: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óda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ourier New"/>
              </a:rPr>
              <a:t>mapFormToObject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private function mapFormToObject($request, $article)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$name = $request-&gt;get('article_name');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$price = $request-&gt;get('article_price');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$unit = $request-&gt;get('article_unit');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$attachmentid = $request-&gt;</a:t>
            </a:r>
            <a:r>
              <a:rPr lang="sk-SK" sz="1600" b="0" strike="noStrike" spc="-1">
                <a:solidFill>
                  <a:srgbClr val="000000"/>
                </a:solidFill>
                <a:latin typeface="Courier New"/>
              </a:rPr>
              <a:t>g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et('article_attachmentid') ?? null;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$attachment = null;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if ($attachmentid != null)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	$attachment = $this-&gt;attachmentRepository-&gt;find($attachmentid);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$article-&gt;setName($name);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$article-&gt;setPrice($price);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$article-&gt;setUnit($unit);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$article-&gt;setAttachmentid($attachment);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	return $article;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15F56D4-CE42-4A03-98D7-A7875BAE8E5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0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Valid</a:t>
            </a:r>
            <a:r>
              <a:rPr lang="sk-SK" sz="4400" spc="-1" dirty="0" err="1">
                <a:solidFill>
                  <a:srgbClr val="000000"/>
                </a:solidFill>
                <a:latin typeface="Calibri Light"/>
              </a:rPr>
              <a:t>ácia</a:t>
            </a:r>
            <a:r>
              <a:rPr lang="sk-SK" sz="4400" spc="-1" dirty="0">
                <a:solidFill>
                  <a:srgbClr val="000000"/>
                </a:solidFill>
                <a:latin typeface="Calibri Light"/>
              </a:rPr>
              <a:t> formulára User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UserType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AbstractType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{	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public function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buildForm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FormBuilderInterface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$builder, array $options) {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sk-SK" sz="1600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$builder-&gt;add('name',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TextType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::class, ['label'=&gt;'Name'])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-&gt;add('username',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TextType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::class, ['label'=&gt;'User name'])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-&gt;add('email',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EmailType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::class, ['label'=&gt;'E-mail'])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-&gt;add('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plainPassword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',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PasswordType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::class, ['label'=&gt;'Password'])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-&gt;add('phone',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TextType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::class, ['label'=&gt;'Telephone'])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-&gt;add('locale',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ChoiceType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::class, ['label' =&gt; 'Language',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        'choices'  =&gt; ['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Slovensky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' =&gt; '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sk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','English' =&gt; '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en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']])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-&gt;add('roles',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ChoiceType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::class, ['label' =&gt; 'Roles',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        'expanded' =&gt; true,</a:t>
            </a:r>
            <a:r>
              <a:rPr lang="sk-SK" sz="160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'multiple' =&gt; true,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        'choices'  =&gt; ['User' =&gt; 'ROLE_USER',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                       'Statistics' =&gt; 'ROLE_STAT',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                       'Admin'    =&gt; 'ROLE_ADMIN']])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-&gt;add('save',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SubmitType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::class, ['label' =&gt; 'Submit']);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15F56D4-CE42-4A03-98D7-A7875BAE8E5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90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Controller – delete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/**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 @Route("/delete/{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}", name="delete")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deleteCustomer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(Request $request) {</a:t>
            </a:r>
            <a:endParaRPr lang="en-US" sz="16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$request-&gt;get('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');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numDeleted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articleRepository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deleteArticle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return 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redirectToRoute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article_list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E7CF7C6-F531-499F-9EFD-AE9560B4383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94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Controller –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attachment_</a:t>
            </a: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download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/**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 @Route("/download/{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attachmentid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}", name="download")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downloadAttachment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(Request $request)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attachmentid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$request-&gt;get('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attachmentid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$attachment = 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this→attachmentRepository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-&gt;find($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attachmentid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$file = new File(self::$DOCUMENT_DIRECTORY.'/'.$attachment-&gt;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getFilename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$response = new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BinaryFileResponse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($file);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//$response-&gt;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setContentDisposition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ResponseHeaderBag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::DISPOSITION_ATTACHMENT);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$response-&gt;headers-&gt;set('Content-Type', $attachment-&gt;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getMimetype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return $response;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3C0150E-7504-4962-A85B-A1135E053F1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807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Controller –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attachment_upload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22960" y="1714680"/>
            <a:ext cx="10514880" cy="49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/**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 @Route("/upload", name="upload", methods={"POST"})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uploadAttachment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(Request $request)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$file = $request-&gt;files-&gt;get('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uploadedfile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attachmentcomment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$request-&gt;get('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attachmentcomment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uploadDir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self::$DOCUMENT_DIRECTORY;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$filename = $file-&gt;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getClientOriginalName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$file-&gt;move($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uploadDir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, $filename);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$attachment = new Attachment();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$attachment-&gt;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setFilename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($filename);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$attachment-&gt;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setMimetype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($file-&gt;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getClientMimeType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$attachment-&gt;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setDescription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attachmentcomment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entityManager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-&gt;persist($attachment);	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entityManager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-&gt;flush();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return 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redirectToRoute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attachment_list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2078CFD-C9D3-4583-B19D-07FA31A47C5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35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Controller – login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/**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* @Route("/login", name="login")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public function login(Request $request)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$username = $request-&gt;get('username');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$password = $request-&gt;get('password');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$employee = $this-&gt;userRepository-&gt;queryAuthenticate($username, $password);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if ($employee != null)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$this-&gt;session-&gt;set('username', $employee-&gt;getUsername());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return $this-&gt;redirectToRoute('index');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}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6988135-5932-4FA3-B2AC-99C5C1C2CEF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176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Controller – logout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/**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* @Route("/logout", name="logout")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public function logout(Request $request)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$this-&gt;session-&gt;remove('username');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$this-&gt;session-&gt;invalidate();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return $this-&gt;redirectToRoute('index');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}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98786E1-A0F7-409C-A9F4-440B9F40A2F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321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Controller – JSON autocomplete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/**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 @Route("/autocomplete-article", name="autocomplete-article")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jsonAutocompleteArticle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(Request $request)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$term = $request-&gt;get('term');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$articles = 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articleRepository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queryArticleByName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($term);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$result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[];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foreach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($articles as $article)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	$result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[] = [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		'id' =&gt; $article-&gt;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(), 'label' = $article-&gt;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		'value' = $article-&gt;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(), 'name' =&gt; $article-&gt;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		'price' =&gt; $article-&gt;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getPrice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(), 'unit' =&gt; $article-&gt;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getUnit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		];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return new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JsonResponse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($result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20B5C1-3259-449B-8083-AAC88365382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14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 dirty="0" err="1">
                <a:solidFill>
                  <a:srgbClr val="000000"/>
                </a:solidFill>
                <a:latin typeface="Calibri Light"/>
              </a:rPr>
              <a:t>Repository</a:t>
            </a: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 -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invoice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8500"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/**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 @method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Invoice|null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find($id, 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lockMode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null, 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lockVersion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null)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 @method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Invoice|null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findOneBy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(array $criteria, array 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orderBy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null)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 @method Invoice[]  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findAll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 @method Invoice[]  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findBy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(array $criteria, array 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orderBy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= null, </a:t>
            </a:r>
            <a:b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</a:b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    $limit = null, $offset = null)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*/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InvoiceRepository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ServiceEntityRepository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{</a:t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findRecentInvoices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($limit)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	return 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findBy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([], ['datum'=&gt;'DESC'], $limit);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findByCompany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companyid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	return 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findBy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(['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customerid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'=&gt;$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companyid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], ['datum'=&gt;'DESC']);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latin typeface="Arial"/>
              </a:rPr>
              <a:t>	...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17CEA3A-8FF6-453B-9269-F5786EC6023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23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Koncepty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(2)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Výnimky –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try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catch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finally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throw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UML – diagram tried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Dependency Injection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DI Container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autowire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Template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engine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Twig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extends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include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filter,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function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Anotácie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v PHP</a:t>
            </a:r>
            <a:endParaRPr lang="en-US" sz="2800" spc="-1" dirty="0"/>
          </a:p>
        </p:txBody>
      </p:sp>
      <p:sp>
        <p:nvSpPr>
          <p:cNvPr id="12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4830A6D-5575-4BDB-AADD-F6A82B44339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313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Repository –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QueryBuilder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Paginator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InvoiceRepository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ServiceEntityRepository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	public function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findRecentInvoicesQueryBuilder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($offset, $limit) {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		$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qb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= $this-&gt;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createQueryBuilder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('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');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		return $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qb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orderBy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('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i.datum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', 'DESC')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			-&gt;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setFirstResult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($offset)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			-&gt;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setMaxResults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($limit);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IndexController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AbstractController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/**	@Route("/", name="index") */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public function index(Request $request,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PaginatorInterface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$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paginator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…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$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invoicequerybuilder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= $this-&gt;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entityManager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getRepository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(Invoice::class)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-&gt;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findRecentInvoicesQueryBuilder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($offset, $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invoicelimit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$invoices = $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paginator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-&gt;paginate($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invoicequerybuilder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, $page,$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invoicelimit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return $this-&gt;render('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index.html.twig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', ['invoices' =&gt; $invoices]);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20B5C1-3259-449B-8083-AAC88365382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211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Konfigurácia </a:t>
            </a:r>
            <a:r>
              <a:rPr lang="sk-SK" sz="4400" b="0" strike="noStrike" spc="-1" dirty="0" err="1">
                <a:solidFill>
                  <a:srgbClr val="000000"/>
                </a:solidFill>
                <a:latin typeface="Calibri Light"/>
              </a:rPr>
              <a:t>security</a:t>
            </a: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 v YAML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(1)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914400" y="18669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config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/packages/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security.yaml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security: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encoders: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    App\Entity\User: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        algorithm: auto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access_control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    - { path: ^/invoice, roles: ROLE_USER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    - { path: ^/customer, roles: ROLE_USER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    - { path: ^/article, roles: ROLE_USER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    - { path: ^/attachment/list, roles: ROLE_USER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    - { path: ^/statistics, roles: ROLE_STAT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    - { path: ^/user, roles: ROLE_ADMIN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role_hierarchy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    ROLE_ADMIN: ROLE_USER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4B94B54-1BFF-4827-86F4-539C3E17032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091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Konfigurácia security v YAML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 (2)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firewalls: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dev: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pattern: ^/(_(profiler|wdt)|css|images|js)/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security: false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main: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anonymous: lazy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guard: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    authenticators: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        - App\Security\AppCustomAuthenticator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form_login: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    check_path: login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    login_path: login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    username_parameter: username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    password_parameter: password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    csrf_parameter: _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logout: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    path: logout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            target: index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F582C4F-0ED0-4135-AAF5-675AD05E997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214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Security – CustomAuthenticator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AppCustomAuthenticator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AbstractFormLoginAuthenticator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{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public function supports(Request $request) { …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getCredentials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(Request $request) { …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getUser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($credentials,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UserProviderInterface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userProvider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 { …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checkCredentials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($credentials,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UserInterface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$user) { …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onAuthenticationSuccess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(Request $request,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TokenInterface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$token, 	$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providerKey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 { …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protected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getLoginUrl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 { …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706E9B8-0C9C-45DF-96A5-FCD087485B5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607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Testovanie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(1)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38080" y="177228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Unit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testy</a:t>
            </a:r>
            <a:endParaRPr lang="en-US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SUT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– System Under Test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beforeClass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afterClass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, setup,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tearDown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k-SK" sz="2400" b="0" strike="noStrike" spc="-1" dirty="0" err="1">
                <a:solidFill>
                  <a:srgbClr val="000000"/>
                </a:solidFill>
                <a:latin typeface="Calibri"/>
              </a:rPr>
              <a:t>assert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stub, mock</a:t>
            </a:r>
            <a:endParaRPr lang="en-US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Automatizované akceptačné testy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class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IndexControllerTest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extends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WebTestCase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private $client = null;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setUp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    $this-&gt;client = static::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createClient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  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testLogin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 {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…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8E88047-F0A6-4BD8-B92C-766E69BEFCF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194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Testovanie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 (2)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public function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testLogin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$crawler = $this-&gt;client-&gt;request('GET', '/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'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assertSame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(Response::HTTP_OK, $this-&gt;client-&gt;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getResponse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getStatusCode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$this-&gt;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assertSame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('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Prihlásenie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', $crawler-&gt;filter('h1')-&gt;text());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form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= 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crawler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selectButton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('Prihlásiť sa')-&gt;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form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 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form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['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username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'] = 'LR';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form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['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password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'] = 'test';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crawler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= 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this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client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submit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($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form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this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assertTrue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($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this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client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getResponse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()-&gt;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isRedirect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('/'));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 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crawler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= 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this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client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followRedirect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 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this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assertSame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('Používateľ: LR', 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crawler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-&gt;filter('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nav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span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')-&gt;text());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 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this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assertSame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('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Posledne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 pridané faktúry', $</a:t>
            </a:r>
            <a:r>
              <a:rPr lang="sk-SK" sz="1600" b="0" strike="noStrike" spc="-1" dirty="0" err="1">
                <a:solidFill>
                  <a:srgbClr val="000000"/>
                </a:solidFill>
                <a:latin typeface="Courier New"/>
              </a:rPr>
              <a:t>crawler</a:t>
            </a:r>
            <a:r>
              <a:rPr lang="sk-SK" sz="1600" b="0" strike="noStrike" spc="-1" dirty="0">
                <a:solidFill>
                  <a:srgbClr val="000000"/>
                </a:solidFill>
                <a:latin typeface="Courier New"/>
              </a:rPr>
              <a:t>-&gt;filter('h1')-&gt;text());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9"/>
              </a:spcBef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94317AA-0750-47B0-B449-0032B4F74AD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605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Záver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Mo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žnosti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rozšírenia: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Validácia formulárov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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ánkovanie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(pagination)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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spc="-1" dirty="0">
                <a:solidFill>
                  <a:srgbClr val="000000"/>
                </a:solidFill>
                <a:latin typeface="Calibri"/>
              </a:rPr>
              <a:t>CSRF token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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Optimistic locking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Verzie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ent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ít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B1A2705-BA4A-48AF-954D-C6A3228D032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172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Koncepty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(3)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spc="-1" dirty="0">
                <a:solidFill>
                  <a:srgbClr val="000000"/>
                </a:solidFill>
                <a:latin typeface="Calibri"/>
              </a:rPr>
              <a:t>PDO, SQL </a:t>
            </a:r>
            <a:r>
              <a:rPr lang="sk-SK" sz="2800" spc="-1" dirty="0" err="1">
                <a:solidFill>
                  <a:srgbClr val="000000"/>
                </a:solidFill>
                <a:latin typeface="Calibri"/>
              </a:rPr>
              <a:t>injection</a:t>
            </a:r>
            <a:r>
              <a:rPr lang="sk-SK" sz="28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sk-SK" sz="2800" spc="-1" dirty="0" err="1">
                <a:solidFill>
                  <a:srgbClr val="000000"/>
                </a:solidFill>
                <a:latin typeface="Calibri"/>
              </a:rPr>
              <a:t>escape</a:t>
            </a:r>
            <a:r>
              <a:rPr lang="sk-SK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sk-SK" sz="2800" spc="-1" dirty="0" err="1">
                <a:solidFill>
                  <a:srgbClr val="000000"/>
                </a:solidFill>
                <a:latin typeface="Calibri"/>
              </a:rPr>
              <a:t>quotes</a:t>
            </a:r>
            <a:r>
              <a:rPr lang="sk-SK" sz="2800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DQL,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QueryBuilder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NativeQuery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ORM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Doctrine 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findAll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findBy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persist, merge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flush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EntityManager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prepared statements, 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transakcie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(commit, rollback)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Security – CSRF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token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CustomAuthenticator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– SUT,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assert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moc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k, stub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2EC55AA-2533-40D8-9341-BA55D959C6A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2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Projekt – Fakturačný systém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MVC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Model – návrh databázovej schémy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objektový model, ORM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View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– šablóny HTML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Controller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– REST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Konfigurácia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frameworku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– .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env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.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yaml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security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, ...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Testovanie –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Unit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testy, A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utomatizovan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é akceptačné testy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3F2B43C-C73F-460E-8D8C-3AFFD39278E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14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Inštalácia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nastavenie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programov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pre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vývoj</a:t>
            </a: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 webových aplikácií v PHP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a MySQL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Apache HTTP Server			v2.4.41</a:t>
            </a:r>
            <a:endParaRPr lang="en-US" sz="2800" b="0" strike="noStrike" spc="-1" dirty="0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PHP					v7.4.4</a:t>
            </a:r>
            <a:endParaRPr lang="en-US" sz="2800" b="0" strike="noStrike" spc="-1" dirty="0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Composer				v1.10.1</a:t>
            </a:r>
            <a:endParaRPr lang="en-US" sz="2800" b="0" strike="noStrike" spc="-1" dirty="0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MariaDB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				v10.4.12</a:t>
            </a:r>
            <a:endParaRPr lang="en-US" sz="2800" b="0" strike="noStrike" spc="-1" dirty="0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adminer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				v4.7.6</a:t>
            </a:r>
            <a:endParaRPr lang="en-US" sz="2800" b="0" strike="noStrike" spc="-1" dirty="0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xdebug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				v2.9.4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12B6709-20BD-4999-B098-5DB983C3DCA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17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Projekt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Fakt</a:t>
            </a:r>
            <a:r>
              <a:rPr lang="sk-SK" sz="4400" b="0" strike="noStrike" spc="-1" dirty="0" err="1">
                <a:solidFill>
                  <a:srgbClr val="000000"/>
                </a:solidFill>
                <a:latin typeface="Calibri Light"/>
              </a:rPr>
              <a:t>úry</a:t>
            </a: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 –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N</a:t>
            </a: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á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vrh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d</a:t>
            </a:r>
            <a:r>
              <a:rPr lang="sk-SK" sz="4400" b="0" strike="noStrike" spc="-1" dirty="0" err="1">
                <a:solidFill>
                  <a:srgbClr val="000000"/>
                </a:solidFill>
                <a:latin typeface="Calibri Light"/>
              </a:rPr>
              <a:t>átového</a:t>
            </a:r>
            <a:r>
              <a:rPr lang="sk-SK" sz="4400" b="0" strike="noStrike" spc="-1" dirty="0">
                <a:solidFill>
                  <a:srgbClr val="000000"/>
                </a:solidFill>
                <a:latin typeface="Calibri Light"/>
              </a:rPr>
              <a:t> modelu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Viacpoužívateľská webová aplikácia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Vytvorenie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SQL e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ntít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en-US" sz="2800" b="0" strike="noStrike" spc="-1" dirty="0">
              <a:latin typeface="Arial"/>
            </a:endParaRP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Používateľ (</a:t>
            </a:r>
            <a:r>
              <a:rPr lang="sk-SK" sz="2400" b="0" strike="noStrike" spc="-1" dirty="0">
                <a:solidFill>
                  <a:srgbClr val="000000"/>
                </a:solidFill>
                <a:latin typeface="Courier New"/>
              </a:rPr>
              <a:t>user</a:t>
            </a: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Zákazník (</a:t>
            </a:r>
            <a:r>
              <a:rPr lang="sk-SK" sz="2400" b="0" strike="noStrike" spc="-1" dirty="0" err="1">
                <a:solidFill>
                  <a:srgbClr val="000000"/>
                </a:solidFill>
                <a:latin typeface="Courier New"/>
              </a:rPr>
              <a:t>customer</a:t>
            </a: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Faktúra (</a:t>
            </a:r>
            <a:r>
              <a:rPr lang="sk-SK" sz="2400" b="0" strike="noStrike" spc="-1" dirty="0" err="1">
                <a:solidFill>
                  <a:srgbClr val="000000"/>
                </a:solidFill>
                <a:latin typeface="Courier New"/>
              </a:rPr>
              <a:t>invoice</a:t>
            </a: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k-SK" sz="2400" spc="-1" dirty="0">
                <a:solidFill>
                  <a:srgbClr val="000000"/>
                </a:solidFill>
                <a:latin typeface="Calibri"/>
              </a:rPr>
              <a:t>Príloha (</a:t>
            </a:r>
            <a:r>
              <a:rPr lang="sk-SK" sz="2400" spc="-1" dirty="0" err="1">
                <a:solidFill>
                  <a:srgbClr val="000000"/>
                </a:solidFill>
                <a:latin typeface="Courier New"/>
              </a:rPr>
              <a:t>attachment</a:t>
            </a:r>
            <a:r>
              <a:rPr lang="sk-SK" sz="2400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Tovar (</a:t>
            </a:r>
            <a:r>
              <a:rPr lang="sk-SK" sz="2400" b="0" strike="noStrike" spc="-1" dirty="0" err="1">
                <a:solidFill>
                  <a:srgbClr val="000000"/>
                </a:solidFill>
                <a:latin typeface="Courier New"/>
              </a:rPr>
              <a:t>article</a:t>
            </a: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Položka na faktúre (</a:t>
            </a:r>
            <a:r>
              <a:rPr lang="sk-SK" sz="2400" b="0" strike="noStrike" spc="-1" dirty="0" err="1">
                <a:solidFill>
                  <a:srgbClr val="000000"/>
                </a:solidFill>
                <a:latin typeface="Courier New"/>
              </a:rPr>
              <a:t>invoicearticle</a:t>
            </a:r>
            <a:r>
              <a:rPr lang="sk-SK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Vygenerovanie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PHP 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nt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ít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pomocou ORM </a:t>
            </a:r>
            <a:r>
              <a:rPr lang="sk-SK" sz="2800" b="0" strike="noStrike" spc="-1" dirty="0" err="1">
                <a:solidFill>
                  <a:srgbClr val="000000"/>
                </a:solidFill>
                <a:latin typeface="Calibri"/>
              </a:rPr>
              <a:t>Doctrine</a:t>
            </a:r>
            <a:r>
              <a:rPr lang="sk-SK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getter&amp;setter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F62C117-EB2F-4741-AFDD-C1FF5C3EBAE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310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Dátový model –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</a:t>
            </a: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ntita Používateľ (user)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37" name="Content Placeholder 14"/>
          <p:cNvPicPr/>
          <p:nvPr/>
        </p:nvPicPr>
        <p:blipFill>
          <a:blip r:embed="rId2"/>
          <a:stretch/>
        </p:blipFill>
        <p:spPr>
          <a:xfrm>
            <a:off x="838080" y="1945080"/>
            <a:ext cx="5180760" cy="41119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6172200" y="1825560"/>
            <a:ext cx="5696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CREATE TABLE `user` (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`id` int(11) NOT NULL AUTO_INCREMENT,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`name` varchar(255) NOT NULL,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`username` varchar(255) NOT NULL,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`password` varchar(255) NOT NULL,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`phone` varchar(255) NOT NULL,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`email` varchar(255) NOT NULL,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`roles` varchar(255) NOT NULL,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PRIMARY KEY (`id`),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UNIQUE KEY `username` (`username`)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) ENGINE=InnoDB DEFAULT CHARSET=utf8;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45347C8-4D25-46E2-870E-0DAC756EF43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48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sk-SK" sz="4400" b="0" strike="noStrike" spc="-1">
                <a:solidFill>
                  <a:srgbClr val="000000"/>
                </a:solidFill>
                <a:latin typeface="Calibri Light"/>
              </a:rPr>
              <a:t>Dátový model – entita Zákazník (customer)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172200" y="1825560"/>
            <a:ext cx="5696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CREATE TABLE `customer` (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`id` int(11) NOT NULL AUTO_INCREMENT,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`name` varchar(255) NOT NULL,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`street` varchar(255) NOT NULL,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`city` varchar(255) NOT NULL,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`country` varchar(255) NOT NULL,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`zipcode` varchar(255) NOT NULL,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PRIMARY KEY (`id`)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) ENGINE=InnoDB DEFAULT CHARSET=utf8;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2840D25-CB13-4D83-B83F-366207F79EB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43" name="Content Placeholder 8"/>
          <p:cNvPicPr/>
          <p:nvPr/>
        </p:nvPicPr>
        <p:blipFill>
          <a:blip r:embed="rId2"/>
          <a:stretch/>
        </p:blipFill>
        <p:spPr>
          <a:xfrm>
            <a:off x="838080" y="2114640"/>
            <a:ext cx="5180760" cy="377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93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3672</Words>
  <Application>Microsoft Office PowerPoint</Application>
  <PresentationFormat>Widescreen</PresentationFormat>
  <Paragraphs>484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Tvorba webových aplikácií pomocou OOP v PHP s frameworkom Symfony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Formuláre – validácia na strane klienta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webových aplikácií pomocou OOP v PHP s frameworkom Symfony</dc:title>
  <dc:creator>lenovox1</dc:creator>
  <cp:lastModifiedBy>lr</cp:lastModifiedBy>
  <cp:revision>13</cp:revision>
  <dcterms:created xsi:type="dcterms:W3CDTF">2020-04-14T11:53:14Z</dcterms:created>
  <dcterms:modified xsi:type="dcterms:W3CDTF">2020-09-01T13:54:20Z</dcterms:modified>
</cp:coreProperties>
</file>