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B6739-5DBF-4359-8363-986FF50D1826}" v="3" dt="2020-02-18T19:49:13.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k Hargreaves" userId="ee398d0d-6b79-42a5-af56-4f5e1907b4b9" providerId="ADAL" clId="{478B6739-5DBF-4359-8363-986FF50D1826}"/>
    <pc:docChg chg="undo custSel modSld">
      <pc:chgData name="Zak Hargreaves" userId="ee398d0d-6b79-42a5-af56-4f5e1907b4b9" providerId="ADAL" clId="{478B6739-5DBF-4359-8363-986FF50D1826}" dt="2020-02-18T19:49:32.555" v="19" actId="1076"/>
      <pc:docMkLst>
        <pc:docMk/>
      </pc:docMkLst>
      <pc:sldChg chg="addSp delSp modSp">
        <pc:chgData name="Zak Hargreaves" userId="ee398d0d-6b79-42a5-af56-4f5e1907b4b9" providerId="ADAL" clId="{478B6739-5DBF-4359-8363-986FF50D1826}" dt="2020-02-18T19:49:32.555" v="19" actId="1076"/>
        <pc:sldMkLst>
          <pc:docMk/>
          <pc:sldMk cId="2422808282" sldId="257"/>
        </pc:sldMkLst>
        <pc:spChg chg="del">
          <ac:chgData name="Zak Hargreaves" userId="ee398d0d-6b79-42a5-af56-4f5e1907b4b9" providerId="ADAL" clId="{478B6739-5DBF-4359-8363-986FF50D1826}" dt="2020-02-18T19:48:23.623" v="0"/>
          <ac:spMkLst>
            <pc:docMk/>
            <pc:sldMk cId="2422808282" sldId="257"/>
            <ac:spMk id="3" creationId="{27FED1E5-410B-4D11-9DC5-C491B4400AAB}"/>
          </ac:spMkLst>
        </pc:spChg>
        <pc:spChg chg="add del mod">
          <ac:chgData name="Zak Hargreaves" userId="ee398d0d-6b79-42a5-af56-4f5e1907b4b9" providerId="ADAL" clId="{478B6739-5DBF-4359-8363-986FF50D1826}" dt="2020-02-18T19:49:08.537" v="11" actId="478"/>
          <ac:spMkLst>
            <pc:docMk/>
            <pc:sldMk cId="2422808282" sldId="257"/>
            <ac:spMk id="6" creationId="{ADF0D42B-F891-4B31-8F60-5B344F5DC6AE}"/>
          </ac:spMkLst>
        </pc:spChg>
        <pc:picChg chg="add del mod modCrop">
          <ac:chgData name="Zak Hargreaves" userId="ee398d0d-6b79-42a5-af56-4f5e1907b4b9" providerId="ADAL" clId="{478B6739-5DBF-4359-8363-986FF50D1826}" dt="2020-02-18T19:49:32.555" v="19" actId="1076"/>
          <ac:picMkLst>
            <pc:docMk/>
            <pc:sldMk cId="2422808282" sldId="257"/>
            <ac:picMk id="4" creationId="{ED8165F4-391B-46E4-B719-3996610BC86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30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186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542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629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24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89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982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29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42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2490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205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2/18/2020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764840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4" r:id="rId5"/>
    <p:sldLayoutId id="2147483738" r:id="rId6"/>
    <p:sldLayoutId id="2147483739" r:id="rId7"/>
    <p:sldLayoutId id="2147483740" r:id="rId8"/>
    <p:sldLayoutId id="2147483743" r:id="rId9"/>
    <p:sldLayoutId id="2147483741" r:id="rId10"/>
    <p:sldLayoutId id="2147483742"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7BDFB6D-308F-46ED-83C9-51E8307AE017}"/>
              </a:ext>
            </a:extLst>
          </p:cNvPr>
          <p:cNvPicPr>
            <a:picLocks noChangeAspect="1"/>
          </p:cNvPicPr>
          <p:nvPr/>
        </p:nvPicPr>
        <p:blipFill rotWithShape="1">
          <a:blip r:embed="rId2">
            <a:alphaModFix amt="40000"/>
          </a:blip>
          <a:srcRect b="25987"/>
          <a:stretch/>
        </p:blipFill>
        <p:spPr>
          <a:xfrm>
            <a:off x="20" y="10"/>
            <a:ext cx="12191980" cy="6857990"/>
          </a:xfrm>
          <a:prstGeom prst="rect">
            <a:avLst/>
          </a:prstGeom>
        </p:spPr>
      </p:pic>
      <p:sp>
        <p:nvSpPr>
          <p:cNvPr id="2" name="Title 1">
            <a:extLst>
              <a:ext uri="{FF2B5EF4-FFF2-40B4-BE49-F238E27FC236}">
                <a16:creationId xmlns:a16="http://schemas.microsoft.com/office/drawing/2014/main" id="{84770A01-9C93-4113-B838-0122A90F85F9}"/>
              </a:ext>
            </a:extLst>
          </p:cNvPr>
          <p:cNvSpPr>
            <a:spLocks noGrp="1"/>
          </p:cNvSpPr>
          <p:nvPr>
            <p:ph type="ctrTitle"/>
          </p:nvPr>
        </p:nvSpPr>
        <p:spPr>
          <a:xfrm>
            <a:off x="965201" y="1020431"/>
            <a:ext cx="10225530" cy="1475013"/>
          </a:xfrm>
        </p:spPr>
        <p:txBody>
          <a:bodyPr>
            <a:normAutofit/>
          </a:bodyPr>
          <a:lstStyle/>
          <a:p>
            <a:r>
              <a:rPr lang="en-GB" sz="4000" dirty="0">
                <a:solidFill>
                  <a:schemeClr val="tx1"/>
                </a:solidFill>
              </a:rPr>
              <a:t>C# European Council Voting Calculator Replica</a:t>
            </a:r>
          </a:p>
        </p:txBody>
      </p:sp>
      <p:sp>
        <p:nvSpPr>
          <p:cNvPr id="3" name="Subtitle 2">
            <a:extLst>
              <a:ext uri="{FF2B5EF4-FFF2-40B4-BE49-F238E27FC236}">
                <a16:creationId xmlns:a16="http://schemas.microsoft.com/office/drawing/2014/main" id="{32ECDFB1-4184-4D54-9158-81A5DECE19C9}"/>
              </a:ext>
            </a:extLst>
          </p:cNvPr>
          <p:cNvSpPr>
            <a:spLocks noGrp="1"/>
          </p:cNvSpPr>
          <p:nvPr>
            <p:ph type="subTitle" idx="1"/>
          </p:nvPr>
        </p:nvSpPr>
        <p:spPr>
          <a:xfrm>
            <a:off x="965200" y="2495445"/>
            <a:ext cx="10225530" cy="590321"/>
          </a:xfrm>
        </p:spPr>
        <p:txBody>
          <a:bodyPr>
            <a:normAutofit/>
          </a:bodyPr>
          <a:lstStyle/>
          <a:p>
            <a:r>
              <a:rPr lang="en-GB" dirty="0">
                <a:solidFill>
                  <a:schemeClr val="tx1"/>
                </a:solidFill>
              </a:rPr>
              <a:t>Zak Hargreaves, Jacob Marshall &amp; Lewis Robinson</a:t>
            </a:r>
          </a:p>
        </p:txBody>
      </p:sp>
    </p:spTree>
    <p:extLst>
      <p:ext uri="{BB962C8B-B14F-4D97-AF65-F5344CB8AC3E}">
        <p14:creationId xmlns:p14="http://schemas.microsoft.com/office/powerpoint/2010/main" val="8112327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7E3572-2DB8-42B2-A7DB-14C08CD8CE9F}"/>
              </a:ext>
            </a:extLst>
          </p:cNvPr>
          <p:cNvSpPr>
            <a:spLocks noGrp="1"/>
          </p:cNvSpPr>
          <p:nvPr>
            <p:ph type="title"/>
          </p:nvPr>
        </p:nvSpPr>
        <p:spPr>
          <a:xfrm>
            <a:off x="609906" y="702155"/>
            <a:ext cx="3568661" cy="1269713"/>
          </a:xfrm>
        </p:spPr>
        <p:txBody>
          <a:bodyPr>
            <a:normAutofit/>
          </a:bodyPr>
          <a:lstStyle/>
          <a:p>
            <a:r>
              <a:rPr lang="en-GB" dirty="0"/>
              <a:t>Version control tools</a:t>
            </a: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0A696875-0A4F-4B74-81CA-BE57ED01A4FA}"/>
              </a:ext>
            </a:extLst>
          </p:cNvPr>
          <p:cNvSpPr>
            <a:spLocks noGrp="1"/>
          </p:cNvSpPr>
          <p:nvPr>
            <p:ph idx="1"/>
          </p:nvPr>
        </p:nvSpPr>
        <p:spPr>
          <a:xfrm>
            <a:off x="609906" y="1250794"/>
            <a:ext cx="5019107" cy="3849966"/>
          </a:xfrm>
        </p:spPr>
        <p:txBody>
          <a:bodyPr>
            <a:normAutofit/>
          </a:bodyPr>
          <a:lstStyle/>
          <a:p>
            <a:pPr marL="0" indent="0">
              <a:buNone/>
            </a:pPr>
            <a:r>
              <a:rPr lang="en-US" dirty="0"/>
              <a:t>Every time the code was changed the records were updated and commented with what the change was. This allowed us to revert back to selected files incase of any errors (EG: File Corruption) This type of version control is called a Distributed Version Control System (DVS)</a:t>
            </a:r>
          </a:p>
          <a:p>
            <a:pPr marL="0" indent="0">
              <a:buNone/>
            </a:pPr>
            <a:r>
              <a:rPr lang="en-US" dirty="0"/>
              <a:t> </a:t>
            </a:r>
          </a:p>
        </p:txBody>
      </p:sp>
      <p:pic>
        <p:nvPicPr>
          <p:cNvPr id="4" name="Content Placeholder 3">
            <a:extLst>
              <a:ext uri="{FF2B5EF4-FFF2-40B4-BE49-F238E27FC236}">
                <a16:creationId xmlns:a16="http://schemas.microsoft.com/office/drawing/2014/main" id="{ED8165F4-391B-46E4-B719-3996610BC867}"/>
              </a:ext>
            </a:extLst>
          </p:cNvPr>
          <p:cNvPicPr>
            <a:picLocks noChangeAspect="1"/>
          </p:cNvPicPr>
          <p:nvPr/>
        </p:nvPicPr>
        <p:blipFill rotWithShape="1">
          <a:blip r:embed="rId2"/>
          <a:srcRect l="11848" t="6607" r="60924" b="8818"/>
          <a:stretch/>
        </p:blipFill>
        <p:spPr>
          <a:xfrm>
            <a:off x="5856786" y="406125"/>
            <a:ext cx="5949017" cy="5220233"/>
          </a:xfrm>
          <a:prstGeom prst="rect">
            <a:avLst/>
          </a:prstGeom>
        </p:spPr>
      </p:pic>
    </p:spTree>
    <p:extLst>
      <p:ext uri="{BB962C8B-B14F-4D97-AF65-F5344CB8AC3E}">
        <p14:creationId xmlns:p14="http://schemas.microsoft.com/office/powerpoint/2010/main" val="242280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6686DB42-2EB9-4305-BD33-FDC54008264F}"/>
              </a:ext>
            </a:extLst>
          </p:cNvPr>
          <p:cNvSpPr>
            <a:spLocks noGrp="1"/>
          </p:cNvSpPr>
          <p:nvPr>
            <p:ph idx="1"/>
          </p:nvPr>
        </p:nvSpPr>
        <p:spPr>
          <a:xfrm>
            <a:off x="609906" y="1005839"/>
            <a:ext cx="4055400" cy="4969511"/>
          </a:xfrm>
        </p:spPr>
        <p:txBody>
          <a:bodyPr>
            <a:normAutofit/>
          </a:bodyPr>
          <a:lstStyle/>
          <a:p>
            <a:r>
              <a:rPr lang="en-US" dirty="0"/>
              <a:t>When files were “pushed” to the remote repository the changes made in that commit were shown. This allowed everyone to see who updated the file and what was updated in the file.</a:t>
            </a:r>
          </a:p>
          <a:p>
            <a:r>
              <a:rPr lang="en-US" dirty="0"/>
              <a:t>Even the smallest of changes to the file were checked over to ensure the program would work successfully and the code is as </a:t>
            </a:r>
            <a:r>
              <a:rPr lang="en-GB" dirty="0"/>
              <a:t>optimised and efficient</a:t>
            </a:r>
            <a:r>
              <a:rPr lang="en-US" dirty="0"/>
              <a:t> as possible.</a:t>
            </a:r>
          </a:p>
        </p:txBody>
      </p:sp>
      <p:pic>
        <p:nvPicPr>
          <p:cNvPr id="4" name="Content Placeholder 3">
            <a:extLst>
              <a:ext uri="{FF2B5EF4-FFF2-40B4-BE49-F238E27FC236}">
                <a16:creationId xmlns:a16="http://schemas.microsoft.com/office/drawing/2014/main" id="{6B1BB3CF-4E94-4E6B-86C2-18BBDC97DB04}"/>
              </a:ext>
            </a:extLst>
          </p:cNvPr>
          <p:cNvPicPr>
            <a:picLocks noChangeAspect="1"/>
          </p:cNvPicPr>
          <p:nvPr/>
        </p:nvPicPr>
        <p:blipFill rotWithShape="1">
          <a:blip r:embed="rId2"/>
          <a:srcRect l="11905" t="8970" r="62464" b="3805"/>
          <a:stretch/>
        </p:blipFill>
        <p:spPr>
          <a:xfrm>
            <a:off x="5279411" y="702156"/>
            <a:ext cx="5485041" cy="5273194"/>
          </a:xfrm>
          <a:prstGeom prst="rect">
            <a:avLst/>
          </a:prstGeom>
        </p:spPr>
      </p:pic>
    </p:spTree>
    <p:extLst>
      <p:ext uri="{BB962C8B-B14F-4D97-AF65-F5344CB8AC3E}">
        <p14:creationId xmlns:p14="http://schemas.microsoft.com/office/powerpoint/2010/main" val="21842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9484B50-F624-4275-9301-DF7882590668}"/>
              </a:ext>
            </a:extLst>
          </p:cNvPr>
          <p:cNvPicPr>
            <a:picLocks noChangeAspect="1"/>
          </p:cNvPicPr>
          <p:nvPr/>
        </p:nvPicPr>
        <p:blipFill rotWithShape="1">
          <a:blip r:embed="rId2"/>
          <a:srcRect l="4806" t="10444" r="70290" b="23762"/>
          <a:stretch/>
        </p:blipFill>
        <p:spPr>
          <a:xfrm>
            <a:off x="6291750" y="165803"/>
            <a:ext cx="5272125" cy="3934751"/>
          </a:xfrm>
          <a:prstGeom prst="rect">
            <a:avLst/>
          </a:prstGeom>
        </p:spPr>
      </p:pic>
      <p:cxnSp>
        <p:nvCxnSpPr>
          <p:cNvPr id="12" name="Straight Connector 11">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 screen&#10;&#10;Description automatically generated">
            <a:extLst>
              <a:ext uri="{FF2B5EF4-FFF2-40B4-BE49-F238E27FC236}">
                <a16:creationId xmlns:a16="http://schemas.microsoft.com/office/drawing/2014/main" id="{F5F08624-9494-4D44-A689-816A958F959C}"/>
              </a:ext>
            </a:extLst>
          </p:cNvPr>
          <p:cNvPicPr>
            <a:picLocks noChangeAspect="1"/>
          </p:cNvPicPr>
          <p:nvPr/>
        </p:nvPicPr>
        <p:blipFill rotWithShape="1">
          <a:blip r:embed="rId3"/>
          <a:srcRect l="54870" t="10253" r="21311" b="26883"/>
          <a:stretch/>
        </p:blipFill>
        <p:spPr>
          <a:xfrm>
            <a:off x="447234" y="165803"/>
            <a:ext cx="5272125" cy="3934751"/>
          </a:xfrm>
          <a:prstGeom prst="rect">
            <a:avLst/>
          </a:prstGeom>
        </p:spPr>
      </p:pic>
      <p:sp>
        <p:nvSpPr>
          <p:cNvPr id="14" name="Rectangle 13">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EA5DDF-3AD4-4AFD-86A0-513E849D8373}"/>
              </a:ext>
            </a:extLst>
          </p:cNvPr>
          <p:cNvSpPr>
            <a:spLocks noGrp="1"/>
          </p:cNvSpPr>
          <p:nvPr>
            <p:ph type="title"/>
          </p:nvPr>
        </p:nvSpPr>
        <p:spPr>
          <a:xfrm>
            <a:off x="679600" y="4596992"/>
            <a:ext cx="3353432" cy="1607013"/>
          </a:xfrm>
        </p:spPr>
        <p:txBody>
          <a:bodyPr anchor="ctr">
            <a:normAutofit/>
          </a:bodyPr>
          <a:lstStyle/>
          <a:p>
            <a:r>
              <a:rPr lang="en-GB">
                <a:solidFill>
                  <a:srgbClr val="FFFFFF"/>
                </a:solidFill>
              </a:rPr>
              <a:t>Program</a:t>
            </a:r>
          </a:p>
        </p:txBody>
      </p:sp>
      <p:sp>
        <p:nvSpPr>
          <p:cNvPr id="3" name="Content Placeholder 2">
            <a:extLst>
              <a:ext uri="{FF2B5EF4-FFF2-40B4-BE49-F238E27FC236}">
                <a16:creationId xmlns:a16="http://schemas.microsoft.com/office/drawing/2014/main" id="{E9C82538-4153-4911-8105-16B3FC6BA16F}"/>
              </a:ext>
            </a:extLst>
          </p:cNvPr>
          <p:cNvSpPr>
            <a:spLocks noGrp="1"/>
          </p:cNvSpPr>
          <p:nvPr>
            <p:ph idx="1"/>
          </p:nvPr>
        </p:nvSpPr>
        <p:spPr>
          <a:xfrm>
            <a:off x="2659309" y="4581687"/>
            <a:ext cx="8853091" cy="1607013"/>
          </a:xfrm>
        </p:spPr>
        <p:txBody>
          <a:bodyPr>
            <a:normAutofit fontScale="85000" lnSpcReduction="20000"/>
          </a:bodyPr>
          <a:lstStyle/>
          <a:p>
            <a:pPr marL="0" indent="0">
              <a:buNone/>
            </a:pPr>
            <a:r>
              <a:rPr lang="en-GB" dirty="0">
                <a:solidFill>
                  <a:srgbClr val="FFFFFF"/>
                </a:solidFill>
              </a:rPr>
              <a:t>Our program has implemented all the voting rules from the EU Council Voting Calculator: Qualified Majority, Reinforced Qualified Majority, Simple Majority and Unanimity</a:t>
            </a:r>
          </a:p>
          <a:p>
            <a:pPr marL="0" indent="0">
              <a:buNone/>
            </a:pPr>
            <a:r>
              <a:rPr lang="en-GB" dirty="0">
                <a:solidFill>
                  <a:srgbClr val="FFFFFF"/>
                </a:solidFill>
              </a:rPr>
              <a:t>Each voting rule has different parameters that need to be passed in order for the result to be approved, as seen these parameters were set in the code and adjusted for each voting rule: Qualified Majority needing greater than 15 states and these states need to have a population greater than 65%. If these parameters are passed then the result is approved. Otherwise, the result will be Rejected</a:t>
            </a:r>
          </a:p>
          <a:p>
            <a:pPr marL="0" indent="0">
              <a:buNone/>
            </a:pPr>
            <a:endParaRPr lang="en-GB" dirty="0">
              <a:solidFill>
                <a:srgbClr val="FFFFFF"/>
              </a:solidFill>
            </a:endParaRPr>
          </a:p>
        </p:txBody>
      </p:sp>
      <p:sp>
        <p:nvSpPr>
          <p:cNvPr id="6" name="Oval 5">
            <a:extLst>
              <a:ext uri="{FF2B5EF4-FFF2-40B4-BE49-F238E27FC236}">
                <a16:creationId xmlns:a16="http://schemas.microsoft.com/office/drawing/2014/main" id="{DA5D021C-AD11-438D-A6FC-7F2E169F73F5}"/>
              </a:ext>
            </a:extLst>
          </p:cNvPr>
          <p:cNvSpPr/>
          <p:nvPr/>
        </p:nvSpPr>
        <p:spPr>
          <a:xfrm>
            <a:off x="-180891" y="805344"/>
            <a:ext cx="3670711" cy="169303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5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8C5E8CB-3009-4679-9A1A-C614DC0F95D0}"/>
              </a:ext>
            </a:extLst>
          </p:cNvPr>
          <p:cNvSpPr>
            <a:spLocks noGrp="1"/>
          </p:cNvSpPr>
          <p:nvPr>
            <p:ph idx="1"/>
          </p:nvPr>
        </p:nvSpPr>
        <p:spPr>
          <a:xfrm>
            <a:off x="591224" y="601200"/>
            <a:ext cx="3409782" cy="5624979"/>
          </a:xfrm>
        </p:spPr>
        <p:txBody>
          <a:bodyPr>
            <a:normAutofit/>
          </a:bodyPr>
          <a:lstStyle/>
          <a:p>
            <a:pPr marL="0" indent="0">
              <a:buNone/>
            </a:pPr>
            <a:r>
              <a:rPr lang="en-GB" dirty="0">
                <a:solidFill>
                  <a:srgbClr val="FFFFFF"/>
                </a:solidFill>
              </a:rPr>
              <a:t>This is the replica of the voting calculator presented in a Windows Form presentation</a:t>
            </a:r>
          </a:p>
          <a:p>
            <a:pPr marL="0" indent="0">
              <a:buNone/>
            </a:pPr>
            <a:r>
              <a:rPr lang="en-GB" dirty="0">
                <a:solidFill>
                  <a:srgbClr val="FFFFFF"/>
                </a:solidFill>
              </a:rPr>
              <a:t>Each country is listed along with their respective population percentage, each country has the choice of Yes, No and Abstain.</a:t>
            </a:r>
          </a:p>
          <a:p>
            <a:pPr marL="0" indent="0">
              <a:buNone/>
            </a:pPr>
            <a:r>
              <a:rPr lang="en-GB" dirty="0">
                <a:solidFill>
                  <a:srgbClr val="FFFFFF"/>
                </a:solidFill>
              </a:rPr>
              <a:t>The form also displays the Voting States with an active tally on how many countries voted Yes, No or Abstain, along with the voting population with the overall percentage.</a:t>
            </a:r>
          </a:p>
          <a:p>
            <a:pPr marL="0" indent="0">
              <a:buNone/>
            </a:pPr>
            <a:endParaRPr lang="en-GB" dirty="0">
              <a:solidFill>
                <a:srgbClr val="FFFFFF"/>
              </a:solidFill>
            </a:endParaRPr>
          </a:p>
        </p:txBody>
      </p:sp>
      <p:pic>
        <p:nvPicPr>
          <p:cNvPr id="4" name="Picture 3">
            <a:extLst>
              <a:ext uri="{FF2B5EF4-FFF2-40B4-BE49-F238E27FC236}">
                <a16:creationId xmlns:a16="http://schemas.microsoft.com/office/drawing/2014/main" id="{E05AD833-BD67-44CF-B608-8FF9FCD0373B}"/>
              </a:ext>
            </a:extLst>
          </p:cNvPr>
          <p:cNvPicPr>
            <a:picLocks noChangeAspect="1"/>
          </p:cNvPicPr>
          <p:nvPr/>
        </p:nvPicPr>
        <p:blipFill rotWithShape="1">
          <a:blip r:embed="rId2"/>
          <a:srcRect l="18989" t="24589" r="59021" b="28095"/>
          <a:stretch/>
        </p:blipFill>
        <p:spPr>
          <a:xfrm>
            <a:off x="4544467" y="1314644"/>
            <a:ext cx="6995359" cy="4252128"/>
          </a:xfrm>
          <a:prstGeom prst="rect">
            <a:avLst/>
          </a:prstGeom>
        </p:spPr>
      </p:pic>
    </p:spTree>
    <p:extLst>
      <p:ext uri="{BB962C8B-B14F-4D97-AF65-F5344CB8AC3E}">
        <p14:creationId xmlns:p14="http://schemas.microsoft.com/office/powerpoint/2010/main" val="20671075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 screen&#10;&#10;Description automatically generated">
            <a:extLst>
              <a:ext uri="{FF2B5EF4-FFF2-40B4-BE49-F238E27FC236}">
                <a16:creationId xmlns:a16="http://schemas.microsoft.com/office/drawing/2014/main" id="{D8D76F4F-2F6E-4069-9E4E-97D8C4040334}"/>
              </a:ext>
            </a:extLst>
          </p:cNvPr>
          <p:cNvPicPr>
            <a:picLocks noChangeAspect="1"/>
          </p:cNvPicPr>
          <p:nvPr/>
        </p:nvPicPr>
        <p:blipFill rotWithShape="1">
          <a:blip r:embed="rId2"/>
          <a:srcRect l="50635" b="6054"/>
          <a:stretch/>
        </p:blipFill>
        <p:spPr>
          <a:xfrm>
            <a:off x="6096000" y="534079"/>
            <a:ext cx="5796871" cy="3151083"/>
          </a:xfrm>
          <a:prstGeom prst="rect">
            <a:avLst/>
          </a:prstGeom>
        </p:spPr>
      </p:pic>
      <p:cxnSp>
        <p:nvCxnSpPr>
          <p:cNvPr id="12" name="Straight Connector 11">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 screen&#10;&#10;Description automatically generated">
            <a:extLst>
              <a:ext uri="{FF2B5EF4-FFF2-40B4-BE49-F238E27FC236}">
                <a16:creationId xmlns:a16="http://schemas.microsoft.com/office/drawing/2014/main" id="{9F6FDBA7-DD80-4AE1-A1A7-04A2C90B3D26}"/>
              </a:ext>
            </a:extLst>
          </p:cNvPr>
          <p:cNvPicPr>
            <a:picLocks noChangeAspect="1"/>
          </p:cNvPicPr>
          <p:nvPr/>
        </p:nvPicPr>
        <p:blipFill rotWithShape="1">
          <a:blip r:embed="rId3"/>
          <a:srcRect l="50000" b="5144"/>
          <a:stretch/>
        </p:blipFill>
        <p:spPr>
          <a:xfrm>
            <a:off x="108207" y="534079"/>
            <a:ext cx="5879586" cy="3151083"/>
          </a:xfrm>
          <a:prstGeom prst="rect">
            <a:avLst/>
          </a:prstGeom>
        </p:spPr>
      </p:pic>
      <p:sp>
        <p:nvSpPr>
          <p:cNvPr id="14" name="Rectangle 13">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1BBDA-3668-46EB-8A73-B5C91938A085}"/>
              </a:ext>
            </a:extLst>
          </p:cNvPr>
          <p:cNvSpPr>
            <a:spLocks noGrp="1"/>
          </p:cNvSpPr>
          <p:nvPr>
            <p:ph type="title"/>
          </p:nvPr>
        </p:nvSpPr>
        <p:spPr>
          <a:xfrm>
            <a:off x="679600" y="4596992"/>
            <a:ext cx="3353432" cy="1607013"/>
          </a:xfrm>
        </p:spPr>
        <p:txBody>
          <a:bodyPr anchor="ctr">
            <a:normAutofit/>
          </a:bodyPr>
          <a:lstStyle/>
          <a:p>
            <a:r>
              <a:rPr lang="en-GB">
                <a:solidFill>
                  <a:srgbClr val="FFFFFF"/>
                </a:solidFill>
              </a:rPr>
              <a:t>Object-orientated features</a:t>
            </a:r>
          </a:p>
        </p:txBody>
      </p:sp>
      <p:sp>
        <p:nvSpPr>
          <p:cNvPr id="3" name="Content Placeholder 2">
            <a:extLst>
              <a:ext uri="{FF2B5EF4-FFF2-40B4-BE49-F238E27FC236}">
                <a16:creationId xmlns:a16="http://schemas.microsoft.com/office/drawing/2014/main" id="{52E9FA92-482D-406F-B7FD-DE5F2F6BCA5D}"/>
              </a:ext>
            </a:extLst>
          </p:cNvPr>
          <p:cNvSpPr>
            <a:spLocks noGrp="1"/>
          </p:cNvSpPr>
          <p:nvPr>
            <p:ph idx="1"/>
          </p:nvPr>
        </p:nvSpPr>
        <p:spPr>
          <a:xfrm>
            <a:off x="4271491" y="4596992"/>
            <a:ext cx="7240909" cy="1607012"/>
          </a:xfrm>
        </p:spPr>
        <p:txBody>
          <a:bodyPr>
            <a:normAutofit/>
          </a:bodyPr>
          <a:lstStyle/>
          <a:p>
            <a:r>
              <a:rPr lang="en-GB" dirty="0">
                <a:solidFill>
                  <a:srgbClr val="FFFFFF"/>
                </a:solidFill>
              </a:rPr>
              <a:t>Class implementation</a:t>
            </a:r>
          </a:p>
          <a:p>
            <a:r>
              <a:rPr lang="en-GB" dirty="0">
                <a:solidFill>
                  <a:srgbClr val="FFFFFF"/>
                </a:solidFill>
              </a:rPr>
              <a:t>Object instantiations</a:t>
            </a:r>
          </a:p>
          <a:p>
            <a:r>
              <a:rPr lang="en-GB" dirty="0">
                <a:solidFill>
                  <a:srgbClr val="FFFFFF"/>
                </a:solidFill>
              </a:rPr>
              <a:t>Method calls</a:t>
            </a:r>
          </a:p>
        </p:txBody>
      </p:sp>
    </p:spTree>
    <p:extLst>
      <p:ext uri="{BB962C8B-B14F-4D97-AF65-F5344CB8AC3E}">
        <p14:creationId xmlns:p14="http://schemas.microsoft.com/office/powerpoint/2010/main" val="379091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39F5-6B8B-4D39-99F7-95AF9D609332}"/>
              </a:ext>
            </a:extLst>
          </p:cNvPr>
          <p:cNvSpPr>
            <a:spLocks noGrp="1"/>
          </p:cNvSpPr>
          <p:nvPr>
            <p:ph type="title"/>
          </p:nvPr>
        </p:nvSpPr>
        <p:spPr/>
        <p:txBody>
          <a:bodyPr/>
          <a:lstStyle/>
          <a:p>
            <a:r>
              <a:rPr lang="en-GB" dirty="0"/>
              <a:t>Object-orientated design/programming</a:t>
            </a:r>
          </a:p>
        </p:txBody>
      </p:sp>
      <p:sp>
        <p:nvSpPr>
          <p:cNvPr id="3" name="Content Placeholder 2">
            <a:extLst>
              <a:ext uri="{FF2B5EF4-FFF2-40B4-BE49-F238E27FC236}">
                <a16:creationId xmlns:a16="http://schemas.microsoft.com/office/drawing/2014/main" id="{87213ED4-147A-4826-B8BB-3E8CA52D0B9F}"/>
              </a:ext>
            </a:extLst>
          </p:cNvPr>
          <p:cNvSpPr>
            <a:spLocks noGrp="1"/>
          </p:cNvSpPr>
          <p:nvPr>
            <p:ph idx="1"/>
          </p:nvPr>
        </p:nvSpPr>
        <p:spPr/>
        <p:txBody>
          <a:bodyPr/>
          <a:lstStyle/>
          <a:p>
            <a:r>
              <a:rPr lang="en-GB" dirty="0"/>
              <a:t>Encapsulation</a:t>
            </a:r>
          </a:p>
          <a:p>
            <a:r>
              <a:rPr lang="en-GB" dirty="0"/>
              <a:t>Data abstraction</a:t>
            </a:r>
          </a:p>
        </p:txBody>
      </p:sp>
    </p:spTree>
    <p:extLst>
      <p:ext uri="{BB962C8B-B14F-4D97-AF65-F5344CB8AC3E}">
        <p14:creationId xmlns:p14="http://schemas.microsoft.com/office/powerpoint/2010/main" val="3869401129"/>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33</TotalTime>
  <Words>320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 Nova Light</vt:lpstr>
      <vt:lpstr>Wingdings 2</vt:lpstr>
      <vt:lpstr>DividendVTI</vt:lpstr>
      <vt:lpstr>C# European Council Voting Calculator Replica</vt:lpstr>
      <vt:lpstr>Version control tools</vt:lpstr>
      <vt:lpstr>PowerPoint Presentation</vt:lpstr>
      <vt:lpstr>Program</vt:lpstr>
      <vt:lpstr>PowerPoint Presentation</vt:lpstr>
      <vt:lpstr>Object-orientated features</vt:lpstr>
      <vt:lpstr>Object-orientated design/programming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European Council Voting Calculator Replica</dc:title>
  <dc:creator>Zak Hargreaves</dc:creator>
  <cp:lastModifiedBy>Zak Hargreaves</cp:lastModifiedBy>
  <cp:revision>5</cp:revision>
  <dcterms:created xsi:type="dcterms:W3CDTF">2020-02-18T20:21:04Z</dcterms:created>
  <dcterms:modified xsi:type="dcterms:W3CDTF">2020-02-18T20:54:26Z</dcterms:modified>
</cp:coreProperties>
</file>