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F89DC-4AC4-42F2-AFFC-926DAD6F47DD}" v="56" dt="2021-04-27T21:41:48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21:41:49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9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8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49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1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2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E3E4C453-0305-44AA-BE91-C0A992D57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35915" b="748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6DF80-08D2-42B6-8862-73D4A101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089" y="825006"/>
            <a:ext cx="9144000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8000" dirty="0">
                <a:solidFill>
                  <a:schemeClr val="bg1"/>
                </a:solidFill>
              </a:rPr>
              <a:t>Chasing Shadows: Finding Class 1 Sites for Weather Sensors Using </a:t>
            </a:r>
            <a:r>
              <a:rPr lang="en-US" sz="8000" dirty="0" err="1">
                <a:solidFill>
                  <a:schemeClr val="bg1"/>
                </a:solidFill>
              </a:rPr>
              <a:t>Hillshade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86FF5-9CC7-4E54-9803-53EA93694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Lucas Rosen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GIS 5572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017-F03B-4310-82EB-65479B06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2C5B-9643-4241-BFDC-4CDD277D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DSM was put on the Map and </a:t>
            </a:r>
            <a:r>
              <a:rPr lang="en-US" dirty="0" err="1"/>
              <a:t>Hillshade</a:t>
            </a:r>
            <a:r>
              <a:rPr lang="en-US" dirty="0"/>
              <a:t> was used four times: Once for each date/time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gital Surface Model of a Raster Tile.">
            <a:extLst>
              <a:ext uri="{FF2B5EF4-FFF2-40B4-BE49-F238E27FC236}">
                <a16:creationId xmlns:a16="http://schemas.microsoft.com/office/drawing/2014/main" id="{31EEAB39-2523-4DD0-B599-ADF03C7F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9" y="3116237"/>
            <a:ext cx="2867438" cy="2862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E2273-5C32-4AE8-9B3F-1AA4F319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05" y="3116237"/>
            <a:ext cx="2984060" cy="2862262"/>
          </a:xfrm>
          <a:prstGeom prst="rect">
            <a:avLst/>
          </a:prstGeom>
        </p:spPr>
      </p:pic>
      <p:pic>
        <p:nvPicPr>
          <p:cNvPr id="11" name="Picture 10" descr="HillShade Output&#10;">
            <a:extLst>
              <a:ext uri="{FF2B5EF4-FFF2-40B4-BE49-F238E27FC236}">
                <a16:creationId xmlns:a16="http://schemas.microsoft.com/office/drawing/2014/main" id="{BF442984-DC41-44DC-A964-B1E63B225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828" y="3074936"/>
            <a:ext cx="2903563" cy="29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6978-FB12-4EBB-A411-673745C5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4F48-E898-4A94-A4A1-C87137C8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and Arc Pro Documentation Show that shadows are a </a:t>
            </a:r>
            <a:r>
              <a:rPr lang="en-US" dirty="0" err="1"/>
              <a:t>Hillshade</a:t>
            </a:r>
            <a:r>
              <a:rPr lang="en-US" dirty="0"/>
              <a:t> value of 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4E9CFF-51E1-4304-8175-E7259705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45" y="2811697"/>
            <a:ext cx="6027814" cy="26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A1DC-E6A6-4340-880F-513FAAA3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BDC9-ECC8-4544-956D-5A5DE519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Greater than 0 were reclassified as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15C0A-5FB8-42E6-8B34-FB2FA0C7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6" y="2466594"/>
            <a:ext cx="3752850" cy="3714750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ED6646DB-9433-46F5-9FC2-570C3D9DF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71" y="2367996"/>
            <a:ext cx="3642033" cy="381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E1F4-269E-4CE6-A81F-21E11C33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Arc 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95DE-1DA3-41E1-A737-E0B64E9E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4 </a:t>
            </a:r>
            <a:r>
              <a:rPr lang="en-US" dirty="0" err="1"/>
              <a:t>Rasters</a:t>
            </a:r>
            <a:r>
              <a:rPr lang="en-US" dirty="0"/>
              <a:t> were multiplied:</a:t>
            </a:r>
          </a:p>
          <a:p>
            <a:pPr lvl="2"/>
            <a:r>
              <a:rPr lang="en-US" dirty="0"/>
              <a:t>Values of 1 are Class 1 Suitable </a:t>
            </a:r>
          </a:p>
          <a:p>
            <a:pPr lvl="2"/>
            <a:r>
              <a:rPr lang="en-US" dirty="0"/>
              <a:t>Values of 0 have shadows at some point.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394B61-4489-4B50-80F5-F27FD8B0F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55" y="1968500"/>
            <a:ext cx="3714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5B92-7C9A-4DBF-ACCE-62D025DC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839" y="532616"/>
            <a:ext cx="10515600" cy="1325563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AD15-7F44-41E2-95A4-F02B845E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Earthpy.Spatial</a:t>
            </a:r>
            <a:r>
              <a:rPr lang="en-US" dirty="0"/>
              <a:t> has </a:t>
            </a:r>
            <a:r>
              <a:rPr lang="en-US" dirty="0" err="1"/>
              <a:t>Hillshade</a:t>
            </a:r>
            <a:r>
              <a:rPr lang="en-US" dirty="0"/>
              <a:t> function that works similar to Arc Pro…</a:t>
            </a:r>
          </a:p>
          <a:p>
            <a:r>
              <a:rPr lang="en-US" dirty="0"/>
              <a:t>But there is a noticeable difference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3A3F-A64A-4695-8F17-53C1EEB5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884" y="3671539"/>
            <a:ext cx="6705842" cy="3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D18F-83BD-4D69-AC7E-F183F4A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5923-5A38-4FD6-92D5-E6307506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looks similar but the values are different (Left: </a:t>
            </a:r>
            <a:r>
              <a:rPr lang="en-US" dirty="0" err="1"/>
              <a:t>Earthpy</a:t>
            </a:r>
            <a:r>
              <a:rPr lang="en-US" dirty="0"/>
              <a:t> Right: Arc Pro)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D2A2A62-C756-46BE-A4AC-A422DC150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2450844"/>
            <a:ext cx="4236035" cy="4251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4F467-AE4E-4D11-8BDC-F5AE8B5E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1" y="3904363"/>
            <a:ext cx="2659106" cy="264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F58-5DF7-4188-87A1-319B78B3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D9C6-5CB0-476E-B42F-833CD4E7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Histograms shows the values are different (Left: </a:t>
            </a:r>
            <a:r>
              <a:rPr lang="en-US" dirty="0" err="1"/>
              <a:t>Earthpy</a:t>
            </a:r>
            <a:r>
              <a:rPr lang="en-US" dirty="0"/>
              <a:t> Right: Arc Pro)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7EDC607-E7B6-4018-B8B2-1A1DD0563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6381"/>
            <a:ext cx="4232660" cy="352496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690B2D-FCAE-4811-AA19-204453DC1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20" y="3236053"/>
            <a:ext cx="5827092" cy="260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6569-97C2-4F83-9310-A6697980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EarthPy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9CF0-0EDA-4ED9-9580-384CC83E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7016"/>
            <a:ext cx="4854731" cy="4251960"/>
          </a:xfrm>
        </p:spPr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Earthpy’s</a:t>
            </a:r>
            <a:r>
              <a:rPr lang="en-US" dirty="0"/>
              <a:t> source code led to the answer:</a:t>
            </a:r>
          </a:p>
          <a:p>
            <a:r>
              <a:rPr lang="en-US" dirty="0"/>
              <a:t>Shaded values are between -1 and 1 with anything less than or equal to 0 in shadow</a:t>
            </a:r>
          </a:p>
          <a:p>
            <a:r>
              <a:rPr lang="en-US" dirty="0"/>
              <a:t>Values + 1 are multiplied by 255 (8-bit) and divided by 2 </a:t>
            </a:r>
          </a:p>
          <a:p>
            <a:r>
              <a:rPr lang="en-US" dirty="0"/>
              <a:t>Plug in 0 for shaded and all shadows are less than or equal to 127.5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693E4-8E4A-4D23-A21D-82C81ED3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071" y="1929384"/>
            <a:ext cx="45910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7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8DA1-33E1-4DEC-81E8-2B19B465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err="1"/>
              <a:t>EartyPy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195A-244C-4FC0-A362-05723343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816"/>
            <a:ext cx="10515600" cy="4251960"/>
          </a:xfrm>
        </p:spPr>
        <p:txBody>
          <a:bodyPr/>
          <a:lstStyle/>
          <a:p>
            <a:r>
              <a:rPr lang="en-US" dirty="0"/>
              <a:t>Once shadows were figured out, Reclassification and Multiplication worked the same way: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5AA92-9A17-45BF-8239-6C8F05C7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81" y="2787015"/>
            <a:ext cx="2600325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662B15-C5F6-4211-B3DF-9D099A45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74" y="2430970"/>
            <a:ext cx="3771900" cy="3495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94DDB9-8141-42DB-8043-B99DCC77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311" y="4169664"/>
            <a:ext cx="39052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06B3-1561-4766-8FCA-9DEBE8D6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9DB1-141A-4046-AB93-1ADA4E60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areas on the map show suitable areas for weather sensors (Left: </a:t>
            </a:r>
            <a:r>
              <a:rPr lang="en-US" dirty="0" err="1"/>
              <a:t>Earthpy</a:t>
            </a:r>
            <a:r>
              <a:rPr lang="en-US" dirty="0"/>
              <a:t>  Right Arc Pro) 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1A98EB0-AB46-4C18-B0DF-7DB21D93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2" y="2405318"/>
            <a:ext cx="3943350" cy="3505200"/>
          </a:xfrm>
          <a:prstGeom prst="rect">
            <a:avLst/>
          </a:prstGeom>
        </p:spPr>
      </p:pic>
      <p:pic>
        <p:nvPicPr>
          <p:cNvPr id="7" name="Picture 6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08F69624-DB8A-430F-B550-0141CCF2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86" y="2501962"/>
            <a:ext cx="3365949" cy="3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E63E-B848-47BE-AD06-9B1F8204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469A-49D7-49B6-A46B-954C3F24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Methods and Flowchart</a:t>
            </a:r>
          </a:p>
          <a:p>
            <a:r>
              <a:rPr lang="en-US" dirty="0"/>
              <a:t>Arc Pro</a:t>
            </a:r>
          </a:p>
          <a:p>
            <a:r>
              <a:rPr lang="en-US" dirty="0" err="1"/>
              <a:t>Earthpy</a:t>
            </a:r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86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06B3-1561-4766-8FCA-9DEBE8D6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9DB1-141A-4046-AB93-1ADA4E60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similar: slight differences could be due to significant figures used in calculations (Left: </a:t>
            </a:r>
            <a:r>
              <a:rPr lang="en-US" dirty="0" err="1"/>
              <a:t>Earthpy</a:t>
            </a:r>
            <a:r>
              <a:rPr lang="en-US" dirty="0"/>
              <a:t>  Right Arc Pro) 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1A98EB0-AB46-4C18-B0DF-7DB21D93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3" y="2501961"/>
            <a:ext cx="3834626" cy="3408556"/>
          </a:xfrm>
          <a:prstGeom prst="rect">
            <a:avLst/>
          </a:prstGeom>
        </p:spPr>
      </p:pic>
      <p:pic>
        <p:nvPicPr>
          <p:cNvPr id="7" name="Picture 6" descr="A picture containing text, tree&#10;&#10;Description automatically generated">
            <a:extLst>
              <a:ext uri="{FF2B5EF4-FFF2-40B4-BE49-F238E27FC236}">
                <a16:creationId xmlns:a16="http://schemas.microsoft.com/office/drawing/2014/main" id="{08F69624-DB8A-430F-B550-0141CCF2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5" y="2575113"/>
            <a:ext cx="3365949" cy="34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0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603D2-36DC-4AD7-9E0A-C81675FB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Discussion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4499CC"/>
          </a:solidFill>
          <a:ln w="38100" cap="rnd">
            <a:solidFill>
              <a:srgbClr val="4499C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7773-80A2-4E97-9285-176B5222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 err="1"/>
              <a:t>Earthpy</a:t>
            </a:r>
            <a:r>
              <a:rPr lang="en-US" dirty="0"/>
              <a:t> is needed to do </a:t>
            </a:r>
            <a:r>
              <a:rPr lang="en-US" dirty="0" err="1"/>
              <a:t>Hillshade</a:t>
            </a:r>
            <a:r>
              <a:rPr lang="en-US" dirty="0"/>
              <a:t> on a larger scale because Arc Pro is not supported in MSI</a:t>
            </a:r>
          </a:p>
          <a:p>
            <a:r>
              <a:rPr lang="en-US" dirty="0"/>
              <a:t>Things to consider (errors):</a:t>
            </a:r>
          </a:p>
          <a:p>
            <a:pPr lvl="1"/>
            <a:r>
              <a:rPr lang="en-US" dirty="0"/>
              <a:t>Data is from 2011 (needs to be updated)</a:t>
            </a:r>
          </a:p>
          <a:p>
            <a:pPr lvl="1"/>
            <a:r>
              <a:rPr lang="en-US" dirty="0"/>
              <a:t>Azimuth was determined by the Minnesota Centroid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281F5-E2A2-4A8D-BF9A-835F6E48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5788"/>
              </p:ext>
            </p:extLst>
          </p:nvPr>
        </p:nvGraphicFramePr>
        <p:xfrm>
          <a:off x="6099048" y="2576404"/>
          <a:ext cx="5458970" cy="170519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640450">
                  <a:extLst>
                    <a:ext uri="{9D8B030D-6E8A-4147-A177-3AD203B41FA5}">
                      <a16:colId xmlns:a16="http://schemas.microsoft.com/office/drawing/2014/main" val="596138369"/>
                    </a:ext>
                  </a:extLst>
                </a:gridCol>
                <a:gridCol w="854824">
                  <a:extLst>
                    <a:ext uri="{9D8B030D-6E8A-4147-A177-3AD203B41FA5}">
                      <a16:colId xmlns:a16="http://schemas.microsoft.com/office/drawing/2014/main" val="1584941450"/>
                    </a:ext>
                  </a:extLst>
                </a:gridCol>
                <a:gridCol w="992636">
                  <a:extLst>
                    <a:ext uri="{9D8B030D-6E8A-4147-A177-3AD203B41FA5}">
                      <a16:colId xmlns:a16="http://schemas.microsoft.com/office/drawing/2014/main" val="1187572764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3474366163"/>
                    </a:ext>
                  </a:extLst>
                </a:gridCol>
                <a:gridCol w="682211">
                  <a:extLst>
                    <a:ext uri="{9D8B030D-6E8A-4147-A177-3AD203B41FA5}">
                      <a16:colId xmlns:a16="http://schemas.microsoft.com/office/drawing/2014/main" val="983909777"/>
                    </a:ext>
                  </a:extLst>
                </a:gridCol>
                <a:gridCol w="803319">
                  <a:extLst>
                    <a:ext uri="{9D8B030D-6E8A-4147-A177-3AD203B41FA5}">
                      <a16:colId xmlns:a16="http://schemas.microsoft.com/office/drawing/2014/main" val="906746727"/>
                    </a:ext>
                  </a:extLst>
                </a:gridCol>
                <a:gridCol w="803319">
                  <a:extLst>
                    <a:ext uri="{9D8B030D-6E8A-4147-A177-3AD203B41FA5}">
                      <a16:colId xmlns:a16="http://schemas.microsoft.com/office/drawing/2014/main" val="1352089152"/>
                    </a:ext>
                  </a:extLst>
                </a:gridCol>
              </a:tblGrid>
              <a:tr h="5666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Place 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Lat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Winter AM 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Winter PM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Summer AM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Summer PM</a:t>
                      </a:r>
                      <a:endParaRPr lang="en-US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854693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Cetroid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46.39241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-94.63623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131.87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228.11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60.66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299.33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9010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Bottom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43.452918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-93.691406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129.05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230.95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61.98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298.01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9613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Top 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48.632908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-93.823242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134.44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225.57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59.48</a:t>
                      </a:r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300.52</a:t>
                      </a:r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4236" marR="8352" marT="80181" marB="8018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367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4544-7D32-4850-9EFF-F1D5F4F1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4260-0251-4CC7-B06A-AC72BA61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Arc Pro and </a:t>
            </a:r>
            <a:r>
              <a:rPr lang="en-US" dirty="0" err="1"/>
              <a:t>Earthpy</a:t>
            </a:r>
            <a:r>
              <a:rPr lang="en-US" dirty="0"/>
              <a:t> can use </a:t>
            </a:r>
            <a:r>
              <a:rPr lang="en-US" dirty="0" err="1"/>
              <a:t>hillshade</a:t>
            </a:r>
            <a:r>
              <a:rPr lang="en-US" dirty="0"/>
              <a:t> to produce similar suitability maps</a:t>
            </a:r>
          </a:p>
          <a:p>
            <a:r>
              <a:rPr lang="en-US" dirty="0" err="1"/>
              <a:t>Earthpy</a:t>
            </a:r>
            <a:r>
              <a:rPr lang="en-US" dirty="0"/>
              <a:t> could be used with MSI</a:t>
            </a:r>
          </a:p>
          <a:p>
            <a:r>
              <a:rPr lang="en-US" dirty="0"/>
              <a:t>Need to consider assumptions made in data </a:t>
            </a:r>
            <a:r>
              <a:rPr lang="en-US"/>
              <a:t>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4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C300-8BCC-4CE1-AB27-9198825D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B85D-037B-4230-A80C-C6B8446F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1" y="1912606"/>
            <a:ext cx="10515600" cy="4251960"/>
          </a:xfrm>
        </p:spPr>
        <p:txBody>
          <a:bodyPr>
            <a:normAutofit/>
          </a:bodyPr>
          <a:lstStyle/>
          <a:p>
            <a:r>
              <a:rPr lang="en-US" sz="1800" dirty="0"/>
              <a:t>Fleming, D., Grimes, A., </a:t>
            </a:r>
            <a:r>
              <a:rPr lang="en-US" sz="1800" dirty="0" err="1"/>
              <a:t>Lebreton</a:t>
            </a:r>
            <a:r>
              <a:rPr lang="en-US" sz="1800" dirty="0"/>
              <a:t>, L., </a:t>
            </a:r>
            <a:r>
              <a:rPr lang="en-US" sz="1800" dirty="0" err="1"/>
              <a:t>Maré</a:t>
            </a:r>
            <a:r>
              <a:rPr lang="en-US" sz="1800" dirty="0"/>
              <a:t>, D., &amp; </a:t>
            </a:r>
            <a:r>
              <a:rPr lang="en-US" sz="1800" dirty="0" err="1"/>
              <a:t>Nunns</a:t>
            </a:r>
            <a:r>
              <a:rPr lang="en-US" sz="1800" dirty="0"/>
              <a:t>, P. (2018). Valuing sunshine. </a:t>
            </a:r>
            <a:r>
              <a:rPr lang="en-US" sz="1800" i="1" dirty="0"/>
              <a:t>Regional Science and Urban Economics</a:t>
            </a:r>
            <a:r>
              <a:rPr lang="en-US" sz="1800" dirty="0"/>
              <a:t>, </a:t>
            </a:r>
            <a:r>
              <a:rPr lang="en-US" sz="1800" i="1" dirty="0"/>
              <a:t>68</a:t>
            </a:r>
            <a:r>
              <a:rPr lang="en-US" sz="1800" dirty="0"/>
              <a:t>(November 2017), 268–276. https://doi.org/10.1016/j.regsciurbeco.2017.11.008</a:t>
            </a:r>
          </a:p>
          <a:p>
            <a:r>
              <a:rPr lang="en-US" sz="1800" dirty="0"/>
              <a:t>Joint, J. R. C. (2018). Photovoltaic Electricity. In </a:t>
            </a:r>
            <a:r>
              <a:rPr lang="en-US" sz="1800" i="1" dirty="0"/>
              <a:t>Submerged and Floating Photovoltaic Systems</a:t>
            </a:r>
            <a:r>
              <a:rPr lang="en-US" sz="1800" dirty="0"/>
              <a:t> (pp. 13–32). https://doi.org/10.1016/B978-0-12-812149-8.00002-8</a:t>
            </a:r>
          </a:p>
          <a:p>
            <a:r>
              <a:rPr lang="en-US" sz="1800" dirty="0"/>
              <a:t>Porter, D., Gowda, P., Marek, T., Howell, T., Moorhead, J., &amp; Irmak, S. (2012). SENSITIVITY OF GRASS- AND ALFALFA-REFERENCE EVAPOTRANSPIRATION TO WEATHER STATION SENSOR ACCURACY. </a:t>
            </a:r>
            <a:r>
              <a:rPr lang="en-US" sz="1800" i="1" dirty="0"/>
              <a:t>Applied Engineering in Agriculture</a:t>
            </a:r>
            <a:r>
              <a:rPr lang="en-US" sz="1800" dirty="0"/>
              <a:t>, </a:t>
            </a:r>
            <a:r>
              <a:rPr lang="en-US" sz="1800" i="1" dirty="0"/>
              <a:t>28</a:t>
            </a:r>
            <a:r>
              <a:rPr lang="en-US" sz="1800" dirty="0"/>
              <a:t>(4), 543–549.</a:t>
            </a:r>
          </a:p>
          <a:p>
            <a:r>
              <a:rPr lang="en-US" sz="1800" dirty="0"/>
              <a:t>World Meteorological Organization. (2018). Guide to Meteorological Instruments and Methods of Observation: Part I - </a:t>
            </a:r>
            <a:r>
              <a:rPr lang="en-US" sz="1800" dirty="0" err="1"/>
              <a:t>MeasureMent</a:t>
            </a:r>
            <a:r>
              <a:rPr lang="en-US" sz="1800" dirty="0"/>
              <a:t> of </a:t>
            </a:r>
            <a:r>
              <a:rPr lang="en-US" sz="1800" dirty="0" err="1"/>
              <a:t>MeteorologIcal</a:t>
            </a:r>
            <a:r>
              <a:rPr lang="en-US" sz="1800" dirty="0"/>
              <a:t> </a:t>
            </a:r>
            <a:r>
              <a:rPr lang="en-US" sz="1800" dirty="0" err="1"/>
              <a:t>VarIaBles</a:t>
            </a:r>
            <a:r>
              <a:rPr lang="en-US" sz="1800" dirty="0"/>
              <a:t>. In </a:t>
            </a:r>
            <a:r>
              <a:rPr lang="en-US" sz="1800" i="1" dirty="0"/>
              <a:t>Quality Assurance</a:t>
            </a:r>
            <a:r>
              <a:rPr lang="en-US" sz="1800" dirty="0"/>
              <a:t>. Retrieved from www.wm</a:t>
            </a:r>
          </a:p>
        </p:txBody>
      </p:sp>
    </p:spTree>
    <p:extLst>
      <p:ext uri="{BB962C8B-B14F-4D97-AF65-F5344CB8AC3E}">
        <p14:creationId xmlns:p14="http://schemas.microsoft.com/office/powerpoint/2010/main" val="163572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CD50-7CED-437C-8CD0-24F7AB13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0445-C9E2-418A-A670-CE5DCA39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Stations are useful for many applications in agriculture including finding evapotranspiration and growing degree days</a:t>
            </a:r>
          </a:p>
          <a:p>
            <a:r>
              <a:rPr lang="en-US" dirty="0"/>
              <a:t>Accuracy of weather stations rely on many factors including Slope, distance from buildings/water, and shading</a:t>
            </a:r>
          </a:p>
          <a:p>
            <a:r>
              <a:rPr lang="en-US" dirty="0"/>
              <a:t>World Meteorological Organization defines a Class 1 (best) placement for air temperature and humidity sensors as “away from all projected shade when the sun is higher than 5°”</a:t>
            </a:r>
          </a:p>
          <a:p>
            <a:r>
              <a:rPr lang="en-US" dirty="0"/>
              <a:t>Many urban and photovoltaic studies use hours of sun to get total radiation, but few look at specific altitudes.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7975-9CF5-434E-BD59-B4E1BCB3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9E3E-F106-4334-9D56-42F19FB5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Hillshade</a:t>
            </a:r>
            <a:r>
              <a:rPr lang="en-US" dirty="0"/>
              <a:t> Analysis to find Class 1 suitable areas for placement of air temperature and humidity sensors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753AC-E759-40AF-BBC0-5C01B6BF4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81" y="3109388"/>
            <a:ext cx="2933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EB65-C0E6-4108-BE39-F8948FFC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What is needed for a </a:t>
            </a:r>
            <a:r>
              <a:rPr lang="en-US" dirty="0" err="1"/>
              <a:t>Hillshade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524A-74AB-4CEF-9F35-8B163147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097694" cy="4251960"/>
          </a:xfrm>
        </p:spPr>
        <p:txBody>
          <a:bodyPr/>
          <a:lstStyle/>
          <a:p>
            <a:r>
              <a:rPr lang="en-US" dirty="0"/>
              <a:t>Elevation Data (DSM or DEM)</a:t>
            </a:r>
          </a:p>
          <a:p>
            <a:r>
              <a:rPr lang="en-US" dirty="0"/>
              <a:t>Zenith (altitude)  which is 5</a:t>
            </a:r>
            <a:r>
              <a:rPr lang="en-US" sz="2400" dirty="0">
                <a:latin typeface="The Hand" panose="03070502030502020204" pitchFamily="66" charset="0"/>
                <a:cs typeface="Calibri" panose="020F0502020204030204" pitchFamily="34" charset="0"/>
              </a:rPr>
              <a:t>°</a:t>
            </a:r>
            <a:r>
              <a:rPr lang="en-US" dirty="0"/>
              <a:t> </a:t>
            </a:r>
          </a:p>
          <a:p>
            <a:r>
              <a:rPr lang="en-US" dirty="0"/>
              <a:t>Azimuth (direction) which varies based on location, date, and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EDEBE-6590-4517-8F35-2C69020B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24959"/>
            <a:ext cx="5003509" cy="33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1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9F2E-1A04-4665-B630-A6841894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What is needed for a </a:t>
            </a:r>
            <a:r>
              <a:rPr lang="en-US" dirty="0" err="1"/>
              <a:t>Hillshade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DD66-7523-47D5-B271-D917F1A3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sun as at 5 degrees twice a day (morning and evening)</a:t>
            </a:r>
          </a:p>
          <a:p>
            <a:r>
              <a:rPr lang="en-US" dirty="0"/>
              <a:t>Just need to know two dates:</a:t>
            </a:r>
          </a:p>
          <a:p>
            <a:pPr lvl="1"/>
            <a:r>
              <a:rPr lang="en-US" dirty="0"/>
              <a:t>Winter Solstice </a:t>
            </a:r>
          </a:p>
          <a:p>
            <a:pPr lvl="1"/>
            <a:r>
              <a:rPr lang="en-US" dirty="0"/>
              <a:t>Summer Solstice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University of Oregon Sun Chart. ">
            <a:extLst>
              <a:ext uri="{FF2B5EF4-FFF2-40B4-BE49-F238E27FC236}">
                <a16:creationId xmlns:a16="http://schemas.microsoft.com/office/drawing/2014/main" id="{291CF059-3D36-4A81-B257-4995F9C1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34" y="2620671"/>
            <a:ext cx="6570133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5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BC1C-9A0F-4C88-ABC1-F6032232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find Azimuth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E09B71-86A3-4B79-85FE-779DFE50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NOAA’s Sun Calculator was used to find the Azimuth for:</a:t>
            </a:r>
          </a:p>
          <a:p>
            <a:pPr lvl="1"/>
            <a:r>
              <a:rPr lang="en-US" dirty="0"/>
              <a:t>Winter Solstice Morning : 131.87</a:t>
            </a:r>
            <a:r>
              <a:rPr lang="en-US" dirty="0">
                <a:cs typeface="Calibri" panose="020F0502020204030204" pitchFamily="34" charset="0"/>
              </a:rPr>
              <a:t>°</a:t>
            </a:r>
            <a:endParaRPr lang="en-US" dirty="0"/>
          </a:p>
          <a:p>
            <a:pPr lvl="1"/>
            <a:r>
              <a:rPr lang="en-US" dirty="0"/>
              <a:t>Winter Solstice Evening: 228.11</a:t>
            </a:r>
            <a:r>
              <a:rPr lang="en-US" dirty="0">
                <a:cs typeface="Calibri" panose="020F0502020204030204" pitchFamily="34" charset="0"/>
              </a:rPr>
              <a:t>°</a:t>
            </a:r>
            <a:endParaRPr lang="en-US" dirty="0"/>
          </a:p>
          <a:p>
            <a:pPr lvl="1"/>
            <a:r>
              <a:rPr lang="en-US" dirty="0"/>
              <a:t>Summer Solstice Morning: 60.66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US" dirty="0"/>
          </a:p>
          <a:p>
            <a:pPr lvl="1"/>
            <a:r>
              <a:rPr lang="en-US" dirty="0"/>
              <a:t>Summer Solstice Evening: 299.33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388DE16-8D6C-4D6E-8664-7FB34EC32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9" y="1855996"/>
            <a:ext cx="3037721" cy="500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961-1711-4AC3-A9A8-AE3CF41D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1278-3F1B-458E-A1D0-C292542C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DSM Data From Data Repository of University of Minnesota </a:t>
            </a:r>
          </a:p>
          <a:p>
            <a:r>
              <a:rPr lang="en-US" dirty="0"/>
              <a:t>Resolution: 1 meter</a:t>
            </a:r>
          </a:p>
          <a:p>
            <a:r>
              <a:rPr lang="en-US" dirty="0"/>
              <a:t>Year Collected: 2011</a:t>
            </a:r>
          </a:p>
          <a:p>
            <a:r>
              <a:rPr lang="en-US" dirty="0"/>
              <a:t>Projection: NAD 1983 UTM 15*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1555D-8EED-4812-B365-04580F0B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34" y="2268897"/>
            <a:ext cx="3742247" cy="357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B0D8-AD4B-4B62-8202-05377D94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 Chart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FFFD1D-4EC6-4829-A50D-70E26282F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24" y="1928813"/>
            <a:ext cx="9055951" cy="4252912"/>
          </a:xfrm>
        </p:spPr>
      </p:pic>
    </p:spTree>
    <p:extLst>
      <p:ext uri="{BB962C8B-B14F-4D97-AF65-F5344CB8AC3E}">
        <p14:creationId xmlns:p14="http://schemas.microsoft.com/office/powerpoint/2010/main" val="31381395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805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The Hand</vt:lpstr>
      <vt:lpstr>The Hand Bold</vt:lpstr>
      <vt:lpstr>The Serif Hand Black</vt:lpstr>
      <vt:lpstr>SketchyVTI</vt:lpstr>
      <vt:lpstr>Chasing Shadows: Finding Class 1 Sites for Weather Sensors Using Hillshade</vt:lpstr>
      <vt:lpstr>Overview </vt:lpstr>
      <vt:lpstr>Introduction</vt:lpstr>
      <vt:lpstr>Goal </vt:lpstr>
      <vt:lpstr>Setup: What is needed for a Hillshade</vt:lpstr>
      <vt:lpstr>Setup: What is needed for a Hillshade</vt:lpstr>
      <vt:lpstr>How to find Azimuth</vt:lpstr>
      <vt:lpstr>Data</vt:lpstr>
      <vt:lpstr>Flow Chart</vt:lpstr>
      <vt:lpstr>Methods: Arc Pro</vt:lpstr>
      <vt:lpstr>Methods Arc Pro</vt:lpstr>
      <vt:lpstr>Methods: Arc Pro</vt:lpstr>
      <vt:lpstr>Methods: Arc Pro</vt:lpstr>
      <vt:lpstr>Methods: Earthpy</vt:lpstr>
      <vt:lpstr>Methods: Earthpy</vt:lpstr>
      <vt:lpstr>Methods: Earthpy</vt:lpstr>
      <vt:lpstr>Methods: EarthPy</vt:lpstr>
      <vt:lpstr>Methods: EartyPy</vt:lpstr>
      <vt:lpstr>Results</vt:lpstr>
      <vt:lpstr>Results</vt:lpstr>
      <vt:lpstr>Discussion</vt:lpstr>
      <vt:lpstr>Conclusion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Chasing Shadows: Finding Class 1 Sites for Weather Sensors Using Hillshade</dc:title>
  <dc:creator>Lucas Rosen</dc:creator>
  <cp:lastModifiedBy>Lucas Rosen</cp:lastModifiedBy>
  <cp:revision>7</cp:revision>
  <dcterms:created xsi:type="dcterms:W3CDTF">2021-04-26T18:39:36Z</dcterms:created>
  <dcterms:modified xsi:type="dcterms:W3CDTF">2021-04-29T22:36:49Z</dcterms:modified>
</cp:coreProperties>
</file>