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197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19760" cy="353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197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19760" cy="353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</a:t>
            </a:r>
            <a:r>
              <a:rPr b="0" lang="ru-RU" sz="4400" spc="-1" strike="noStrike">
                <a:latin typeface="Arial"/>
              </a:rPr>
              <a:t>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</a:t>
            </a:r>
            <a:r>
              <a:rPr b="0" lang="ru-RU" sz="4400" spc="-1" strike="noStrike">
                <a:latin typeface="Arial"/>
              </a:rPr>
              <a:t>текста </a:t>
            </a:r>
            <a:r>
              <a:rPr b="0" lang="ru-RU" sz="4400" spc="-1" strike="noStrike">
                <a:latin typeface="Arial"/>
              </a:rPr>
              <a:t>заглавия </a:t>
            </a:r>
            <a:r>
              <a:rPr b="0" lang="ru-RU" sz="4400" spc="-1" strike="noStrike">
                <a:latin typeface="Arial"/>
              </a:rPr>
              <a:t>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992880"/>
            <a:ext cx="8519400" cy="354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Разработка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средства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визуализации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и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мониторинга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криминальног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о контента из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туманной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вычислитель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ной среды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74600" y="4680000"/>
            <a:ext cx="879336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Выполнила: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Рослова Лариса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Сергеевна, гр. 9304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Руководитель: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Первицкий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Александр Юрьевич, к.т.н., доцент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Консультант:       Субботин Алексей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Николаевич, ГУП "Петербургский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метрополитен"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0"/>
            <a:ext cx="914292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Санкт-Петербургский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государственный электротехнический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университет им.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В.И. Ульянова (Ленина)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0" y="6408360"/>
            <a:ext cx="91429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Санкт-Петербург, 2023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Апроба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ция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работы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11760" y="1268280"/>
            <a:ext cx="8708760" cy="8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Исходный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код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разработа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нного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продукта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доступен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на GitHub: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https://gith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ub.com/LR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oslova/crim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inalContent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_monitor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FB63D3E-4F55-46D5-BD99-7E714FC5B88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7223400" y="5649480"/>
            <a:ext cx="160812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Google Shape;178;p35" descr=""/>
          <p:cNvPicPr/>
          <p:nvPr/>
        </p:nvPicPr>
        <p:blipFill>
          <a:blip r:embed="rId1"/>
          <a:stretch/>
        </p:blipFill>
        <p:spPr>
          <a:xfrm>
            <a:off x="2829960" y="2130840"/>
            <a:ext cx="3073680" cy="3052800"/>
          </a:xfrm>
          <a:prstGeom prst="rect">
            <a:avLst/>
          </a:prstGeom>
          <a:ln>
            <a:noFill/>
          </a:ln>
        </p:spPr>
      </p:pic>
      <p:sp>
        <p:nvSpPr>
          <p:cNvPr id="112" name="CustomShape 5"/>
          <p:cNvSpPr/>
          <p:nvPr/>
        </p:nvSpPr>
        <p:spPr>
          <a:xfrm>
            <a:off x="360000" y="5283720"/>
            <a:ext cx="791964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latin typeface="arial"/>
              </a:rPr>
              <a:t>В </a:t>
            </a:r>
            <a:r>
              <a:rPr b="0" lang="ru-RU" sz="2200" spc="-1" strike="noStrike">
                <a:latin typeface="arial"/>
              </a:rPr>
              <a:t>описании </a:t>
            </a:r>
            <a:r>
              <a:rPr b="0" lang="ru-RU" sz="2200" spc="-1" strike="noStrike">
                <a:latin typeface="arial"/>
              </a:rPr>
              <a:t>репозитор</a:t>
            </a:r>
            <a:r>
              <a:rPr b="0" lang="ru-RU" sz="2200" spc="-1" strike="noStrike">
                <a:latin typeface="arial"/>
              </a:rPr>
              <a:t>ия есть </a:t>
            </a:r>
            <a:r>
              <a:rPr b="0" lang="ru-RU" sz="2200" spc="-1" strike="noStrike">
                <a:latin typeface="arial"/>
              </a:rPr>
              <a:t>подробная </a:t>
            </a:r>
            <a:r>
              <a:rPr b="0" lang="ru-RU" sz="2200" spc="-1" strike="noStrike">
                <a:latin typeface="arial"/>
              </a:rPr>
              <a:t>инструкци</a:t>
            </a:r>
            <a:r>
              <a:rPr b="0" lang="ru-RU" sz="2200" spc="-1" strike="noStrike">
                <a:latin typeface="arial"/>
              </a:rPr>
              <a:t>я по </a:t>
            </a:r>
            <a:r>
              <a:rPr b="0" lang="ru-RU" sz="2200" spc="-1" strike="noStrike">
                <a:latin typeface="arial"/>
              </a:rPr>
              <a:t>установке </a:t>
            </a:r>
            <a:r>
              <a:rPr b="0" lang="ru-RU" sz="2200" spc="-1" strike="noStrike">
                <a:latin typeface="arial"/>
              </a:rPr>
              <a:t>и работе </a:t>
            </a:r>
            <a:r>
              <a:rPr b="0" lang="ru-RU" sz="2200" spc="-1" strike="noStrike">
                <a:latin typeface="arial"/>
              </a:rPr>
              <a:t>программ</a:t>
            </a:r>
            <a:r>
              <a:rPr b="0" lang="ru-RU" sz="2200" spc="-1" strike="noStrike">
                <a:latin typeface="arial"/>
              </a:rPr>
              <a:t>ы.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11760" y="304740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Запасн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ые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слайды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65AB58F-960F-4FBC-9777-82C4D372746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П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р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м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ет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р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ы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те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ст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р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в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н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343933F-7117-4AFB-8EB7-B1257603149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576360" y="1800000"/>
            <a:ext cx="774468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Используемые вычислительные мощности: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Acer Aspire E5-573, ОЗУ 8 Гб, CPU 4</a:t>
            </a:r>
            <a:endParaRPr b="0" lang="ru-RU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Облако на платформе Yandex, ОЗУ 20 Гб, CPU 20</a:t>
            </a:r>
            <a:endParaRPr b="0" lang="ru-RU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Облако на платформе Yandex, ОЗУ 12 Гб, CPU 14</a:t>
            </a:r>
            <a:endParaRPr b="0" lang="ru-RU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Платформа Google Colab ОЗУ 12.7, GPU T4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Интерфейс расширения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57FBE51-EC08-428D-876D-50809AB3E78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76360" y="1800000"/>
            <a:ext cx="774468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Google Shape;201;p38" descr=""/>
          <p:cNvPicPr/>
          <p:nvPr/>
        </p:nvPicPr>
        <p:blipFill>
          <a:blip r:embed="rId1"/>
          <a:srcRect l="27292" t="27701" r="23870" b="12079"/>
          <a:stretch/>
        </p:blipFill>
        <p:spPr>
          <a:xfrm>
            <a:off x="259920" y="1356480"/>
            <a:ext cx="4463280" cy="309492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202;p38" descr=""/>
          <p:cNvPicPr/>
          <p:nvPr/>
        </p:nvPicPr>
        <p:blipFill>
          <a:blip r:embed="rId2"/>
          <a:srcRect l="53887" t="28488" r="13301" b="29878"/>
          <a:stretch/>
        </p:blipFill>
        <p:spPr>
          <a:xfrm>
            <a:off x="4723560" y="3168000"/>
            <a:ext cx="4131720" cy="295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3880" y="14400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Цель и задачи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35880" y="720000"/>
            <a:ext cx="8519760" cy="45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Ак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ту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ал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ьн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ос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ть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endParaRPr b="0" lang="ru-RU" sz="2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л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ч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в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в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ё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ж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д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й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м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у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й</a:t>
            </a:r>
            <a:endParaRPr b="0" lang="ru-RU" sz="2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х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в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ч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л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в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ч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г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у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ч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л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в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ч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й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ф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</a:t>
            </a:r>
            <a:endParaRPr b="0" lang="ru-RU" sz="2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у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в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д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у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п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ы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х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л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г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в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Це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ль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зр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аб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ь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сш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ие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дл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я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бр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ау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зе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ал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из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ую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щ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ег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из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об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же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я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ве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б-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су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рс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ов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на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де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рж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ие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им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ал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ьн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ых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эл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ем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в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(н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ки,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уж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по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ог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ф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ия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ал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го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ль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) с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пр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им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м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ед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в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ма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ш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го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об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уч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ия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ту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ма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ых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вы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чи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сл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ий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83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За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да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чи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ru-RU" sz="2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б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з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м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д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л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й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м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ш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г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б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у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ч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я</a:t>
            </a:r>
            <a:endParaRPr b="0" lang="ru-RU" sz="2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В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ы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б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м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д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б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у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ч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я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м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д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л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endParaRPr b="0" lang="ru-RU" sz="2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П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в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х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у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ы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м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ы</a:t>
            </a:r>
            <a:endParaRPr b="0" lang="ru-RU" sz="2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г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ц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я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б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л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ч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ы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м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х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л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г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я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м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ED08B22-2F8E-4534-BC4D-FC6FE2E7912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Задача 1. Обзор моделей машинного обучения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AD7A070-AB86-4FED-B574-0744C0E62BB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22920" y="5772960"/>
            <a:ext cx="79124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6" name="Table 4"/>
          <p:cNvGraphicFramePr/>
          <p:nvPr/>
        </p:nvGraphicFramePr>
        <p:xfrm>
          <a:off x="360360" y="1656360"/>
          <a:ext cx="8495280" cy="4607280"/>
        </p:xfrm>
        <a:graphic>
          <a:graphicData uri="http://schemas.openxmlformats.org/drawingml/2006/table">
            <a:tbl>
              <a:tblPr/>
              <a:tblGrid>
                <a:gridCol w="1584720"/>
                <a:gridCol w="1073520"/>
                <a:gridCol w="1220400"/>
                <a:gridCol w="1247400"/>
                <a:gridCol w="1140120"/>
                <a:gridCol w="1098720"/>
                <a:gridCol w="1130760"/>
              </a:tblGrid>
              <a:tr h="17672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Модель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Размер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(мб)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Топ-1 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точность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(%)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Топ-5 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точность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(%)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Пара-метры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(млн)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 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вывода на CPU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(мс)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вывода на GPU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(мс)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67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VGG16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528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71.3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90.1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138.4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69.5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4.2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67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InseptionV3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92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77.9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93.7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23.9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42.2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6.9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67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ResNet50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98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74.9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92.1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25.6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58.2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4.6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67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MobileNetV2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71.3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90.1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3.5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25.9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3.8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69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EfficientNet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220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85.3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97.4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54.4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1578.9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61.6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4ea6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14400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Задача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Выбор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метода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обучени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я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модели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88000" y="756000"/>
            <a:ext cx="8519760" cy="59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Модель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EfficientN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et,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свёрточн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ая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нейронна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я сеть на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основе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составног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о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масштаб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ирования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Задача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классифи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цировать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изображе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ния в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категория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х: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Алкогол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ь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Наркоти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ки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Порног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рафия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Оружие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Некрим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инальн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ое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изобра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жение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Датасет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ы: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B747565-08D3-4EAA-A47A-3E60C9D819B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graphicFrame>
        <p:nvGraphicFramePr>
          <p:cNvPr id="90" name="Table 4"/>
          <p:cNvGraphicFramePr/>
          <p:nvPr/>
        </p:nvGraphicFramePr>
        <p:xfrm>
          <a:off x="261000" y="4239720"/>
          <a:ext cx="8450640" cy="2446560"/>
        </p:xfrm>
        <a:graphic>
          <a:graphicData uri="http://schemas.openxmlformats.org/drawingml/2006/table">
            <a:tbl>
              <a:tblPr/>
              <a:tblGrid>
                <a:gridCol w="4277880"/>
                <a:gridCol w="4173120"/>
              </a:tblGrid>
              <a:tr h="4532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Кол-во изображений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47196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Weapons in Images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4000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32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Weapon Detection Dataset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1000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38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Pharmaceutical Drugs and Vitamins Synthetic Images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10000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46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Alcohol Bottle Images | Glass Bottles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ru-RU" sz="1800" spc="-1" strike="noStrike">
                          <a:latin typeface="Arial"/>
                        </a:rPr>
                        <a:t>141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8000" y="17316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Задача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Выбор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метода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обучени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я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модели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88000" y="900000"/>
            <a:ext cx="8519760" cy="42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Было принято решение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собрать свой набор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изображений по следующим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причинам: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Необходимо наличие всех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категорий в одном наборе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Количество изображений к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группах должно быть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равным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Изображения в категории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не должны быть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узконаправленными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Для этого был написан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скрипт на Python с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применением возможностей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Selenium.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Затем полученный датасет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был использован для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трансферного обучения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модели EfficientNet.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Результат: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на собранном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датасете нейронная сеть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показала точность в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92%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успешности классификации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на тестовых данных.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55BF604-711D-46A4-B572-8B22E9D783E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14400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Задача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Проекти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рование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архитек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туры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систем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17501D7-6DFF-45C0-9BC9-A5284B81D2A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96" name="Google Shape;145;p31" descr=""/>
          <p:cNvPicPr/>
          <p:nvPr/>
        </p:nvPicPr>
        <p:blipFill>
          <a:blip r:embed="rId1"/>
          <a:stretch/>
        </p:blipFill>
        <p:spPr>
          <a:xfrm>
            <a:off x="2376360" y="677520"/>
            <a:ext cx="4391280" cy="601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155;p32" descr=""/>
          <p:cNvPicPr/>
          <p:nvPr/>
        </p:nvPicPr>
        <p:blipFill>
          <a:blip r:embed="rId1"/>
          <a:stretch/>
        </p:blipFill>
        <p:spPr>
          <a:xfrm>
            <a:off x="-6840" y="800280"/>
            <a:ext cx="9078120" cy="452700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335880" y="24480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Задача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Интегра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ция с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облачн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ыми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техноло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гиями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79880" y="5112000"/>
            <a:ext cx="837576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 самой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дорогой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конфигура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цией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вычислите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льных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мощносте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й можно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уменьшит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ь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задержки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в 10 раз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по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сравнени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ю с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персональ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ным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компьютер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ом.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D6E304F-11C3-452A-8763-DC784B4C981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35880" y="24480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Заключ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ение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11760" y="964800"/>
            <a:ext cx="8519760" cy="48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80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Были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изуче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ны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техно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логии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маши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нного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обуче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ния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для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анали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за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изобр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ажени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й.</a:t>
            </a:r>
            <a:endParaRPr b="0" lang="ru-RU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На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основ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е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сравн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ения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была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выбра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на и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обуче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на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нейро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сеть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Efficie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ntNet,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котора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я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показ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ала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92%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точно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сти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опред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елени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я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крими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нальн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ого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конте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нта на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изобр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ажени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ях.</a:t>
            </a:r>
            <a:endParaRPr b="0" lang="ru-RU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Спрое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ктиро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вана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архит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ектура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расши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рения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для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брауз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ера,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анали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зируе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щего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изобр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ажени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я на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крими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нальн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ое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содер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жание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ru-RU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Тести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рован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ие и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оптим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изаци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я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работ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ы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проду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кта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показ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али,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что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при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испол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ьзова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нии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мощн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ых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конфи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гурац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ий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облач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ных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серви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сов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можно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добит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ься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ускор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ения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анали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за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конте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нта в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раз.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B988C12-5FEA-4FA0-9F56-6AA64CC5665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35880" y="43200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Заключ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ение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88000" y="1296000"/>
            <a:ext cx="8519760" cy="48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Способы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развития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продукта:</a:t>
            </a:r>
            <a:endParaRPr b="0" lang="ru-RU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Будет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полез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ным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внедр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ить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возмо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жност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анали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за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тексто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вого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конте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нта и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монит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оринг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неско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льких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изобр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ажени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й за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едини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цу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време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ни.</a:t>
            </a:r>
            <a:endParaRPr b="0" lang="ru-RU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Улучш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ение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точно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сти и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произ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водит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ельно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сти.</a:t>
            </a:r>
            <a:endParaRPr b="0" lang="ru-RU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Расши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рение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подде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ржива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емых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платф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орм и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брауз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еров.</a:t>
            </a:r>
            <a:endParaRPr b="0" lang="ru-RU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Улучш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ение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польз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овате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льског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интер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фейса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ru-RU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Регул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ярное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обнов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ление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модел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ей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маши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нного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обуче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ния и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базы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данны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х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негати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вного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конте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нта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помож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ет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улучш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ить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работ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у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расши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рения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 его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спосо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бност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ь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обнар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ужива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ть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новые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типы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негати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вного 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содер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жания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D46F805-5B6C-4773-B3E9-25E6E9A7DBF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2023-06-03T16:31:20Z</dcterms:modified>
  <cp:revision>8</cp:revision>
  <dc:subject/>
  <dc:title/>
</cp:coreProperties>
</file>