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385A17E-4FCA-4510-836C-21EE44D46BB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F08D104-A0EF-42E6-98D8-E0307F6653C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992880"/>
            <a:ext cx="8520120" cy="354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Разработка средства визуализации и мониторинга криминального контента из туманной вычислительной среды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74600" y="4680000"/>
            <a:ext cx="8794080" cy="1728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Выполнила: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Рослова Лариса Сергеевна, гр. 9304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Руководитель: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Первицкий Александр Юрьевич, к.т.н., доцент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Консультант:       Субботин Алексей Николаевич, ГУП "Петербургский метрополитен"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0" y="0"/>
            <a:ext cx="914364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Санкт-Петербургский государственный электротехнический университет им.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В.И. Ульянова (Ленина)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0" y="6408360"/>
            <a:ext cx="9143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Санкт-Петербург, 2023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30474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Запасные слайды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C7A0D51-33AF-4968-8116-AE6CAEE8A20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Параметры тестирования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A1E7DF7-3D4C-4861-B9E1-A05C034E1CC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76360" y="5924880"/>
            <a:ext cx="77450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TextShape 4"/>
          <p:cNvSpPr txBox="1"/>
          <p:nvPr/>
        </p:nvSpPr>
        <p:spPr>
          <a:xfrm>
            <a:off x="360000" y="1512000"/>
            <a:ext cx="7704000" cy="34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Используемые вычислительные мощности: 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Acer Aspire E5-573, ОЗУ 8 Гб, CPU 4;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Облако на платформе Yandex, ОЗУ 20 Гб, CPU 20;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Облако на платформе Yandex, ОЗУ 12 Гб, CPU 14;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Платформа Google Colab ОЗУ 12.7, GPU T4;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Интерфейс расширения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053032C-FE33-4D4C-9DD8-09459418CFA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76360" y="5924880"/>
            <a:ext cx="77450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rcRect l="27298" t="27711" r="23876" b="12079"/>
          <a:stretch/>
        </p:blipFill>
        <p:spPr>
          <a:xfrm>
            <a:off x="259560" y="1356480"/>
            <a:ext cx="4464000" cy="30956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rcRect l="53906" t="28488" r="13306" b="29878"/>
          <a:stretch/>
        </p:blipFill>
        <p:spPr>
          <a:xfrm>
            <a:off x="4723560" y="3168000"/>
            <a:ext cx="4132440" cy="295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2160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Цель и задачи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792000"/>
            <a:ext cx="8520120" cy="5760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Актуальность: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Количество контента в сети растёт с каждой минутой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Нехватка человеческого ресурса и человеческий фактор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Отсутствие доступных аналогов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Цель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разработать расширение для браузера, анализирующего посещаемый веб-ресурс на криминальный контент с применением средств машинного обучения и туманных вычислений.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Задачи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Обзор моделей машинного обучения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Обучить выбранную модель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Спроектировать архитектуру системы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Исследовать разработанную систему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492CEE-7BFE-4412-98A0-83F7571A64F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1. Обзор моделей классификации изображений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26AD2F5-CD62-4EC5-A5B0-F687289CB3D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22920" y="5772960"/>
            <a:ext cx="791280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4"/>
          <p:cNvGraphicFramePr/>
          <p:nvPr/>
        </p:nvGraphicFramePr>
        <p:xfrm>
          <a:off x="360000" y="1656000"/>
          <a:ext cx="8495640" cy="4391640"/>
        </p:xfrm>
        <a:graphic>
          <a:graphicData uri="http://schemas.openxmlformats.org/drawingml/2006/table">
            <a:tbl>
              <a:tblPr/>
              <a:tblGrid>
                <a:gridCol w="1585080"/>
                <a:gridCol w="1073520"/>
                <a:gridCol w="1220760"/>
                <a:gridCol w="1247400"/>
                <a:gridCol w="1140480"/>
                <a:gridCol w="1099080"/>
                <a:gridCol w="1129680"/>
              </a:tblGrid>
              <a:tr h="16848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Модель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Размер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(мб)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Топ-1 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точность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(%)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Топ-5 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точность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(%)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Пара-метры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(млн)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Время 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вывода</a:t>
                      </a:r>
                      <a:r>
                        <a:rPr b="1" lang="en-US" sz="1800" spc="-1" strike="noStrike">
                          <a:latin typeface="Arial"/>
                        </a:rPr>
                        <a:t> на CPU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(мс)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Время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вывода</a:t>
                      </a:r>
                      <a:r>
                        <a:rPr b="1" lang="en-US" sz="1800" spc="-1" strike="noStrike">
                          <a:latin typeface="Arial"/>
                        </a:rPr>
                        <a:t> на GPU</a:t>
                      </a:r>
                      <a:endParaRPr b="1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(мс)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VGG16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71.3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138.4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69.5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InseptionV3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77.9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93.7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23.9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42.2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ResNet50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74.9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92.1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58.2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MobileNetV2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71.3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25.9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EfficientNet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85.3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97.4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54.4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1578.9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61.6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2. Обучение модели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EfficientNet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512000"/>
            <a:ext cx="8520120" cy="482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Подзадачи: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Собрать набор данных для обучения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Применить трансферное обучение к модели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EfficientNet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Конвертировать переобученную модель из формата HDF5 (.h5) в формат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Layers (.JSON)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Результат: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после обучения на собранном датасете нейронная сеть показала точность в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92%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на тестовых данных.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572ED6C-C23C-44FE-A0A7-EFBEBA7CBF7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1008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3. Архитектура системы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C19C24-F58C-49E0-88A3-BE67D18085C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376000" y="677160"/>
            <a:ext cx="4392000" cy="601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88000" y="2160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Задача 4. Интеграция с облачными технологиями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B127FCD-8193-4A97-98B9-ACB4177C79B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848520" y="2030040"/>
            <a:ext cx="79776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5323680" y="2030040"/>
            <a:ext cx="79776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5"/>
          <p:cNvSpPr txBox="1"/>
          <p:nvPr/>
        </p:nvSpPr>
        <p:spPr>
          <a:xfrm>
            <a:off x="504000" y="5306040"/>
            <a:ext cx="828000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</a:rPr>
              <a:t>С самой дорогой конфигурацией вычислительных мощностей можно уменьшить задержки в 10 раз по сравнению с персональным компьютером.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-6840" y="800280"/>
            <a:ext cx="9078840" cy="452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2880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Заключение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Были изучены технологии машинного обучения для анализа изображений.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На основе сравнения была выбрана и обучена нейросеть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EfficientNet, которая показала 92% точности определения криминального контента на изображениях.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Спроектирована архитектура расширения для браузера, анализируещего изображения на криминальное содержание.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Тестирование и оптимизация работы продукта показали, что при использовании мощных конфигураций облачных сервисов можно добиться ускорения анализа контента в 10 раз.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3A352C7-4497-4F38-A34B-3EEFE66F147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28800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Способы развития продукта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Будет полезным внедрить возможности анализа текстового контента и мониторинг нескольких изображений за единицу времени.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Улучшение точности и производительности.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Расширение поддерживаемых платформ и браузеров.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Улучшение пользовательского интерфейса.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Регулярное обновление моделей машинного обучения и базы данных негативного контента поможет улучшить работу расширения и его способность обнаруживать новые типы негативного содержания.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4FB488C-5E3E-4B6D-903A-2FB7F226FE2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Апробация работы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268280"/>
            <a:ext cx="8709120" cy="391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Исходный код разработанного продукта доступен на GitHub: https://github.com/LRoslova/criminalContent_monitor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CCD586E-992D-4379-BC9D-4F2643A04A0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7223400" y="5649480"/>
            <a:ext cx="16084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034800" y="2130480"/>
            <a:ext cx="3074400" cy="3053520"/>
          </a:xfrm>
          <a:prstGeom prst="rect">
            <a:avLst/>
          </a:prstGeom>
          <a:ln>
            <a:noFill/>
          </a:ln>
        </p:spPr>
      </p:pic>
      <p:sp>
        <p:nvSpPr>
          <p:cNvPr id="112" name="TextShape 5"/>
          <p:cNvSpPr txBox="1"/>
          <p:nvPr/>
        </p:nvSpPr>
        <p:spPr>
          <a:xfrm>
            <a:off x="216000" y="5427720"/>
            <a:ext cx="8784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В описании репозитория есть подробная инструкция по установке и работе программы.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2023-05-15T11:23:51Z</dcterms:modified>
  <cp:revision>14</cp:revision>
  <dc:subject/>
  <dc:title/>
</cp:coreProperties>
</file>