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пра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вки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текс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ави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80AF44-D571-474C-B2E3-92E1C41E087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заглави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щёлкнит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835941-82AD-4A7A-9518-D5F41CCBF08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992880"/>
            <a:ext cx="8519760" cy="35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Разработка средства визуализации и мониторинга криминального контента из туманной вычислительной среды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74600" y="4680000"/>
            <a:ext cx="8793720" cy="17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Выполнила: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Рослова Лариса Сергеевна, гр. 9304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Руководитель: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Первицкий Александр Юрьевич, к.т.н., доцент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Консультант:       Субботин Алексей Николаевич, ГУП "Петербургский метрополитен"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Санкт-Петербургский государственный электротехнический университет им.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В.И. Ульянова (Ленина)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0" y="6408360"/>
            <a:ext cx="91432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Санкт-Петербург, 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30474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Запасн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ые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слайды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3F3637-61FB-4C4E-BF59-73A8FA1F14B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Параме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тры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тестиро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DB7464-43EA-4B64-AEED-E607E7006FF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76360" y="1800000"/>
            <a:ext cx="774504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Используемые вычислительные мощности: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Acer Aspire E5-573, ОЗУ 8 Гб, CPU 4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Облако на платформе Yandex, ОЗУ 20 Гб, CPU 20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Облако на платформе Yandex, ОЗУ 12 Гб, CPU 14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Платформа Google Colab ОЗУ 12.7, GPU T4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Интерф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ейс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расшир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DB4853-8A54-416B-9402-B6FE15CCE54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76360" y="1800000"/>
            <a:ext cx="774504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Google Shape;201;p38" descr=""/>
          <p:cNvPicPr/>
          <p:nvPr/>
        </p:nvPicPr>
        <p:blipFill>
          <a:blip r:embed="rId1"/>
          <a:srcRect l="27295" t="27706" r="23873" b="12079"/>
          <a:stretch/>
        </p:blipFill>
        <p:spPr>
          <a:xfrm>
            <a:off x="259920" y="1356480"/>
            <a:ext cx="4463640" cy="309528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02;p38" descr=""/>
          <p:cNvPicPr/>
          <p:nvPr/>
        </p:nvPicPr>
        <p:blipFill>
          <a:blip r:embed="rId2"/>
          <a:srcRect l="53897" t="28488" r="13301" b="29878"/>
          <a:stretch/>
        </p:blipFill>
        <p:spPr>
          <a:xfrm>
            <a:off x="4723560" y="3168000"/>
            <a:ext cx="4132080" cy="29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63880" y="144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Цель и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35880" y="72000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Актуальность: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Количество контента в сети растёт с каждой минутой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Нехватка человеческого ресурса и человеческий фактор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Отсутствие доступных аналогов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Цель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расширение для браузера, анализирующего посещаемый веб-ресурс на криминальный контент с применением средств машинного обучения и туманных вычислений.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Задачи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Обзор моделей машинного обучения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Обучить выбранную модель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Спроектировать архитектуру системы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Исследовать разработанную систему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800E42-D85B-4032-96FD-FC2973CA2F0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Обзор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моделе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й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класси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фикаци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изображ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DE1B0E-D1E0-41A9-83B6-E48550D53A1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22920" y="5772960"/>
            <a:ext cx="79128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6" name="Table 4"/>
          <p:cNvGraphicFramePr/>
          <p:nvPr/>
        </p:nvGraphicFramePr>
        <p:xfrm>
          <a:off x="360360" y="1656360"/>
          <a:ext cx="8495640" cy="4391640"/>
        </p:xfrm>
        <a:graphic>
          <a:graphicData uri="http://schemas.openxmlformats.org/drawingml/2006/table">
            <a:tbl>
              <a:tblPr/>
              <a:tblGrid>
                <a:gridCol w="1584720"/>
                <a:gridCol w="1073520"/>
                <a:gridCol w="1220400"/>
                <a:gridCol w="1247400"/>
                <a:gridCol w="1140120"/>
                <a:gridCol w="1098720"/>
                <a:gridCol w="1130760"/>
              </a:tblGrid>
              <a:tr h="1684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Модель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Размер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(мб)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Топ-1 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точность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(%)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Топ-5 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точность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(%)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Пара-метры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(млн)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 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вывода на CPU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(мс)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вывода на GPU</a:t>
                      </a:r>
                      <a:endParaRPr b="0" lang="ru-RU" sz="1800" spc="-1" strike="noStrike"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(мс)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VGG16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528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71.3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90.1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138.4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69.5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InseptionV3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92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77.9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93.7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23.9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42.2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6.9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ResNet50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74.9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92.1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25.6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58.2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MobileNetV2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71.3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90.1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25.9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EfficientNet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220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85.3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97.4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54.4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1578.9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61.6</a:t>
                      </a:r>
                      <a:endParaRPr b="0" lang="ru-RU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Обучен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ие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модели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Efficient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Net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88000" y="1547640"/>
            <a:ext cx="8520120" cy="428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Подзадачи: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Собрать набор данных для обучения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Применить трансферное обучение к модели EfficientNet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Конвертировать переобученную модель из формата HDF5 (.h5) в формат Layers (.JSON).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после обучения на собранном датасете нейронная сеть показала точность в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92%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на тестовых данных.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EE1CAD-1D76-455B-BE04-9EBA044F1CD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144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Архитек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тура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систем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AEAD99-A8E4-4674-91F5-317EFEFC541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pic>
        <p:nvPicPr>
          <p:cNvPr id="132" name="Google Shape;145;p31" descr=""/>
          <p:cNvPicPr/>
          <p:nvPr/>
        </p:nvPicPr>
        <p:blipFill>
          <a:blip r:embed="rId1"/>
          <a:stretch/>
        </p:blipFill>
        <p:spPr>
          <a:xfrm>
            <a:off x="2376360" y="677520"/>
            <a:ext cx="4391640" cy="601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55;p32" descr=""/>
          <p:cNvPicPr/>
          <p:nvPr/>
        </p:nvPicPr>
        <p:blipFill>
          <a:blip r:embed="rId1"/>
          <a:stretch/>
        </p:blipFill>
        <p:spPr>
          <a:xfrm>
            <a:off x="-6840" y="800280"/>
            <a:ext cx="9078480" cy="4527360"/>
          </a:xfrm>
          <a:prstGeom prst="rect">
            <a:avLst/>
          </a:prstGeom>
          <a:ln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335880" y="2448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Интегра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ция с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облачн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ыми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техноло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гиями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79880" y="5112000"/>
            <a:ext cx="8376120" cy="1456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 самой дорогой конфигурацией вычислительных мощностей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можно уменьшить задержки в 10 раз по сравнению 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персональным компьютером.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D37845-1AB4-4A6A-A902-9CFDD523255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35880" y="2448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Заключ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964800"/>
            <a:ext cx="8520120" cy="486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Были изучены технологии машинного обучения для анализа изображений.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На основе сравнения была выбрана и обучена нейросеть EfficientNet, которая показала 92% точности определения криминального контента на изображениях.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Спроектирована архитектура расширения для браузера, анализируещего изображения на криминальное содержание.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Тестирование и оптимизация работы продукта показали, что при использовании мощных конфигураций облачных сервисов можно добиться ускорения анализа контента в 10 раз.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4C2125-390C-4AA5-A168-9D9B6A33300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35880" y="432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Способ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ы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развити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я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продукт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88000" y="1296000"/>
            <a:ext cx="8520120" cy="486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Будет полезным внедрить возможности анализа текстового контента и мониторинг нескольких изображений за единицу времени.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Улучшение точности и производительности.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Расширение поддерживаемых платформ и браузеров.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Улучшение пользовательского интерфейса.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Регулярное обновление моделей машинного обучения и базы данных негативного контента поможет улучшить работу расширения и его способность обнаруживать новые типы негативного содержания.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467615-A380-4A56-B470-776997184D3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Апроба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ция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работы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268280"/>
            <a:ext cx="8709120" cy="89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Исходный код разработанного продукта доступен на GitHub: https://github.com/LRoslova/criminalContent_monitor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2A748A-06ED-4E69-A085-A870DF98B12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223400" y="5649480"/>
            <a:ext cx="1608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Google Shape;178;p35" descr=""/>
          <p:cNvPicPr/>
          <p:nvPr/>
        </p:nvPicPr>
        <p:blipFill>
          <a:blip r:embed="rId1"/>
          <a:stretch/>
        </p:blipFill>
        <p:spPr>
          <a:xfrm>
            <a:off x="2829960" y="2130840"/>
            <a:ext cx="3074040" cy="3053160"/>
          </a:xfrm>
          <a:prstGeom prst="rect">
            <a:avLst/>
          </a:prstGeom>
          <a:ln>
            <a:noFill/>
          </a:ln>
        </p:spPr>
      </p:pic>
      <p:sp>
        <p:nvSpPr>
          <p:cNvPr id="148" name="TextShape 5"/>
          <p:cNvSpPr txBox="1"/>
          <p:nvPr/>
        </p:nvSpPr>
        <p:spPr>
          <a:xfrm>
            <a:off x="360000" y="5283720"/>
            <a:ext cx="7920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200" spc="-1" strike="noStrike">
                <a:latin typeface="arial"/>
              </a:rPr>
              <a:t>В </a:t>
            </a:r>
            <a:r>
              <a:rPr b="0" lang="ru-RU" sz="2200" spc="-1" strike="noStrike">
                <a:latin typeface="arial"/>
              </a:rPr>
              <a:t>описании </a:t>
            </a:r>
            <a:r>
              <a:rPr b="0" lang="ru-RU" sz="2200" spc="-1" strike="noStrike">
                <a:latin typeface="arial"/>
              </a:rPr>
              <a:t>репозитор</a:t>
            </a:r>
            <a:r>
              <a:rPr b="0" lang="ru-RU" sz="2200" spc="-1" strike="noStrike">
                <a:latin typeface="arial"/>
              </a:rPr>
              <a:t>ия есть </a:t>
            </a:r>
            <a:r>
              <a:rPr b="0" lang="ru-RU" sz="2200" spc="-1" strike="noStrike">
                <a:latin typeface="arial"/>
              </a:rPr>
              <a:t>подробная </a:t>
            </a:r>
            <a:r>
              <a:rPr b="0" lang="ru-RU" sz="2200" spc="-1" strike="noStrike">
                <a:latin typeface="arial"/>
              </a:rPr>
              <a:t>инструкци</a:t>
            </a:r>
            <a:r>
              <a:rPr b="0" lang="ru-RU" sz="2200" spc="-1" strike="noStrike">
                <a:latin typeface="arial"/>
              </a:rPr>
              <a:t>я по </a:t>
            </a:r>
            <a:r>
              <a:rPr b="0" lang="ru-RU" sz="2200" spc="-1" strike="noStrike">
                <a:latin typeface="arial"/>
              </a:rPr>
              <a:t>установке </a:t>
            </a:r>
            <a:r>
              <a:rPr b="0" lang="ru-RU" sz="2200" spc="-1" strike="noStrike">
                <a:latin typeface="arial"/>
              </a:rPr>
              <a:t>и работе </a:t>
            </a:r>
            <a:r>
              <a:rPr b="0" lang="ru-RU" sz="2200" spc="-1" strike="noStrike">
                <a:latin typeface="arial"/>
              </a:rPr>
              <a:t>программ</a:t>
            </a:r>
            <a:r>
              <a:rPr b="0" lang="ru-RU" sz="2200" spc="-1" strike="noStrike">
                <a:latin typeface="arial"/>
              </a:rPr>
              <a:t>ы.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2023-05-15T14:29:41Z</dcterms:modified>
  <cp:revision>2</cp:revision>
  <dc:subject/>
  <dc:title/>
</cp:coreProperties>
</file>