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70" r:id="rId13"/>
    <p:sldId id="271" r:id="rId14"/>
    <p:sldId id="269" r:id="rId15"/>
    <p:sldId id="272" r:id="rId16"/>
    <p:sldId id="273" r:id="rId17"/>
    <p:sldId id="275" r:id="rId18"/>
    <p:sldId id="274" r:id="rId19"/>
    <p:sldId id="277" r:id="rId20"/>
    <p:sldId id="276" r:id="rId21"/>
    <p:sldId id="279" r:id="rId22"/>
    <p:sldId id="278" r:id="rId23"/>
    <p:sldId id="280" r:id="rId24"/>
    <p:sldId id="281" r:id="rId25"/>
    <p:sldId id="282" r:id="rId26"/>
    <p:sldId id="283" r:id="rId27"/>
    <p:sldId id="285" r:id="rId28"/>
    <p:sldId id="28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CNN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105410"/>
            <a:ext cx="10515600" cy="532765"/>
          </a:xfrm>
        </p:spPr>
        <p:txBody>
          <a:bodyPr>
            <a:normAutofit/>
          </a:bodyPr>
          <a:p>
            <a:r>
              <a:rPr lang="en-US" altLang="zh-CN" sz="2400"/>
              <a:t>CNN -  </a:t>
            </a:r>
            <a:r>
              <a:rPr lang="en-US" altLang="zh-CN" sz="2400">
                <a:sym typeface="+mn-ea"/>
              </a:rPr>
              <a:t>Vision T</a:t>
            </a:r>
            <a:endParaRPr lang="en-US" altLang="zh-CN" sz="2400"/>
          </a:p>
        </p:txBody>
      </p:sp>
      <p:cxnSp>
        <p:nvCxnSpPr>
          <p:cNvPr id="4" name="直接连接符 3"/>
          <p:cNvCxnSpPr/>
          <p:nvPr/>
        </p:nvCxnSpPr>
        <p:spPr>
          <a:xfrm>
            <a:off x="280670" y="638175"/>
            <a:ext cx="11630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00050" y="805180"/>
            <a:ext cx="77127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ym typeface="+mn-ea"/>
              </a:rPr>
              <a:t>Vision T</a:t>
            </a:r>
            <a:endParaRPr lang="zh-CN" altLang="en-US" sz="400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050" y="1819910"/>
            <a:ext cx="2839085" cy="1608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视觉</a:t>
            </a:r>
            <a:r>
              <a:rPr lang="en-US" altLang="zh-CN"/>
              <a:t>Transformer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切分图片，</a:t>
            </a:r>
            <a:endParaRPr lang="zh-CN" altLang="en-US"/>
          </a:p>
          <a:p>
            <a:r>
              <a:rPr lang="zh-CN" altLang="en-US"/>
              <a:t>拼接</a:t>
            </a:r>
            <a:r>
              <a:rPr lang="en-US" altLang="zh-CN"/>
              <a:t>CLS token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引入</a:t>
            </a:r>
            <a:r>
              <a:rPr lang="zh-CN" altLang="en-US"/>
              <a:t>位置信息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763510" y="34283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使用可学习的</a:t>
            </a:r>
            <a:r>
              <a:rPr lang="zh-CN" altLang="en-US"/>
              <a:t>位置编码</a:t>
            </a:r>
            <a:endParaRPr lang="zh-CN" altLang="en-US"/>
          </a:p>
        </p:txBody>
      </p:sp>
      <p:pic>
        <p:nvPicPr>
          <p:cNvPr id="10" name="图片 9" descr="unzv8x0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055" y="3070225"/>
            <a:ext cx="4814570" cy="3310255"/>
          </a:xfrm>
          <a:prstGeom prst="rect">
            <a:avLst/>
          </a:prstGeom>
        </p:spPr>
      </p:pic>
      <p:pic>
        <p:nvPicPr>
          <p:cNvPr id="11" name="图片 10" descr="l5m7shf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080" y="3972560"/>
            <a:ext cx="5175250" cy="24079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RNN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105410"/>
            <a:ext cx="10515600" cy="532765"/>
          </a:xfrm>
        </p:spPr>
        <p:txBody>
          <a:bodyPr>
            <a:normAutofit/>
          </a:bodyPr>
          <a:p>
            <a:r>
              <a:rPr lang="en-US" altLang="zh-CN" sz="2400"/>
              <a:t>RNN</a:t>
            </a:r>
            <a:endParaRPr lang="en-US" altLang="zh-CN" sz="2400"/>
          </a:p>
        </p:txBody>
      </p:sp>
      <p:cxnSp>
        <p:nvCxnSpPr>
          <p:cNvPr id="4" name="直接连接符 3"/>
          <p:cNvCxnSpPr/>
          <p:nvPr/>
        </p:nvCxnSpPr>
        <p:spPr>
          <a:xfrm>
            <a:off x="280670" y="638175"/>
            <a:ext cx="11630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00050" y="805180"/>
            <a:ext cx="77127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ym typeface="+mn-ea"/>
              </a:rPr>
              <a:t>循环神经网络</a:t>
            </a:r>
            <a:endParaRPr lang="zh-CN" altLang="en-US" sz="4000">
              <a:sym typeface="+mn-ea"/>
            </a:endParaRPr>
          </a:p>
        </p:txBody>
      </p:sp>
      <p:pic>
        <p:nvPicPr>
          <p:cNvPr id="3" name="图片 2" descr="stmxz4g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3320" y="1014730"/>
            <a:ext cx="6333490" cy="18548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0050" y="17583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可以接受序列的</a:t>
            </a:r>
            <a:r>
              <a:rPr lang="zh-CN" altLang="en-US"/>
              <a:t>输入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7235"/>
            <a:ext cx="11616690" cy="15805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105410"/>
            <a:ext cx="10515600" cy="532765"/>
          </a:xfrm>
        </p:spPr>
        <p:txBody>
          <a:bodyPr>
            <a:normAutofit/>
          </a:bodyPr>
          <a:p>
            <a:r>
              <a:rPr lang="en-US" altLang="zh-CN" sz="2400"/>
              <a:t>RNN-</a:t>
            </a:r>
            <a:r>
              <a:rPr lang="en-US" altLang="zh-CN" sz="2400"/>
              <a:t>LSTM</a:t>
            </a:r>
            <a:endParaRPr lang="en-US" altLang="zh-CN" sz="2400"/>
          </a:p>
        </p:txBody>
      </p:sp>
      <p:cxnSp>
        <p:nvCxnSpPr>
          <p:cNvPr id="4" name="直接连接符 3"/>
          <p:cNvCxnSpPr/>
          <p:nvPr/>
        </p:nvCxnSpPr>
        <p:spPr>
          <a:xfrm>
            <a:off x="280670" y="638175"/>
            <a:ext cx="11630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00050" y="805180"/>
            <a:ext cx="77127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ym typeface="+mn-ea"/>
              </a:rPr>
              <a:t>长短期记忆网络</a:t>
            </a:r>
            <a:endParaRPr lang="zh-CN" altLang="en-US" sz="40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0050" y="1758315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传统</a:t>
            </a:r>
            <a:r>
              <a:rPr lang="en-US" altLang="zh-CN"/>
              <a:t>RNN</a:t>
            </a:r>
            <a:r>
              <a:rPr lang="zh-CN" altLang="en-US"/>
              <a:t>仅与前一时刻</a:t>
            </a:r>
            <a:r>
              <a:rPr lang="zh-CN" altLang="en-US"/>
              <a:t>连接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LSTM</a:t>
            </a:r>
            <a:r>
              <a:rPr lang="zh-CN" altLang="en-US"/>
              <a:t>通过</a:t>
            </a:r>
            <a:r>
              <a:rPr lang="en-US" altLang="zh-CN"/>
              <a:t>”</a:t>
            </a:r>
            <a:r>
              <a:rPr lang="zh-CN" altLang="en-US"/>
              <a:t>门</a:t>
            </a:r>
            <a:r>
              <a:rPr lang="en-US" altLang="zh-CN"/>
              <a:t>”</a:t>
            </a:r>
            <a:r>
              <a:rPr lang="zh-CN" altLang="en-US"/>
              <a:t>的</a:t>
            </a:r>
            <a:r>
              <a:rPr lang="zh-CN" altLang="en-US"/>
              <a:t>控制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可以传递的</a:t>
            </a:r>
            <a:r>
              <a:rPr lang="en-US" altLang="zh-CN"/>
              <a:t>”</a:t>
            </a:r>
            <a:r>
              <a:rPr lang="zh-CN" altLang="en-US"/>
              <a:t>更远</a:t>
            </a:r>
            <a:r>
              <a:rPr lang="en-US" altLang="zh-CN"/>
              <a:t>“</a:t>
            </a:r>
            <a:endParaRPr lang="en-US" altLang="zh-CN"/>
          </a:p>
        </p:txBody>
      </p:sp>
      <p:pic>
        <p:nvPicPr>
          <p:cNvPr id="13" name="图片 12" descr="g3mf9lm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5835" y="1163320"/>
            <a:ext cx="4300855" cy="22656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105410"/>
            <a:ext cx="10515600" cy="532765"/>
          </a:xfrm>
        </p:spPr>
        <p:txBody>
          <a:bodyPr>
            <a:normAutofit/>
          </a:bodyPr>
          <a:p>
            <a:r>
              <a:rPr lang="en-US" altLang="zh-CN" sz="2400"/>
              <a:t>RNN-</a:t>
            </a:r>
            <a:r>
              <a:rPr lang="en-US" altLang="zh-CN" sz="2400"/>
              <a:t>LSTM</a:t>
            </a:r>
            <a:endParaRPr lang="en-US" altLang="zh-CN" sz="2400"/>
          </a:p>
        </p:txBody>
      </p:sp>
      <p:cxnSp>
        <p:nvCxnSpPr>
          <p:cNvPr id="4" name="直接连接符 3"/>
          <p:cNvCxnSpPr/>
          <p:nvPr/>
        </p:nvCxnSpPr>
        <p:spPr>
          <a:xfrm>
            <a:off x="280670" y="638175"/>
            <a:ext cx="11630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00050" y="805180"/>
            <a:ext cx="77127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ym typeface="+mn-ea"/>
              </a:rPr>
              <a:t>长短期记忆网络</a:t>
            </a:r>
            <a:endParaRPr lang="zh-CN" altLang="en-US" sz="4000">
              <a:sym typeface="+mn-ea"/>
            </a:endParaRPr>
          </a:p>
        </p:txBody>
      </p:sp>
      <p:pic>
        <p:nvPicPr>
          <p:cNvPr id="13" name="图片 12" descr="g3mf9lm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5835" y="1163320"/>
            <a:ext cx="4300855" cy="226568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2315845"/>
            <a:ext cx="5753100" cy="111252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70" y="4798695"/>
            <a:ext cx="5509260" cy="185166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830" y="4847590"/>
            <a:ext cx="5524500" cy="11734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0050" y="1720850"/>
            <a:ext cx="152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遗忘门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00050" y="39560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</a:t>
            </a:r>
            <a:r>
              <a:rPr lang="zh-CN" altLang="en-US"/>
              <a:t>输入门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386830" y="39541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 </a:t>
            </a:r>
            <a:r>
              <a:rPr lang="zh-CN" altLang="en-US"/>
              <a:t>输出</a:t>
            </a:r>
            <a:r>
              <a:rPr lang="zh-CN" altLang="en-US"/>
              <a:t>门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105410"/>
            <a:ext cx="10515600" cy="532765"/>
          </a:xfrm>
        </p:spPr>
        <p:txBody>
          <a:bodyPr>
            <a:normAutofit/>
          </a:bodyPr>
          <a:p>
            <a:r>
              <a:rPr lang="en-US" altLang="zh-CN" sz="2400"/>
              <a:t>RNN-Seq2Seq</a:t>
            </a:r>
            <a:endParaRPr lang="en-US" altLang="zh-CN" sz="2400"/>
          </a:p>
        </p:txBody>
      </p:sp>
      <p:cxnSp>
        <p:nvCxnSpPr>
          <p:cNvPr id="4" name="直接连接符 3"/>
          <p:cNvCxnSpPr/>
          <p:nvPr/>
        </p:nvCxnSpPr>
        <p:spPr>
          <a:xfrm>
            <a:off x="280670" y="638175"/>
            <a:ext cx="11630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00050" y="80518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ym typeface="+mn-ea"/>
              </a:rPr>
              <a:t>编码器</a:t>
            </a:r>
            <a:r>
              <a:rPr lang="en-US" altLang="zh-CN" sz="4000">
                <a:sym typeface="+mn-ea"/>
              </a:rPr>
              <a:t>-</a:t>
            </a:r>
            <a:r>
              <a:rPr lang="zh-CN" altLang="en-US" sz="4000">
                <a:sym typeface="+mn-ea"/>
              </a:rPr>
              <a:t>解码器</a:t>
            </a:r>
            <a:endParaRPr lang="zh-CN" altLang="en-US" sz="40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0050" y="1678940"/>
            <a:ext cx="4636135" cy="1719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解决了接收序列输入，还要想办法生成序列</a:t>
            </a:r>
            <a:endParaRPr lang="zh-CN" altLang="en-US" b="1"/>
          </a:p>
          <a:p>
            <a:endParaRPr lang="zh-CN" altLang="en-US"/>
          </a:p>
          <a:p>
            <a:r>
              <a:rPr lang="zh-CN" altLang="en-US"/>
              <a:t>以编码器最后的隐藏层作解码器初始</a:t>
            </a:r>
            <a:r>
              <a:rPr lang="zh-CN" altLang="en-US"/>
              <a:t>隐藏层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用一个标记符</a:t>
            </a:r>
            <a:r>
              <a:rPr lang="en-US" altLang="zh-CN"/>
              <a:t>&lt;</a:t>
            </a:r>
            <a:r>
              <a:rPr lang="en-US" altLang="zh-CN"/>
              <a:t>SOS&gt;</a:t>
            </a:r>
            <a:r>
              <a:rPr lang="zh-CN" altLang="en-US"/>
              <a:t>作为解码器</a:t>
            </a:r>
            <a:r>
              <a:rPr lang="zh-CN" altLang="en-US"/>
              <a:t>输入</a:t>
            </a:r>
            <a:endParaRPr lang="zh-CN" altLang="en-US"/>
          </a:p>
        </p:txBody>
      </p:sp>
      <p:pic>
        <p:nvPicPr>
          <p:cNvPr id="9" name="图片 8" descr="cyt7rhw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3225" y="1274445"/>
            <a:ext cx="6286500" cy="21240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60" y="3565525"/>
            <a:ext cx="8724900" cy="12649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05" y="5170805"/>
            <a:ext cx="9067800" cy="1562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105410"/>
            <a:ext cx="10515600" cy="532765"/>
          </a:xfrm>
        </p:spPr>
        <p:txBody>
          <a:bodyPr>
            <a:normAutofit/>
          </a:bodyPr>
          <a:p>
            <a:r>
              <a:rPr lang="en-US" altLang="zh-CN" sz="2400"/>
              <a:t>RNN-</a:t>
            </a:r>
            <a:r>
              <a:rPr lang="en-US" altLang="zh-CN" sz="2400"/>
              <a:t>Attention</a:t>
            </a:r>
            <a:endParaRPr lang="en-US" altLang="zh-CN" sz="2400"/>
          </a:p>
        </p:txBody>
      </p:sp>
      <p:cxnSp>
        <p:nvCxnSpPr>
          <p:cNvPr id="4" name="直接连接符 3"/>
          <p:cNvCxnSpPr/>
          <p:nvPr/>
        </p:nvCxnSpPr>
        <p:spPr>
          <a:xfrm>
            <a:off x="280670" y="638175"/>
            <a:ext cx="11630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00050" y="80518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ym typeface="+mn-ea"/>
              </a:rPr>
              <a:t>注意力</a:t>
            </a:r>
            <a:r>
              <a:rPr lang="zh-CN" altLang="en-US" sz="4000">
                <a:sym typeface="+mn-ea"/>
              </a:rPr>
              <a:t>机制</a:t>
            </a:r>
            <a:endParaRPr lang="zh-CN" altLang="en-US" sz="40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0050" y="1678940"/>
            <a:ext cx="4636135" cy="1612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全局注意力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局部注意力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自注意力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00050" y="3705860"/>
            <a:ext cx="46367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注意力，就是一种相对的，谁</a:t>
            </a:r>
            <a:r>
              <a:rPr lang="en-US" altLang="zh-CN"/>
              <a:t>“</a:t>
            </a:r>
            <a:r>
              <a:rPr lang="zh-CN" altLang="en-US"/>
              <a:t>看</a:t>
            </a:r>
            <a:r>
              <a:rPr lang="en-US" altLang="zh-CN"/>
              <a:t>”</a:t>
            </a:r>
            <a:r>
              <a:rPr lang="zh-CN" altLang="en-US"/>
              <a:t>谁的</a:t>
            </a:r>
            <a:r>
              <a:rPr lang="zh-CN" altLang="en-US"/>
              <a:t>感觉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这个</a:t>
            </a:r>
            <a:r>
              <a:rPr lang="en-US" altLang="zh-CN"/>
              <a:t>“</a:t>
            </a:r>
            <a:r>
              <a:rPr lang="zh-CN" altLang="en-US"/>
              <a:t>看</a:t>
            </a:r>
            <a:r>
              <a:rPr lang="en-US" altLang="zh-CN"/>
              <a:t>”</a:t>
            </a:r>
            <a:r>
              <a:rPr lang="zh-CN" altLang="en-US"/>
              <a:t>的过程中，有一个注意力</a:t>
            </a:r>
            <a:r>
              <a:rPr lang="zh-CN" altLang="en-US"/>
              <a:t>权重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即，将序列中，要</a:t>
            </a:r>
            <a:r>
              <a:rPr lang="en-US" altLang="zh-CN"/>
              <a:t>“</a:t>
            </a:r>
            <a:r>
              <a:rPr lang="zh-CN" altLang="en-US"/>
              <a:t>看</a:t>
            </a:r>
            <a:r>
              <a:rPr lang="en-US" altLang="zh-CN"/>
              <a:t>”</a:t>
            </a:r>
            <a:r>
              <a:rPr lang="zh-CN" altLang="en-US"/>
              <a:t>的目标</a:t>
            </a:r>
            <a:r>
              <a:rPr lang="zh-CN" altLang="en-US"/>
              <a:t>元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乘上计算出的权重</a:t>
            </a:r>
            <a:r>
              <a:rPr lang="zh-CN" altLang="en-US"/>
              <a:t>后求和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105410"/>
            <a:ext cx="10515600" cy="532765"/>
          </a:xfrm>
        </p:spPr>
        <p:txBody>
          <a:bodyPr>
            <a:normAutofit/>
          </a:bodyPr>
          <a:p>
            <a:r>
              <a:rPr lang="en-US" altLang="zh-CN" sz="2400"/>
              <a:t>RNN-Seq2Seq&amp;</a:t>
            </a:r>
            <a:r>
              <a:rPr lang="en-US" altLang="zh-CN" sz="2400"/>
              <a:t>Attention</a:t>
            </a:r>
            <a:endParaRPr lang="en-US" altLang="zh-CN" sz="2400"/>
          </a:p>
        </p:txBody>
      </p:sp>
      <p:cxnSp>
        <p:nvCxnSpPr>
          <p:cNvPr id="4" name="直接连接符 3"/>
          <p:cNvCxnSpPr/>
          <p:nvPr/>
        </p:nvCxnSpPr>
        <p:spPr>
          <a:xfrm>
            <a:off x="280670" y="638175"/>
            <a:ext cx="11630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00050" y="80518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ym typeface="+mn-ea"/>
              </a:rPr>
              <a:t>全局注意力</a:t>
            </a:r>
            <a:endParaRPr lang="zh-CN" altLang="en-US" sz="40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0050" y="1678940"/>
            <a:ext cx="3249930" cy="2516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仅以编码器最后的隐藏层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作</a:t>
            </a:r>
            <a:r>
              <a:rPr lang="zh-CN" altLang="en-US"/>
              <a:t>为解码器初始</a:t>
            </a:r>
            <a:r>
              <a:rPr lang="zh-CN" altLang="en-US"/>
              <a:t>隐藏层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有点</a:t>
            </a:r>
            <a:r>
              <a:rPr lang="en-US" altLang="zh-CN" b="1"/>
              <a:t>“</a:t>
            </a:r>
            <a:r>
              <a:rPr lang="zh-CN" altLang="en-US" b="1"/>
              <a:t>目光短浅</a:t>
            </a:r>
            <a:r>
              <a:rPr lang="en-US" altLang="zh-CN" b="1"/>
              <a:t>”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全局注意力可以注意前方所有的隐藏层，</a:t>
            </a:r>
            <a:r>
              <a:rPr lang="zh-CN" altLang="en-US" b="1">
                <a:highlight>
                  <a:srgbClr val="FFFF00"/>
                </a:highlight>
              </a:rPr>
              <a:t>并加权求和</a:t>
            </a:r>
            <a:endParaRPr lang="zh-CN" altLang="en-US" b="1"/>
          </a:p>
          <a:p>
            <a:endParaRPr lang="zh-CN" altLang="en-US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8690" y="805180"/>
            <a:ext cx="3032125" cy="35413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00050" y="4434205"/>
            <a:ext cx="2955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注意力（注意力</a:t>
            </a:r>
            <a:r>
              <a:rPr lang="zh-CN" altLang="en-US"/>
              <a:t>权重）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" y="5236210"/>
            <a:ext cx="7338060" cy="144018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415" y="5643880"/>
            <a:ext cx="4411980" cy="6248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Transformer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105410"/>
            <a:ext cx="10515600" cy="532765"/>
          </a:xfrm>
        </p:spPr>
        <p:txBody>
          <a:bodyPr>
            <a:normAutofit/>
          </a:bodyPr>
          <a:p>
            <a:r>
              <a:rPr lang="en-US" altLang="zh-CN" sz="2400"/>
              <a:t>NLP</a:t>
            </a:r>
            <a:endParaRPr lang="en-US" altLang="zh-CN" sz="2400"/>
          </a:p>
        </p:txBody>
      </p:sp>
      <p:cxnSp>
        <p:nvCxnSpPr>
          <p:cNvPr id="4" name="直接连接符 3"/>
          <p:cNvCxnSpPr/>
          <p:nvPr/>
        </p:nvCxnSpPr>
        <p:spPr>
          <a:xfrm>
            <a:off x="280670" y="638175"/>
            <a:ext cx="11630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00050" y="805180"/>
            <a:ext cx="50653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ym typeface="+mn-ea"/>
              </a:rPr>
              <a:t>自然语言</a:t>
            </a:r>
            <a:r>
              <a:rPr lang="zh-CN" altLang="en-US" sz="4000">
                <a:sym typeface="+mn-ea"/>
              </a:rPr>
              <a:t>分析</a:t>
            </a:r>
            <a:endParaRPr lang="zh-CN" altLang="en-US" sz="40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0050" y="1844675"/>
            <a:ext cx="4064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文本量化的</a:t>
            </a:r>
            <a:r>
              <a:rPr lang="zh-CN" altLang="en-US"/>
              <a:t>方法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one-hot</a:t>
            </a:r>
            <a:r>
              <a:rPr lang="zh-CN" altLang="en-US"/>
              <a:t>：独热编码，但是太多无用的</a:t>
            </a:r>
            <a:r>
              <a:rPr lang="en-US" altLang="zh-CN"/>
              <a:t>0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index</a:t>
            </a:r>
            <a:r>
              <a:rPr lang="zh-CN" altLang="en-US"/>
              <a:t>：序号，没有向量化</a:t>
            </a:r>
            <a:r>
              <a:rPr lang="en-US" altLang="zh-CN"/>
              <a:t>&amp;</a:t>
            </a:r>
            <a:r>
              <a:rPr lang="zh-CN" altLang="en-US"/>
              <a:t>没有含义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highlight>
                  <a:srgbClr val="FFFF00"/>
                </a:highlight>
              </a:rPr>
              <a:t>vector</a:t>
            </a:r>
            <a:r>
              <a:rPr lang="zh-CN" altLang="en-US">
                <a:highlight>
                  <a:srgbClr val="FFFF00"/>
                </a:highlight>
              </a:rPr>
              <a:t>：词向量，可以训练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0050" y="4652645"/>
            <a:ext cx="4064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需要将词，映射到一个向量上，</a:t>
            </a:r>
            <a:r>
              <a:rPr lang="zh-CN" altLang="en-US"/>
              <a:t>即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embedding</a:t>
            </a:r>
            <a:r>
              <a:rPr lang="zh-CN" altLang="en-US"/>
              <a:t>，词嵌入矩阵，是可训练</a:t>
            </a:r>
            <a:r>
              <a:rPr lang="zh-CN" altLang="en-US"/>
              <a:t>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这上面有些微妙的</a:t>
            </a:r>
            <a:r>
              <a:rPr lang="zh-CN" altLang="en-US"/>
              <a:t>关系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比如：键盘</a:t>
            </a:r>
            <a:r>
              <a:rPr lang="en-US" altLang="zh-CN"/>
              <a:t>-</a:t>
            </a:r>
            <a:r>
              <a:rPr lang="zh-CN" altLang="en-US"/>
              <a:t>鼠标</a:t>
            </a:r>
            <a:r>
              <a:rPr lang="en-US" altLang="zh-CN"/>
              <a:t>=</a:t>
            </a:r>
            <a:r>
              <a:rPr lang="zh-CN" altLang="en-US"/>
              <a:t>桌子</a:t>
            </a:r>
            <a:r>
              <a:rPr lang="en-US" altLang="zh-CN"/>
              <a:t>-</a:t>
            </a:r>
            <a:r>
              <a:rPr lang="zh-CN" altLang="en-US"/>
              <a:t>凳子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162040" y="1844675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embedding</a:t>
            </a:r>
            <a:r>
              <a:rPr lang="zh-CN" altLang="en-US"/>
              <a:t>的</a:t>
            </a:r>
            <a:r>
              <a:rPr lang="zh-CN" altLang="en-US"/>
              <a:t>训练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一般会用推断上下文的数据集</a:t>
            </a:r>
            <a:r>
              <a:rPr lang="zh-CN" altLang="en-US"/>
              <a:t>训练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之后导入预训练的</a:t>
            </a:r>
            <a:r>
              <a:rPr lang="zh-CN" altLang="en-US"/>
              <a:t>模型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0910" y="3982085"/>
            <a:ext cx="4215130" cy="25603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105410"/>
            <a:ext cx="10515600" cy="532765"/>
          </a:xfrm>
        </p:spPr>
        <p:txBody>
          <a:bodyPr/>
          <a:p>
            <a:r>
              <a:rPr lang="en-US" altLang="zh-CN" sz="2400"/>
              <a:t>CNN</a:t>
            </a:r>
            <a:endParaRPr lang="en-US" altLang="zh-CN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0050" y="1802765"/>
            <a:ext cx="10515600" cy="4696460"/>
          </a:xfrm>
        </p:spPr>
        <p:txBody>
          <a:bodyPr>
            <a:normAutofit lnSpcReduction="20000"/>
          </a:bodyPr>
          <a:p>
            <a:r>
              <a:rPr lang="zh-CN" altLang="en-US" sz="2400"/>
              <a:t>输入层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>
                <a:solidFill>
                  <a:srgbClr val="FF0000"/>
                </a:solidFill>
              </a:rPr>
              <a:t>卷积层</a:t>
            </a:r>
            <a:endParaRPr lang="zh-CN" altLang="en-US" sz="2400">
              <a:solidFill>
                <a:srgbClr val="FF0000"/>
              </a:solidFill>
            </a:endParaRPr>
          </a:p>
          <a:p>
            <a:endParaRPr lang="zh-CN" altLang="en-US" sz="2400"/>
          </a:p>
          <a:p>
            <a:r>
              <a:rPr lang="zh-CN" altLang="en-US" sz="2400"/>
              <a:t>激活层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池化层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全连接层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输出层</a:t>
            </a:r>
            <a:endParaRPr lang="zh-CN" altLang="en-US" sz="2400"/>
          </a:p>
        </p:txBody>
      </p:sp>
      <p:cxnSp>
        <p:nvCxnSpPr>
          <p:cNvPr id="4" name="直接连接符 3"/>
          <p:cNvCxnSpPr/>
          <p:nvPr/>
        </p:nvCxnSpPr>
        <p:spPr>
          <a:xfrm>
            <a:off x="280670" y="638175"/>
            <a:ext cx="11630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00050" y="80518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卷积神经网络</a:t>
            </a:r>
            <a:endParaRPr lang="zh-CN" altLang="en-US" sz="4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7935" y="1162685"/>
            <a:ext cx="4386580" cy="23768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37935" y="4222750"/>
            <a:ext cx="4385945" cy="740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卷积，即提取特征，可以视作</a:t>
            </a:r>
            <a:r>
              <a:rPr lang="en-US" altLang="zh-CN"/>
              <a:t>channel</a:t>
            </a:r>
            <a:r>
              <a:rPr lang="zh-CN" altLang="en-US"/>
              <a:t>即特征维度的</a:t>
            </a:r>
            <a:r>
              <a:rPr lang="zh-CN" altLang="en-US"/>
              <a:t>全连接层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105410"/>
            <a:ext cx="10515600" cy="532765"/>
          </a:xfrm>
        </p:spPr>
        <p:txBody>
          <a:bodyPr>
            <a:normAutofit/>
          </a:bodyPr>
          <a:p>
            <a:r>
              <a:rPr lang="en-US" altLang="zh-CN" sz="2400"/>
              <a:t>NLP</a:t>
            </a:r>
            <a:endParaRPr lang="en-US" altLang="zh-CN" sz="2400"/>
          </a:p>
        </p:txBody>
      </p:sp>
      <p:cxnSp>
        <p:nvCxnSpPr>
          <p:cNvPr id="4" name="直接连接符 3"/>
          <p:cNvCxnSpPr/>
          <p:nvPr/>
        </p:nvCxnSpPr>
        <p:spPr>
          <a:xfrm>
            <a:off x="280670" y="638175"/>
            <a:ext cx="11630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00050" y="805180"/>
            <a:ext cx="50653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ym typeface="+mn-ea"/>
              </a:rPr>
              <a:t>文本预处理</a:t>
            </a:r>
            <a:r>
              <a:rPr lang="en-US" altLang="zh-CN" sz="4000">
                <a:sym typeface="+mn-ea"/>
              </a:rPr>
              <a:t>-</a:t>
            </a:r>
            <a:r>
              <a:rPr lang="zh-CN" altLang="en-US" sz="4000">
                <a:sym typeface="+mn-ea"/>
              </a:rPr>
              <a:t>实现</a:t>
            </a:r>
            <a:endParaRPr lang="zh-CN" altLang="en-US" sz="40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0050" y="1870710"/>
            <a:ext cx="2320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tokenization</a:t>
            </a:r>
            <a:r>
              <a:rPr lang="zh-CN" altLang="en-US"/>
              <a:t>，</a:t>
            </a:r>
            <a:r>
              <a:rPr lang="zh-CN" altLang="en-US"/>
              <a:t>分词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0050" y="28740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</a:t>
            </a:r>
            <a:r>
              <a:rPr lang="zh-CN" altLang="en-US"/>
              <a:t>映射到唯一序号（词表</a:t>
            </a:r>
            <a:r>
              <a:rPr lang="en-US" altLang="zh-CN"/>
              <a:t>vocab_dic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00050" y="39116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 </a:t>
            </a:r>
            <a:r>
              <a:rPr lang="zh-CN" altLang="en-US"/>
              <a:t>词频</a:t>
            </a:r>
            <a:r>
              <a:rPr lang="zh-CN" altLang="en-US"/>
              <a:t>过滤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00050" y="49491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 batch</a:t>
            </a:r>
            <a:r>
              <a:rPr lang="zh-CN" altLang="en-US"/>
              <a:t>打包，填充</a:t>
            </a:r>
            <a:r>
              <a:rPr lang="en-US" altLang="zh-CN"/>
              <a:t>&lt;pad&gt;</a:t>
            </a:r>
            <a:r>
              <a:rPr lang="zh-CN" altLang="en-US"/>
              <a:t>，</a:t>
            </a:r>
            <a:r>
              <a:rPr lang="zh-CN" altLang="en-US"/>
              <a:t>裁剪过长</a:t>
            </a:r>
            <a:r>
              <a:rPr lang="zh-CN" altLang="en-US"/>
              <a:t>的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105410"/>
            <a:ext cx="10515600" cy="532765"/>
          </a:xfrm>
        </p:spPr>
        <p:txBody>
          <a:bodyPr>
            <a:normAutofit/>
          </a:bodyPr>
          <a:p>
            <a:r>
              <a:rPr lang="en-US" altLang="zh-CN" sz="2400"/>
              <a:t>Transformer</a:t>
            </a:r>
            <a:endParaRPr lang="en-US" altLang="zh-CN" sz="2400"/>
          </a:p>
        </p:txBody>
      </p:sp>
      <p:cxnSp>
        <p:nvCxnSpPr>
          <p:cNvPr id="4" name="直接连接符 3"/>
          <p:cNvCxnSpPr/>
          <p:nvPr/>
        </p:nvCxnSpPr>
        <p:spPr>
          <a:xfrm>
            <a:off x="280670" y="638175"/>
            <a:ext cx="11630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00050" y="805180"/>
            <a:ext cx="50653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ym typeface="+mn-ea"/>
              </a:rPr>
              <a:t>变形金刚（</a:t>
            </a:r>
            <a:r>
              <a:rPr lang="en-US" altLang="zh-CN" sz="4000">
                <a:sym typeface="+mn-ea"/>
              </a:rPr>
              <a:t>bushi</a:t>
            </a:r>
            <a:r>
              <a:rPr lang="zh-CN" altLang="en-US" sz="4000">
                <a:sym typeface="+mn-ea"/>
              </a:rPr>
              <a:t>）</a:t>
            </a:r>
            <a:endParaRPr lang="zh-CN" altLang="en-US" sz="40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0050" y="1844675"/>
            <a:ext cx="4064000" cy="4318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运用编码器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解码器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运用自注意力机制</a:t>
            </a:r>
            <a:endParaRPr lang="zh-CN" altLang="en-US"/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词嵌入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 PE</a:t>
            </a:r>
            <a:r>
              <a:rPr lang="zh-CN" altLang="en-US"/>
              <a:t>正余弦</a:t>
            </a:r>
            <a:r>
              <a:rPr lang="zh-CN" altLang="en-US"/>
              <a:t>位置编码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 Multi-Head</a:t>
            </a:r>
            <a:r>
              <a:rPr lang="zh-CN" altLang="en-US"/>
              <a:t>多头注意力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残差</a:t>
            </a:r>
            <a:r>
              <a:rPr lang="en-US" altLang="zh-CN"/>
              <a:t>+</a:t>
            </a:r>
            <a:r>
              <a:rPr lang="zh-CN" altLang="en-US"/>
              <a:t>归一化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5. </a:t>
            </a:r>
            <a:r>
              <a:rPr lang="zh-CN" altLang="en-US"/>
              <a:t>前馈神经网络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6. Mask</a:t>
            </a:r>
            <a:r>
              <a:rPr lang="zh-CN" altLang="en-US"/>
              <a:t>掩码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8215" y="972185"/>
            <a:ext cx="3662680" cy="54025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105410"/>
            <a:ext cx="10515600" cy="532765"/>
          </a:xfrm>
        </p:spPr>
        <p:txBody>
          <a:bodyPr>
            <a:normAutofit/>
          </a:bodyPr>
          <a:p>
            <a:r>
              <a:rPr lang="en-US" altLang="zh-CN" sz="2400"/>
              <a:t>Transformer-</a:t>
            </a:r>
            <a:r>
              <a:rPr lang="en-US" altLang="zh-CN" sz="2400"/>
              <a:t>PE</a:t>
            </a:r>
            <a:endParaRPr lang="en-US" altLang="zh-CN" sz="2400"/>
          </a:p>
        </p:txBody>
      </p:sp>
      <p:cxnSp>
        <p:nvCxnSpPr>
          <p:cNvPr id="4" name="直接连接符 3"/>
          <p:cNvCxnSpPr/>
          <p:nvPr/>
        </p:nvCxnSpPr>
        <p:spPr>
          <a:xfrm>
            <a:off x="280670" y="638175"/>
            <a:ext cx="11630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00050" y="805180"/>
            <a:ext cx="50653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ym typeface="+mn-ea"/>
              </a:rPr>
              <a:t>2.</a:t>
            </a:r>
            <a:r>
              <a:rPr lang="zh-CN" altLang="en-US" sz="4000">
                <a:sym typeface="+mn-ea"/>
              </a:rPr>
              <a:t>位置编码</a:t>
            </a:r>
            <a:endParaRPr lang="zh-CN" altLang="en-US" sz="40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0050" y="1844675"/>
            <a:ext cx="4064000" cy="552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位置编码直接相加到</a:t>
            </a:r>
            <a:r>
              <a:rPr lang="zh-CN" altLang="en-US"/>
              <a:t>矩阵中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0985" y="972185"/>
            <a:ext cx="3662680" cy="54025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2845435"/>
            <a:ext cx="7121525" cy="30003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105410"/>
            <a:ext cx="10515600" cy="532765"/>
          </a:xfrm>
        </p:spPr>
        <p:txBody>
          <a:bodyPr>
            <a:normAutofit/>
          </a:bodyPr>
          <a:p>
            <a:r>
              <a:rPr lang="en-US" altLang="zh-CN" sz="2400"/>
              <a:t>Transformer-</a:t>
            </a:r>
            <a:r>
              <a:rPr lang="en-US" altLang="zh-CN" sz="2400"/>
              <a:t>Attention</a:t>
            </a:r>
            <a:endParaRPr lang="en-US" altLang="zh-CN" sz="2400"/>
          </a:p>
        </p:txBody>
      </p:sp>
      <p:cxnSp>
        <p:nvCxnSpPr>
          <p:cNvPr id="4" name="直接连接符 3"/>
          <p:cNvCxnSpPr/>
          <p:nvPr/>
        </p:nvCxnSpPr>
        <p:spPr>
          <a:xfrm>
            <a:off x="280670" y="638175"/>
            <a:ext cx="11630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00050" y="805180"/>
            <a:ext cx="50653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ym typeface="+mn-ea"/>
              </a:rPr>
              <a:t>3.</a:t>
            </a:r>
            <a:r>
              <a:rPr lang="zh-CN" altLang="en-US" sz="4000">
                <a:sym typeface="+mn-ea"/>
              </a:rPr>
              <a:t>多头（</a:t>
            </a:r>
            <a:r>
              <a:rPr lang="zh-CN" altLang="en-US" sz="4000">
                <a:sym typeface="+mn-ea"/>
              </a:rPr>
              <a:t>自）注意力</a:t>
            </a:r>
            <a:endParaRPr lang="zh-CN" altLang="en-US" sz="4000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210" y="1927225"/>
            <a:ext cx="3415030" cy="15024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74395"/>
            <a:ext cx="5612130" cy="32143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595" y="4324985"/>
            <a:ext cx="2981960" cy="22263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20" y="4324985"/>
            <a:ext cx="3129915" cy="22231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7415" y="4970145"/>
            <a:ext cx="2672715" cy="66103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3990" y="4102100"/>
            <a:ext cx="692785" cy="244919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105410"/>
            <a:ext cx="10515600" cy="532765"/>
          </a:xfrm>
        </p:spPr>
        <p:txBody>
          <a:bodyPr>
            <a:normAutofit/>
          </a:bodyPr>
          <a:p>
            <a:r>
              <a:rPr lang="en-US" altLang="zh-CN" sz="2400"/>
              <a:t>Transformer-</a:t>
            </a:r>
            <a:r>
              <a:rPr lang="en-US" altLang="zh-CN" sz="2400"/>
              <a:t>Attention</a:t>
            </a:r>
            <a:endParaRPr lang="en-US" altLang="zh-CN" sz="2400"/>
          </a:p>
        </p:txBody>
      </p:sp>
      <p:cxnSp>
        <p:nvCxnSpPr>
          <p:cNvPr id="4" name="直接连接符 3"/>
          <p:cNvCxnSpPr/>
          <p:nvPr/>
        </p:nvCxnSpPr>
        <p:spPr>
          <a:xfrm>
            <a:off x="280670" y="638175"/>
            <a:ext cx="11630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00050" y="805180"/>
            <a:ext cx="50653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ym typeface="+mn-ea"/>
              </a:rPr>
              <a:t>3.</a:t>
            </a:r>
            <a:r>
              <a:rPr lang="zh-CN" altLang="en-US" sz="4000">
                <a:sym typeface="+mn-ea"/>
              </a:rPr>
              <a:t>多头（</a:t>
            </a:r>
            <a:r>
              <a:rPr lang="zh-CN" altLang="en-US" sz="4000">
                <a:sym typeface="+mn-ea"/>
              </a:rPr>
              <a:t>自）注意力</a:t>
            </a:r>
            <a:endParaRPr lang="zh-CN" altLang="en-US" sz="4000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874395"/>
            <a:ext cx="5612130" cy="32143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595" y="4324985"/>
            <a:ext cx="2981960" cy="22263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20" y="4324985"/>
            <a:ext cx="3129915" cy="22231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7415" y="4970145"/>
            <a:ext cx="2672715" cy="66103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3990" y="4102100"/>
            <a:ext cx="692785" cy="24491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075" y="2124075"/>
            <a:ext cx="5622925" cy="158940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105410"/>
            <a:ext cx="10515600" cy="532765"/>
          </a:xfrm>
        </p:spPr>
        <p:txBody>
          <a:bodyPr>
            <a:normAutofit/>
          </a:bodyPr>
          <a:p>
            <a:r>
              <a:rPr lang="en-US" altLang="zh-CN" sz="2400"/>
              <a:t>Transformer-Mask</a:t>
            </a:r>
            <a:endParaRPr lang="en-US" altLang="zh-CN" sz="2400"/>
          </a:p>
        </p:txBody>
      </p:sp>
      <p:cxnSp>
        <p:nvCxnSpPr>
          <p:cNvPr id="4" name="直接连接符 3"/>
          <p:cNvCxnSpPr/>
          <p:nvPr/>
        </p:nvCxnSpPr>
        <p:spPr>
          <a:xfrm>
            <a:off x="280670" y="638175"/>
            <a:ext cx="11630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00050" y="805180"/>
            <a:ext cx="50653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ym typeface="+mn-ea"/>
              </a:rPr>
              <a:t>6.</a:t>
            </a:r>
            <a:r>
              <a:rPr lang="en-US" altLang="zh-CN" sz="4000">
                <a:sym typeface="+mn-ea"/>
              </a:rPr>
              <a:t>Mask</a:t>
            </a:r>
            <a:r>
              <a:rPr lang="zh-CN" altLang="en-US" sz="4000">
                <a:sym typeface="+mn-ea"/>
              </a:rPr>
              <a:t>掩码</a:t>
            </a:r>
            <a:endParaRPr lang="zh-CN" altLang="en-US" sz="40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2675255"/>
            <a:ext cx="3543300" cy="30099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8625" y="2936240"/>
            <a:ext cx="40640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&lt;SOS&gt; 			I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&lt;SOS&gt; I			have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&lt;SOS&gt; </a:t>
            </a:r>
            <a:r>
              <a:rPr lang="en-US" altLang="zh-CN"/>
              <a:t>I </a:t>
            </a:r>
            <a:r>
              <a:rPr lang="en-US" altLang="zh-CN"/>
              <a:t>have		a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&lt;SOS&gt; </a:t>
            </a:r>
            <a:r>
              <a:rPr lang="en-US" altLang="zh-CN"/>
              <a:t>I have </a:t>
            </a:r>
            <a:r>
              <a:rPr lang="en-US" altLang="zh-CN"/>
              <a:t>a		dream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&lt;SOS&gt; </a:t>
            </a:r>
            <a:r>
              <a:rPr lang="en-US" altLang="zh-CN"/>
              <a:t>I have a </a:t>
            </a:r>
            <a:r>
              <a:rPr lang="en-US" altLang="zh-CN"/>
              <a:t>dream	&lt;EOS&gt;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105410"/>
            <a:ext cx="10515600" cy="532765"/>
          </a:xfrm>
        </p:spPr>
        <p:txBody>
          <a:bodyPr>
            <a:normAutofit/>
          </a:bodyPr>
          <a:p>
            <a:r>
              <a:rPr lang="en-US" altLang="zh-CN" sz="2400"/>
              <a:t>Transformer-Mask</a:t>
            </a:r>
            <a:endParaRPr lang="en-US" altLang="zh-CN" sz="2400"/>
          </a:p>
        </p:txBody>
      </p:sp>
      <p:cxnSp>
        <p:nvCxnSpPr>
          <p:cNvPr id="4" name="直接连接符 3"/>
          <p:cNvCxnSpPr/>
          <p:nvPr/>
        </p:nvCxnSpPr>
        <p:spPr>
          <a:xfrm>
            <a:off x="280670" y="638175"/>
            <a:ext cx="11630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00050" y="805180"/>
            <a:ext cx="50653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ym typeface="+mn-ea"/>
              </a:rPr>
              <a:t>训练</a:t>
            </a:r>
            <a:endParaRPr lang="zh-CN" altLang="en-US" sz="40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0050" y="1746885"/>
            <a:ext cx="406400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编码器即为</a:t>
            </a:r>
            <a:r>
              <a:rPr lang="en-US" altLang="zh-CN"/>
              <a:t>“</a:t>
            </a:r>
            <a:r>
              <a:rPr lang="zh-CN" altLang="en-US"/>
              <a:t>理解能力</a:t>
            </a:r>
            <a:r>
              <a:rPr lang="en-US" altLang="zh-CN"/>
              <a:t>”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解码器即为</a:t>
            </a:r>
            <a:r>
              <a:rPr lang="zh-CN" altLang="en-US" b="1"/>
              <a:t>从上一个</a:t>
            </a:r>
            <a:r>
              <a:rPr lang="zh-CN" altLang="en-US" b="1"/>
              <a:t>词预测下一个</a:t>
            </a:r>
            <a:endParaRPr lang="zh-CN" altLang="en-US" b="1"/>
          </a:p>
          <a:p>
            <a:endParaRPr lang="zh-CN" altLang="en-US" b="1"/>
          </a:p>
          <a:p>
            <a:endParaRPr lang="zh-CN" altLang="en-US" b="1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以序列作为</a:t>
            </a:r>
            <a:r>
              <a:rPr lang="zh-CN" altLang="en-US"/>
              <a:t>编码器输入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&lt;</a:t>
            </a:r>
            <a:r>
              <a:rPr lang="en-US" altLang="zh-CN"/>
              <a:t>SOS&gt;+</a:t>
            </a:r>
            <a:r>
              <a:rPr lang="zh-CN" altLang="en-US"/>
              <a:t>预测序列为解码器</a:t>
            </a:r>
            <a:r>
              <a:rPr lang="zh-CN" altLang="en-US"/>
              <a:t>输入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解码器输出与预测序列的下一个</a:t>
            </a:r>
            <a:r>
              <a:rPr lang="zh-CN" altLang="en-US"/>
              <a:t>词</a:t>
            </a:r>
            <a:endParaRPr lang="zh-CN" altLang="en-US"/>
          </a:p>
          <a:p>
            <a:r>
              <a:rPr lang="zh-CN" altLang="en-US"/>
              <a:t>计算损失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输出</a:t>
            </a:r>
            <a:r>
              <a:rPr lang="en-US" altLang="zh-CN"/>
              <a:t>&lt;EOS&gt;</a:t>
            </a:r>
            <a:r>
              <a:rPr lang="zh-CN" altLang="en-US"/>
              <a:t>结尾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105410"/>
            <a:ext cx="10515600" cy="532765"/>
          </a:xfrm>
        </p:spPr>
        <p:txBody>
          <a:bodyPr>
            <a:normAutofit/>
          </a:bodyPr>
          <a:p>
            <a:r>
              <a:rPr lang="en-US" altLang="zh-CN" sz="2400"/>
              <a:t>Transformer-</a:t>
            </a:r>
            <a:r>
              <a:rPr lang="en-US" altLang="zh-CN" sz="2400"/>
              <a:t>BERT</a:t>
            </a:r>
            <a:endParaRPr lang="en-US" altLang="zh-CN" sz="2400"/>
          </a:p>
        </p:txBody>
      </p:sp>
      <p:cxnSp>
        <p:nvCxnSpPr>
          <p:cNvPr id="4" name="直接连接符 3"/>
          <p:cNvCxnSpPr/>
          <p:nvPr/>
        </p:nvCxnSpPr>
        <p:spPr>
          <a:xfrm>
            <a:off x="280670" y="638175"/>
            <a:ext cx="11630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00050" y="805180"/>
            <a:ext cx="50653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ym typeface="+mn-ea"/>
              </a:rPr>
              <a:t>语言</a:t>
            </a:r>
            <a:r>
              <a:rPr lang="zh-CN" altLang="en-US" sz="4000">
                <a:sym typeface="+mn-ea"/>
              </a:rPr>
              <a:t>分类任务</a:t>
            </a:r>
            <a:endParaRPr lang="zh-CN" altLang="en-US" sz="40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0050" y="1809750"/>
            <a:ext cx="42602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在序列的开头放置一个特殊的</a:t>
            </a:r>
            <a:r>
              <a:rPr lang="en-US" altLang="zh-CN"/>
              <a:t>token[CLS]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CLS</a:t>
            </a:r>
            <a:r>
              <a:rPr lang="zh-CN" altLang="en-US"/>
              <a:t>是可训练的</a:t>
            </a:r>
            <a:r>
              <a:rPr lang="en-US" altLang="zh-CN"/>
              <a:t>Parameter</a:t>
            </a:r>
            <a:r>
              <a:rPr lang="en-US" altLang="zh-CN"/>
              <a:t>s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用</a:t>
            </a:r>
            <a:r>
              <a:rPr lang="en-US" altLang="zh-CN"/>
              <a:t>CLS+</a:t>
            </a:r>
            <a:r>
              <a:rPr lang="zh-CN" altLang="en-US"/>
              <a:t>全连接，进行分类概率</a:t>
            </a:r>
            <a:r>
              <a:rPr lang="zh-CN" altLang="en-US"/>
              <a:t>输出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96000" y="1051560"/>
            <a:ext cx="5092065" cy="1476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BERT</a:t>
            </a:r>
            <a:r>
              <a:rPr lang="zh-CN" altLang="en-US"/>
              <a:t>模型提出了一种预训练</a:t>
            </a:r>
            <a:r>
              <a:rPr lang="en-US" altLang="zh-CN"/>
              <a:t>+</a:t>
            </a:r>
            <a:r>
              <a:rPr lang="zh-CN" altLang="en-US"/>
              <a:t>微调方法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即掩码语言建模，和下一句预测（</a:t>
            </a:r>
            <a:r>
              <a:rPr lang="zh-CN" altLang="en-US">
                <a:sym typeface="+mn-ea"/>
              </a:rPr>
              <a:t>用</a:t>
            </a:r>
            <a:r>
              <a:rPr lang="en-US" altLang="zh-CN">
                <a:sym typeface="+mn-ea"/>
              </a:rPr>
              <a:t>[SEP]</a:t>
            </a:r>
            <a:r>
              <a:rPr lang="zh-CN" altLang="en-US">
                <a:sym typeface="+mn-ea"/>
              </a:rPr>
              <a:t>分隔）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1880" y="2527935"/>
            <a:ext cx="6767195" cy="38360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105410"/>
            <a:ext cx="10515600" cy="532765"/>
          </a:xfrm>
        </p:spPr>
        <p:txBody>
          <a:bodyPr/>
          <a:p>
            <a:r>
              <a:rPr lang="en-US" altLang="zh-CN" sz="2400"/>
              <a:t>CNN</a:t>
            </a:r>
            <a:endParaRPr lang="en-US" altLang="zh-CN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0050" y="1802765"/>
            <a:ext cx="10515600" cy="4696460"/>
          </a:xfrm>
        </p:spPr>
        <p:txBody>
          <a:bodyPr>
            <a:normAutofit lnSpcReduction="20000"/>
          </a:bodyPr>
          <a:p>
            <a:r>
              <a:rPr lang="en-US" altLang="zh-CN" sz="2400">
                <a:solidFill>
                  <a:schemeClr val="tx1"/>
                </a:solidFill>
              </a:rPr>
              <a:t>LeNet</a:t>
            </a:r>
            <a:endParaRPr lang="zh-CN" altLang="en-US" sz="2400">
              <a:solidFill>
                <a:schemeClr val="tx1"/>
              </a:solidFill>
            </a:endParaRPr>
          </a:p>
          <a:p>
            <a:endParaRPr lang="zh-CN" altLang="en-US" sz="2400">
              <a:solidFill>
                <a:schemeClr val="tx1"/>
              </a:solidFill>
            </a:endParaRPr>
          </a:p>
          <a:p>
            <a:r>
              <a:rPr lang="en-US" altLang="zh-CN" sz="2400">
                <a:solidFill>
                  <a:schemeClr val="tx1"/>
                </a:solidFill>
              </a:rPr>
              <a:t>AlexNet</a:t>
            </a:r>
            <a:endParaRPr lang="zh-CN" altLang="en-US" sz="2400">
              <a:solidFill>
                <a:schemeClr val="tx1"/>
              </a:solidFill>
            </a:endParaRPr>
          </a:p>
          <a:p>
            <a:endParaRPr lang="zh-CN" altLang="en-US" sz="2400">
              <a:solidFill>
                <a:schemeClr val="tx1"/>
              </a:solidFill>
            </a:endParaRPr>
          </a:p>
          <a:p>
            <a:r>
              <a:rPr lang="en-US" altLang="zh-CN" sz="2400">
                <a:solidFill>
                  <a:schemeClr val="tx1"/>
                </a:solidFill>
              </a:rPr>
              <a:t>VGGNet</a:t>
            </a:r>
            <a:endParaRPr lang="zh-CN" altLang="en-US" sz="2400">
              <a:solidFill>
                <a:schemeClr val="tx1"/>
              </a:solidFill>
            </a:endParaRPr>
          </a:p>
          <a:p>
            <a:endParaRPr lang="zh-CN" altLang="en-US" sz="2400">
              <a:solidFill>
                <a:schemeClr val="tx1"/>
              </a:solidFill>
            </a:endParaRPr>
          </a:p>
          <a:p>
            <a:r>
              <a:rPr lang="en-US" altLang="zh-CN" sz="2400">
                <a:solidFill>
                  <a:schemeClr val="tx1"/>
                </a:solidFill>
              </a:rPr>
              <a:t>ResNet</a:t>
            </a:r>
            <a:r>
              <a:rPr lang="zh-CN" altLang="en-US" sz="2400">
                <a:solidFill>
                  <a:schemeClr val="tx1"/>
                </a:solidFill>
              </a:rPr>
              <a:t>（</a:t>
            </a:r>
            <a:r>
              <a:rPr lang="en-US" altLang="zh-CN" sz="2400">
                <a:solidFill>
                  <a:schemeClr val="tx1"/>
                </a:solidFill>
              </a:rPr>
              <a:t>ResNeXt</a:t>
            </a:r>
            <a:r>
              <a:rPr lang="zh-CN" altLang="en-US" sz="2400">
                <a:solidFill>
                  <a:schemeClr val="tx1"/>
                </a:solidFill>
              </a:rPr>
              <a:t>）</a:t>
            </a:r>
            <a:endParaRPr lang="en-US" altLang="zh-CN" sz="2400">
              <a:solidFill>
                <a:schemeClr val="tx1"/>
              </a:solidFill>
            </a:endParaRPr>
          </a:p>
          <a:p>
            <a:endParaRPr lang="zh-CN" altLang="en-US" sz="2400">
              <a:solidFill>
                <a:schemeClr val="tx1"/>
              </a:solidFill>
            </a:endParaRPr>
          </a:p>
          <a:p>
            <a:r>
              <a:rPr lang="en-US" altLang="zh-CN" sz="2400">
                <a:solidFill>
                  <a:schemeClr val="tx1"/>
                </a:solidFill>
              </a:rPr>
              <a:t> MobileNet</a:t>
            </a:r>
            <a:endParaRPr lang="en-US" altLang="zh-CN" sz="2400">
              <a:solidFill>
                <a:schemeClr val="tx1"/>
              </a:solidFill>
            </a:endParaRPr>
          </a:p>
          <a:p>
            <a:endParaRPr lang="en-US" altLang="zh-CN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输出层</a:t>
            </a:r>
            <a:endParaRPr lang="zh-CN" altLang="en-US" sz="2400">
              <a:solidFill>
                <a:schemeClr val="tx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80670" y="638175"/>
            <a:ext cx="11630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00050" y="80518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卷积神经网络</a:t>
            </a:r>
            <a:endParaRPr lang="zh-CN" altLang="en-US"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105410"/>
            <a:ext cx="10515600" cy="532765"/>
          </a:xfrm>
        </p:spPr>
        <p:txBody>
          <a:bodyPr/>
          <a:p>
            <a:r>
              <a:rPr lang="en-US" altLang="zh-CN" sz="2400"/>
              <a:t>CNN - LeNet/AlexNet/</a:t>
            </a:r>
            <a:r>
              <a:rPr lang="en-US" altLang="zh-CN" sz="2400"/>
              <a:t>VGGNet</a:t>
            </a:r>
            <a:endParaRPr lang="en-US" altLang="zh-CN" sz="2400"/>
          </a:p>
        </p:txBody>
      </p:sp>
      <p:cxnSp>
        <p:nvCxnSpPr>
          <p:cNvPr id="4" name="直接连接符 3"/>
          <p:cNvCxnSpPr/>
          <p:nvPr/>
        </p:nvCxnSpPr>
        <p:spPr>
          <a:xfrm>
            <a:off x="280670" y="638175"/>
            <a:ext cx="11630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00050" y="805180"/>
            <a:ext cx="77127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仅变化结构的</a:t>
            </a:r>
            <a:r>
              <a:rPr lang="zh-CN" altLang="en-US" sz="4000"/>
              <a:t>卷积神经网络</a:t>
            </a:r>
            <a:endParaRPr lang="zh-CN" altLang="en-US" sz="4000"/>
          </a:p>
        </p:txBody>
      </p:sp>
      <p:sp>
        <p:nvSpPr>
          <p:cNvPr id="8" name="文本框 7"/>
          <p:cNvSpPr txBox="1"/>
          <p:nvPr/>
        </p:nvSpPr>
        <p:spPr>
          <a:xfrm>
            <a:off x="400050" y="1819910"/>
            <a:ext cx="7562215" cy="950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这三个网络仅仅是对卷积</a:t>
            </a:r>
            <a:r>
              <a:rPr lang="en-US" altLang="zh-CN"/>
              <a:t>+</a:t>
            </a:r>
            <a:r>
              <a:rPr lang="zh-CN" altLang="en-US"/>
              <a:t>池化的结构进行了不同的</a:t>
            </a:r>
            <a:r>
              <a:rPr lang="zh-CN" altLang="en-US"/>
              <a:t>排列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之后展平</a:t>
            </a:r>
            <a:r>
              <a:rPr lang="en-US" altLang="zh-CN"/>
              <a:t>+</a:t>
            </a:r>
            <a:r>
              <a:rPr lang="zh-CN" altLang="en-US"/>
              <a:t>线性层进行</a:t>
            </a:r>
            <a:r>
              <a:rPr lang="zh-CN" altLang="en-US"/>
              <a:t>分类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050" y="3297555"/>
            <a:ext cx="9212580" cy="11277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5346065"/>
            <a:ext cx="4030980" cy="9829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485" y="5232400"/>
            <a:ext cx="1786890" cy="3276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485" y="5901690"/>
            <a:ext cx="1663065" cy="4273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105410"/>
            <a:ext cx="10515600" cy="532765"/>
          </a:xfrm>
        </p:spPr>
        <p:txBody>
          <a:bodyPr/>
          <a:p>
            <a:r>
              <a:rPr lang="en-US" altLang="zh-CN" sz="2400"/>
              <a:t>CNN - </a:t>
            </a:r>
            <a:r>
              <a:rPr lang="en-US" altLang="zh-CN" sz="2400"/>
              <a:t>ResNet</a:t>
            </a:r>
            <a:endParaRPr lang="en-US" altLang="zh-CN" sz="2400"/>
          </a:p>
        </p:txBody>
      </p:sp>
      <p:cxnSp>
        <p:nvCxnSpPr>
          <p:cNvPr id="4" name="直接连接符 3"/>
          <p:cNvCxnSpPr/>
          <p:nvPr/>
        </p:nvCxnSpPr>
        <p:spPr>
          <a:xfrm>
            <a:off x="280670" y="638175"/>
            <a:ext cx="11630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00050" y="80518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残差神经网络</a:t>
            </a:r>
            <a:endParaRPr lang="zh-CN" altLang="en-US" sz="4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050" y="1852930"/>
            <a:ext cx="6234430" cy="1435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542030"/>
            <a:ext cx="6731635" cy="2892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235" y="969010"/>
            <a:ext cx="4053840" cy="8839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895" y="2083435"/>
            <a:ext cx="4431665" cy="9740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105410"/>
            <a:ext cx="10515600" cy="532765"/>
          </a:xfrm>
        </p:spPr>
        <p:txBody>
          <a:bodyPr/>
          <a:p>
            <a:r>
              <a:rPr lang="en-US" altLang="zh-CN" sz="2400"/>
              <a:t>CNN - ResNe</a:t>
            </a:r>
            <a:r>
              <a:rPr lang="en-US" altLang="zh-CN" sz="2400"/>
              <a:t>Xt</a:t>
            </a:r>
            <a:endParaRPr lang="en-US" altLang="zh-CN" sz="2400"/>
          </a:p>
        </p:txBody>
      </p:sp>
      <p:cxnSp>
        <p:nvCxnSpPr>
          <p:cNvPr id="4" name="直接连接符 3"/>
          <p:cNvCxnSpPr/>
          <p:nvPr/>
        </p:nvCxnSpPr>
        <p:spPr>
          <a:xfrm>
            <a:off x="280670" y="638175"/>
            <a:ext cx="11630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00050" y="80518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残差神经网络</a:t>
            </a:r>
            <a:endParaRPr lang="zh-CN" altLang="en-US" sz="4000"/>
          </a:p>
        </p:txBody>
      </p:sp>
      <p:sp>
        <p:nvSpPr>
          <p:cNvPr id="8" name="文本框 7"/>
          <p:cNvSpPr txBox="1"/>
          <p:nvPr/>
        </p:nvSpPr>
        <p:spPr>
          <a:xfrm>
            <a:off x="400050" y="1778000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引入分组卷积，在参数量相同的情况，提高</a:t>
            </a:r>
            <a:r>
              <a:rPr lang="zh-CN" altLang="en-US"/>
              <a:t>准确率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分组卷积通过引入多分支结构，增强了模型的非线性表达能力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0300" y="1036320"/>
            <a:ext cx="8240395" cy="317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105410"/>
            <a:ext cx="10515600" cy="532765"/>
          </a:xfrm>
        </p:spPr>
        <p:txBody>
          <a:bodyPr/>
          <a:p>
            <a:r>
              <a:rPr lang="en-US" altLang="zh-CN" sz="2400"/>
              <a:t>CNN -  MobileNet_V1/V2</a:t>
            </a:r>
            <a:endParaRPr lang="en-US" altLang="zh-CN" sz="2400"/>
          </a:p>
        </p:txBody>
      </p:sp>
      <p:cxnSp>
        <p:nvCxnSpPr>
          <p:cNvPr id="4" name="直接连接符 3"/>
          <p:cNvCxnSpPr/>
          <p:nvPr/>
        </p:nvCxnSpPr>
        <p:spPr>
          <a:xfrm>
            <a:off x="280670" y="638175"/>
            <a:ext cx="11630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00050" y="805180"/>
            <a:ext cx="77127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ym typeface="+mn-ea"/>
              </a:rPr>
              <a:t>MobileNet</a:t>
            </a:r>
            <a:endParaRPr lang="zh-CN" altLang="en-US" sz="4000"/>
          </a:p>
        </p:txBody>
      </p:sp>
      <p:sp>
        <p:nvSpPr>
          <p:cNvPr id="8" name="文本框 7"/>
          <p:cNvSpPr txBox="1"/>
          <p:nvPr/>
        </p:nvSpPr>
        <p:spPr>
          <a:xfrm>
            <a:off x="400050" y="1819910"/>
            <a:ext cx="7562215" cy="1534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残差结构</a:t>
            </a:r>
            <a:r>
              <a:rPr lang="en-US" altLang="zh-CN"/>
              <a:t>Bottleneck</a:t>
            </a:r>
            <a:r>
              <a:rPr lang="zh-CN" altLang="en-US"/>
              <a:t>中，使用深度可分离卷积</a:t>
            </a:r>
            <a:r>
              <a:rPr lang="en-US" altLang="zh-CN"/>
              <a:t>DW+</a:t>
            </a:r>
            <a:r>
              <a:rPr lang="en-US" altLang="zh-CN"/>
              <a:t>DP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改用倒残差结构：中间大，两头小（先升维，再降维）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</a:t>
            </a:r>
            <a:r>
              <a:rPr lang="zh-CN" altLang="en-US">
                <a:highlight>
                  <a:srgbClr val="FFFF00"/>
                </a:highlight>
              </a:rPr>
              <a:t>小量牺牲准确率，大量提升性能</a:t>
            </a:r>
            <a:endParaRPr lang="zh-CN" altLang="en-US">
              <a:highlight>
                <a:srgbClr val="FFFF00"/>
              </a:highligh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750" y="3952240"/>
            <a:ext cx="10858500" cy="23774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105410"/>
            <a:ext cx="10515600" cy="532765"/>
          </a:xfrm>
        </p:spPr>
        <p:txBody>
          <a:bodyPr/>
          <a:p>
            <a:r>
              <a:rPr lang="en-US" altLang="zh-CN" sz="2400"/>
              <a:t>CNN -  MobileNet_V3</a:t>
            </a:r>
            <a:endParaRPr lang="en-US" altLang="zh-CN" sz="2400"/>
          </a:p>
        </p:txBody>
      </p:sp>
      <p:cxnSp>
        <p:nvCxnSpPr>
          <p:cNvPr id="4" name="直接连接符 3"/>
          <p:cNvCxnSpPr/>
          <p:nvPr/>
        </p:nvCxnSpPr>
        <p:spPr>
          <a:xfrm>
            <a:off x="280670" y="638175"/>
            <a:ext cx="11630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00050" y="805180"/>
            <a:ext cx="77127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ym typeface="+mn-ea"/>
              </a:rPr>
              <a:t>SE</a:t>
            </a:r>
            <a:endParaRPr lang="en-US" altLang="zh-CN" sz="400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050" y="1819910"/>
            <a:ext cx="2705100" cy="1608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BottleNeck</a:t>
            </a:r>
            <a:r>
              <a:rPr lang="zh-CN" altLang="en-US"/>
              <a:t>的主卷积后，引入</a:t>
            </a:r>
            <a:r>
              <a:rPr lang="zh-CN" altLang="en-US">
                <a:highlight>
                  <a:srgbClr val="FFFF00"/>
                </a:highlight>
              </a:rPr>
              <a:t>通道注意力</a:t>
            </a:r>
            <a:r>
              <a:rPr lang="zh-CN" altLang="en-US"/>
              <a:t>机制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即，计算每个特征的</a:t>
            </a:r>
            <a:r>
              <a:rPr lang="zh-CN" altLang="en-US"/>
              <a:t>权重</a:t>
            </a:r>
            <a:endParaRPr lang="zh-CN" altLang="en-US"/>
          </a:p>
          <a:p>
            <a:r>
              <a:rPr lang="zh-CN" altLang="en-US"/>
              <a:t>最后乘入每个</a:t>
            </a:r>
            <a:r>
              <a:rPr lang="en-US" altLang="zh-CN"/>
              <a:t>channel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8435" y="1101090"/>
            <a:ext cx="6057900" cy="2971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455" y="4591050"/>
            <a:ext cx="2316480" cy="1809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105410"/>
            <a:ext cx="10515600" cy="532765"/>
          </a:xfrm>
        </p:spPr>
        <p:txBody>
          <a:bodyPr/>
          <a:p>
            <a:r>
              <a:rPr lang="en-US" altLang="zh-CN" sz="2400"/>
              <a:t>CNN -  Efficient</a:t>
            </a:r>
            <a:r>
              <a:rPr lang="en-US" altLang="zh-CN" sz="2400"/>
              <a:t>Net</a:t>
            </a:r>
            <a:endParaRPr lang="en-US" altLang="zh-CN" sz="2400"/>
          </a:p>
        </p:txBody>
      </p:sp>
      <p:cxnSp>
        <p:nvCxnSpPr>
          <p:cNvPr id="4" name="直接连接符 3"/>
          <p:cNvCxnSpPr/>
          <p:nvPr/>
        </p:nvCxnSpPr>
        <p:spPr>
          <a:xfrm>
            <a:off x="280670" y="638175"/>
            <a:ext cx="11630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00050" y="805180"/>
            <a:ext cx="77127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ym typeface="+mn-ea"/>
              </a:rPr>
              <a:t>MBConv</a:t>
            </a:r>
            <a:endParaRPr lang="en-US" altLang="zh-CN" sz="400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050" y="1819910"/>
            <a:ext cx="2839085" cy="1608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类似</a:t>
            </a:r>
            <a:r>
              <a:rPr lang="en-US" altLang="zh-CN"/>
              <a:t>MobileNet</a:t>
            </a:r>
            <a:r>
              <a:rPr lang="zh-CN" altLang="en-US"/>
              <a:t>的</a:t>
            </a:r>
            <a:r>
              <a:rPr lang="zh-CN" altLang="en-US"/>
              <a:t>到残差块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用</a:t>
            </a:r>
            <a:r>
              <a:rPr lang="en-US" altLang="zh-CN"/>
              <a:t>MBConv</a:t>
            </a:r>
            <a:r>
              <a:rPr lang="zh-CN" altLang="en-US"/>
              <a:t>排列构建的</a:t>
            </a:r>
            <a:r>
              <a:rPr lang="zh-CN" altLang="en-US"/>
              <a:t>网络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人如其名，</a:t>
            </a:r>
            <a:r>
              <a:rPr lang="zh-CN" altLang="en-US"/>
              <a:t>高效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050" y="4674870"/>
            <a:ext cx="11612880" cy="17830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1729</Words>
  <Application>WPS 演示</Application>
  <PresentationFormat>宽屏</PresentationFormat>
  <Paragraphs>294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</vt:lpstr>
      <vt:lpstr>宋体</vt:lpstr>
      <vt:lpstr>Wingdings</vt:lpstr>
      <vt:lpstr>Arial Unicode MS</vt:lpstr>
      <vt:lpstr>Calibri</vt:lpstr>
      <vt:lpstr>微软雅黑</vt:lpstr>
      <vt:lpstr>Wingdings</vt:lpstr>
      <vt:lpstr>WPS</vt:lpstr>
      <vt:lpstr>PowerPoint 演示文稿</vt:lpstr>
      <vt:lpstr>CNN</vt:lpstr>
      <vt:lpstr>CNN</vt:lpstr>
      <vt:lpstr>CNN</vt:lpstr>
      <vt:lpstr>CNN - LeNet/AlexNet/VGGNet</vt:lpstr>
      <vt:lpstr>CNN - ResNet</vt:lpstr>
      <vt:lpstr>CNN - LeNet/AlexNet/VGGNet</vt:lpstr>
      <vt:lpstr>CNN -  MobileNet_V1/V2</vt:lpstr>
      <vt:lpstr>CNN -  MobileNet_V3</vt:lpstr>
      <vt:lpstr>CNN -  EfficientNet</vt:lpstr>
      <vt:lpstr>CNN</vt:lpstr>
      <vt:lpstr>RNN</vt:lpstr>
      <vt:lpstr>CNN -  Vision T</vt:lpstr>
      <vt:lpstr>RNN-LSTM</vt:lpstr>
      <vt:lpstr>RNN-LSTM</vt:lpstr>
      <vt:lpstr>RNN-Seq2Seq</vt:lpstr>
      <vt:lpstr>RNN-Seq2Seq</vt:lpstr>
      <vt:lpstr>RNN</vt:lpstr>
      <vt:lpstr>RNN-Seq2Seq&amp;Attention</vt:lpstr>
      <vt:lpstr>Transformer-NLP</vt:lpstr>
      <vt:lpstr>Transformer</vt:lpstr>
      <vt:lpstr>Transformer</vt:lpstr>
      <vt:lpstr>Transformer-PE</vt:lpstr>
      <vt:lpstr>Transformer-Attention</vt:lpstr>
      <vt:lpstr>Transformer-Attention</vt:lpstr>
      <vt:lpstr>Transformer-Mask</vt:lpstr>
      <vt:lpstr>Transformer-Attention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XH</dc:creator>
  <cp:lastModifiedBy>星.痕.</cp:lastModifiedBy>
  <cp:revision>56</cp:revision>
  <dcterms:created xsi:type="dcterms:W3CDTF">2023-08-09T12:44:00Z</dcterms:created>
  <dcterms:modified xsi:type="dcterms:W3CDTF">2025-07-20T09:29:21Z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C62455F5F45543FA8F58BBE8C6DD87FD_12</vt:lpwstr>
  </property>
</Properties>
</file>