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5" r:id="rId7"/>
    <p:sldId id="266" r:id="rId8"/>
    <p:sldId id="267" r:id="rId9"/>
    <p:sldId id="268" r:id="rId10"/>
    <p:sldId id="269" r:id="rId11"/>
    <p:sldId id="261" r:id="rId12"/>
    <p:sldId id="262"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4/14/2023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4/14/2023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4/14/2023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4/14/2023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4/14/2023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4/14/2023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4/14/2023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4/14/2023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0FD47-B30D-C84A-83AF-4797A530C3C7}"/>
              </a:ext>
            </a:extLst>
          </p:cNvPr>
          <p:cNvSpPr>
            <a:spLocks noGrp="1"/>
          </p:cNvSpPr>
          <p:nvPr>
            <p:ph type="ctrTitle"/>
          </p:nvPr>
        </p:nvSpPr>
        <p:spPr/>
        <p:txBody>
          <a:bodyPr/>
          <a:lstStyle/>
          <a:p>
            <a:r>
              <a:rPr lang="en-MY" dirty="0"/>
              <a:t>FINAL PROJECT ANIMAL KINGDOM</a:t>
            </a:r>
          </a:p>
        </p:txBody>
      </p:sp>
      <p:sp>
        <p:nvSpPr>
          <p:cNvPr id="3" name="Subtitle 2">
            <a:extLst>
              <a:ext uri="{FF2B5EF4-FFF2-40B4-BE49-F238E27FC236}">
                <a16:creationId xmlns:a16="http://schemas.microsoft.com/office/drawing/2014/main" id="{859704FE-9730-B304-33C1-301B8D4D2B35}"/>
              </a:ext>
            </a:extLst>
          </p:cNvPr>
          <p:cNvSpPr>
            <a:spLocks noGrp="1"/>
          </p:cNvSpPr>
          <p:nvPr>
            <p:ph type="subTitle" idx="1"/>
          </p:nvPr>
        </p:nvSpPr>
        <p:spPr/>
        <p:txBody>
          <a:bodyPr/>
          <a:lstStyle/>
          <a:p>
            <a:r>
              <a:rPr lang="en-MY" dirty="0"/>
              <a:t>Simulator</a:t>
            </a:r>
          </a:p>
        </p:txBody>
      </p:sp>
    </p:spTree>
    <p:extLst>
      <p:ext uri="{BB962C8B-B14F-4D97-AF65-F5344CB8AC3E}">
        <p14:creationId xmlns:p14="http://schemas.microsoft.com/office/powerpoint/2010/main" val="1406060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4195D-3588-62E8-0477-6E0F82B6E5C5}"/>
              </a:ext>
            </a:extLst>
          </p:cNvPr>
          <p:cNvSpPr>
            <a:spLocks noGrp="1"/>
          </p:cNvSpPr>
          <p:nvPr>
            <p:ph type="title"/>
          </p:nvPr>
        </p:nvSpPr>
        <p:spPr>
          <a:xfrm>
            <a:off x="1371600" y="685800"/>
            <a:ext cx="9601200" cy="656439"/>
          </a:xfrm>
        </p:spPr>
        <p:txBody>
          <a:bodyPr>
            <a:normAutofit fontScale="90000"/>
          </a:bodyPr>
          <a:lstStyle/>
          <a:p>
            <a:r>
              <a:rPr lang="en-MY" dirty="0"/>
              <a:t>NinjaCat</a:t>
            </a:r>
          </a:p>
        </p:txBody>
      </p:sp>
      <p:pic>
        <p:nvPicPr>
          <p:cNvPr id="5" name="Content Placeholder 4">
            <a:extLst>
              <a:ext uri="{FF2B5EF4-FFF2-40B4-BE49-F238E27FC236}">
                <a16:creationId xmlns:a16="http://schemas.microsoft.com/office/drawing/2014/main" id="{FFD579C4-F27E-8586-493E-422E3391BE6D}"/>
              </a:ext>
            </a:extLst>
          </p:cNvPr>
          <p:cNvPicPr>
            <a:picLocks noGrp="1" noChangeAspect="1"/>
          </p:cNvPicPr>
          <p:nvPr>
            <p:ph idx="1"/>
          </p:nvPr>
        </p:nvPicPr>
        <p:blipFill>
          <a:blip r:embed="rId2"/>
          <a:stretch>
            <a:fillRect/>
          </a:stretch>
        </p:blipFill>
        <p:spPr>
          <a:xfrm>
            <a:off x="3275901" y="1780562"/>
            <a:ext cx="5050541" cy="4225955"/>
          </a:xfrm>
        </p:spPr>
      </p:pic>
    </p:spTree>
    <p:extLst>
      <p:ext uri="{BB962C8B-B14F-4D97-AF65-F5344CB8AC3E}">
        <p14:creationId xmlns:p14="http://schemas.microsoft.com/office/powerpoint/2010/main" val="2686499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08E91-F621-4246-73D3-453485145A24}"/>
              </a:ext>
            </a:extLst>
          </p:cNvPr>
          <p:cNvSpPr>
            <a:spLocks noGrp="1"/>
          </p:cNvSpPr>
          <p:nvPr>
            <p:ph type="title"/>
          </p:nvPr>
        </p:nvSpPr>
        <p:spPr>
          <a:xfrm>
            <a:off x="1295400" y="247650"/>
            <a:ext cx="9601200" cy="1485900"/>
          </a:xfrm>
        </p:spPr>
        <p:txBody>
          <a:bodyPr/>
          <a:lstStyle/>
          <a:p>
            <a:r>
              <a:rPr lang="en-US" altLang="en-US" dirty="0"/>
              <a:t>How the simulator works</a:t>
            </a:r>
            <a:endParaRPr lang="en-MY" dirty="0"/>
          </a:p>
        </p:txBody>
      </p:sp>
      <p:sp>
        <p:nvSpPr>
          <p:cNvPr id="3" name="Content Placeholder 2">
            <a:extLst>
              <a:ext uri="{FF2B5EF4-FFF2-40B4-BE49-F238E27FC236}">
                <a16:creationId xmlns:a16="http://schemas.microsoft.com/office/drawing/2014/main" id="{CA5C6DC2-95F7-C516-23F2-E68DF63BDFE0}"/>
              </a:ext>
            </a:extLst>
          </p:cNvPr>
          <p:cNvSpPr>
            <a:spLocks noGrp="1"/>
          </p:cNvSpPr>
          <p:nvPr>
            <p:ph idx="1"/>
          </p:nvPr>
        </p:nvSpPr>
        <p:spPr>
          <a:xfrm>
            <a:off x="1363211" y="1379989"/>
            <a:ext cx="9601200" cy="3581400"/>
          </a:xfrm>
        </p:spPr>
        <p:txBody>
          <a:bodyPr>
            <a:normAutofit/>
          </a:bodyPr>
          <a:lstStyle/>
          <a:p>
            <a:endParaRPr lang="en-US" altLang="en-US" dirty="0"/>
          </a:p>
          <a:p>
            <a:r>
              <a:rPr lang="en-US" altLang="en-US" dirty="0"/>
              <a:t>When you press “Start", the simulator enters a loop:</a:t>
            </a:r>
          </a:p>
          <a:p>
            <a:pPr lvl="1"/>
            <a:r>
              <a:rPr lang="en-US" altLang="en-US" dirty="0"/>
              <a:t>move each animal once (</a:t>
            </a:r>
            <a:r>
              <a:rPr lang="en-US" altLang="en-US" dirty="0">
                <a:latin typeface="Courier New" panose="02070309020205020404" pitchFamily="49" charset="0"/>
              </a:rPr>
              <a:t>getMove</a:t>
            </a:r>
            <a:r>
              <a:rPr lang="en-US" altLang="en-US" dirty="0"/>
              <a:t>), in random order</a:t>
            </a:r>
          </a:p>
          <a:p>
            <a:pPr lvl="1"/>
            <a:r>
              <a:rPr lang="en-US" altLang="en-US" dirty="0" err="1"/>
              <a:t>Action.HOP</a:t>
            </a:r>
            <a:r>
              <a:rPr lang="en-US" altLang="en-US" dirty="0"/>
              <a:t> Move forward one square in its current direction </a:t>
            </a:r>
          </a:p>
          <a:p>
            <a:pPr lvl="1"/>
            <a:r>
              <a:rPr lang="en-US" altLang="en-US" dirty="0" err="1"/>
              <a:t>Action.LEFT</a:t>
            </a:r>
            <a:r>
              <a:rPr lang="en-US" altLang="en-US" dirty="0"/>
              <a:t> Turn left (rotate 90 degrees counter-clockwise) </a:t>
            </a:r>
          </a:p>
          <a:p>
            <a:pPr lvl="1"/>
            <a:r>
              <a:rPr lang="en-US" altLang="en-US" dirty="0" err="1"/>
              <a:t>Action.RIGHT</a:t>
            </a:r>
            <a:r>
              <a:rPr lang="en-US" altLang="en-US" dirty="0"/>
              <a:t> Turn right (rotate 90 degrees clockwise) </a:t>
            </a:r>
          </a:p>
          <a:p>
            <a:pPr lvl="1"/>
            <a:r>
              <a:rPr lang="en-US" altLang="en-US" dirty="0" err="1"/>
              <a:t>Action.INFECT</a:t>
            </a:r>
            <a:r>
              <a:rPr lang="en-US" altLang="en-US" dirty="0"/>
              <a:t> Infect the critter in front of you</a:t>
            </a:r>
          </a:p>
          <a:p>
            <a:pPr lvl="1">
              <a:buFont typeface="Wingdings 2" panose="05020102010507070707" pitchFamily="18" charset="2"/>
              <a:buNone/>
            </a:pPr>
            <a:endParaRPr lang="en-US" altLang="en-US" dirty="0">
              <a:latin typeface="Courier New" panose="02070309020205020404" pitchFamily="49" charset="0"/>
            </a:endParaRPr>
          </a:p>
          <a:p>
            <a:r>
              <a:rPr lang="en-US" altLang="en-US" dirty="0"/>
              <a:t>Key concept: The simulator is in control, NOT your animal.</a:t>
            </a:r>
          </a:p>
          <a:p>
            <a:pPr lvl="1"/>
            <a:endParaRPr lang="en-US" altLang="en-US" dirty="0"/>
          </a:p>
          <a:p>
            <a:endParaRPr lang="en-MY" dirty="0"/>
          </a:p>
        </p:txBody>
      </p:sp>
    </p:spTree>
    <p:extLst>
      <p:ext uri="{BB962C8B-B14F-4D97-AF65-F5344CB8AC3E}">
        <p14:creationId xmlns:p14="http://schemas.microsoft.com/office/powerpoint/2010/main" val="2848972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76325-6E52-3AC3-AEE7-02E0C750E2A3}"/>
              </a:ext>
            </a:extLst>
          </p:cNvPr>
          <p:cNvSpPr>
            <a:spLocks noGrp="1"/>
          </p:cNvSpPr>
          <p:nvPr>
            <p:ph type="title"/>
          </p:nvPr>
        </p:nvSpPr>
        <p:spPr>
          <a:xfrm>
            <a:off x="1371600" y="151528"/>
            <a:ext cx="9601200" cy="1485900"/>
          </a:xfrm>
        </p:spPr>
        <p:txBody>
          <a:bodyPr/>
          <a:lstStyle/>
          <a:p>
            <a:r>
              <a:rPr lang="en-MY" dirty="0"/>
              <a:t>Simulator exercise</a:t>
            </a:r>
          </a:p>
        </p:txBody>
      </p:sp>
      <p:sp>
        <p:nvSpPr>
          <p:cNvPr id="3" name="Content Placeholder 2">
            <a:extLst>
              <a:ext uri="{FF2B5EF4-FFF2-40B4-BE49-F238E27FC236}">
                <a16:creationId xmlns:a16="http://schemas.microsoft.com/office/drawing/2014/main" id="{73D17BA8-1886-7BC5-B680-A3DB55DEE12B}"/>
              </a:ext>
            </a:extLst>
          </p:cNvPr>
          <p:cNvSpPr>
            <a:spLocks noGrp="1"/>
          </p:cNvSpPr>
          <p:nvPr>
            <p:ph idx="1"/>
          </p:nvPr>
        </p:nvSpPr>
        <p:spPr>
          <a:xfrm>
            <a:off x="1371600" y="1104901"/>
            <a:ext cx="9601200" cy="3581400"/>
          </a:xfrm>
        </p:spPr>
        <p:txBody>
          <a:bodyPr/>
          <a:lstStyle/>
          <a:p>
            <a:r>
              <a:rPr lang="en-US" altLang="en-US" dirty="0"/>
              <a:t>Write a critter class</a:t>
            </a:r>
          </a:p>
          <a:p>
            <a:endParaRPr lang="en-MY" dirty="0"/>
          </a:p>
        </p:txBody>
      </p:sp>
      <p:graphicFrame>
        <p:nvGraphicFramePr>
          <p:cNvPr id="5" name="Table 5">
            <a:extLst>
              <a:ext uri="{FF2B5EF4-FFF2-40B4-BE49-F238E27FC236}">
                <a16:creationId xmlns:a16="http://schemas.microsoft.com/office/drawing/2014/main" id="{0CA96992-B2E6-C8B7-822A-4DFAAA4462DC}"/>
              </a:ext>
            </a:extLst>
          </p:cNvPr>
          <p:cNvGraphicFramePr>
            <a:graphicFrameLocks noGrp="1"/>
          </p:cNvGraphicFramePr>
          <p:nvPr>
            <p:extLst>
              <p:ext uri="{D42A27DB-BD31-4B8C-83A1-F6EECF244321}">
                <p14:modId xmlns:p14="http://schemas.microsoft.com/office/powerpoint/2010/main" val="1080424702"/>
              </p:ext>
            </p:extLst>
          </p:nvPr>
        </p:nvGraphicFramePr>
        <p:xfrm>
          <a:off x="1629328" y="1525747"/>
          <a:ext cx="8128000" cy="48463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649468300"/>
                    </a:ext>
                  </a:extLst>
                </a:gridCol>
                <a:gridCol w="4064000">
                  <a:extLst>
                    <a:ext uri="{9D8B030D-6E8A-4147-A177-3AD203B41FA5}">
                      <a16:colId xmlns:a16="http://schemas.microsoft.com/office/drawing/2014/main" val="1246715929"/>
                    </a:ext>
                  </a:extLst>
                </a:gridCol>
              </a:tblGrid>
              <a:tr h="232745">
                <a:tc>
                  <a:txBody>
                    <a:bodyPr/>
                    <a:lstStyle/>
                    <a:p>
                      <a:r>
                        <a:rPr lang="en-MY" dirty="0"/>
                        <a:t>Method</a:t>
                      </a:r>
                    </a:p>
                  </a:txBody>
                  <a:tcPr/>
                </a:tc>
                <a:tc>
                  <a:txBody>
                    <a:bodyPr/>
                    <a:lstStyle/>
                    <a:p>
                      <a:r>
                        <a:rPr lang="en-MY" dirty="0" err="1"/>
                        <a:t>Behavior</a:t>
                      </a:r>
                      <a:endParaRPr lang="en-MY" dirty="0"/>
                    </a:p>
                  </a:txBody>
                  <a:tcPr/>
                </a:tc>
                <a:extLst>
                  <a:ext uri="{0D108BD9-81ED-4DB2-BD59-A6C34878D82A}">
                    <a16:rowId xmlns:a16="http://schemas.microsoft.com/office/drawing/2014/main" val="199028783"/>
                  </a:ext>
                </a:extLst>
              </a:tr>
              <a:tr h="232745">
                <a:tc>
                  <a:txBody>
                    <a:bodyPr/>
                    <a:lstStyle/>
                    <a:p>
                      <a:r>
                        <a:rPr lang="en-MY" dirty="0"/>
                        <a:t>infect</a:t>
                      </a:r>
                    </a:p>
                  </a:txBody>
                  <a:tcPr/>
                </a:tc>
                <a:tc>
                  <a:txBody>
                    <a:bodyPr/>
                    <a:lstStyle/>
                    <a:p>
                      <a:r>
                        <a:rPr lang="en-US" dirty="0"/>
                        <a:t>INFECT if an enemy is in front of them</a:t>
                      </a:r>
                      <a:endParaRPr lang="en-MY" dirty="0"/>
                    </a:p>
                  </a:txBody>
                  <a:tcPr/>
                </a:tc>
                <a:extLst>
                  <a:ext uri="{0D108BD9-81ED-4DB2-BD59-A6C34878D82A}">
                    <a16:rowId xmlns:a16="http://schemas.microsoft.com/office/drawing/2014/main" val="2923335322"/>
                  </a:ext>
                </a:extLst>
              </a:tr>
              <a:tr h="573891">
                <a:tc>
                  <a:txBody>
                    <a:bodyPr/>
                    <a:lstStyle/>
                    <a:p>
                      <a:r>
                        <a:rPr lang="en-MY" sz="1800" b="0" i="0" kern="1200" dirty="0" err="1">
                          <a:solidFill>
                            <a:schemeClr val="dk1"/>
                          </a:solidFill>
                          <a:effectLst/>
                          <a:latin typeface="+mn-lt"/>
                          <a:ea typeface="+mn-ea"/>
                          <a:cs typeface="+mn-cs"/>
                        </a:rPr>
                        <a:t>getColor</a:t>
                      </a:r>
                      <a:r>
                        <a:rPr lang="en-MY" sz="1800" b="0" i="0" kern="1200" dirty="0">
                          <a:solidFill>
                            <a:schemeClr val="dk1"/>
                          </a:solidFill>
                          <a:effectLst/>
                          <a:latin typeface="+mn-lt"/>
                          <a:ea typeface="+mn-ea"/>
                          <a:cs typeface="+mn-cs"/>
                        </a:rPr>
                        <a:t>()</a:t>
                      </a:r>
                      <a:endParaRPr lang="en-MY" dirty="0"/>
                    </a:p>
                  </a:txBody>
                  <a:tcPr/>
                </a:tc>
                <a:tc>
                  <a:txBody>
                    <a:bodyPr/>
                    <a:lstStyle/>
                    <a:p>
                      <a:r>
                        <a:rPr lang="en-US" sz="1800" b="0" i="0" kern="1200" dirty="0">
                          <a:solidFill>
                            <a:schemeClr val="dk1"/>
                          </a:solidFill>
                          <a:effectLst/>
                          <a:latin typeface="+mn-lt"/>
                          <a:ea typeface="+mn-ea"/>
                          <a:cs typeface="+mn-cs"/>
                        </a:rPr>
                        <a:t>For getColor you should return whatever color you want the simulator to use when drawing your critter</a:t>
                      </a:r>
                      <a:endParaRPr lang="en-MY" dirty="0"/>
                    </a:p>
                  </a:txBody>
                  <a:tcPr/>
                </a:tc>
                <a:extLst>
                  <a:ext uri="{0D108BD9-81ED-4DB2-BD59-A6C34878D82A}">
                    <a16:rowId xmlns:a16="http://schemas.microsoft.com/office/drawing/2014/main" val="3974207933"/>
                  </a:ext>
                </a:extLst>
              </a:tr>
              <a:tr h="573891">
                <a:tc>
                  <a:txBody>
                    <a:bodyPr/>
                    <a:lstStyle/>
                    <a:p>
                      <a:r>
                        <a:rPr lang="en-MY" sz="1800" b="0" i="0" kern="1200" dirty="0" err="1">
                          <a:solidFill>
                            <a:schemeClr val="dk1"/>
                          </a:solidFill>
                          <a:effectLst/>
                          <a:latin typeface="+mn-lt"/>
                          <a:ea typeface="+mn-ea"/>
                          <a:cs typeface="+mn-cs"/>
                        </a:rPr>
                        <a:t>toString</a:t>
                      </a:r>
                      <a:r>
                        <a:rPr lang="en-MY" sz="1800" b="0" i="0" kern="1200" dirty="0">
                          <a:solidFill>
                            <a:schemeClr val="dk1"/>
                          </a:solidFill>
                          <a:effectLst/>
                          <a:latin typeface="+mn-lt"/>
                          <a:ea typeface="+mn-ea"/>
                          <a:cs typeface="+mn-cs"/>
                        </a:rPr>
                        <a:t>()</a:t>
                      </a:r>
                      <a:endParaRPr lang="en-MY" dirty="0"/>
                    </a:p>
                  </a:txBody>
                  <a:tcPr/>
                </a:tc>
                <a:tc>
                  <a:txBody>
                    <a:bodyPr/>
                    <a:lstStyle/>
                    <a:p>
                      <a:r>
                        <a:rPr lang="en-US" sz="1800" b="0" i="0" kern="1200" dirty="0">
                          <a:solidFill>
                            <a:schemeClr val="dk1"/>
                          </a:solidFill>
                          <a:effectLst/>
                          <a:latin typeface="+mn-lt"/>
                          <a:ea typeface="+mn-ea"/>
                          <a:cs typeface="+mn-cs"/>
                        </a:rPr>
                        <a:t>return whatever text you want the simulator to use when displaying your critter (normally a single character)</a:t>
                      </a:r>
                      <a:endParaRPr lang="en-MY" dirty="0"/>
                    </a:p>
                  </a:txBody>
                  <a:tcPr/>
                </a:tc>
                <a:extLst>
                  <a:ext uri="{0D108BD9-81ED-4DB2-BD59-A6C34878D82A}">
                    <a16:rowId xmlns:a16="http://schemas.microsoft.com/office/drawing/2014/main" val="3281420209"/>
                  </a:ext>
                </a:extLst>
              </a:tr>
              <a:tr h="1434728">
                <a:tc>
                  <a:txBody>
                    <a:bodyPr/>
                    <a:lstStyle/>
                    <a:p>
                      <a:r>
                        <a:rPr lang="en-MY" sz="1800" b="0" i="0" kern="1200" dirty="0" err="1">
                          <a:solidFill>
                            <a:schemeClr val="dk1"/>
                          </a:solidFill>
                          <a:effectLst/>
                          <a:latin typeface="+mn-lt"/>
                          <a:ea typeface="+mn-ea"/>
                          <a:cs typeface="+mn-cs"/>
                        </a:rPr>
                        <a:t>getMove</a:t>
                      </a:r>
                      <a:r>
                        <a:rPr lang="en-MY" sz="1800" b="0" i="0" kern="1200" dirty="0">
                          <a:solidFill>
                            <a:schemeClr val="dk1"/>
                          </a:solidFill>
                          <a:effectLst/>
                          <a:latin typeface="+mn-lt"/>
                          <a:ea typeface="+mn-ea"/>
                          <a:cs typeface="+mn-cs"/>
                        </a:rPr>
                        <a:t>()</a:t>
                      </a:r>
                      <a:endParaRPr lang="en-MY" dirty="0"/>
                    </a:p>
                  </a:txBody>
                  <a:tcPr/>
                </a:tc>
                <a:tc>
                  <a:txBody>
                    <a:bodyPr/>
                    <a:lstStyle/>
                    <a:p>
                      <a:r>
                        <a:rPr lang="en-US" sz="1800" b="0" i="0" kern="1200" dirty="0">
                          <a:solidFill>
                            <a:schemeClr val="dk1"/>
                          </a:solidFill>
                          <a:effectLst/>
                          <a:latin typeface="+mn-lt"/>
                          <a:ea typeface="+mn-ea"/>
                          <a:cs typeface="+mn-cs"/>
                        </a:rPr>
                        <a:t>return only 4 different things: </a:t>
                      </a:r>
                      <a:r>
                        <a:rPr lang="en-US" sz="1800" b="0" i="0" kern="1200" dirty="0" err="1">
                          <a:solidFill>
                            <a:schemeClr val="dk1"/>
                          </a:solidFill>
                          <a:effectLst/>
                          <a:latin typeface="+mn-lt"/>
                          <a:ea typeface="+mn-ea"/>
                          <a:cs typeface="+mn-cs"/>
                        </a:rPr>
                        <a:t>Action.HOP</a:t>
                      </a:r>
                      <a:r>
                        <a:rPr lang="en-US" sz="1800" b="0" i="0" kern="1200" dirty="0">
                          <a:solidFill>
                            <a:schemeClr val="dk1"/>
                          </a:solidFill>
                          <a:effectLst/>
                          <a:latin typeface="+mn-lt"/>
                          <a:ea typeface="+mn-ea"/>
                          <a:cs typeface="+mn-cs"/>
                        </a:rPr>
                        <a:t> Move forward one square in its current direction </a:t>
                      </a:r>
                      <a:r>
                        <a:rPr lang="en-US" sz="1800" b="0" i="0" kern="1200" dirty="0" err="1">
                          <a:solidFill>
                            <a:schemeClr val="dk1"/>
                          </a:solidFill>
                          <a:effectLst/>
                          <a:latin typeface="+mn-lt"/>
                          <a:ea typeface="+mn-ea"/>
                          <a:cs typeface="+mn-cs"/>
                        </a:rPr>
                        <a:t>Action.LEFT</a:t>
                      </a:r>
                      <a:r>
                        <a:rPr lang="en-US" sz="1800" b="0" i="0" kern="1200" dirty="0">
                          <a:solidFill>
                            <a:schemeClr val="dk1"/>
                          </a:solidFill>
                          <a:effectLst/>
                          <a:latin typeface="+mn-lt"/>
                          <a:ea typeface="+mn-ea"/>
                          <a:cs typeface="+mn-cs"/>
                        </a:rPr>
                        <a:t> Turn left (rotate 90 degrees counter-clockwise) </a:t>
                      </a:r>
                      <a:r>
                        <a:rPr lang="en-US" sz="1800" b="0" i="0" kern="1200" dirty="0" err="1">
                          <a:solidFill>
                            <a:schemeClr val="dk1"/>
                          </a:solidFill>
                          <a:effectLst/>
                          <a:latin typeface="+mn-lt"/>
                          <a:ea typeface="+mn-ea"/>
                          <a:cs typeface="+mn-cs"/>
                        </a:rPr>
                        <a:t>Action.RIGHT</a:t>
                      </a:r>
                      <a:r>
                        <a:rPr lang="en-US" sz="1800" b="0" i="0" kern="1200" dirty="0">
                          <a:solidFill>
                            <a:schemeClr val="dk1"/>
                          </a:solidFill>
                          <a:effectLst/>
                          <a:latin typeface="+mn-lt"/>
                          <a:ea typeface="+mn-ea"/>
                          <a:cs typeface="+mn-cs"/>
                        </a:rPr>
                        <a:t> Turn right (rotate 90 degrees clockwise) </a:t>
                      </a:r>
                      <a:r>
                        <a:rPr lang="en-US" sz="1800" b="0" i="0" kern="1200" dirty="0" err="1">
                          <a:solidFill>
                            <a:schemeClr val="dk1"/>
                          </a:solidFill>
                          <a:effectLst/>
                          <a:latin typeface="+mn-lt"/>
                          <a:ea typeface="+mn-ea"/>
                          <a:cs typeface="+mn-cs"/>
                        </a:rPr>
                        <a:t>Action.INFECT</a:t>
                      </a:r>
                      <a:r>
                        <a:rPr lang="en-US" sz="1800" b="0" i="0" kern="1200" dirty="0">
                          <a:solidFill>
                            <a:schemeClr val="dk1"/>
                          </a:solidFill>
                          <a:effectLst/>
                          <a:latin typeface="+mn-lt"/>
                          <a:ea typeface="+mn-ea"/>
                          <a:cs typeface="+mn-cs"/>
                        </a:rPr>
                        <a:t> Infect the critter in front of you</a:t>
                      </a:r>
                      <a:endParaRPr lang="en-MY" dirty="0"/>
                    </a:p>
                  </a:txBody>
                  <a:tcPr/>
                </a:tc>
                <a:extLst>
                  <a:ext uri="{0D108BD9-81ED-4DB2-BD59-A6C34878D82A}">
                    <a16:rowId xmlns:a16="http://schemas.microsoft.com/office/drawing/2014/main" val="3211120703"/>
                  </a:ext>
                </a:extLst>
              </a:tr>
            </a:tbl>
          </a:graphicData>
        </a:graphic>
      </p:graphicFrame>
    </p:spTree>
    <p:extLst>
      <p:ext uri="{BB962C8B-B14F-4D97-AF65-F5344CB8AC3E}">
        <p14:creationId xmlns:p14="http://schemas.microsoft.com/office/powerpoint/2010/main" val="878607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BD9A6-6C54-AD7A-4D41-05007D0A19E7}"/>
              </a:ext>
            </a:extLst>
          </p:cNvPr>
          <p:cNvSpPr>
            <a:spLocks noGrp="1"/>
          </p:cNvSpPr>
          <p:nvPr>
            <p:ph type="title"/>
          </p:nvPr>
        </p:nvSpPr>
        <p:spPr/>
        <p:txBody>
          <a:bodyPr/>
          <a:lstStyle/>
          <a:p>
            <a:r>
              <a:rPr lang="en-MY" dirty="0"/>
              <a:t>Conclusion</a:t>
            </a:r>
          </a:p>
        </p:txBody>
      </p:sp>
      <p:sp>
        <p:nvSpPr>
          <p:cNvPr id="3" name="Content Placeholder 2">
            <a:extLst>
              <a:ext uri="{FF2B5EF4-FFF2-40B4-BE49-F238E27FC236}">
                <a16:creationId xmlns:a16="http://schemas.microsoft.com/office/drawing/2014/main" id="{8F249AD0-86FB-1124-28AE-2F4F0ACEF896}"/>
              </a:ext>
            </a:extLst>
          </p:cNvPr>
          <p:cNvSpPr>
            <a:spLocks noGrp="1"/>
          </p:cNvSpPr>
          <p:nvPr>
            <p:ph idx="1"/>
          </p:nvPr>
        </p:nvSpPr>
        <p:spPr/>
        <p:txBody>
          <a:bodyPr>
            <a:normAutofit lnSpcReduction="10000"/>
          </a:bodyPr>
          <a:lstStyle/>
          <a:p>
            <a:pPr marL="457200" algn="just">
              <a:lnSpc>
                <a:spcPct val="150000"/>
              </a:lnSpc>
              <a:spcAft>
                <a:spcPts val="800"/>
              </a:spcAft>
            </a:pPr>
            <a:r>
              <a:rPr lang="en-US" sz="1800" kern="100" dirty="0">
                <a:effectLst/>
                <a:latin typeface="Times New Roman" panose="02020603050405020304" pitchFamily="18" charset="0"/>
                <a:ea typeface="Calibri" panose="020F0502020204030204" pitchFamily="34" charset="0"/>
                <a:cs typeface="Latha" panose="020B0604020202020204" pitchFamily="34" charset="0"/>
              </a:rPr>
              <a:t>Through the use of Java, this project will promote Object Oriented Programming (OOP). By using Java Classes and Methods and OOP approaches to build the Animal Kingdom Game, the project seeks to advance programming abilities.</a:t>
            </a:r>
            <a:endParaRPr lang="en-MY" sz="1800" kern="100" dirty="0">
              <a:effectLst/>
              <a:latin typeface="Calibri" panose="020F0502020204030204" pitchFamily="34" charset="0"/>
              <a:ea typeface="Calibri" panose="020F0502020204030204" pitchFamily="34" charset="0"/>
              <a:cs typeface="Latha" panose="020B0604020202020204" pitchFamily="34" charset="0"/>
            </a:endParaRPr>
          </a:p>
          <a:p>
            <a:pPr marL="457200" algn="just">
              <a:lnSpc>
                <a:spcPct val="150000"/>
              </a:lnSpc>
              <a:spcAft>
                <a:spcPts val="800"/>
              </a:spcAft>
            </a:pPr>
            <a:r>
              <a:rPr lang="en-US" sz="1800" kern="100" dirty="0">
                <a:effectLst/>
                <a:latin typeface="Times New Roman" panose="02020603050405020304" pitchFamily="18" charset="0"/>
                <a:ea typeface="Calibri" panose="020F0502020204030204" pitchFamily="34" charset="0"/>
                <a:cs typeface="Latha" panose="020B0604020202020204" pitchFamily="34" charset="0"/>
              </a:rPr>
              <a:t>The Animal Kingdom is a large and complex set of living beings that are incredibly significant in many academic fields and are essential to ecosystems. Java models of the animal world that take advantage of concepts from object-oriented programming such as classes, objects, inheritance, polymorphism, and encapsulation provide a robust framework for defining the diverse characteristics and </a:t>
            </a:r>
            <a:r>
              <a:rPr lang="en-US" sz="1800" kern="100" dirty="0" err="1">
                <a:effectLst/>
                <a:latin typeface="Times New Roman" panose="02020603050405020304" pitchFamily="18" charset="0"/>
                <a:ea typeface="Calibri" panose="020F0502020204030204" pitchFamily="34" charset="0"/>
                <a:cs typeface="Latha" panose="020B0604020202020204" pitchFamily="34" charset="0"/>
              </a:rPr>
              <a:t>behaviours</a:t>
            </a:r>
            <a:r>
              <a:rPr lang="en-US" sz="1800" kern="100" dirty="0">
                <a:effectLst/>
                <a:latin typeface="Times New Roman" panose="02020603050405020304" pitchFamily="18" charset="0"/>
                <a:ea typeface="Calibri" panose="020F0502020204030204" pitchFamily="34" charset="0"/>
                <a:cs typeface="Latha" panose="020B0604020202020204" pitchFamily="34" charset="0"/>
              </a:rPr>
              <a:t> of animals.</a:t>
            </a:r>
            <a:endParaRPr lang="en-MY" sz="1800" kern="100" dirty="0">
              <a:effectLst/>
              <a:latin typeface="Calibri" panose="020F0502020204030204" pitchFamily="34" charset="0"/>
              <a:ea typeface="Calibri" panose="020F0502020204030204" pitchFamily="34" charset="0"/>
              <a:cs typeface="Latha" panose="020B0604020202020204" pitchFamily="34" charset="0"/>
            </a:endParaRPr>
          </a:p>
          <a:p>
            <a:endParaRPr lang="en-MY" dirty="0"/>
          </a:p>
        </p:txBody>
      </p:sp>
    </p:spTree>
    <p:extLst>
      <p:ext uri="{BB962C8B-B14F-4D97-AF65-F5344CB8AC3E}">
        <p14:creationId xmlns:p14="http://schemas.microsoft.com/office/powerpoint/2010/main" val="481542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6E7CAF-6F0C-F241-4544-DAA1E3BE1F75}"/>
              </a:ext>
            </a:extLst>
          </p:cNvPr>
          <p:cNvSpPr>
            <a:spLocks noGrp="1"/>
          </p:cNvSpPr>
          <p:nvPr>
            <p:ph idx="1"/>
          </p:nvPr>
        </p:nvSpPr>
        <p:spPr>
          <a:xfrm>
            <a:off x="1547769" y="851482"/>
            <a:ext cx="9601200" cy="3581400"/>
          </a:xfrm>
        </p:spPr>
        <p:txBody>
          <a:bodyPr>
            <a:normAutofit/>
          </a:bodyPr>
          <a:lstStyle/>
          <a:p>
            <a:r>
              <a:rPr lang="en-US" sz="2000" dirty="0">
                <a:solidFill>
                  <a:schemeClr val="tx2"/>
                </a:solidFill>
              </a:rPr>
              <a:t>Name : Leela Shanti A/P </a:t>
            </a:r>
            <a:r>
              <a:rPr lang="en-US" sz="2000" dirty="0" err="1">
                <a:solidFill>
                  <a:schemeClr val="tx2"/>
                </a:solidFill>
              </a:rPr>
              <a:t>Sundrsegaran</a:t>
            </a:r>
            <a:endParaRPr lang="en-US" sz="2000" dirty="0">
              <a:solidFill>
                <a:schemeClr val="tx2"/>
              </a:solidFill>
            </a:endParaRPr>
          </a:p>
          <a:p>
            <a:r>
              <a:rPr lang="en-US" sz="2000" dirty="0">
                <a:solidFill>
                  <a:schemeClr val="tx2"/>
                </a:solidFill>
              </a:rPr>
              <a:t>Student ID: MC220919180</a:t>
            </a:r>
          </a:p>
          <a:p>
            <a:r>
              <a:rPr lang="en-US" sz="2000" dirty="0">
                <a:solidFill>
                  <a:schemeClr val="tx2"/>
                </a:solidFill>
              </a:rPr>
              <a:t>Course : 2023/01 ITWM5113 </a:t>
            </a:r>
          </a:p>
          <a:p>
            <a:r>
              <a:rPr lang="en-US" sz="2000" dirty="0">
                <a:solidFill>
                  <a:schemeClr val="tx2"/>
                </a:solidFill>
              </a:rPr>
              <a:t>Course Title : Software Design and Development</a:t>
            </a:r>
          </a:p>
          <a:p>
            <a:r>
              <a:rPr lang="en-US" sz="2000" dirty="0">
                <a:solidFill>
                  <a:schemeClr val="tx2"/>
                </a:solidFill>
              </a:rPr>
              <a:t>Assignment : Final Project</a:t>
            </a:r>
          </a:p>
          <a:p>
            <a:r>
              <a:rPr lang="en-US" dirty="0"/>
              <a:t>Instructor : DR. </a:t>
            </a:r>
            <a:r>
              <a:rPr lang="en-US" dirty="0" err="1"/>
              <a:t>Hadi</a:t>
            </a:r>
            <a:r>
              <a:rPr lang="en-US" dirty="0"/>
              <a:t> </a:t>
            </a:r>
            <a:r>
              <a:rPr lang="en-US" dirty="0" err="1"/>
              <a:t>Naghavipour</a:t>
            </a:r>
            <a:endParaRPr lang="en-US" dirty="0"/>
          </a:p>
          <a:p>
            <a:r>
              <a:rPr lang="en-US" dirty="0" err="1"/>
              <a:t>Github</a:t>
            </a:r>
            <a:r>
              <a:rPr lang="en-US" dirty="0"/>
              <a:t> link : https://github.com/LS1719/Animal-Kingdom-Simulator.git</a:t>
            </a:r>
          </a:p>
        </p:txBody>
      </p:sp>
    </p:spTree>
    <p:extLst>
      <p:ext uri="{BB962C8B-B14F-4D97-AF65-F5344CB8AC3E}">
        <p14:creationId xmlns:p14="http://schemas.microsoft.com/office/powerpoint/2010/main" val="1935932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BA4E-F1FB-1153-3991-4AB1DBF353A5}"/>
              </a:ext>
            </a:extLst>
          </p:cNvPr>
          <p:cNvSpPr>
            <a:spLocks noGrp="1"/>
          </p:cNvSpPr>
          <p:nvPr>
            <p:ph type="title"/>
          </p:nvPr>
        </p:nvSpPr>
        <p:spPr/>
        <p:txBody>
          <a:bodyPr/>
          <a:lstStyle/>
          <a:p>
            <a:r>
              <a:rPr lang="en-MY" dirty="0"/>
              <a:t>INTRODUCTION</a:t>
            </a:r>
          </a:p>
        </p:txBody>
      </p:sp>
      <p:sp>
        <p:nvSpPr>
          <p:cNvPr id="3" name="Content Placeholder 2">
            <a:extLst>
              <a:ext uri="{FF2B5EF4-FFF2-40B4-BE49-F238E27FC236}">
                <a16:creationId xmlns:a16="http://schemas.microsoft.com/office/drawing/2014/main" id="{1650915F-BAC6-AA25-8E7A-1091F769B15A}"/>
              </a:ext>
            </a:extLst>
          </p:cNvPr>
          <p:cNvSpPr>
            <a:spLocks noGrp="1"/>
          </p:cNvSpPr>
          <p:nvPr>
            <p:ph idx="1"/>
          </p:nvPr>
        </p:nvSpPr>
        <p:spPr>
          <a:xfrm>
            <a:off x="1295400" y="1638299"/>
            <a:ext cx="9601200" cy="4192049"/>
          </a:xfrm>
        </p:spPr>
        <p:txBody>
          <a:bodyPr>
            <a:normAutofit lnSpcReduction="10000"/>
          </a:bodyPr>
          <a:lstStyle/>
          <a:p>
            <a:pPr algn="l"/>
            <a:r>
              <a:rPr lang="en-US" sz="2100" dirty="0">
                <a:solidFill>
                  <a:srgbClr val="1F2328"/>
                </a:solidFill>
                <a:latin typeface="-apple-system"/>
              </a:rPr>
              <a:t>This final project give me practice with defining classes. I am required to write a set of classes that define the behavior of certain animals. In this final project I was given a program that runs a simulation of a world with many animals wandering around in it. Different kinds of animals will behave in different ways and I’m defining those differences.</a:t>
            </a:r>
          </a:p>
          <a:p>
            <a:pPr algn="l"/>
            <a:r>
              <a:rPr lang="en-US" b="0" i="0" dirty="0">
                <a:solidFill>
                  <a:srgbClr val="1F2328"/>
                </a:solidFill>
                <a:effectLst/>
                <a:latin typeface="-apple-system"/>
              </a:rPr>
              <a:t>Every object in this world is a "critter", where Critter is the super class with default behavior defined. I was required to write five classes, each representing a different type of Animal: Bear, Tiger, WhiteTiger, Giant and NinjaCat. All of the classes I write should be sub classes of Critter. On each round of the simulation, each critter is asked for 3 pieces of information:</a:t>
            </a:r>
          </a:p>
          <a:p>
            <a:pPr algn="l">
              <a:buFont typeface="+mj-lt"/>
              <a:buAutoNum type="arabicPeriod"/>
            </a:pPr>
            <a:r>
              <a:rPr lang="en-US" b="0" i="0" dirty="0">
                <a:solidFill>
                  <a:srgbClr val="1F2328"/>
                </a:solidFill>
                <a:effectLst/>
                <a:latin typeface="-apple-system"/>
              </a:rPr>
              <a:t>How should it act? </a:t>
            </a:r>
          </a:p>
          <a:p>
            <a:pPr algn="l">
              <a:buFont typeface="+mj-lt"/>
              <a:buAutoNum type="arabicPeriod"/>
            </a:pPr>
            <a:r>
              <a:rPr lang="en-US" b="0" i="0" dirty="0">
                <a:solidFill>
                  <a:srgbClr val="1F2328"/>
                </a:solidFill>
                <a:effectLst/>
                <a:latin typeface="-apple-system"/>
              </a:rPr>
              <a:t>What color is it?</a:t>
            </a:r>
          </a:p>
          <a:p>
            <a:pPr algn="l">
              <a:buFont typeface="+mj-lt"/>
              <a:buAutoNum type="arabicPeriod"/>
            </a:pPr>
            <a:r>
              <a:rPr lang="en-US" b="0" i="0" dirty="0">
                <a:solidFill>
                  <a:srgbClr val="1F2328"/>
                </a:solidFill>
                <a:effectLst/>
                <a:latin typeface="-apple-system"/>
              </a:rPr>
              <a:t>What string represents that critter?</a:t>
            </a:r>
          </a:p>
          <a:p>
            <a:endParaRPr lang="en-MY" dirty="0"/>
          </a:p>
        </p:txBody>
      </p:sp>
    </p:spTree>
    <p:extLst>
      <p:ext uri="{BB962C8B-B14F-4D97-AF65-F5344CB8AC3E}">
        <p14:creationId xmlns:p14="http://schemas.microsoft.com/office/powerpoint/2010/main" val="3621963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9971E-3370-9AA9-B095-842821B4AF84}"/>
              </a:ext>
            </a:extLst>
          </p:cNvPr>
          <p:cNvSpPr>
            <a:spLocks noGrp="1"/>
          </p:cNvSpPr>
          <p:nvPr>
            <p:ph type="title"/>
          </p:nvPr>
        </p:nvSpPr>
        <p:spPr/>
        <p:txBody>
          <a:bodyPr/>
          <a:lstStyle/>
          <a:p>
            <a:r>
              <a:rPr lang="en-US" altLang="en-US" dirty="0"/>
              <a:t>Critters</a:t>
            </a:r>
            <a:endParaRPr lang="en-MY" dirty="0"/>
          </a:p>
        </p:txBody>
      </p:sp>
      <p:sp>
        <p:nvSpPr>
          <p:cNvPr id="3" name="Content Placeholder 2">
            <a:extLst>
              <a:ext uri="{FF2B5EF4-FFF2-40B4-BE49-F238E27FC236}">
                <a16:creationId xmlns:a16="http://schemas.microsoft.com/office/drawing/2014/main" id="{480CBC47-1ACE-7C11-B179-F9C24524E9D1}"/>
              </a:ext>
            </a:extLst>
          </p:cNvPr>
          <p:cNvSpPr>
            <a:spLocks noGrp="1"/>
          </p:cNvSpPr>
          <p:nvPr>
            <p:ph idx="1"/>
          </p:nvPr>
        </p:nvSpPr>
        <p:spPr>
          <a:xfrm>
            <a:off x="1371600" y="1476462"/>
            <a:ext cx="9601200" cy="4390938"/>
          </a:xfrm>
        </p:spPr>
        <p:txBody>
          <a:bodyPr>
            <a:normAutofit lnSpcReduction="10000"/>
          </a:bodyPr>
          <a:lstStyle/>
          <a:p>
            <a:pPr defTabSz="1141413"/>
            <a:r>
              <a:rPr lang="en-US" dirty="0"/>
              <a:t>The 3 pieces of information are provided by 3 methods present in each Critter class. You will be responsible for overriding these methods and programming their appropriate behavior: </a:t>
            </a:r>
            <a:r>
              <a:rPr lang="en-US" altLang="en-US" dirty="0"/>
              <a:t>A simulation world with animal objects with behavior:</a:t>
            </a:r>
          </a:p>
          <a:p>
            <a:pPr lvl="1" defTabSz="1141413"/>
            <a:r>
              <a:rPr lang="en-US" altLang="en-US" dirty="0">
                <a:latin typeface="Courier New" panose="02070309020205020404" pitchFamily="49" charset="0"/>
              </a:rPr>
              <a:t>getMove</a:t>
            </a:r>
            <a:r>
              <a:rPr lang="en-US" altLang="en-US" dirty="0"/>
              <a:t>	movement</a:t>
            </a:r>
          </a:p>
          <a:p>
            <a:pPr lvl="1" defTabSz="1141413"/>
            <a:r>
              <a:rPr lang="en-US" altLang="en-US" dirty="0">
                <a:latin typeface="Courier New" panose="02070309020205020404" pitchFamily="49" charset="0"/>
              </a:rPr>
              <a:t>toString</a:t>
            </a:r>
            <a:r>
              <a:rPr lang="en-US" altLang="en-US" dirty="0"/>
              <a:t>	letter to display</a:t>
            </a:r>
          </a:p>
          <a:p>
            <a:pPr lvl="1" defTabSz="1141413"/>
            <a:r>
              <a:rPr lang="en-US" altLang="en-US" dirty="0">
                <a:latin typeface="Courier New" panose="02070309020205020404" pitchFamily="49" charset="0"/>
              </a:rPr>
              <a:t>getColor</a:t>
            </a:r>
            <a:r>
              <a:rPr lang="en-US" altLang="en-US" dirty="0"/>
              <a:t>	color to display</a:t>
            </a:r>
          </a:p>
          <a:p>
            <a:pPr lvl="1" defTabSz="1141413"/>
            <a:endParaRPr lang="en-US" altLang="en-US" dirty="0"/>
          </a:p>
          <a:p>
            <a:pPr defTabSz="1141413"/>
            <a:r>
              <a:rPr lang="en-US" altLang="en-US" dirty="0"/>
              <a:t>You must implement:</a:t>
            </a:r>
          </a:p>
          <a:p>
            <a:pPr lvl="1" defTabSz="1141413"/>
            <a:r>
              <a:rPr lang="en-US" altLang="en-US" dirty="0">
                <a:latin typeface="Courier New" panose="02070309020205020404" pitchFamily="49" charset="0"/>
              </a:rPr>
              <a:t>Bear</a:t>
            </a:r>
          </a:p>
          <a:p>
            <a:pPr lvl="1" defTabSz="1141413"/>
            <a:r>
              <a:rPr lang="en-US" altLang="en-US" dirty="0">
                <a:latin typeface="Courier New" panose="02070309020205020404" pitchFamily="49" charset="0"/>
              </a:rPr>
              <a:t>Giant</a:t>
            </a:r>
          </a:p>
          <a:p>
            <a:pPr lvl="1" defTabSz="1141413"/>
            <a:r>
              <a:rPr lang="en-US" altLang="en-US" dirty="0">
                <a:latin typeface="Courier New" panose="02070309020205020404" pitchFamily="49" charset="0"/>
              </a:rPr>
              <a:t>Tiger</a:t>
            </a:r>
          </a:p>
          <a:p>
            <a:pPr lvl="1" defTabSz="1141413"/>
            <a:r>
              <a:rPr lang="en-US" altLang="en-US" dirty="0">
                <a:latin typeface="Courier New" panose="02070309020205020404" pitchFamily="49" charset="0"/>
              </a:rPr>
              <a:t>White Tiger	</a:t>
            </a:r>
          </a:p>
          <a:p>
            <a:pPr lvl="1" defTabSz="1141413"/>
            <a:r>
              <a:rPr lang="en-US" dirty="0">
                <a:latin typeface="Courier New" panose="02070309020205020404" pitchFamily="49" charset="0"/>
              </a:rPr>
              <a:t>Ninjacat</a:t>
            </a:r>
            <a:endParaRPr lang="en-MY" dirty="0"/>
          </a:p>
        </p:txBody>
      </p:sp>
      <p:pic>
        <p:nvPicPr>
          <p:cNvPr id="5" name="Picture 4">
            <a:extLst>
              <a:ext uri="{FF2B5EF4-FFF2-40B4-BE49-F238E27FC236}">
                <a16:creationId xmlns:a16="http://schemas.microsoft.com/office/drawing/2014/main" id="{138EC145-B272-B5DD-1488-95BA247A9098}"/>
              </a:ext>
            </a:extLst>
          </p:cNvPr>
          <p:cNvPicPr>
            <a:picLocks noChangeAspect="1"/>
          </p:cNvPicPr>
          <p:nvPr/>
        </p:nvPicPr>
        <p:blipFill>
          <a:blip r:embed="rId2"/>
          <a:stretch>
            <a:fillRect/>
          </a:stretch>
        </p:blipFill>
        <p:spPr>
          <a:xfrm>
            <a:off x="6172200" y="2801944"/>
            <a:ext cx="4450716" cy="2931210"/>
          </a:xfrm>
          <a:prstGeom prst="rect">
            <a:avLst/>
          </a:prstGeom>
        </p:spPr>
      </p:pic>
    </p:spTree>
    <p:extLst>
      <p:ext uri="{BB962C8B-B14F-4D97-AF65-F5344CB8AC3E}">
        <p14:creationId xmlns:p14="http://schemas.microsoft.com/office/powerpoint/2010/main" val="3913253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97AE6-D0B2-31F4-F115-765B605BD500}"/>
              </a:ext>
            </a:extLst>
          </p:cNvPr>
          <p:cNvSpPr>
            <a:spLocks noGrp="1"/>
          </p:cNvSpPr>
          <p:nvPr>
            <p:ph type="title"/>
          </p:nvPr>
        </p:nvSpPr>
        <p:spPr/>
        <p:txBody>
          <a:bodyPr/>
          <a:lstStyle/>
          <a:p>
            <a:r>
              <a:rPr lang="en-US" altLang="en-US" dirty="0"/>
              <a:t>A </a:t>
            </a:r>
            <a:r>
              <a:rPr lang="en-US" altLang="en-US" dirty="0">
                <a:latin typeface="Courier New" panose="02070309020205020404" pitchFamily="49" charset="0"/>
              </a:rPr>
              <a:t>Critter</a:t>
            </a:r>
            <a:r>
              <a:rPr lang="en-US" altLang="en-US" dirty="0"/>
              <a:t> subclass</a:t>
            </a:r>
            <a:endParaRPr lang="en-MY" dirty="0"/>
          </a:p>
        </p:txBody>
      </p:sp>
      <p:sp>
        <p:nvSpPr>
          <p:cNvPr id="3" name="Content Placeholder 2">
            <a:extLst>
              <a:ext uri="{FF2B5EF4-FFF2-40B4-BE49-F238E27FC236}">
                <a16:creationId xmlns:a16="http://schemas.microsoft.com/office/drawing/2014/main" id="{4E055A75-94AF-AEEC-8627-8459F9379204}"/>
              </a:ext>
            </a:extLst>
          </p:cNvPr>
          <p:cNvSpPr>
            <a:spLocks noGrp="1"/>
          </p:cNvSpPr>
          <p:nvPr>
            <p:ph idx="1"/>
          </p:nvPr>
        </p:nvSpPr>
        <p:spPr>
          <a:xfrm>
            <a:off x="1371600" y="1638299"/>
            <a:ext cx="9601200" cy="4754111"/>
          </a:xfrm>
        </p:spPr>
        <p:txBody>
          <a:bodyPr>
            <a:normAutofit/>
          </a:bodyPr>
          <a:lstStyle/>
          <a:p>
            <a:pPr>
              <a:buFont typeface="Wingdings 2" panose="05020102010507070707" pitchFamily="18" charset="2"/>
              <a:buNone/>
            </a:pPr>
            <a:r>
              <a:rPr lang="en-US" altLang="en-US" dirty="0">
                <a:latin typeface="Courier New" panose="02070309020205020404" pitchFamily="49" charset="0"/>
              </a:rPr>
              <a:t>public class </a:t>
            </a:r>
            <a:r>
              <a:rPr lang="en-US" altLang="en-US" b="1" dirty="0"/>
              <a:t>name</a:t>
            </a:r>
            <a:r>
              <a:rPr lang="en-US" altLang="en-US" dirty="0">
                <a:latin typeface="Courier New" panose="02070309020205020404" pitchFamily="49" charset="0"/>
              </a:rPr>
              <a:t> </a:t>
            </a:r>
            <a:r>
              <a:rPr lang="en-US" altLang="en-US" dirty="0">
                <a:solidFill>
                  <a:srgbClr val="003399"/>
                </a:solidFill>
                <a:latin typeface="Courier New" panose="02070309020205020404" pitchFamily="49" charset="0"/>
              </a:rPr>
              <a:t>extends Critter</a:t>
            </a:r>
            <a:r>
              <a:rPr lang="en-US" altLang="en-US" dirty="0">
                <a:latin typeface="Courier New" panose="02070309020205020404" pitchFamily="49" charset="0"/>
              </a:rPr>
              <a:t> {</a:t>
            </a:r>
          </a:p>
          <a:p>
            <a:pPr>
              <a:buFont typeface="Wingdings 2" panose="05020102010507070707" pitchFamily="18" charset="2"/>
              <a:buNone/>
            </a:pPr>
            <a:r>
              <a:rPr lang="en-US" altLang="en-US" dirty="0">
                <a:latin typeface="Courier New" panose="02070309020205020404" pitchFamily="49" charset="0"/>
              </a:rPr>
              <a:t>    ...</a:t>
            </a:r>
          </a:p>
          <a:p>
            <a:pPr>
              <a:buFont typeface="Wingdings 2" panose="05020102010507070707" pitchFamily="18" charset="2"/>
              <a:buNone/>
            </a:pPr>
            <a:r>
              <a:rPr lang="en-US" altLang="en-US" dirty="0">
                <a:latin typeface="Courier New" panose="02070309020205020404" pitchFamily="49" charset="0"/>
              </a:rPr>
              <a:t>}</a:t>
            </a:r>
          </a:p>
          <a:p>
            <a:pPr>
              <a:buFont typeface="Wingdings 2" panose="05020102010507070707" pitchFamily="18" charset="2"/>
              <a:buNone/>
            </a:pPr>
            <a:endParaRPr lang="en-US" altLang="en-US" dirty="0">
              <a:latin typeface="Courier New" panose="02070309020205020404" pitchFamily="49" charset="0"/>
            </a:endParaRPr>
          </a:p>
          <a:p>
            <a:r>
              <a:rPr lang="en-US" altLang="en-US" dirty="0">
                <a:latin typeface="Courier New" panose="02070309020205020404" pitchFamily="49" charset="0"/>
              </a:rPr>
              <a:t>extends Critter</a:t>
            </a:r>
            <a:r>
              <a:rPr lang="en-US" altLang="en-US" dirty="0"/>
              <a:t> tells the simulator your class is a critter</a:t>
            </a:r>
          </a:p>
          <a:p>
            <a:pPr lvl="1"/>
            <a:r>
              <a:rPr lang="en-US" altLang="en-US" dirty="0"/>
              <a:t>an example of </a:t>
            </a:r>
            <a:r>
              <a:rPr lang="en-US" altLang="en-US" i="1" dirty="0"/>
              <a:t>inheritance</a:t>
            </a:r>
            <a:endParaRPr lang="en-US" altLang="en-US" dirty="0"/>
          </a:p>
          <a:p>
            <a:pPr lvl="1">
              <a:buFont typeface="Wingdings 2" panose="05020102010507070707" pitchFamily="18" charset="2"/>
              <a:buNone/>
            </a:pPr>
            <a:endParaRPr lang="en-US" altLang="en-US" dirty="0"/>
          </a:p>
          <a:p>
            <a:r>
              <a:rPr lang="en-US" altLang="en-US" dirty="0"/>
              <a:t>Write some/all 5 methods to give your animals behavior.</a:t>
            </a:r>
          </a:p>
          <a:p>
            <a:pPr marL="0" indent="0">
              <a:buNone/>
            </a:pPr>
            <a:endParaRPr lang="en-MY" dirty="0"/>
          </a:p>
        </p:txBody>
      </p:sp>
    </p:spTree>
    <p:extLst>
      <p:ext uri="{BB962C8B-B14F-4D97-AF65-F5344CB8AC3E}">
        <p14:creationId xmlns:p14="http://schemas.microsoft.com/office/powerpoint/2010/main" val="821592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C2B79-82BA-B20E-D8F7-15538D43B65C}"/>
              </a:ext>
            </a:extLst>
          </p:cNvPr>
          <p:cNvSpPr>
            <a:spLocks noGrp="1"/>
          </p:cNvSpPr>
          <p:nvPr>
            <p:ph type="title"/>
          </p:nvPr>
        </p:nvSpPr>
        <p:spPr/>
        <p:txBody>
          <a:bodyPr/>
          <a:lstStyle/>
          <a:p>
            <a:r>
              <a:rPr lang="en-MY" dirty="0"/>
              <a:t>Bear</a:t>
            </a:r>
          </a:p>
        </p:txBody>
      </p:sp>
      <p:pic>
        <p:nvPicPr>
          <p:cNvPr id="7" name="Content Placeholder 6">
            <a:extLst>
              <a:ext uri="{FF2B5EF4-FFF2-40B4-BE49-F238E27FC236}">
                <a16:creationId xmlns:a16="http://schemas.microsoft.com/office/drawing/2014/main" id="{24F6BE95-281C-5E57-8F9E-2D1D6D1D2A90}"/>
              </a:ext>
            </a:extLst>
          </p:cNvPr>
          <p:cNvPicPr>
            <a:picLocks noGrp="1" noChangeAspect="1"/>
          </p:cNvPicPr>
          <p:nvPr>
            <p:ph idx="1"/>
          </p:nvPr>
        </p:nvPicPr>
        <p:blipFill>
          <a:blip r:embed="rId2"/>
          <a:stretch>
            <a:fillRect/>
          </a:stretch>
        </p:blipFill>
        <p:spPr>
          <a:xfrm>
            <a:off x="3179429" y="1359017"/>
            <a:ext cx="5654178" cy="5184396"/>
          </a:xfrm>
        </p:spPr>
      </p:pic>
    </p:spTree>
    <p:extLst>
      <p:ext uri="{BB962C8B-B14F-4D97-AF65-F5344CB8AC3E}">
        <p14:creationId xmlns:p14="http://schemas.microsoft.com/office/powerpoint/2010/main" val="1442207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B4532-898E-5014-E827-7D4808CE3553}"/>
              </a:ext>
            </a:extLst>
          </p:cNvPr>
          <p:cNvSpPr>
            <a:spLocks noGrp="1"/>
          </p:cNvSpPr>
          <p:nvPr>
            <p:ph type="title"/>
          </p:nvPr>
        </p:nvSpPr>
        <p:spPr/>
        <p:txBody>
          <a:bodyPr/>
          <a:lstStyle/>
          <a:p>
            <a:r>
              <a:rPr lang="en-MY" dirty="0"/>
              <a:t>Tiger</a:t>
            </a:r>
          </a:p>
        </p:txBody>
      </p:sp>
      <p:pic>
        <p:nvPicPr>
          <p:cNvPr id="5" name="Content Placeholder 4">
            <a:extLst>
              <a:ext uri="{FF2B5EF4-FFF2-40B4-BE49-F238E27FC236}">
                <a16:creationId xmlns:a16="http://schemas.microsoft.com/office/drawing/2014/main" id="{158E9365-7939-87F2-253F-ED4CBF518719}"/>
              </a:ext>
            </a:extLst>
          </p:cNvPr>
          <p:cNvPicPr>
            <a:picLocks noGrp="1" noChangeAspect="1"/>
          </p:cNvPicPr>
          <p:nvPr>
            <p:ph idx="1"/>
          </p:nvPr>
        </p:nvPicPr>
        <p:blipFill>
          <a:blip r:embed="rId2"/>
          <a:stretch>
            <a:fillRect/>
          </a:stretch>
        </p:blipFill>
        <p:spPr>
          <a:xfrm>
            <a:off x="1285573" y="1527116"/>
            <a:ext cx="4886627" cy="4575175"/>
          </a:xfrm>
        </p:spPr>
      </p:pic>
      <p:pic>
        <p:nvPicPr>
          <p:cNvPr id="7" name="Picture 6">
            <a:extLst>
              <a:ext uri="{FF2B5EF4-FFF2-40B4-BE49-F238E27FC236}">
                <a16:creationId xmlns:a16="http://schemas.microsoft.com/office/drawing/2014/main" id="{4689FC27-3050-EDE9-FB49-FD6ED48B386E}"/>
              </a:ext>
            </a:extLst>
          </p:cNvPr>
          <p:cNvPicPr>
            <a:picLocks noChangeAspect="1"/>
          </p:cNvPicPr>
          <p:nvPr/>
        </p:nvPicPr>
        <p:blipFill>
          <a:blip r:embed="rId3"/>
          <a:stretch>
            <a:fillRect/>
          </a:stretch>
        </p:blipFill>
        <p:spPr>
          <a:xfrm>
            <a:off x="6677636" y="1527116"/>
            <a:ext cx="4295164" cy="4575174"/>
          </a:xfrm>
          <a:prstGeom prst="rect">
            <a:avLst/>
          </a:prstGeom>
        </p:spPr>
      </p:pic>
    </p:spTree>
    <p:extLst>
      <p:ext uri="{BB962C8B-B14F-4D97-AF65-F5344CB8AC3E}">
        <p14:creationId xmlns:p14="http://schemas.microsoft.com/office/powerpoint/2010/main" val="775755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F569-EA5C-0218-6C0D-74A0449E14BB}"/>
              </a:ext>
            </a:extLst>
          </p:cNvPr>
          <p:cNvSpPr>
            <a:spLocks noGrp="1"/>
          </p:cNvSpPr>
          <p:nvPr>
            <p:ph type="title"/>
          </p:nvPr>
        </p:nvSpPr>
        <p:spPr>
          <a:xfrm>
            <a:off x="1371600" y="685800"/>
            <a:ext cx="9601200" cy="723550"/>
          </a:xfrm>
        </p:spPr>
        <p:txBody>
          <a:bodyPr/>
          <a:lstStyle/>
          <a:p>
            <a:r>
              <a:rPr lang="en-MY" dirty="0"/>
              <a:t>White Tiger</a:t>
            </a:r>
          </a:p>
        </p:txBody>
      </p:sp>
      <p:pic>
        <p:nvPicPr>
          <p:cNvPr id="5" name="Content Placeholder 4">
            <a:extLst>
              <a:ext uri="{FF2B5EF4-FFF2-40B4-BE49-F238E27FC236}">
                <a16:creationId xmlns:a16="http://schemas.microsoft.com/office/drawing/2014/main" id="{D93A941A-6E63-8A56-B68E-B57EB3259E95}"/>
              </a:ext>
            </a:extLst>
          </p:cNvPr>
          <p:cNvPicPr>
            <a:picLocks noGrp="1" noChangeAspect="1"/>
          </p:cNvPicPr>
          <p:nvPr>
            <p:ph idx="1"/>
          </p:nvPr>
        </p:nvPicPr>
        <p:blipFill>
          <a:blip r:embed="rId2"/>
          <a:stretch>
            <a:fillRect/>
          </a:stretch>
        </p:blipFill>
        <p:spPr>
          <a:xfrm>
            <a:off x="2681222" y="1552313"/>
            <a:ext cx="6109501" cy="4457700"/>
          </a:xfrm>
        </p:spPr>
      </p:pic>
    </p:spTree>
    <p:extLst>
      <p:ext uri="{BB962C8B-B14F-4D97-AF65-F5344CB8AC3E}">
        <p14:creationId xmlns:p14="http://schemas.microsoft.com/office/powerpoint/2010/main" val="560982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6F949-AAE5-D32C-9C0F-37E056F4D34F}"/>
              </a:ext>
            </a:extLst>
          </p:cNvPr>
          <p:cNvSpPr>
            <a:spLocks noGrp="1"/>
          </p:cNvSpPr>
          <p:nvPr>
            <p:ph type="title"/>
          </p:nvPr>
        </p:nvSpPr>
        <p:spPr>
          <a:xfrm>
            <a:off x="1371600" y="685800"/>
            <a:ext cx="9601200" cy="740328"/>
          </a:xfrm>
        </p:spPr>
        <p:txBody>
          <a:bodyPr/>
          <a:lstStyle/>
          <a:p>
            <a:r>
              <a:rPr lang="en-MY" dirty="0"/>
              <a:t>Giant</a:t>
            </a:r>
          </a:p>
        </p:txBody>
      </p:sp>
      <p:pic>
        <p:nvPicPr>
          <p:cNvPr id="5" name="Content Placeholder 4">
            <a:extLst>
              <a:ext uri="{FF2B5EF4-FFF2-40B4-BE49-F238E27FC236}">
                <a16:creationId xmlns:a16="http://schemas.microsoft.com/office/drawing/2014/main" id="{915648B6-EE4B-C9A4-DE27-DAED35C8C377}"/>
              </a:ext>
            </a:extLst>
          </p:cNvPr>
          <p:cNvPicPr>
            <a:picLocks noGrp="1" noChangeAspect="1"/>
          </p:cNvPicPr>
          <p:nvPr>
            <p:ph idx="1"/>
          </p:nvPr>
        </p:nvPicPr>
        <p:blipFill>
          <a:blip r:embed="rId2"/>
          <a:stretch>
            <a:fillRect/>
          </a:stretch>
        </p:blipFill>
        <p:spPr>
          <a:xfrm>
            <a:off x="1913039" y="1673457"/>
            <a:ext cx="4182961" cy="3990975"/>
          </a:xfrm>
        </p:spPr>
      </p:pic>
      <p:pic>
        <p:nvPicPr>
          <p:cNvPr id="7" name="Picture 6">
            <a:extLst>
              <a:ext uri="{FF2B5EF4-FFF2-40B4-BE49-F238E27FC236}">
                <a16:creationId xmlns:a16="http://schemas.microsoft.com/office/drawing/2014/main" id="{D93F4571-3CAC-5CDD-59F4-75CE369EC6C8}"/>
              </a:ext>
            </a:extLst>
          </p:cNvPr>
          <p:cNvPicPr>
            <a:picLocks noChangeAspect="1"/>
          </p:cNvPicPr>
          <p:nvPr/>
        </p:nvPicPr>
        <p:blipFill>
          <a:blip r:embed="rId3"/>
          <a:stretch>
            <a:fillRect/>
          </a:stretch>
        </p:blipFill>
        <p:spPr>
          <a:xfrm>
            <a:off x="6803471" y="1663590"/>
            <a:ext cx="4026715" cy="3990975"/>
          </a:xfrm>
          <a:prstGeom prst="rect">
            <a:avLst/>
          </a:prstGeom>
        </p:spPr>
      </p:pic>
    </p:spTree>
    <p:extLst>
      <p:ext uri="{BB962C8B-B14F-4D97-AF65-F5344CB8AC3E}">
        <p14:creationId xmlns:p14="http://schemas.microsoft.com/office/powerpoint/2010/main" val="211085956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{E317C1B1-ABBF-453B-9870-3BFB2D6413D2}tf10001105</Template>
  <TotalTime>1285</TotalTime>
  <Words>618</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-apple-system</vt:lpstr>
      <vt:lpstr>Calibri</vt:lpstr>
      <vt:lpstr>Courier New</vt:lpstr>
      <vt:lpstr>Franklin Gothic Book</vt:lpstr>
      <vt:lpstr>Times New Roman</vt:lpstr>
      <vt:lpstr>Wingdings 2</vt:lpstr>
      <vt:lpstr>Crop</vt:lpstr>
      <vt:lpstr>FINAL PROJECT ANIMAL KINGDOM</vt:lpstr>
      <vt:lpstr>PowerPoint Presentation</vt:lpstr>
      <vt:lpstr>INTRODUCTION</vt:lpstr>
      <vt:lpstr>Critters</vt:lpstr>
      <vt:lpstr>A Critter subclass</vt:lpstr>
      <vt:lpstr>Bear</vt:lpstr>
      <vt:lpstr>Tiger</vt:lpstr>
      <vt:lpstr>White Tiger</vt:lpstr>
      <vt:lpstr>Giant</vt:lpstr>
      <vt:lpstr>NinjaCat</vt:lpstr>
      <vt:lpstr>How the simulator works</vt:lpstr>
      <vt:lpstr>Simulator exercise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ANIMAL KINGDOM</dc:title>
  <dc:creator>leela shanti</dc:creator>
  <cp:lastModifiedBy>leela shanti</cp:lastModifiedBy>
  <cp:revision>9</cp:revision>
  <dcterms:created xsi:type="dcterms:W3CDTF">2023-04-13T18:20:52Z</dcterms:created>
  <dcterms:modified xsi:type="dcterms:W3CDTF">2023-04-14T15:46:04Z</dcterms:modified>
</cp:coreProperties>
</file>