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8" r:id="rId3"/>
    <p:sldId id="259" r:id="rId4"/>
    <p:sldId id="334" r:id="rId5"/>
    <p:sldId id="261" r:id="rId6"/>
    <p:sldId id="320" r:id="rId7"/>
    <p:sldId id="322" r:id="rId8"/>
    <p:sldId id="323" r:id="rId9"/>
    <p:sldId id="325" r:id="rId10"/>
    <p:sldId id="326" r:id="rId11"/>
    <p:sldId id="327" r:id="rId12"/>
    <p:sldId id="329" r:id="rId13"/>
    <p:sldId id="330" r:id="rId14"/>
    <p:sldId id="328" r:id="rId15"/>
    <p:sldId id="331" r:id="rId16"/>
    <p:sldId id="332" r:id="rId17"/>
    <p:sldId id="333" r:id="rId18"/>
    <p:sldId id="335" r:id="rId19"/>
    <p:sldId id="336" r:id="rId20"/>
    <p:sldId id="338" r:id="rId21"/>
    <p:sldId id="343" r:id="rId22"/>
    <p:sldId id="342" r:id="rId23"/>
    <p:sldId id="344" r:id="rId24"/>
    <p:sldId id="337" r:id="rId25"/>
    <p:sldId id="339" r:id="rId26"/>
    <p:sldId id="340" r:id="rId27"/>
    <p:sldId id="341" r:id="rId28"/>
    <p:sldId id="345" r:id="rId29"/>
    <p:sldId id="280" r:id="rId30"/>
  </p:sldIdLst>
  <p:sldSz cx="9144000" cy="5143500" type="screen16x9"/>
  <p:notesSz cx="6858000" cy="9144000"/>
  <p:embeddedFontLst>
    <p:embeddedFont>
      <p:font typeface="Source Sans Pro" panose="020B0600000101010101" charset="0"/>
      <p:regular r:id="rId32"/>
      <p:bold r:id="rId33"/>
      <p:italic r:id="rId34"/>
      <p:boldItalic r:id="rId35"/>
    </p:embeddedFont>
    <p:embeddedFont>
      <p:font typeface="Roboto Slab" panose="020B0600000101010101" charset="0"/>
      <p:regular r:id="rId36"/>
      <p:bold r:id="rId37"/>
    </p:embeddedFont>
    <p:embeddedFont>
      <p:font typeface="함초롬돋움" panose="020B0604000101010101" pitchFamily="50" charset="-127"/>
      <p:regular r:id="rId38"/>
      <p:bold r:id="rId39"/>
    </p:embeddedFont>
    <p:embeddedFont>
      <p:font typeface="휴먼둥근헤드라인" panose="02030504000101010101" pitchFamily="18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6E5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031" autoAdjust="0"/>
  </p:normalViewPr>
  <p:slideViewPr>
    <p:cSldViewPr snapToGrid="0">
      <p:cViewPr varScale="1">
        <p:scale>
          <a:sx n="108" d="100"/>
          <a:sy n="108" d="100"/>
        </p:scale>
        <p:origin x="10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987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099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03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220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790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07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144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64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503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55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433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025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148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988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96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056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273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189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93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13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336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83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79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3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2"/>
          <p:cNvSpPr txBox="1">
            <a:spLocks/>
          </p:cNvSpPr>
          <p:nvPr/>
        </p:nvSpPr>
        <p:spPr>
          <a:xfrm>
            <a:off x="1330709" y="1320836"/>
            <a:ext cx="677458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ko-KR" altLang="en-US" sz="48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반가워 </a:t>
            </a:r>
            <a:r>
              <a:rPr lang="ko-KR" altLang="en-US" sz="4800" dirty="0" err="1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캐글</a:t>
            </a:r>
            <a:r>
              <a:rPr lang="en-US" altLang="ko-KR" sz="48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.</a:t>
            </a:r>
            <a:endParaRPr lang="en-US" sz="48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05917" y="1652485"/>
            <a:ext cx="677458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Hello </a:t>
            </a:r>
            <a:r>
              <a:rPr lang="en-US" dirty="0" err="1" smtClean="0"/>
              <a:t>Keggle</a:t>
            </a:r>
            <a:r>
              <a:rPr lang="en-US" dirty="0" smtClean="0"/>
              <a:t>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결측치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제거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Embarked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67493" y="2654913"/>
            <a:ext cx="3783724" cy="18477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Embarked(2)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승선인원과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무관하게 실제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생존률은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C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항이 더 높다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Embarked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결측값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주입은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C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로 결정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16148" y="1298158"/>
            <a:ext cx="4037254" cy="3185555"/>
            <a:chOff x="616148" y="1298157"/>
            <a:chExt cx="4037254" cy="320447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148" y="1298157"/>
              <a:ext cx="4037254" cy="3204474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920707" y="2024293"/>
              <a:ext cx="346842" cy="223239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63029" y="2024293"/>
              <a:ext cx="353148" cy="22323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19" y="1299077"/>
            <a:ext cx="2764429" cy="122971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5989739" y="1684616"/>
            <a:ext cx="1374753" cy="3531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승선항</a:t>
            </a:r>
            <a:r>
              <a:rPr lang="ko-KR" altLang="en-US" sz="1050" dirty="0" smtClean="0"/>
              <a:t> 별 생존율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945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결측치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제거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Embarked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49506" y="2188254"/>
            <a:ext cx="5801711" cy="23143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Embarked(2)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Embarked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결측값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C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주입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6" y="1298157"/>
            <a:ext cx="5374751" cy="79762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8" y="2205894"/>
            <a:ext cx="2036463" cy="227781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5303521" y="1627000"/>
            <a:ext cx="428822" cy="4414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57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결측치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제거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Fare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3680" y="1269507"/>
            <a:ext cx="1967537" cy="32331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Fare(1)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3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등급객실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남성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60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대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S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항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가족관계의 동승자 없음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조건만 보았을 때 사망했을 확률이 높을 것으로 예상됨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하지만 주관적 판단을 제외하고 싶기 때문에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Fare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구간은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0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으로 주입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 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2" y="1299078"/>
            <a:ext cx="5861058" cy="2278623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5007006" y="1748901"/>
            <a:ext cx="355107" cy="4261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5020322" y="2527343"/>
            <a:ext cx="346229" cy="23969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08486" y="3108664"/>
            <a:ext cx="355107" cy="4261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7" y="1300918"/>
            <a:ext cx="2936107" cy="318861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결측치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제거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Age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77690" y="1261241"/>
            <a:ext cx="1670955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Input Data = Age(177)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Age(86)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Age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구간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경제적 여유가 있을 수록 등급이 높을 것으로 예상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등급이 높다면 나이 평균이 높다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성별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은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나이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와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관계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가 </a:t>
            </a:r>
            <a:r>
              <a:rPr lang="ko-KR" altLang="en-US" sz="1200" b="1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없어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보인다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1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승선비용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은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성별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과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관계가 있다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17128" y="1771310"/>
            <a:ext cx="1204457" cy="3531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객실등급</a:t>
            </a:r>
            <a:r>
              <a:rPr lang="ko-KR" altLang="en-US" sz="1050" dirty="0" smtClean="0"/>
              <a:t> 별 </a:t>
            </a:r>
            <a:r>
              <a:rPr lang="ko-KR" altLang="en-US" sz="1050" dirty="0" err="1" smtClean="0"/>
              <a:t>성별인원</a:t>
            </a:r>
            <a:r>
              <a:rPr lang="ko-KR" altLang="en-US" sz="1050" dirty="0" smtClean="0"/>
              <a:t> 수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2017129" y="3506128"/>
            <a:ext cx="1204457" cy="3531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객실등급</a:t>
            </a:r>
            <a:r>
              <a:rPr lang="ko-KR" altLang="en-US" sz="1050" dirty="0" smtClean="0"/>
              <a:t> 별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 나이 평균</a:t>
            </a:r>
            <a:endParaRPr lang="ko-KR" altLang="en-US" sz="10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884"/>
          <a:stretch/>
        </p:blipFill>
        <p:spPr>
          <a:xfrm>
            <a:off x="3657963" y="1300918"/>
            <a:ext cx="3112270" cy="318480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214098" y="1771310"/>
            <a:ext cx="1204457" cy="3531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성별 별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나이 평균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5214098" y="3506128"/>
            <a:ext cx="1204457" cy="3531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성별 별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승선 비용 평균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290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02" y="1299188"/>
            <a:ext cx="4166803" cy="319083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결측치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제거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Age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93617" y="1261241"/>
            <a:ext cx="3657601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Input Data = Age(177)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Age(86)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지불요금과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등급의 조합으로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Age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결측치를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추측하기 위해 배열 생성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데이터 에러 발생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Age Nan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데이터 값들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먼저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바꿔주기보다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다른 데이터들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을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숫자형태로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바꾸고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Age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부분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결측치제거를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후행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변경하는것으로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결정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6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62074" y="1261241"/>
            <a:ext cx="2989144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Input Data = Age(177)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Age(86)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지불요금과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등급의 조합으로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Age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결측치를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추측하기 위해 배열 생성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데이터 에러 발생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데이터 값들을 </a:t>
            </a:r>
            <a:r>
              <a:rPr lang="ko-KR" altLang="en-US" sz="11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숫자형태로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변경 필요성</a:t>
            </a:r>
            <a:r>
              <a:rPr lang="en-US" altLang="ko-KR" sz="11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보임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Ticket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은 </a:t>
            </a:r>
            <a:r>
              <a:rPr lang="ko-KR" altLang="en-US" sz="11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승선등급과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관계있어보이지만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다른 값들과 </a:t>
            </a:r>
            <a:r>
              <a:rPr lang="ko-KR" altLang="en-US" sz="11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무관해보이므로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삭제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Cabin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은 문자와 숫자를 분리하여 새로운 피처 생성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Name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은 경칭 부분만 추출하여 유의미한 </a:t>
            </a:r>
            <a:r>
              <a:rPr lang="ko-KR" altLang="en-US" sz="11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피처생성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가능할 것으로 예상됨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  <a:endParaRPr lang="en-US" altLang="ko-KR" sz="11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02" y="1299189"/>
            <a:ext cx="4820244" cy="204940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741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</a:t>
            </a:r>
            <a:r>
              <a:rPr lang="en-US" altLang="ko-KR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SibSp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Parch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45132" y="1261241"/>
            <a:ext cx="3806086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Input Data = Age(177)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Age(86)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SibSp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Parch</a:t>
            </a:r>
            <a:endParaRPr lang="en-US" altLang="ko-KR" sz="10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동승자관계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데이터에서 </a:t>
            </a: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SibSp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와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Parch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의 생존율이 약간의 차이가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있어보임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동승자수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4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인 이상에서 급격한 생존율 저하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타겟데이터의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Parch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구성원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9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를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8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로 편입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03" y="1299189"/>
            <a:ext cx="2091860" cy="319083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793" y="1299189"/>
            <a:ext cx="1800133" cy="120437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794" y="2599061"/>
            <a:ext cx="1806034" cy="69278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384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03" y="1299188"/>
            <a:ext cx="5017940" cy="318897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Name, Cabin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51260" y="1261241"/>
            <a:ext cx="2799957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Input Data = Age(177)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Age(86)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Name = [</a:t>
            </a: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FamilyName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, Title]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Cabin =[Deep, Position]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Name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에서 </a:t>
            </a: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FamilyName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으로 보이는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첫번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째 단어와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경칭을 구분하여 새로운 피처 생성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Cabin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에서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객실위치로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보이는 문자열과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정수부분을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구분하여 새로운 피처 생성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Feature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삭제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Type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변경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5865" y="1261241"/>
            <a:ext cx="3405353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Input Data = Age(177)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Age(86)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Feature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정리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Position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Nan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데이터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0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으로 변경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객실번호를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선수에서 선미까지의 위치일 것으로 예상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절반으로 쪼개진 타이타닉이므로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max/min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절반값으로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선수측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과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선미측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2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부여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03" y="1299188"/>
            <a:ext cx="4413942" cy="57375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04" y="2001756"/>
            <a:ext cx="4413942" cy="57228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03" y="2691913"/>
            <a:ext cx="4413942" cy="179827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633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</a:t>
            </a:r>
            <a:r>
              <a:rPr lang="ko-KR" altLang="en-US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포지션지정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값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13458" y="1261241"/>
            <a:ext cx="4937762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Input Data = Age(177)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Age(86)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Position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객실번호를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선수와 선미로 예상하여 생존율에 차이를 보일 수 있을 것이라는 예상과 달리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번호가 있는 값과 없는 값이 차이를 보임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승선항별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탑승객데이터에 의존할 경우 동일 값이 됨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선미측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를 선수측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로 편입 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04" y="1299189"/>
            <a:ext cx="2906256" cy="134311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05" y="2747887"/>
            <a:ext cx="2779234" cy="174030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125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777285" y="1466125"/>
            <a:ext cx="648489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3600" b="1" dirty="0" smtClean="0">
                <a:solidFill>
                  <a:schemeClr val="accent4">
                    <a:lumMod val="25000"/>
                  </a:schemeClr>
                </a:solidFill>
              </a:rPr>
              <a:t>첫 입문은 </a:t>
            </a:r>
            <a:r>
              <a:rPr lang="ko-KR" altLang="en-US" sz="3600" b="1" dirty="0" err="1" smtClean="0">
                <a:solidFill>
                  <a:schemeClr val="accent4">
                    <a:lumMod val="25000"/>
                  </a:schemeClr>
                </a:solidFill>
              </a:rPr>
              <a:t>캐글에서</a:t>
            </a:r>
            <a:r>
              <a:rPr lang="en-US" altLang="ko-KR" sz="3600" b="1" dirty="0" smtClean="0">
                <a:solidFill>
                  <a:schemeClr val="accent4">
                    <a:lumMod val="25000"/>
                  </a:schemeClr>
                </a:solidFill>
              </a:rPr>
              <a:t>.</a:t>
            </a:r>
            <a:endParaRPr sz="3600" b="1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338470" y="2388200"/>
            <a:ext cx="734833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3">
                    <a:lumMod val="75000"/>
                  </a:schemeClr>
                </a:solidFill>
              </a:rPr>
              <a:t>양질의 데이터를 </a:t>
            </a:r>
            <a:r>
              <a:rPr lang="ko-KR" altLang="en-US" sz="1400" dirty="0" err="1" smtClean="0">
                <a:solidFill>
                  <a:schemeClr val="accent3">
                    <a:lumMod val="75000"/>
                  </a:schemeClr>
                </a:solidFill>
              </a:rPr>
              <a:t>원하는자가</a:t>
            </a:r>
            <a:r>
              <a:rPr lang="ko-KR" altLang="en-US" sz="1400" dirty="0" smtClean="0">
                <a:solidFill>
                  <a:schemeClr val="accent3">
                    <a:lumMod val="75000"/>
                  </a:schemeClr>
                </a:solidFill>
              </a:rPr>
              <a:t> 있다면 브라우저를 열어 </a:t>
            </a:r>
            <a:r>
              <a:rPr lang="ko-KR" altLang="en-US" sz="1400" dirty="0" err="1" smtClean="0">
                <a:solidFill>
                  <a:schemeClr val="accent3">
                    <a:lumMod val="75000"/>
                  </a:schemeClr>
                </a:solidFill>
              </a:rPr>
              <a:t>캐글을</a:t>
            </a:r>
            <a:r>
              <a:rPr lang="ko-KR" altLang="en-US" sz="1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accent3">
                    <a:lumMod val="75000"/>
                  </a:schemeClr>
                </a:solidFill>
              </a:rPr>
              <a:t>보게하라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 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1" y="1299189"/>
            <a:ext cx="3317424" cy="318900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Title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분류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Type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변환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29666" y="1261241"/>
            <a:ext cx="4521553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Input Data = Age(177)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Age(86)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Title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경칭은 남성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기혼여성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미혼여성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어린이로 구분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Title, Sex, Embarked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모두 </a:t>
            </a: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int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로 변경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96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2" y="1299188"/>
            <a:ext cx="5635080" cy="318900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Deep </a:t>
            </a:r>
            <a:r>
              <a:rPr lang="ko-KR" altLang="en-US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결측치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제거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47533" y="1261241"/>
            <a:ext cx="2203685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Input Data = Age(177)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Age(86)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Deep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요금구간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4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구간정도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예상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87767" y="2831977"/>
            <a:ext cx="1438183" cy="4261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7767" y="3289119"/>
            <a:ext cx="1438183" cy="4261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7767" y="3737383"/>
            <a:ext cx="1438183" cy="426128"/>
          </a:xfrm>
          <a:prstGeom prst="rect">
            <a:avLst/>
          </a:prstGeom>
          <a:noFill/>
          <a:ln>
            <a:solidFill>
              <a:srgbClr val="F66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7766" y="4185647"/>
            <a:ext cx="1438183" cy="2441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7766" y="2565645"/>
            <a:ext cx="1438183" cy="2441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1" y="1299188"/>
            <a:ext cx="5445843" cy="319190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Deep </a:t>
            </a:r>
            <a:r>
              <a:rPr lang="ko-KR" altLang="en-US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결측치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제거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69981" y="1261241"/>
            <a:ext cx="2381238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Input Data = Age(177)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Age(86)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Deep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객실 깊이 위치를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숫자형태로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변환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깊이 값과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요금구간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3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Deep </a:t>
            </a:r>
            <a:r>
              <a:rPr lang="ko-KR" altLang="en-US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결측치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제거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69981" y="1261241"/>
            <a:ext cx="2381238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Input Data = Age(177)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Age(86)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Deep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NaN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값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0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요금구간값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변경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2" y="1299188"/>
            <a:ext cx="5445842" cy="243833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38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1" y="1299189"/>
            <a:ext cx="4407664" cy="318900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Fare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20639" y="1261241"/>
            <a:ext cx="3430579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Input Data = Age(177)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8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Age(86)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Fare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Fare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는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객실등급과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관계 있으므로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3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분할이 적절해 보임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1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1" y="1299191"/>
            <a:ext cx="4454749" cy="318403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Age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84559" y="1261241"/>
            <a:ext cx="3366659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Input Data = Age(177)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Target Data = Age(86)</a:t>
            </a:r>
          </a:p>
          <a:p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앞서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Age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데이터를 변환하고자 했을 때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요금과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객실등급을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기준으로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Null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값이 아닌 데이터를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추출려고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하였으나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요금과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객실등급은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동일한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Layer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로 판단됨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성별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과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객실등급으로 나이의 데이터를 추출하는 것이 더 적절하다고 판단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Age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결측치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제거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9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Age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3553" y="1261241"/>
            <a:ext cx="5347665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Age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는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균등구간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분할이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적절해보임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Age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Title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에 의존되는 데이터이고 성별의 영향 구간을 고려하여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 Title * Sex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정도의 구간이 적절할 것으로 판단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Age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는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8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개 구간으로 분할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95" y="3282686"/>
            <a:ext cx="648649" cy="12056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01" y="1299189"/>
            <a:ext cx="2481947" cy="319376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936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7299" y="1261241"/>
            <a:ext cx="2033919" cy="324139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보완 필요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36895"/>
          <a:stretch/>
        </p:blipFill>
        <p:spPr>
          <a:xfrm>
            <a:off x="614401" y="1291863"/>
            <a:ext cx="2680306" cy="321077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63528"/>
          <a:stretch/>
        </p:blipFill>
        <p:spPr>
          <a:xfrm>
            <a:off x="3399261" y="1291863"/>
            <a:ext cx="3013484" cy="208165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178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변환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추가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8070" y="1855433"/>
            <a:ext cx="7903149" cy="26471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추가 개선 버전 테스트 권장사항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Pclass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[ 0, 1, 2 ]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SibSp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, Parch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구간 변경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Title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추가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Feature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항목 증감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092768"/>
            <a:ext cx="7452328" cy="680617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8258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1294051" y="122127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Thanks!</a:t>
            </a:r>
            <a:endParaRPr sz="6000" b="1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1762934" y="1683059"/>
            <a:ext cx="6593700" cy="184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3600" b="1" dirty="0" smtClean="0"/>
              <a:t>감사합니다</a:t>
            </a:r>
            <a:r>
              <a:rPr lang="en-US" altLang="ko-KR" sz="3600" b="1" dirty="0" smtClean="0"/>
              <a:t>!</a:t>
            </a:r>
            <a:endParaRPr lang="en" sz="3600" b="1" dirty="0" smtClean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470609" y="1134753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Titanic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470609" y="2445903"/>
            <a:ext cx="6636442" cy="784800"/>
          </a:xfrm>
        </p:spPr>
        <p:txBody>
          <a:bodyPr/>
          <a:lstStyle/>
          <a:p>
            <a:r>
              <a:rPr lang="en-US" altLang="ko-KR" sz="2000" dirty="0" smtClean="0"/>
              <a:t>- ‘</a:t>
            </a:r>
            <a:r>
              <a:rPr lang="ko-KR" altLang="en-US" sz="2000" dirty="0" smtClean="0"/>
              <a:t>어떤 그룹의 사람이 생존할 가능성이 더 높은가</a:t>
            </a:r>
            <a:r>
              <a:rPr lang="en-US" altLang="ko-KR" sz="2000" dirty="0" smtClean="0"/>
              <a:t>?’ </a:t>
            </a:r>
            <a:r>
              <a:rPr lang="ko-KR" altLang="en-US" sz="2000" dirty="0" smtClean="0"/>
              <a:t>에 대한 예측 모델 구축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328823" y="600618"/>
            <a:ext cx="648489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3600" b="1" dirty="0" smtClean="0">
                <a:solidFill>
                  <a:schemeClr val="bg1">
                    <a:lumMod val="95000"/>
                  </a:schemeClr>
                </a:solidFill>
              </a:rPr>
              <a:t>문서는 두괄식</a:t>
            </a:r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173246" y="2250925"/>
            <a:ext cx="75064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ko-KR" altLang="en-US" sz="1400" dirty="0" smtClean="0">
                <a:solidFill>
                  <a:schemeClr val="accent3">
                    <a:lumMod val="75000"/>
                  </a:schemeClr>
                </a:solidFill>
              </a:rPr>
              <a:t>요약</a:t>
            </a:r>
            <a:r>
              <a:rPr lang="en-US" altLang="ko-KR" sz="1400" dirty="0" smtClean="0">
                <a:solidFill>
                  <a:schemeClr val="accent3">
                    <a:lumMod val="75000"/>
                  </a:schemeClr>
                </a:solidFill>
              </a:rPr>
              <a:t>.  </a:t>
            </a:r>
            <a:r>
              <a:rPr lang="en-US" altLang="ko-KR" sz="1400" dirty="0" smtClean="0"/>
              <a:t>  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849913" y="1239170"/>
            <a:ext cx="1179260" cy="2017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PassengerId</a:t>
            </a:r>
            <a:endParaRPr lang="ko-KR" altLang="en-US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49913" y="1496388"/>
            <a:ext cx="1179260" cy="2017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Survived</a:t>
            </a:r>
            <a:endParaRPr lang="ko-KR" altLang="en-US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53067" y="1747870"/>
            <a:ext cx="1179260" cy="2017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49913" y="1999352"/>
            <a:ext cx="1179260" cy="2017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ko-KR" altLang="en-US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49913" y="2250834"/>
            <a:ext cx="1179260" cy="2017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49913" y="2499036"/>
            <a:ext cx="1179260" cy="2017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49913" y="2754437"/>
            <a:ext cx="1179260" cy="2017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SibSp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49913" y="3009838"/>
            <a:ext cx="1179260" cy="2017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Parch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49913" y="3273322"/>
            <a:ext cx="1179260" cy="2017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Ticket</a:t>
            </a:r>
            <a:endParaRPr lang="ko-KR" altLang="en-US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49913" y="3526621"/>
            <a:ext cx="1179260" cy="2017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49913" y="3779920"/>
            <a:ext cx="1179260" cy="20179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Cabin</a:t>
            </a:r>
            <a:endParaRPr lang="ko-KR" altLang="en-US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9913" y="4033619"/>
            <a:ext cx="1179260" cy="20179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Embarked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36401" y="4033619"/>
            <a:ext cx="1179260" cy="20179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[ S, C, Q ]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75050" y="4033619"/>
            <a:ext cx="1179260" cy="201799"/>
          </a:xfrm>
          <a:prstGeom prst="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[ 0,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75050" y="3526620"/>
            <a:ext cx="1179260" cy="201799"/>
          </a:xfrm>
          <a:prstGeom prst="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[ 0, 1, 2 ]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36400" y="3526621"/>
            <a:ext cx="1774063" cy="20179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0 &lt; 8.662 &lt; 26.0 ~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74380" y="3779919"/>
            <a:ext cx="1179260" cy="201799"/>
          </a:xfrm>
          <a:prstGeom prst="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[ 0, 1, 2, 3 ]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38909" y="3782789"/>
            <a:ext cx="2028437" cy="19892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[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A, B, C, D, E, F, G, T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74379" y="2754436"/>
            <a:ext cx="1653881" cy="201800"/>
          </a:xfrm>
          <a:prstGeom prst="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[ 0, 1, 2, 3, 4, 5, 8 ]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874379" y="3013879"/>
            <a:ext cx="1868315" cy="197758"/>
          </a:xfrm>
          <a:prstGeom prst="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[ 0, 1, 2, 3, 4, 5, 6, 8 ]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36399" y="2498477"/>
            <a:ext cx="1774063" cy="20179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80/8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74380" y="2250834"/>
            <a:ext cx="1179260" cy="201799"/>
          </a:xfrm>
          <a:prstGeom prst="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[ 0, 1 ]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74380" y="2005616"/>
            <a:ext cx="1179260" cy="201799"/>
          </a:xfrm>
          <a:prstGeom prst="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[ 0, 1, 2, 3 ]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26430" y="1999351"/>
            <a:ext cx="2040916" cy="2018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[ Master,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Mr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Mrs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Miss ]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74379" y="1733046"/>
            <a:ext cx="1179260" cy="201799"/>
          </a:xfrm>
          <a:prstGeom prst="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[ 1, 2, 3 ]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꺾인 연결선 3"/>
          <p:cNvCxnSpPr>
            <a:stCxn id="12" idx="3"/>
            <a:endCxn id="33" idx="1"/>
          </p:cNvCxnSpPr>
          <p:nvPr/>
        </p:nvCxnSpPr>
        <p:spPr>
          <a:xfrm flipV="1">
            <a:off x="3029173" y="2100251"/>
            <a:ext cx="397257" cy="1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4" idx="3"/>
            <a:endCxn id="30" idx="1"/>
          </p:cNvCxnSpPr>
          <p:nvPr/>
        </p:nvCxnSpPr>
        <p:spPr>
          <a:xfrm flipV="1">
            <a:off x="3029173" y="2599377"/>
            <a:ext cx="407226" cy="55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8" idx="3"/>
            <a:endCxn id="25" idx="1"/>
          </p:cNvCxnSpPr>
          <p:nvPr/>
        </p:nvCxnSpPr>
        <p:spPr>
          <a:xfrm>
            <a:off x="3029173" y="3627521"/>
            <a:ext cx="407227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9" idx="3"/>
            <a:endCxn id="27" idx="1"/>
          </p:cNvCxnSpPr>
          <p:nvPr/>
        </p:nvCxnSpPr>
        <p:spPr>
          <a:xfrm>
            <a:off x="3029173" y="3880820"/>
            <a:ext cx="409736" cy="143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0" idx="3"/>
            <a:endCxn id="22" idx="1"/>
          </p:cNvCxnSpPr>
          <p:nvPr/>
        </p:nvCxnSpPr>
        <p:spPr>
          <a:xfrm>
            <a:off x="3029173" y="4134519"/>
            <a:ext cx="40722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3" idx="3"/>
            <a:endCxn id="32" idx="1"/>
          </p:cNvCxnSpPr>
          <p:nvPr/>
        </p:nvCxnSpPr>
        <p:spPr>
          <a:xfrm>
            <a:off x="5467346" y="2100251"/>
            <a:ext cx="407034" cy="626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874379" y="2493757"/>
            <a:ext cx="1179260" cy="201799"/>
          </a:xfrm>
          <a:prstGeom prst="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[ 0, 1, 2, 3 ]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30" idx="3"/>
            <a:endCxn id="56" idx="1"/>
          </p:cNvCxnSpPr>
          <p:nvPr/>
        </p:nvCxnSpPr>
        <p:spPr>
          <a:xfrm flipV="1">
            <a:off x="5210462" y="2594657"/>
            <a:ext cx="663917" cy="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5" idx="3"/>
            <a:endCxn id="24" idx="1"/>
          </p:cNvCxnSpPr>
          <p:nvPr/>
        </p:nvCxnSpPr>
        <p:spPr>
          <a:xfrm flipV="1">
            <a:off x="5210463" y="3627520"/>
            <a:ext cx="664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7" idx="3"/>
            <a:endCxn id="26" idx="1"/>
          </p:cNvCxnSpPr>
          <p:nvPr/>
        </p:nvCxnSpPr>
        <p:spPr>
          <a:xfrm flipV="1">
            <a:off x="5467346" y="3880819"/>
            <a:ext cx="407034" cy="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2" idx="3"/>
            <a:endCxn id="23" idx="1"/>
          </p:cNvCxnSpPr>
          <p:nvPr/>
        </p:nvCxnSpPr>
        <p:spPr>
          <a:xfrm>
            <a:off x="4615661" y="4134519"/>
            <a:ext cx="1259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hlinkClick r:id="rId3" action="ppaction://hlinksldjump"/>
          </p:cNvPr>
          <p:cNvSpPr/>
          <p:nvPr/>
        </p:nvSpPr>
        <p:spPr>
          <a:xfrm>
            <a:off x="5012722" y="4554763"/>
            <a:ext cx="2441319" cy="257337"/>
          </a:xfrm>
          <a:prstGeom prst="rect">
            <a:avLst/>
          </a:prstGeom>
          <a:noFill/>
          <a:ln w="12700">
            <a:solidFill>
              <a:srgbClr val="F66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[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과정생략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hlinkClick r:id="rId3" action="ppaction://hlinksldjump"/>
              </a:rPr>
              <a:t>결과 </a:t>
            </a:r>
            <a:r>
              <a:rPr lang="en-US" altLang="ko-KR" dirty="0" smtClean="0">
                <a:solidFill>
                  <a:srgbClr val="FF0000"/>
                </a:solidFill>
                <a:hlinkClick r:id="rId3" action="ppaction://hlinksldjump"/>
              </a:rPr>
              <a:t>Page 27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3" y="1301056"/>
            <a:ext cx="4398663" cy="316725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데이터읽어오기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82802" y="1273854"/>
            <a:ext cx="3468415" cy="32224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데이터 시각화 및 분석에 필요한 라이브러리 추가</a:t>
            </a:r>
            <a:endParaRPr lang="en-US" altLang="ko-KR" sz="1200" dirty="0" smtClean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읽어들일</a:t>
            </a:r>
            <a:r>
              <a:rPr lang="ko-KR" altLang="en-US" sz="1200" dirty="0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데이터</a:t>
            </a:r>
            <a:r>
              <a:rPr lang="en-US" altLang="ko-KR" sz="1200" dirty="0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형태 </a:t>
            </a:r>
            <a:r>
              <a:rPr lang="en-US" altLang="ko-KR" sz="1200" dirty="0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csv</a:t>
            </a:r>
            <a:r>
              <a:rPr lang="ko-KR" altLang="en-US" sz="1200" dirty="0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로 </a:t>
            </a:r>
            <a:r>
              <a:rPr lang="ko-KR" altLang="en-US" sz="1200" dirty="0" err="1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해당위치</a:t>
            </a:r>
            <a:r>
              <a:rPr lang="ko-KR" altLang="en-US" sz="1200" dirty="0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지정</a:t>
            </a:r>
            <a:r>
              <a:rPr lang="en-US" altLang="ko-KR" sz="1200" dirty="0" smtClean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데이터명은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train_df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test_df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를 많이 사용하나 타이핑 편의상 </a:t>
            </a: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trdf,tedf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로 함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 </a:t>
            </a: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trdf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891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행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12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열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, </a:t>
            </a: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tedf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481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행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11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열 형태의 데이터로 확인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lvl="2"/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정보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92716" y="1273853"/>
            <a:ext cx="3758501" cy="32287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테스트데이터는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Survived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가 빠져있다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Non-Null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값으로 볼 때 일부 데이터가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결측치가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있다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608645" y="1962698"/>
            <a:ext cx="4095785" cy="2508403"/>
            <a:chOff x="608645" y="1292397"/>
            <a:chExt cx="5268740" cy="31672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12018" t="1230" r="4965" b="49516"/>
            <a:stretch/>
          </p:blipFill>
          <p:spPr>
            <a:xfrm>
              <a:off x="608645" y="1292397"/>
              <a:ext cx="2617076" cy="3167252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11922" t="50256" r="4830" b="-1"/>
            <a:stretch/>
          </p:blipFill>
          <p:spPr>
            <a:xfrm>
              <a:off x="3266615" y="1292398"/>
              <a:ext cx="2610770" cy="3167252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11088" b="8738"/>
          <a:stretch/>
        </p:blipFill>
        <p:spPr>
          <a:xfrm>
            <a:off x="608645" y="1299078"/>
            <a:ext cx="4095785" cy="58647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576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데이터 정보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</a:t>
            </a:r>
            <a:r>
              <a:rPr lang="ko-KR" altLang="en-US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결측치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92717" y="1273853"/>
            <a:ext cx="3758500" cy="32287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입력데이터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Age(177), Cabin(687), Embarked(2)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타겟데이터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Age(86), Fare(1), Cabin(327)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8" y="1299078"/>
            <a:ext cx="4084072" cy="2554014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2866"/>
          <a:stretch/>
        </p:blipFill>
        <p:spPr>
          <a:xfrm>
            <a:off x="1994916" y="1860331"/>
            <a:ext cx="1146061" cy="18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결측치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제거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Embarked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35939" y="1273853"/>
            <a:ext cx="2415278" cy="32287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Embarked(2)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승선지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추측에 유관할 것으로 예상되는 항목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생존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1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등급객실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9" y="1299078"/>
            <a:ext cx="5408376" cy="148576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582858" y="1847719"/>
            <a:ext cx="857644" cy="8891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Titanic &gt; </a:t>
            </a:r>
            <a:r>
              <a:rPr lang="ko-KR" altLang="en-US" sz="18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결측치</a:t>
            </a:r>
            <a:r>
              <a:rPr lang="ko-KR" altLang="en-US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제거 </a:t>
            </a:r>
            <a:r>
              <a:rPr lang="en-US" altLang="ko-KR" sz="1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 Embarked</a:t>
            </a:r>
            <a:endParaRPr lang="ko-KR" altLang="en-US" sz="1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29253" y="1273853"/>
            <a:ext cx="2021963" cy="32287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Embarked(2)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S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항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최다수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승선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1</a:t>
            </a:r>
            <a:r>
              <a:rPr lang="ko-KR" altLang="en-US" sz="1200" dirty="0" err="1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등급객실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 인원 최다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등급 객실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함초롬돋움" panose="020B0604000101010101" pitchFamily="50" charset="-127"/>
              </a:rPr>
              <a:t>생존 가능성 높음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9" y="1299078"/>
            <a:ext cx="3076725" cy="138106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-1" b="3666"/>
          <a:stretch/>
        </p:blipFill>
        <p:spPr>
          <a:xfrm>
            <a:off x="620359" y="2793649"/>
            <a:ext cx="2549502" cy="1374754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925" y="1297104"/>
            <a:ext cx="2600488" cy="139564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030599" y="1765739"/>
            <a:ext cx="1374753" cy="3531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승선항</a:t>
            </a:r>
            <a:r>
              <a:rPr lang="ko-KR" altLang="en-US" sz="1050" dirty="0" smtClean="0"/>
              <a:t> 별 탑승객 수</a:t>
            </a:r>
            <a:endParaRPr lang="ko-KR" altLang="en-US" sz="1050" dirty="0"/>
          </a:p>
        </p:txBody>
      </p:sp>
      <p:sp>
        <p:nvSpPr>
          <p:cNvPr id="11" name="직사각형 10"/>
          <p:cNvSpPr/>
          <p:nvPr/>
        </p:nvSpPr>
        <p:spPr>
          <a:xfrm>
            <a:off x="5151467" y="1765739"/>
            <a:ext cx="1022310" cy="3531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승선항</a:t>
            </a:r>
            <a:r>
              <a:rPr lang="ko-KR" altLang="en-US" sz="800" dirty="0" smtClean="0"/>
              <a:t> 별 생존자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사망자 수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1967537" y="3255055"/>
            <a:ext cx="1147729" cy="377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승선항</a:t>
            </a:r>
            <a:r>
              <a:rPr lang="ko-KR" altLang="en-US" sz="1050" dirty="0" smtClean="0"/>
              <a:t> 별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 객실 등급 인원</a:t>
            </a:r>
            <a:endParaRPr lang="ko-KR" altLang="en-US" sz="105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701" y="2806261"/>
            <a:ext cx="2918876" cy="136214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4462444" y="3255055"/>
            <a:ext cx="1484991" cy="377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등급 별 생존율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076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5254</TotalTime>
  <Words>1106</Words>
  <Application>Microsoft Office PowerPoint</Application>
  <PresentationFormat>화면 슬라이드 쇼(16:9)</PresentationFormat>
  <Paragraphs>268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돋움</vt:lpstr>
      <vt:lpstr>Wingdings</vt:lpstr>
      <vt:lpstr>Source Sans Pro</vt:lpstr>
      <vt:lpstr>Roboto Slab</vt:lpstr>
      <vt:lpstr>함초롬돋움</vt:lpstr>
      <vt:lpstr>바탕체</vt:lpstr>
      <vt:lpstr>Arial</vt:lpstr>
      <vt:lpstr>휴먼둥근헤드라인</vt:lpstr>
      <vt:lpstr>맑은 고딕</vt:lpstr>
      <vt:lpstr>Cordelia template</vt:lpstr>
      <vt:lpstr>Hello Keggle. </vt:lpstr>
      <vt:lpstr>PowerPoint 프레젠테이션</vt:lpstr>
      <vt:lpstr>.   Titanic</vt:lpstr>
      <vt:lpstr>PowerPoint 프레젠테이션</vt:lpstr>
      <vt:lpstr>Titanic &gt; 데이터읽어오기</vt:lpstr>
      <vt:lpstr>Titanic &gt; 데이터 정보</vt:lpstr>
      <vt:lpstr>Titanic &gt; 데이터 정보 &gt; 결측치</vt:lpstr>
      <vt:lpstr>Titanic &gt; 결측치 제거 &gt; Embarked</vt:lpstr>
      <vt:lpstr>Titanic &gt; 결측치 제거 &gt; Embarked</vt:lpstr>
      <vt:lpstr>Titanic &gt; 결측치 제거 &gt; Embarked</vt:lpstr>
      <vt:lpstr>Titanic &gt; 결측치 제거 &gt; Embarked</vt:lpstr>
      <vt:lpstr>Titanic &gt; 결측치 제거 &gt; Fare</vt:lpstr>
      <vt:lpstr>Titanic &gt; 결측치 제거 &gt; Age</vt:lpstr>
      <vt:lpstr>Titanic &gt; 결측치 제거 &gt; Age</vt:lpstr>
      <vt:lpstr>Titanic &gt; 데이터 변환</vt:lpstr>
      <vt:lpstr>Titanic &gt; 데이터 변환 &gt; SibSp, Parch</vt:lpstr>
      <vt:lpstr>Titanic &gt; 데이터 변환 &gt; Name, Cabin</vt:lpstr>
      <vt:lpstr>Titanic &gt; 데이터 변환 &gt; Feature 삭제, Type 변경</vt:lpstr>
      <vt:lpstr>Titanic &gt; 데이터 변환 &gt; 포지션지정 값</vt:lpstr>
      <vt:lpstr>Titanic &gt; 데이터 변환 &gt; Title 분류, Type 변환</vt:lpstr>
      <vt:lpstr>Titanic &gt; 데이터 변환 &gt; Deep 결측치 제거</vt:lpstr>
      <vt:lpstr>Titanic &gt; 데이터 변환 &gt; Deep 결측치 제거</vt:lpstr>
      <vt:lpstr>Titanic &gt; 데이터 변환 &gt; Deep 결측치 제거</vt:lpstr>
      <vt:lpstr>Titanic &gt; 데이터 변환 &gt; Fare</vt:lpstr>
      <vt:lpstr>Titanic &gt; 데이터 변환 &gt; Age</vt:lpstr>
      <vt:lpstr>Titanic &gt; 데이터 변환 &gt; Age</vt:lpstr>
      <vt:lpstr>Titanic &gt; 데이터 변환 &gt; 결과</vt:lpstr>
      <vt:lpstr>Titanic &gt; 데이터 변환 &gt; 추가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  Museum App-web  presentation</dc:title>
  <dc:creator>KB</dc:creator>
  <cp:lastModifiedBy>PC</cp:lastModifiedBy>
  <cp:revision>147</cp:revision>
  <dcterms:modified xsi:type="dcterms:W3CDTF">2022-12-04T13:04:30Z</dcterms:modified>
</cp:coreProperties>
</file>