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1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10000"/>
            <a:ext cx="3962400" cy="2133600"/>
          </a:xfrm>
        </p:spPr>
        <p:txBody>
          <a:bodyPr/>
          <a:lstStyle/>
          <a:p>
            <a:r>
              <a:rPr lang="ro-RO" dirty="0" smtClean="0"/>
              <a:t>Radu</a:t>
            </a:r>
            <a:r>
              <a:rPr lang="en-US" dirty="0"/>
              <a:t> P</a:t>
            </a:r>
            <a:r>
              <a:rPr lang="ro-RO" dirty="0" smtClean="0"/>
              <a:t>ătrășcoiu</a:t>
            </a:r>
          </a:p>
          <a:p>
            <a:r>
              <a:rPr lang="ro-RO" dirty="0" smtClean="0"/>
              <a:t>CTI, anul 3</a:t>
            </a:r>
          </a:p>
          <a:p>
            <a:r>
              <a:rPr lang="ro-RO" dirty="0" smtClean="0"/>
              <a:t>Junior </a:t>
            </a:r>
            <a:r>
              <a:rPr lang="en-US" dirty="0" smtClean="0"/>
              <a:t>Java </a:t>
            </a:r>
            <a:r>
              <a:rPr lang="ro-RO" dirty="0" smtClean="0"/>
              <a:t>Developer Endava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5562600" cy="23622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POO </a:t>
            </a:r>
            <a:r>
              <a:rPr lang="ro-RO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î</a:t>
            </a:r>
            <a:r>
              <a:rPr lang="en-US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 Java</a:t>
            </a:r>
            <a:endParaRPr lang="en-US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2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52600"/>
            <a:ext cx="7010400" cy="411479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situatii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care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nevoie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definim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utilizat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instanta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respectiva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In mod normal,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accesam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cream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instanta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Este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totusi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posibil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cream un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fie de sine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statator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anumita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instanta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553200" cy="1371600"/>
          </a:xfrm>
        </p:spPr>
        <p:txBody>
          <a:bodyPr/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eyword-ul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tatic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81200"/>
            <a:ext cx="6781800" cy="4419599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Folosim o 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clasă abstractă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atunci când vrem:</a:t>
            </a:r>
          </a:p>
          <a:p>
            <a:pPr lvl="1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sa implementăm doar unele din metodele din clasă</a:t>
            </a:r>
          </a:p>
          <a:p>
            <a:pPr lvl="1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ca respectiva clasă să nu poată fi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instanțiată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Folosim o 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interfață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atunci când vrem:</a:t>
            </a:r>
          </a:p>
          <a:p>
            <a:pPr lvl="1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să avem doar o descriere a structurii, fără implementări</a:t>
            </a:r>
          </a:p>
          <a:p>
            <a:pPr lvl="1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ca interfața în cauză să fie folosită împreună cu alte interfețe în contextul moștenirii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28600" lvl="1" indent="0">
              <a:buNone/>
            </a:pP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553200" cy="1143000"/>
          </a:xfrm>
        </p:spPr>
        <p:txBody>
          <a:bodyPr/>
          <a:lstStyle/>
          <a:p>
            <a:pPr algn="ctr"/>
            <a:r>
              <a:rPr lang="ro-RO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bstracte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Interfete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6705600" cy="4343400"/>
          </a:xfrm>
        </p:spPr>
        <p:txBody>
          <a:bodyPr>
            <a:no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oop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obiecte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constructori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modificatori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acces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mostenire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override/overloading</a:t>
            </a: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keyword-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static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abstracte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interfete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6477000" cy="1219200"/>
          </a:xfrm>
        </p:spPr>
        <p:txBody>
          <a:bodyPr/>
          <a:lstStyle/>
          <a:p>
            <a:pPr algn="ctr"/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invata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training?</a:t>
            </a:r>
          </a:p>
        </p:txBody>
      </p:sp>
    </p:spTree>
    <p:extLst>
      <p:ext uri="{BB962C8B-B14F-4D97-AF65-F5344CB8AC3E}">
        <p14:creationId xmlns:p14="http://schemas.microsoft.com/office/powerpoint/2010/main" val="8635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1"/>
            <a:ext cx="7467600" cy="4876800"/>
          </a:xfrm>
        </p:spPr>
        <p:txBody>
          <a:bodyPr/>
          <a:lstStyle/>
          <a:p>
            <a:r>
              <a:rPr lang="en-US" b="1" dirty="0" err="1"/>
              <a:t>P</a:t>
            </a:r>
            <a:r>
              <a:rPr lang="en-US" dirty="0" err="1"/>
              <a:t>rogramarea</a:t>
            </a:r>
            <a:r>
              <a:rPr lang="en-US" dirty="0"/>
              <a:t> </a:t>
            </a:r>
            <a:r>
              <a:rPr lang="en-US" b="1" dirty="0" err="1"/>
              <a:t>O</a:t>
            </a:r>
            <a:r>
              <a:rPr lang="en-US" dirty="0" err="1"/>
              <a:t>rientata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 </a:t>
            </a:r>
            <a:r>
              <a:rPr lang="en-US" b="1" dirty="0" err="1"/>
              <a:t>O</a:t>
            </a:r>
            <a:r>
              <a:rPr lang="en-US" dirty="0" err="1"/>
              <a:t>biecte</a:t>
            </a:r>
            <a:r>
              <a:rPr lang="en-US" dirty="0"/>
              <a:t> (POO) – </a:t>
            </a:r>
            <a:r>
              <a:rPr lang="en-US" dirty="0" err="1"/>
              <a:t>sau</a:t>
            </a:r>
            <a:r>
              <a:rPr lang="en-US" dirty="0"/>
              <a:t> </a:t>
            </a:r>
            <a:r>
              <a:rPr lang="en-US" b="1" dirty="0"/>
              <a:t>OOP</a:t>
            </a:r>
            <a:r>
              <a:rPr lang="en-US" dirty="0"/>
              <a:t> </a:t>
            </a:r>
            <a:r>
              <a:rPr lang="en-US" dirty="0" smtClean="0"/>
              <a:t>–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paradigma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care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 </a:t>
            </a:r>
            <a:r>
              <a:rPr lang="en-US" dirty="0" err="1"/>
              <a:t>abstracte</a:t>
            </a:r>
            <a:r>
              <a:rPr lang="en-US" dirty="0"/>
              <a:t> (sub forma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din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 smtClean="0"/>
              <a:t>reala</a:t>
            </a:r>
            <a:r>
              <a:rPr lang="ro-RO" dirty="0" smtClean="0"/>
              <a:t>.</a:t>
            </a:r>
          </a:p>
          <a:p>
            <a:r>
              <a:rPr lang="en-US" b="1" dirty="0" err="1" smtClean="0"/>
              <a:t>Scopul</a:t>
            </a:r>
            <a:r>
              <a:rPr lang="en-US" b="1" dirty="0" smtClean="0"/>
              <a:t> </a:t>
            </a:r>
            <a:r>
              <a:rPr lang="en-US" b="1" dirty="0" err="1"/>
              <a:t>programarii</a:t>
            </a:r>
            <a:r>
              <a:rPr lang="en-US" b="1" dirty="0"/>
              <a:t> orientate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de a </a:t>
            </a:r>
            <a:r>
              <a:rPr lang="en-US" b="1" dirty="0" err="1"/>
              <a:t>incerca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creasca</a:t>
            </a:r>
            <a:r>
              <a:rPr lang="en-US" b="1" dirty="0"/>
              <a:t> </a:t>
            </a:r>
            <a:r>
              <a:rPr lang="en-US" b="1" dirty="0" err="1"/>
              <a:t>flexibilitatea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mentenabilitatea</a:t>
            </a:r>
            <a:r>
              <a:rPr lang="en-US" b="1" dirty="0"/>
              <a:t> </a:t>
            </a:r>
            <a:r>
              <a:rPr lang="en-US" b="1" dirty="0" err="1"/>
              <a:t>programelor</a:t>
            </a:r>
            <a:r>
              <a:rPr lang="en-US" dirty="0"/>
              <a:t>.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programele</a:t>
            </a:r>
            <a:r>
              <a:rPr lang="en-US" dirty="0"/>
              <a:t> create </a:t>
            </a:r>
            <a:r>
              <a:rPr lang="en-US" dirty="0" err="1"/>
              <a:t>folosind</a:t>
            </a:r>
            <a:r>
              <a:rPr lang="en-US" dirty="0"/>
              <a:t> o un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orientat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(cum 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b="1" dirty="0" smtClean="0"/>
              <a:t>Java</a:t>
            </a:r>
            <a:r>
              <a:rPr lang="en-US" dirty="0" smtClean="0"/>
              <a:t>)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modulare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pot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inteles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dezvoltare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it-IT" b="1" dirty="0"/>
              <a:t>Beneficiile Programarii Orientate pe </a:t>
            </a:r>
            <a:r>
              <a:rPr lang="it-IT" b="1" dirty="0" smtClean="0"/>
              <a:t>Obiecte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err="1" smtClean="0"/>
              <a:t>Modularitatea</a:t>
            </a:r>
            <a:r>
              <a:rPr lang="en-US" dirty="0" smtClean="0"/>
              <a:t>;</a:t>
            </a:r>
          </a:p>
          <a:p>
            <a:pPr lvl="1"/>
            <a:r>
              <a:rPr lang="en-US" b="1" dirty="0" err="1"/>
              <a:t>Securitate</a:t>
            </a:r>
            <a:r>
              <a:rPr lang="en-US" b="1" dirty="0"/>
              <a:t> </a:t>
            </a:r>
            <a:r>
              <a:rPr lang="en-US" b="1" dirty="0" err="1"/>
              <a:t>ridicata</a:t>
            </a:r>
            <a:r>
              <a:rPr lang="en-US" b="1" dirty="0"/>
              <a:t> la </a:t>
            </a:r>
            <a:r>
              <a:rPr lang="en-US" b="1" dirty="0" err="1"/>
              <a:t>nivel</a:t>
            </a:r>
            <a:r>
              <a:rPr lang="en-US" b="1" dirty="0"/>
              <a:t> de </a:t>
            </a:r>
            <a:r>
              <a:rPr lang="en-US" b="1" dirty="0" smtClean="0"/>
              <a:t>cod;</a:t>
            </a:r>
          </a:p>
          <a:p>
            <a:pPr lvl="1"/>
            <a:r>
              <a:rPr lang="en-US" b="1" dirty="0" err="1"/>
              <a:t>Reutilizarea</a:t>
            </a:r>
            <a:r>
              <a:rPr lang="en-US" b="1" dirty="0"/>
              <a:t> </a:t>
            </a:r>
            <a:r>
              <a:rPr lang="en-US" b="1" dirty="0" err="1" smtClean="0"/>
              <a:t>codului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/>
              <a:t>Debugging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 smtClean="0"/>
              <a:t>usor</a:t>
            </a:r>
            <a:r>
              <a:rPr lang="en-US" b="1" dirty="0" smtClean="0"/>
              <a:t>;</a:t>
            </a:r>
            <a:endParaRPr lang="it-IT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6858000" cy="13716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6477000" cy="129540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principii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ale OOP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648199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 err="1" smtClean="0"/>
              <a:t>Abstractizarea</a:t>
            </a:r>
            <a:r>
              <a:rPr lang="en-US" sz="3600" dirty="0" smtClean="0"/>
              <a:t>: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/>
              <a:t>procesul</a:t>
            </a:r>
            <a:r>
              <a:rPr lang="en-US" sz="3200" dirty="0"/>
              <a:t> </a:t>
            </a:r>
            <a:r>
              <a:rPr lang="en-US" sz="3200" dirty="0" err="1"/>
              <a:t>prin</a:t>
            </a:r>
            <a:r>
              <a:rPr lang="en-US" sz="3200" dirty="0"/>
              <a:t> care “</a:t>
            </a:r>
            <a:r>
              <a:rPr lang="en-US" sz="3200" dirty="0" err="1"/>
              <a:t>ascundem</a:t>
            </a:r>
            <a:r>
              <a:rPr lang="en-US" sz="3200" dirty="0"/>
              <a:t>” </a:t>
            </a:r>
            <a:r>
              <a:rPr lang="en-US" sz="3200" dirty="0" err="1"/>
              <a:t>anumite</a:t>
            </a:r>
            <a:r>
              <a:rPr lang="en-US" sz="3200" dirty="0"/>
              <a:t> </a:t>
            </a:r>
            <a:r>
              <a:rPr lang="en-US" sz="3200" dirty="0" err="1"/>
              <a:t>functionalitati</a:t>
            </a:r>
            <a:r>
              <a:rPr lang="en-US" sz="3200" dirty="0"/>
              <a:t> </a:t>
            </a:r>
            <a:r>
              <a:rPr lang="en-US" sz="3200" dirty="0" err="1"/>
              <a:t>pe</a:t>
            </a:r>
            <a:r>
              <a:rPr lang="en-US" sz="3200" dirty="0"/>
              <a:t> care nu e </a:t>
            </a:r>
            <a:r>
              <a:rPr lang="en-US" sz="3200" dirty="0" err="1"/>
              <a:t>nevoie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le </a:t>
            </a:r>
            <a:r>
              <a:rPr lang="en-US" sz="3200" dirty="0" err="1" smtClean="0"/>
              <a:t>stii</a:t>
            </a:r>
            <a:r>
              <a:rPr lang="en-US" sz="3200" dirty="0"/>
              <a:t>;</a:t>
            </a:r>
            <a:endParaRPr lang="en-US" sz="3200" dirty="0" smtClean="0"/>
          </a:p>
          <a:p>
            <a:r>
              <a:rPr lang="en-US" sz="3600" b="1" dirty="0" err="1" smtClean="0"/>
              <a:t>Incapsulare</a:t>
            </a:r>
            <a:r>
              <a:rPr lang="en-US" sz="3600" b="1" dirty="0" smtClean="0"/>
              <a:t>: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/>
              <a:t>procesul</a:t>
            </a:r>
            <a:r>
              <a:rPr lang="en-US" sz="3200" dirty="0"/>
              <a:t> </a:t>
            </a:r>
            <a:r>
              <a:rPr lang="en-US" sz="3200" dirty="0" err="1"/>
              <a:t>prin</a:t>
            </a:r>
            <a:r>
              <a:rPr lang="en-US" sz="3200" dirty="0"/>
              <a:t> care </a:t>
            </a:r>
            <a:r>
              <a:rPr lang="en-US" sz="3200" dirty="0" err="1"/>
              <a:t>tinem</a:t>
            </a:r>
            <a:r>
              <a:rPr lang="en-US" sz="3200" dirty="0"/>
              <a:t> </a:t>
            </a:r>
            <a:r>
              <a:rPr lang="en-US" sz="3200" dirty="0" err="1"/>
              <a:t>datele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functiile</a:t>
            </a:r>
            <a:r>
              <a:rPr lang="en-US" sz="3200" dirty="0"/>
              <a:t> separate de exterior.</a:t>
            </a:r>
            <a:endParaRPr lang="en-US" sz="3200" b="1" dirty="0" smtClean="0"/>
          </a:p>
          <a:p>
            <a:r>
              <a:rPr lang="en-US" sz="3600" b="1" dirty="0" err="1" smtClean="0"/>
              <a:t>Mostenirea</a:t>
            </a:r>
            <a:r>
              <a:rPr lang="en-US" sz="3600" b="1" dirty="0" smtClean="0"/>
              <a:t>: </a:t>
            </a:r>
          </a:p>
          <a:p>
            <a:pPr lvl="1"/>
            <a:r>
              <a:rPr lang="it-IT" sz="3200" dirty="0" smtClean="0"/>
              <a:t>da </a:t>
            </a:r>
            <a:r>
              <a:rPr lang="it-IT" sz="3200" dirty="0"/>
              <a:t>voie unor clase sa preia proprietati din alte clase.</a:t>
            </a:r>
            <a:endParaRPr lang="en-US" sz="3200" b="1" dirty="0" smtClean="0"/>
          </a:p>
          <a:p>
            <a:r>
              <a:rPr lang="en-US" sz="3600" b="1" dirty="0" err="1" smtClean="0"/>
              <a:t>Polimorfism</a:t>
            </a:r>
            <a:r>
              <a:rPr lang="en-US" sz="3600" b="1" dirty="0" smtClean="0"/>
              <a:t>:</a:t>
            </a:r>
          </a:p>
          <a:p>
            <a:pPr lvl="1"/>
            <a:r>
              <a:rPr lang="it-IT" sz="2800" dirty="0" smtClean="0"/>
              <a:t>este </a:t>
            </a:r>
            <a:r>
              <a:rPr lang="it-IT" sz="2800" dirty="0"/>
              <a:t>procesul prin care putem sa creem mai multe copii ale aceleiasi metode care poate sa primeasca inputuri diferite.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16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4571999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caracteristicile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comportarea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obiectelor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Reprezinta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un set 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planuri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precizeaza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construit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biect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este o instanţă a unei clase. El este unic determinat de numele său şi are o stare reprezentată de valorile atributelor sale la un anumit moment particular.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629400" cy="1295400"/>
          </a:xfrm>
        </p:spPr>
        <p:txBody>
          <a:bodyPr/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lase/</a:t>
            </a:r>
            <a:r>
              <a:rPr lang="ro-RO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biecte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4648199"/>
          </a:xfrm>
        </p:spPr>
        <p:txBody>
          <a:bodyPr/>
          <a:lstStyle/>
          <a:p>
            <a:r>
              <a:rPr lang="en-US" sz="2200" b="1" dirty="0" err="1" smtClean="0"/>
              <a:t>Contructorul</a:t>
            </a:r>
            <a:r>
              <a:rPr lang="en-US" sz="2200" b="1" dirty="0" smtClean="0"/>
              <a:t> </a:t>
            </a:r>
            <a:r>
              <a:rPr lang="en-US" sz="2200" dirty="0" err="1" smtClean="0"/>
              <a:t>este</a:t>
            </a:r>
            <a:r>
              <a:rPr lang="en-US" sz="2200" dirty="0" smtClean="0"/>
              <a:t> o pseudo-</a:t>
            </a:r>
            <a:r>
              <a:rPr lang="en-US" sz="2200" dirty="0" err="1" smtClean="0"/>
              <a:t>metoda</a:t>
            </a:r>
            <a:r>
              <a:rPr lang="en-US" sz="2200" dirty="0" smtClean="0"/>
              <a:t> cu </a:t>
            </a:r>
            <a:r>
              <a:rPr lang="en-US" sz="2200" dirty="0" err="1" smtClean="0"/>
              <a:t>regim</a:t>
            </a:r>
            <a:r>
              <a:rPr lang="en-US" sz="2200" dirty="0" smtClean="0"/>
              <a:t> special, </a:t>
            </a:r>
            <a:r>
              <a:rPr lang="en-US" sz="2200" dirty="0" err="1" smtClean="0"/>
              <a:t>executata</a:t>
            </a:r>
            <a:r>
              <a:rPr lang="en-US" sz="2200" dirty="0" smtClean="0"/>
              <a:t> automat la </a:t>
            </a:r>
            <a:r>
              <a:rPr lang="en-US" sz="2200" dirty="0" err="1" smtClean="0"/>
              <a:t>instantierea</a:t>
            </a:r>
            <a:r>
              <a:rPr lang="en-US" sz="2200" dirty="0" smtClean="0"/>
              <a:t> </a:t>
            </a:r>
            <a:r>
              <a:rPr lang="en-US" sz="2200" dirty="0" err="1" smtClean="0"/>
              <a:t>obiectului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Mai </a:t>
            </a:r>
            <a:r>
              <a:rPr lang="en-US" sz="2200" dirty="0" err="1" smtClean="0"/>
              <a:t>precis</a:t>
            </a:r>
            <a:r>
              <a:rPr lang="en-US" sz="2200" dirty="0" smtClean="0"/>
              <a:t>, </a:t>
            </a:r>
            <a:r>
              <a:rPr lang="en-US" sz="2200" dirty="0" err="1" smtClean="0"/>
              <a:t>constructorul</a:t>
            </a:r>
            <a:r>
              <a:rPr lang="en-US" sz="2200" dirty="0" smtClean="0"/>
              <a:t> se </a:t>
            </a:r>
            <a:r>
              <a:rPr lang="en-US" sz="2200" dirty="0" err="1" smtClean="0"/>
              <a:t>executa</a:t>
            </a:r>
            <a:r>
              <a:rPr lang="en-US" sz="2200" dirty="0" smtClean="0"/>
              <a:t> </a:t>
            </a:r>
            <a:r>
              <a:rPr lang="en-US" sz="2200" dirty="0" err="1" smtClean="0"/>
              <a:t>dupa</a:t>
            </a:r>
            <a:r>
              <a:rPr lang="en-US" sz="2200" dirty="0" smtClean="0"/>
              <a:t> </a:t>
            </a:r>
            <a:r>
              <a:rPr lang="en-US" sz="2200" dirty="0" err="1" smtClean="0"/>
              <a:t>ce</a:t>
            </a:r>
            <a:r>
              <a:rPr lang="en-US" sz="2200" dirty="0" smtClean="0"/>
              <a:t> </a:t>
            </a:r>
            <a:r>
              <a:rPr lang="en-US" sz="2200" dirty="0" err="1" smtClean="0"/>
              <a:t>operatorul</a:t>
            </a:r>
            <a:r>
              <a:rPr lang="en-US" sz="2200" dirty="0" smtClean="0"/>
              <a:t> </a:t>
            </a:r>
            <a:r>
              <a:rPr lang="en-US" sz="2200" i="1" dirty="0" smtClean="0"/>
              <a:t>new </a:t>
            </a:r>
            <a:r>
              <a:rPr lang="en-US" sz="2200" dirty="0" err="1" smtClean="0"/>
              <a:t>aloca</a:t>
            </a:r>
            <a:r>
              <a:rPr lang="en-US" sz="2200" dirty="0" smtClean="0"/>
              <a:t> </a:t>
            </a:r>
            <a:r>
              <a:rPr lang="en-US" sz="2200" dirty="0" err="1" smtClean="0"/>
              <a:t>memorie</a:t>
            </a:r>
            <a:r>
              <a:rPr lang="en-US" sz="2200" dirty="0" smtClean="0"/>
              <a:t> </a:t>
            </a:r>
            <a:r>
              <a:rPr lang="en-US" sz="2200" dirty="0" err="1" smtClean="0"/>
              <a:t>pentru</a:t>
            </a:r>
            <a:r>
              <a:rPr lang="en-US" sz="2200" dirty="0" smtClean="0"/>
              <a:t> </a:t>
            </a:r>
            <a:r>
              <a:rPr lang="en-US" sz="2200" dirty="0" err="1" smtClean="0"/>
              <a:t>noul</a:t>
            </a:r>
            <a:r>
              <a:rPr lang="en-US" sz="2200" dirty="0" smtClean="0"/>
              <a:t> </a:t>
            </a:r>
            <a:r>
              <a:rPr lang="en-US" sz="2200" dirty="0" err="1" smtClean="0"/>
              <a:t>obiect</a:t>
            </a:r>
            <a:r>
              <a:rPr lang="en-US" sz="2200" dirty="0" smtClean="0"/>
              <a:t> </a:t>
            </a:r>
            <a:r>
              <a:rPr lang="en-US" sz="2200" dirty="0" err="1" smtClean="0"/>
              <a:t>si</a:t>
            </a:r>
            <a:r>
              <a:rPr lang="en-US" sz="2200" dirty="0" smtClean="0"/>
              <a:t> </a:t>
            </a:r>
            <a:r>
              <a:rPr lang="en-US" sz="2200" dirty="0" err="1" smtClean="0"/>
              <a:t>campurile</a:t>
            </a:r>
            <a:r>
              <a:rPr lang="en-US" sz="2200" dirty="0" smtClean="0"/>
              <a:t> </a:t>
            </a:r>
            <a:r>
              <a:rPr lang="en-US" sz="2200" dirty="0" err="1" smtClean="0"/>
              <a:t>sunt</a:t>
            </a:r>
            <a:r>
              <a:rPr lang="en-US" sz="2200" dirty="0" smtClean="0"/>
              <a:t> </a:t>
            </a:r>
            <a:r>
              <a:rPr lang="en-US" sz="2200" dirty="0" err="1" smtClean="0"/>
              <a:t>initializate</a:t>
            </a:r>
            <a:r>
              <a:rPr lang="en-US" sz="2200" dirty="0" smtClean="0"/>
              <a:t> cu </a:t>
            </a:r>
            <a:r>
              <a:rPr lang="en-US" sz="2200" dirty="0" err="1" smtClean="0"/>
              <a:t>valorile</a:t>
            </a:r>
            <a:r>
              <a:rPr lang="en-US" sz="2200" dirty="0" smtClean="0"/>
              <a:t> </a:t>
            </a:r>
            <a:r>
              <a:rPr lang="en-US" sz="2200" dirty="0" err="1" smtClean="0"/>
              <a:t>lor</a:t>
            </a:r>
            <a:r>
              <a:rPr lang="en-US" sz="2200" dirty="0" smtClean="0"/>
              <a:t> default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specificate</a:t>
            </a:r>
            <a:r>
              <a:rPr lang="en-US" sz="2200" dirty="0" smtClean="0"/>
              <a:t> explicit.</a:t>
            </a:r>
          </a:p>
          <a:p>
            <a:pPr marL="0" indent="0">
              <a:buNone/>
            </a:pPr>
            <a:r>
              <a:rPr lang="en-US" sz="2200" i="1" dirty="0" smtClean="0"/>
              <a:t>*** </a:t>
            </a:r>
            <a:r>
              <a:rPr lang="en-US" sz="2200" i="1" dirty="0" err="1" smtClean="0"/>
              <a:t>Spre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deosebire</a:t>
            </a:r>
            <a:r>
              <a:rPr lang="en-US" sz="2200" i="1" dirty="0" smtClean="0"/>
              <a:t> de </a:t>
            </a:r>
            <a:r>
              <a:rPr lang="en-US" sz="2200" i="1" dirty="0" err="1" smtClean="0"/>
              <a:t>alte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limbaje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unde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programatorul</a:t>
            </a:r>
            <a:r>
              <a:rPr lang="en-US" sz="2200" i="1" dirty="0" smtClean="0"/>
              <a:t> era </a:t>
            </a:r>
            <a:r>
              <a:rPr lang="en-US" sz="2200" i="1" dirty="0" err="1" smtClean="0"/>
              <a:t>obligat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sa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elibereze</a:t>
            </a:r>
            <a:r>
              <a:rPr lang="en-US" sz="2200" i="1" dirty="0" smtClean="0"/>
              <a:t> explicit, </a:t>
            </a:r>
            <a:r>
              <a:rPr lang="en-US" sz="2200" i="1" dirty="0" err="1" smtClean="0"/>
              <a:t>prin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intermediul</a:t>
            </a:r>
            <a:r>
              <a:rPr lang="en-US" sz="2200" i="1" dirty="0" smtClean="0"/>
              <a:t> </a:t>
            </a:r>
            <a:r>
              <a:rPr lang="en-US" sz="2200" b="1" i="1" dirty="0" err="1" smtClean="0"/>
              <a:t>destructorului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orice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memorie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alocata</a:t>
            </a:r>
            <a:r>
              <a:rPr lang="en-US" sz="2200" i="1" dirty="0" smtClean="0"/>
              <a:t> la </a:t>
            </a:r>
            <a:r>
              <a:rPr lang="en-US" sz="2200" i="1" dirty="0" err="1" smtClean="0"/>
              <a:t>crearea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unui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obiect</a:t>
            </a:r>
            <a:r>
              <a:rPr lang="en-US" sz="2200" i="1" dirty="0" smtClean="0"/>
              <a:t>, in Java </a:t>
            </a:r>
            <a:r>
              <a:rPr lang="en-US" sz="2200" i="1" dirty="0" err="1" smtClean="0"/>
              <a:t>responsabilitatea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este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luata</a:t>
            </a:r>
            <a:r>
              <a:rPr lang="en-US" sz="2200" i="1" dirty="0" smtClean="0"/>
              <a:t> de </a:t>
            </a:r>
            <a:r>
              <a:rPr lang="en-US" sz="2200" i="1" dirty="0" err="1" smtClean="0"/>
              <a:t>pe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umerii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programatorului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si</a:t>
            </a:r>
            <a:r>
              <a:rPr lang="en-US" sz="2200" i="1" dirty="0" smtClean="0"/>
              <a:t> data </a:t>
            </a:r>
            <a:r>
              <a:rPr lang="en-US" sz="2200" b="1" i="1" dirty="0" smtClean="0"/>
              <a:t>garbage </a:t>
            </a:r>
            <a:r>
              <a:rPr lang="en-US" sz="2200" b="1" i="1" dirty="0" err="1" smtClean="0"/>
              <a:t>collectorului</a:t>
            </a:r>
            <a:r>
              <a:rPr lang="en-US" sz="2200" i="1" dirty="0" smtClean="0"/>
              <a:t>. 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00800" cy="99060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Constructori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estructori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41959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Mostenirea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refera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posibilitatea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copil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care are la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parinte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incat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copil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stie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faca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parintele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plus 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serie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elemente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proprii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copil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Relaţia de moştenire prezintă două aspecte esenţiale: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reutilizare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de cod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polimorfism.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deosebire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in Java nu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mostenire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multipla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629400" cy="1219200"/>
          </a:xfrm>
        </p:spPr>
        <p:txBody>
          <a:bodyPr/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ostenire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962400"/>
            <a:ext cx="7848600" cy="2209799"/>
          </a:xfrm>
        </p:spPr>
        <p:txBody>
          <a:bodyPr/>
          <a:lstStyle/>
          <a:p>
            <a:r>
              <a:rPr lang="en-US" dirty="0" smtClean="0"/>
              <a:t>Nota: </a:t>
            </a:r>
            <a:r>
              <a:rPr lang="en-US" dirty="0" err="1" smtClean="0"/>
              <a:t>nivelurile</a:t>
            </a:r>
            <a:r>
              <a:rPr lang="en-US" dirty="0" smtClean="0"/>
              <a:t> de </a:t>
            </a:r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en-US" b="1" dirty="0" smtClean="0"/>
              <a:t>protected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b="1" dirty="0" smtClean="0"/>
              <a:t>default</a:t>
            </a:r>
            <a:r>
              <a:rPr lang="en-US" dirty="0" smtClean="0"/>
              <a:t> </a:t>
            </a:r>
            <a:r>
              <a:rPr lang="en-US" i="1" dirty="0" smtClean="0"/>
              <a:t>nu </a:t>
            </a:r>
            <a:r>
              <a:rPr lang="en-US" i="1" dirty="0" err="1" smtClean="0"/>
              <a:t>sunt</a:t>
            </a:r>
            <a:r>
              <a:rPr lang="en-US" i="1" dirty="0" smtClean="0"/>
              <a:t> </a:t>
            </a:r>
            <a:r>
              <a:rPr lang="en-US" i="1" dirty="0" err="1" smtClean="0"/>
              <a:t>identice</a:t>
            </a:r>
            <a:r>
              <a:rPr lang="en-US" dirty="0" smtClean="0"/>
              <a:t>; </a:t>
            </a:r>
            <a:r>
              <a:rPr lang="en-US" dirty="0" err="1" smtClean="0"/>
              <a:t>efectul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in </a:t>
            </a:r>
            <a:r>
              <a:rPr lang="en-US" dirty="0" err="1" smtClean="0"/>
              <a:t>privinta</a:t>
            </a:r>
            <a:r>
              <a:rPr lang="en-US" dirty="0" smtClean="0"/>
              <a:t> </a:t>
            </a:r>
            <a:r>
              <a:rPr lang="en-US" dirty="0" err="1" smtClean="0"/>
              <a:t>vizibilitatii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membru</a:t>
            </a:r>
            <a:r>
              <a:rPr lang="en-US" dirty="0" smtClean="0"/>
              <a:t> din </a:t>
            </a:r>
            <a:r>
              <a:rPr lang="en-US" dirty="0" err="1" smtClean="0"/>
              <a:t>afara</a:t>
            </a:r>
            <a:r>
              <a:rPr lang="en-US" dirty="0" smtClean="0"/>
              <a:t> </a:t>
            </a:r>
            <a:r>
              <a:rPr lang="en-US" dirty="0" err="1" smtClean="0"/>
              <a:t>obiectului</a:t>
            </a:r>
            <a:r>
              <a:rPr lang="en-US" dirty="0" smtClean="0"/>
              <a:t>, </a:t>
            </a:r>
            <a:r>
              <a:rPr lang="en-US" dirty="0" err="1" smtClean="0"/>
              <a:t>insa</a:t>
            </a:r>
            <a:r>
              <a:rPr lang="en-US" dirty="0" smtClean="0"/>
              <a:t> </a:t>
            </a:r>
            <a:r>
              <a:rPr lang="en-US" dirty="0" err="1" smtClean="0"/>
              <a:t>difera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vine </a:t>
            </a:r>
            <a:r>
              <a:rPr lang="en-US" dirty="0" err="1" smtClean="0"/>
              <a:t>vorba</a:t>
            </a:r>
            <a:r>
              <a:rPr lang="en-US" dirty="0" smtClean="0"/>
              <a:t> de </a:t>
            </a:r>
            <a:r>
              <a:rPr lang="en-US" dirty="0" err="1" smtClean="0"/>
              <a:t>relatii</a:t>
            </a:r>
            <a:r>
              <a:rPr lang="en-US" dirty="0" smtClean="0"/>
              <a:t> de </a:t>
            </a:r>
            <a:r>
              <a:rPr lang="en-US" dirty="0" err="1" smtClean="0"/>
              <a:t>mostenire</a:t>
            </a:r>
            <a:r>
              <a:rPr lang="en-US" dirty="0" smtClean="0"/>
              <a:t> inter-</a:t>
            </a:r>
            <a:r>
              <a:rPr lang="en-US" dirty="0" err="1" smtClean="0"/>
              <a:t>clase</a:t>
            </a:r>
            <a:r>
              <a:rPr lang="en-US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629400" cy="1219200"/>
          </a:xfrm>
        </p:spPr>
        <p:txBody>
          <a:bodyPr/>
          <a:lstStyle/>
          <a:p>
            <a:pPr algn="ctr"/>
            <a:r>
              <a:rPr lang="ro-RO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odificatori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vizibil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peste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Private - vizibil doar in cadrul clasei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Protected - vizibil 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doar in clasa si in cele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mostenite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Default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vizibil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clasele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acelaşi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pachet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include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5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7848600" cy="4190999"/>
          </a:xfrm>
        </p:spPr>
        <p:txBody>
          <a:bodyPr>
            <a:normAutofit/>
          </a:bodyPr>
          <a:lstStyle/>
          <a:p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Suprascrierea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vi-VN" sz="2800" i="1" dirty="0" smtClean="0">
                <a:latin typeface="Times New Roman" pitchFamily="18" charset="0"/>
                <a:cs typeface="Times New Roman" pitchFamily="18" charset="0"/>
              </a:rPr>
              <a:t>overriding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vi-VN" sz="2800" u="sng" dirty="0">
                <a:latin typeface="Times New Roman" pitchFamily="18" charset="0"/>
                <a:cs typeface="Times New Roman" pitchFamily="18" charset="0"/>
              </a:rPr>
              <a:t>înlocuirea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 funcționalității din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părinte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pentru instanța curentă.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Supraîncărcarea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vi-VN" sz="2800" i="1" dirty="0">
                <a:latin typeface="Times New Roman" pitchFamily="18" charset="0"/>
                <a:cs typeface="Times New Roman" pitchFamily="18" charset="0"/>
              </a:rPr>
              <a:t>overloading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) presupune </a:t>
            </a:r>
            <a:r>
              <a:rPr lang="vi-VN" sz="2800" u="sng" dirty="0">
                <a:latin typeface="Times New Roman" pitchFamily="18" charset="0"/>
                <a:cs typeface="Times New Roman" pitchFamily="18" charset="0"/>
              </a:rPr>
              <a:t>furnizarea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 de funcționalitate în plus, fie pentru metodele din clasa curentă, fie pentru clasa/clasele părinte.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553200" cy="990600"/>
          </a:xfrm>
        </p:spPr>
        <p:txBody>
          <a:bodyPr/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verride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verloading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102</TotalTime>
  <Words>516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Composite</vt:lpstr>
      <vt:lpstr>POO în Java</vt:lpstr>
      <vt:lpstr>Ce vom invata in acest training?</vt:lpstr>
      <vt:lpstr> De ce oop? </vt:lpstr>
      <vt:lpstr>Cele 4 principii ale OOP </vt:lpstr>
      <vt:lpstr>Clase/Obiecte</vt:lpstr>
      <vt:lpstr>Constructori/Destructori</vt:lpstr>
      <vt:lpstr>Mostenire</vt:lpstr>
      <vt:lpstr>Modificatori de acces</vt:lpstr>
      <vt:lpstr>Override/Overloading</vt:lpstr>
      <vt:lpstr>Keyword-ul Static</vt:lpstr>
      <vt:lpstr>Clase Abstracte/Interfete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in Java</dc:title>
  <dc:creator>Radu Patrascoiu</dc:creator>
  <cp:lastModifiedBy>Radu Patrascoiu</cp:lastModifiedBy>
  <cp:revision>23</cp:revision>
  <dcterms:created xsi:type="dcterms:W3CDTF">2006-08-16T00:00:00Z</dcterms:created>
  <dcterms:modified xsi:type="dcterms:W3CDTF">2020-09-19T16:54:55Z</dcterms:modified>
</cp:coreProperties>
</file>