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Source Code Pro"/>
      <p:regular r:id="rId34"/>
      <p:bold r:id="rId35"/>
      <p:italic r:id="rId36"/>
      <p:boldItalic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37" Type="http://schemas.openxmlformats.org/officeDocument/2006/relationships/font" Target="fonts/SourceCodePro-boldItalic.fntdata"/><Relationship Id="rId14" Type="http://schemas.openxmlformats.org/officeDocument/2006/relationships/slide" Target="slides/slide9.xml"/><Relationship Id="rId36" Type="http://schemas.openxmlformats.org/officeDocument/2006/relationships/font" Target="fonts/SourceCodePro-italic.fntdata"/><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345ab251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c345ab251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c345ab251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c345ab251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345ab251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345ab251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c345ab251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c345ab251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45ab251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345ab251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345ab251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345ab251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345ab251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c345ab251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345ab251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345ab251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345ab251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345ab251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345ab251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345ab251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345ab251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345ab251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345ab251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345ab251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c345ab251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c345ab251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345ab251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c345ab251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345ab251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345ab251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345ab251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c345ab251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345ab251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345ab251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345ab251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345ab251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c345ab251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c345ab251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c345ab251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c345ab251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345ab251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345ab251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345ab251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345ab251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c345ab251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c345ab251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345ab251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345ab251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345ab251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345ab251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345ab251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345ab251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345ab251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345ab251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fr"/>
              <a:t>La méthode du coude (ou méthode de l'angle du coude) est un outil couramment utilisé pour déterminer le nombre optimal de clusters à utiliser dans un algorithme de clustering. Elle fonctionne en tracant un graphique représentant la somme des distances des points de données aux centres des clusters (appelée "inertie") en fonction du nombre de clusters. L'inertie diminue généralement avec le nombre de clusters, mais cette diminution ralentit au fur et à mesure que le nombre de clusters augmente. Le point où la diminution de l'inertie ralentit le plus est considéré comme le nombre optimal de clusters. Ce point est souvent appelé "l'angle du coude" sur le graphique et le nombre de clusters correspondant est le nombre de clusters "optimal".</a:t>
            </a:r>
            <a:endParaRPr/>
          </a:p>
          <a:p>
            <a:pPr indent="0" lvl="0" marL="0" rtl="0" algn="l">
              <a:lnSpc>
                <a:spcPct val="115000"/>
              </a:lnSpc>
              <a:spcBef>
                <a:spcPts val="1200"/>
              </a:spcBef>
              <a:spcAft>
                <a:spcPts val="0"/>
              </a:spcAft>
              <a:buClr>
                <a:schemeClr val="dk1"/>
              </a:buClr>
              <a:buSzPts val="1100"/>
              <a:buFont typeface="Arial"/>
              <a:buNone/>
            </a:pPr>
            <a:r>
              <a:rPr lang="fr"/>
              <a:t>La méthode du coude (ou méthode de l'angle du coude) est un outil couramment utilisé pour déterminer le nombre optimal de clusters à utiliser dans un algorithme de clustering. Elle fonctionne en tracant un graphique représentant la somme des distances des points de données aux centres des clusters (appelée "inertie") en fonction du nombre de clusters. L'inertie diminue généralement avec le nombre de clusters, mais cette diminution ralentit au fur et à mesure que le nombre de clusters augmente. Le point où la diminution de l'inertie ralentit le plus est considéré comme le nombre optimal de clusters. Ce point est souvent appelé "l'angle du coude" sur le graphique et le nombre de clusters correspondant est le nombre de clusters "optimal".</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La poule qui chante un avenir mondiale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fr"/>
              <a:t>Comment discerner nos meilleurs opportunités à l’international</a:t>
            </a:r>
            <a:endParaRPr/>
          </a:p>
        </p:txBody>
      </p:sp>
      <p:pic>
        <p:nvPicPr>
          <p:cNvPr id="64" name="Google Shape;64;p13"/>
          <p:cNvPicPr preferRelativeResize="0"/>
          <p:nvPr/>
        </p:nvPicPr>
        <p:blipFill>
          <a:blip r:embed="rId3">
            <a:alphaModFix/>
          </a:blip>
          <a:stretch>
            <a:fillRect/>
          </a:stretch>
        </p:blipFill>
        <p:spPr>
          <a:xfrm>
            <a:off x="3306525" y="48699"/>
            <a:ext cx="2152874" cy="880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résultat des deux méthodes</a:t>
            </a:r>
            <a:endParaRPr/>
          </a:p>
        </p:txBody>
      </p:sp>
      <p:sp>
        <p:nvSpPr>
          <p:cNvPr id="125" name="Google Shape;125;p22"/>
          <p:cNvSpPr txBox="1"/>
          <p:nvPr>
            <p:ph idx="1" type="body"/>
          </p:nvPr>
        </p:nvSpPr>
        <p:spPr>
          <a:xfrm>
            <a:off x="3710550" y="1553075"/>
            <a:ext cx="3999900" cy="518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fr"/>
              <a:t>Avec la méthode du coude on distingue 3 clusters</a:t>
            </a:r>
            <a:endParaRPr/>
          </a:p>
        </p:txBody>
      </p:sp>
      <p:sp>
        <p:nvSpPr>
          <p:cNvPr id="126" name="Google Shape;126;p22"/>
          <p:cNvSpPr txBox="1"/>
          <p:nvPr>
            <p:ph idx="2" type="body"/>
          </p:nvPr>
        </p:nvSpPr>
        <p:spPr>
          <a:xfrm>
            <a:off x="1800500" y="4364050"/>
            <a:ext cx="3999900" cy="552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fr"/>
              <a:t>Avec la méthode du coefficient de silhouette on distingue 5 clusters</a:t>
            </a:r>
            <a:endParaRPr/>
          </a:p>
        </p:txBody>
      </p:sp>
      <p:pic>
        <p:nvPicPr>
          <p:cNvPr id="127" name="Google Shape;127;p22"/>
          <p:cNvPicPr preferRelativeResize="0"/>
          <p:nvPr/>
        </p:nvPicPr>
        <p:blipFill>
          <a:blip r:embed="rId3">
            <a:alphaModFix/>
          </a:blip>
          <a:stretch>
            <a:fillRect/>
          </a:stretch>
        </p:blipFill>
        <p:spPr>
          <a:xfrm>
            <a:off x="386225" y="3087100"/>
            <a:ext cx="8289475" cy="1276950"/>
          </a:xfrm>
          <a:prstGeom prst="rect">
            <a:avLst/>
          </a:prstGeom>
          <a:noFill/>
          <a:ln>
            <a:noFill/>
          </a:ln>
        </p:spPr>
      </p:pic>
      <p:pic>
        <p:nvPicPr>
          <p:cNvPr id="128" name="Google Shape;128;p22"/>
          <p:cNvPicPr preferRelativeResize="0"/>
          <p:nvPr/>
        </p:nvPicPr>
        <p:blipFill>
          <a:blip r:embed="rId4">
            <a:alphaModFix/>
          </a:blip>
          <a:stretch>
            <a:fillRect/>
          </a:stretch>
        </p:blipFill>
        <p:spPr>
          <a:xfrm>
            <a:off x="432475" y="1359375"/>
            <a:ext cx="2194109" cy="174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Comparaison des méthodes</a:t>
            </a:r>
            <a:endParaRPr/>
          </a:p>
        </p:txBody>
      </p:sp>
      <p:sp>
        <p:nvSpPr>
          <p:cNvPr id="134" name="Google Shape;134;p2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La méthode du dendrogramme est une méthode empirique dans la mesure où elle est </a:t>
            </a:r>
            <a:r>
              <a:rPr lang="fr"/>
              <a:t>visuelle.</a:t>
            </a:r>
            <a:r>
              <a:rPr lang="fr"/>
              <a:t> Je ne la recommande pas </a:t>
            </a:r>
            <a:r>
              <a:rPr lang="fr"/>
              <a:t>pour faire</a:t>
            </a:r>
            <a:r>
              <a:rPr lang="fr"/>
              <a:t> un choix.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Le coefficient de silhouette et la méthode du coude ici, nous </a:t>
            </a:r>
            <a:r>
              <a:rPr lang="fr"/>
              <a:t>permet</a:t>
            </a:r>
            <a:r>
              <a:rPr lang="fr"/>
              <a:t> de nous assurer de la robustesse de notre détermination du nombre optimal de cluster.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Pour les deux méthodes, le nombre optimal de cluster est de 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méthode ACP</a:t>
            </a:r>
            <a:endParaRPr/>
          </a:p>
        </p:txBody>
      </p:sp>
      <p:sp>
        <p:nvSpPr>
          <p:cNvPr id="140" name="Google Shape;140;p2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fr" u="sng"/>
              <a:t>Objectif :</a:t>
            </a:r>
            <a:r>
              <a:rPr lang="fr"/>
              <a:t> Réduire le nombre de </a:t>
            </a:r>
            <a:r>
              <a:rPr lang="fr"/>
              <a:t>dimensions</a:t>
            </a:r>
            <a:r>
              <a:rPr lang="fr"/>
              <a:t> de n à deux.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Démarche :</a:t>
            </a:r>
            <a:endParaRPr/>
          </a:p>
          <a:p>
            <a:pPr indent="-325755" lvl="0" marL="457200" rtl="0" algn="l">
              <a:spcBef>
                <a:spcPts val="1200"/>
              </a:spcBef>
              <a:spcAft>
                <a:spcPts val="0"/>
              </a:spcAft>
              <a:buSzPct val="100000"/>
              <a:buAutoNum type="arabicParenR"/>
            </a:pPr>
            <a:r>
              <a:rPr lang="fr"/>
              <a:t>Définition du nombre de composantes choisi à l’aide de </a:t>
            </a:r>
            <a:r>
              <a:rPr lang="fr"/>
              <a:t>l'éboulis</a:t>
            </a:r>
            <a:r>
              <a:rPr lang="fr"/>
              <a:t> des valeurs propres</a:t>
            </a:r>
            <a:endParaRPr/>
          </a:p>
          <a:p>
            <a:pPr indent="-325755" lvl="0" marL="457200" rtl="0" algn="l">
              <a:spcBef>
                <a:spcPts val="0"/>
              </a:spcBef>
              <a:spcAft>
                <a:spcPts val="0"/>
              </a:spcAft>
              <a:buSzPct val="100000"/>
              <a:buAutoNum type="arabicParenR"/>
            </a:pPr>
            <a:r>
              <a:rPr lang="fr"/>
              <a:t>Heatmap de corrélation entre les composantes et les variables et cercle de corrélation</a:t>
            </a:r>
            <a:endParaRPr/>
          </a:p>
          <a:p>
            <a:pPr indent="-325755" lvl="0" marL="457200" rtl="0" algn="l">
              <a:spcBef>
                <a:spcPts val="0"/>
              </a:spcBef>
              <a:spcAft>
                <a:spcPts val="0"/>
              </a:spcAft>
              <a:buSzPct val="100000"/>
              <a:buAutoNum type="arabicParenR"/>
            </a:pPr>
            <a:r>
              <a:rPr lang="fr"/>
              <a:t>Détermination du nombre optimal de cluster avec la méthode du coefficient de silhouette</a:t>
            </a:r>
            <a:endParaRPr/>
          </a:p>
          <a:p>
            <a:pPr indent="-325755" lvl="0" marL="457200" rtl="0" algn="l">
              <a:spcBef>
                <a:spcPts val="0"/>
              </a:spcBef>
              <a:spcAft>
                <a:spcPts val="0"/>
              </a:spcAft>
              <a:buSzPct val="100000"/>
              <a:buAutoNum type="arabicParenR"/>
            </a:pPr>
            <a:r>
              <a:rPr lang="fr"/>
              <a:t>Représentation graphique des cluster et des centroïde</a:t>
            </a:r>
            <a:endParaRPr/>
          </a:p>
          <a:p>
            <a:pPr indent="-325755" lvl="0" marL="457200" rtl="0" algn="l">
              <a:spcBef>
                <a:spcPts val="0"/>
              </a:spcBef>
              <a:spcAft>
                <a:spcPts val="0"/>
              </a:spcAft>
              <a:buSzPct val="100000"/>
              <a:buAutoNum type="arabicParenR"/>
            </a:pPr>
            <a:r>
              <a:rPr lang="fr"/>
              <a:t>Choix du cluster et explications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Éblouis</a:t>
            </a:r>
            <a:r>
              <a:rPr lang="fr"/>
              <a:t> des valeurs propres et critère de Kaiser</a:t>
            </a:r>
            <a:endParaRPr/>
          </a:p>
        </p:txBody>
      </p:sp>
      <p:sp>
        <p:nvSpPr>
          <p:cNvPr id="146" name="Google Shape;146;p25"/>
          <p:cNvSpPr txBox="1"/>
          <p:nvPr>
            <p:ph idx="1" type="body"/>
          </p:nvPr>
        </p:nvSpPr>
        <p:spPr>
          <a:xfrm>
            <a:off x="4533375" y="1468825"/>
            <a:ext cx="4299000" cy="3099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fr"/>
              <a:t>En bleu nous avons la variance expliquée de chaque composante et en rouge la somme cumulée de ces composantes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Les </a:t>
            </a:r>
            <a:r>
              <a:rPr lang="fr"/>
              <a:t>composantes</a:t>
            </a:r>
            <a:r>
              <a:rPr lang="fr"/>
              <a:t> PC1 et PC2 nous permettent de garder 83 % de l'information totale.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Le critère de Kaiser : On ne retient que les axes supérieurs au à l'inertie moyenne soit 100/6. Seul les deux premiers rangs ont une inertie supérieur à 16,67 %</a:t>
            </a:r>
            <a:endParaRPr/>
          </a:p>
          <a:p>
            <a:pPr indent="0" lvl="0" marL="0" rtl="0" algn="l">
              <a:spcBef>
                <a:spcPts val="1200"/>
              </a:spcBef>
              <a:spcAft>
                <a:spcPts val="1200"/>
              </a:spcAft>
              <a:buNone/>
            </a:pPr>
            <a:r>
              <a:rPr lang="fr"/>
              <a:t>Soit </a:t>
            </a:r>
            <a:r>
              <a:rPr b="1" lang="fr"/>
              <a:t>2 composantes choisies.</a:t>
            </a:r>
            <a:endParaRPr b="1"/>
          </a:p>
        </p:txBody>
      </p:sp>
      <p:pic>
        <p:nvPicPr>
          <p:cNvPr id="147" name="Google Shape;147;p25"/>
          <p:cNvPicPr preferRelativeResize="0"/>
          <p:nvPr/>
        </p:nvPicPr>
        <p:blipFill>
          <a:blip r:embed="rId3">
            <a:alphaModFix/>
          </a:blip>
          <a:stretch>
            <a:fillRect/>
          </a:stretch>
        </p:blipFill>
        <p:spPr>
          <a:xfrm>
            <a:off x="238388" y="1429150"/>
            <a:ext cx="3781425" cy="304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Heatmap de corrélation des variables avec les composantes principales</a:t>
            </a:r>
            <a:endParaRPr/>
          </a:p>
        </p:txBody>
      </p:sp>
      <p:pic>
        <p:nvPicPr>
          <p:cNvPr id="153" name="Google Shape;153;p26"/>
          <p:cNvPicPr preferRelativeResize="0"/>
          <p:nvPr/>
        </p:nvPicPr>
        <p:blipFill rotWithShape="1">
          <a:blip r:embed="rId3">
            <a:alphaModFix/>
          </a:blip>
          <a:srcRect b="0" l="0" r="0" t="1922"/>
          <a:stretch/>
        </p:blipFill>
        <p:spPr>
          <a:xfrm>
            <a:off x="152400" y="1419375"/>
            <a:ext cx="8839200" cy="254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Cercle de corrélation</a:t>
            </a:r>
            <a:endParaRPr/>
          </a:p>
        </p:txBody>
      </p:sp>
      <p:pic>
        <p:nvPicPr>
          <p:cNvPr id="159" name="Google Shape;159;p27"/>
          <p:cNvPicPr preferRelativeResize="0"/>
          <p:nvPr/>
        </p:nvPicPr>
        <p:blipFill rotWithShape="1">
          <a:blip r:embed="rId3">
            <a:alphaModFix/>
          </a:blip>
          <a:srcRect b="0" l="0" r="0" t="0"/>
          <a:stretch/>
        </p:blipFill>
        <p:spPr>
          <a:xfrm>
            <a:off x="2167975" y="1214950"/>
            <a:ext cx="5126976" cy="3732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Quelles variables influencent quels composants ? </a:t>
            </a:r>
            <a:endParaRPr/>
          </a:p>
        </p:txBody>
      </p:sp>
      <p:sp>
        <p:nvSpPr>
          <p:cNvPr id="165" name="Google Shape;165;p2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Avec les deux méthodes, </a:t>
            </a:r>
            <a:r>
              <a:rPr lang="fr"/>
              <a:t>nous constatons que l'explication de la composante principale 1 se fait grâce à trois variables :</a:t>
            </a:r>
            <a:endParaRPr/>
          </a:p>
          <a:p>
            <a:pPr indent="0" lvl="0" marL="0" rtl="0" algn="l">
              <a:spcBef>
                <a:spcPts val="1200"/>
              </a:spcBef>
              <a:spcAft>
                <a:spcPts val="0"/>
              </a:spcAft>
              <a:buNone/>
            </a:pPr>
            <a:r>
              <a:rPr lang="fr"/>
              <a:t>- Disponibilité de protéines en quantité</a:t>
            </a:r>
            <a:endParaRPr/>
          </a:p>
          <a:p>
            <a:pPr indent="0" lvl="0" marL="0" rtl="0" algn="l">
              <a:spcBef>
                <a:spcPts val="1200"/>
              </a:spcBef>
              <a:spcAft>
                <a:spcPts val="0"/>
              </a:spcAft>
              <a:buNone/>
            </a:pPr>
            <a:r>
              <a:rPr lang="fr"/>
              <a:t>- Disponibilité intérieur (g/hab)</a:t>
            </a:r>
            <a:endParaRPr/>
          </a:p>
          <a:p>
            <a:pPr indent="0" lvl="0" marL="0" rtl="0" algn="l">
              <a:spcBef>
                <a:spcPts val="1200"/>
              </a:spcBef>
              <a:spcAft>
                <a:spcPts val="0"/>
              </a:spcAft>
              <a:buNone/>
            </a:pPr>
            <a:r>
              <a:rPr lang="fr"/>
              <a:t>- Nourriture (g/hab)</a:t>
            </a:r>
            <a:endParaRPr/>
          </a:p>
          <a:p>
            <a:pPr indent="0" lvl="0" marL="0" rtl="0" algn="l">
              <a:spcBef>
                <a:spcPts val="1200"/>
              </a:spcBef>
              <a:spcAft>
                <a:spcPts val="1200"/>
              </a:spcAft>
              <a:buNone/>
            </a:pPr>
            <a:r>
              <a:rPr lang="fr"/>
              <a:t>La seconde composante principale est majoritairement expliquée par les importations (g/hab).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Détermination du nombre optimal de cluster</a:t>
            </a:r>
            <a:endParaRPr/>
          </a:p>
        </p:txBody>
      </p:sp>
      <p:pic>
        <p:nvPicPr>
          <p:cNvPr id="171" name="Google Shape;171;p29"/>
          <p:cNvPicPr preferRelativeResize="0"/>
          <p:nvPr/>
        </p:nvPicPr>
        <p:blipFill>
          <a:blip r:embed="rId3">
            <a:alphaModFix/>
          </a:blip>
          <a:stretch>
            <a:fillRect/>
          </a:stretch>
        </p:blipFill>
        <p:spPr>
          <a:xfrm>
            <a:off x="181350" y="1683275"/>
            <a:ext cx="8839204" cy="1217117"/>
          </a:xfrm>
          <a:prstGeom prst="rect">
            <a:avLst/>
          </a:prstGeom>
          <a:noFill/>
          <a:ln>
            <a:noFill/>
          </a:ln>
        </p:spPr>
      </p:pic>
      <p:sp>
        <p:nvSpPr>
          <p:cNvPr id="172" name="Google Shape;172;p29"/>
          <p:cNvSpPr txBox="1"/>
          <p:nvPr/>
        </p:nvSpPr>
        <p:spPr>
          <a:xfrm>
            <a:off x="502100" y="3133300"/>
            <a:ext cx="757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Même constat que </a:t>
            </a:r>
            <a:r>
              <a:rPr lang="fr">
                <a:latin typeface="Source Code Pro"/>
                <a:ea typeface="Source Code Pro"/>
                <a:cs typeface="Source Code Pro"/>
                <a:sym typeface="Source Code Pro"/>
              </a:rPr>
              <a:t>précédemment,</a:t>
            </a:r>
            <a:r>
              <a:rPr lang="fr">
                <a:latin typeface="Source Code Pro"/>
                <a:ea typeface="Source Code Pro"/>
                <a:cs typeface="Source Code Pro"/>
                <a:sym typeface="Source Code Pro"/>
              </a:rPr>
              <a:t> le nombre de clusters optimal est de 5.</a:t>
            </a:r>
            <a:endParaRPr>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Représentation graphique des clusters et </a:t>
            </a:r>
            <a:r>
              <a:rPr lang="fr"/>
              <a:t>centroids</a:t>
            </a:r>
            <a:endParaRPr/>
          </a:p>
        </p:txBody>
      </p:sp>
      <p:pic>
        <p:nvPicPr>
          <p:cNvPr id="178" name="Google Shape;178;p30"/>
          <p:cNvPicPr preferRelativeResize="0"/>
          <p:nvPr/>
        </p:nvPicPr>
        <p:blipFill>
          <a:blip r:embed="rId3">
            <a:alphaModFix/>
          </a:blip>
          <a:stretch>
            <a:fillRect/>
          </a:stretch>
        </p:blipFill>
        <p:spPr>
          <a:xfrm>
            <a:off x="176525" y="1654300"/>
            <a:ext cx="8839204" cy="1217117"/>
          </a:xfrm>
          <a:prstGeom prst="rect">
            <a:avLst/>
          </a:prstGeom>
          <a:noFill/>
          <a:ln>
            <a:noFill/>
          </a:ln>
        </p:spPr>
      </p:pic>
      <p:sp>
        <p:nvSpPr>
          <p:cNvPr id="179" name="Google Shape;179;p30"/>
          <p:cNvSpPr/>
          <p:nvPr/>
        </p:nvSpPr>
        <p:spPr>
          <a:xfrm>
            <a:off x="4721675" y="1849075"/>
            <a:ext cx="3369900" cy="579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5286525" y="1375950"/>
            <a:ext cx="142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Cluster Choisi</a:t>
            </a:r>
            <a:endParaRPr>
              <a:latin typeface="Source Code Pro"/>
              <a:ea typeface="Source Code Pro"/>
              <a:cs typeface="Source Code Pro"/>
              <a:sym typeface="Source Code Pro"/>
            </a:endParaRPr>
          </a:p>
        </p:txBody>
      </p:sp>
      <p:sp>
        <p:nvSpPr>
          <p:cNvPr id="181" name="Google Shape;181;p30"/>
          <p:cNvSpPr txBox="1"/>
          <p:nvPr/>
        </p:nvSpPr>
        <p:spPr>
          <a:xfrm>
            <a:off x="569700" y="3012650"/>
            <a:ext cx="52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Source Code Pro"/>
                <a:ea typeface="Source Code Pro"/>
                <a:cs typeface="Source Code Pro"/>
                <a:sym typeface="Source Code Pro"/>
              </a:rPr>
              <a:t>Table du cluster choisi : </a:t>
            </a:r>
            <a:endParaRPr b="1">
              <a:latin typeface="Source Code Pro"/>
              <a:ea typeface="Source Code Pro"/>
              <a:cs typeface="Source Code Pro"/>
              <a:sym typeface="Source Code Pro"/>
            </a:endParaRPr>
          </a:p>
        </p:txBody>
      </p:sp>
      <p:pic>
        <p:nvPicPr>
          <p:cNvPr id="182" name="Google Shape;182;p30"/>
          <p:cNvPicPr preferRelativeResize="0"/>
          <p:nvPr/>
        </p:nvPicPr>
        <p:blipFill>
          <a:blip r:embed="rId4">
            <a:alphaModFix/>
          </a:blip>
          <a:stretch>
            <a:fillRect/>
          </a:stretch>
        </p:blipFill>
        <p:spPr>
          <a:xfrm>
            <a:off x="244125" y="3391450"/>
            <a:ext cx="8382127" cy="142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Caractérisation du cluster choisi </a:t>
            </a:r>
            <a:endParaRPr/>
          </a:p>
        </p:txBody>
      </p:sp>
      <p:pic>
        <p:nvPicPr>
          <p:cNvPr id="188" name="Google Shape;188;p31"/>
          <p:cNvPicPr preferRelativeResize="0"/>
          <p:nvPr/>
        </p:nvPicPr>
        <p:blipFill>
          <a:blip r:embed="rId3">
            <a:alphaModFix/>
          </a:blip>
          <a:stretch>
            <a:fillRect/>
          </a:stretch>
        </p:blipFill>
        <p:spPr>
          <a:xfrm>
            <a:off x="699375" y="1468825"/>
            <a:ext cx="8307400" cy="1254600"/>
          </a:xfrm>
          <a:prstGeom prst="rect">
            <a:avLst/>
          </a:prstGeom>
          <a:noFill/>
          <a:ln>
            <a:noFill/>
          </a:ln>
        </p:spPr>
      </p:pic>
      <p:sp>
        <p:nvSpPr>
          <p:cNvPr id="189" name="Google Shape;189;p31"/>
          <p:cNvSpPr txBox="1"/>
          <p:nvPr/>
        </p:nvSpPr>
        <p:spPr>
          <a:xfrm>
            <a:off x="380675" y="2757650"/>
            <a:ext cx="7427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Nous avons ici affaire avec des petits états (la plupart du temps des îles) qui </a:t>
            </a:r>
            <a:r>
              <a:rPr lang="fr">
                <a:latin typeface="Source Code Pro"/>
                <a:ea typeface="Source Code Pro"/>
                <a:cs typeface="Source Code Pro"/>
                <a:sym typeface="Source Code Pro"/>
              </a:rPr>
              <a:t>consomment</a:t>
            </a:r>
            <a:r>
              <a:rPr lang="fr">
                <a:latin typeface="Source Code Pro"/>
                <a:ea typeface="Source Code Pro"/>
                <a:cs typeface="Source Code Pro"/>
                <a:sym typeface="Source Code Pro"/>
              </a:rPr>
              <a:t> énormément de volaille et sont assez </a:t>
            </a:r>
            <a:r>
              <a:rPr lang="fr">
                <a:latin typeface="Source Code Pro"/>
                <a:ea typeface="Source Code Pro"/>
                <a:cs typeface="Source Code Pro"/>
                <a:sym typeface="Source Code Pro"/>
              </a:rPr>
              <a:t>dépendants</a:t>
            </a:r>
            <a:r>
              <a:rPr lang="fr">
                <a:latin typeface="Source Code Pro"/>
                <a:ea typeface="Source Code Pro"/>
                <a:cs typeface="Source Code Pro"/>
                <a:sym typeface="Source Code Pro"/>
              </a:rPr>
              <a:t> des importations.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Selon toute vraisemblance, il serait judicieux de commencer l'exportation de </a:t>
            </a:r>
            <a:r>
              <a:rPr lang="fr">
                <a:latin typeface="Source Code Pro"/>
                <a:ea typeface="Source Code Pro"/>
                <a:cs typeface="Source Code Pro"/>
                <a:sym typeface="Source Code Pro"/>
              </a:rPr>
              <a:t>volaille</a:t>
            </a:r>
            <a:r>
              <a:rPr lang="fr">
                <a:latin typeface="Source Code Pro"/>
                <a:ea typeface="Source Code Pro"/>
                <a:cs typeface="Source Code Pro"/>
                <a:sym typeface="Source Code Pro"/>
              </a:rPr>
              <a:t> à Hong-Kong. Ce pays sort en outlier en </a:t>
            </a:r>
            <a:r>
              <a:rPr lang="fr">
                <a:latin typeface="Source Code Pro"/>
                <a:ea typeface="Source Code Pro"/>
                <a:cs typeface="Source Code Pro"/>
                <a:sym typeface="Source Code Pro"/>
              </a:rPr>
              <a:t>termes</a:t>
            </a:r>
            <a:r>
              <a:rPr lang="fr">
                <a:latin typeface="Source Code Pro"/>
                <a:ea typeface="Source Code Pro"/>
                <a:cs typeface="Source Code Pro"/>
                <a:sym typeface="Source Code Pro"/>
              </a:rPr>
              <a:t> de PIB/habitant et d’importations/habitant. En effet ce pays, a un niveau de vie élevé et une forte consommation de volaille, sans en produire lui-même.</a:t>
            </a:r>
            <a:endParaRPr>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Sommaire</a:t>
            </a:r>
            <a:endParaRPr/>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fr"/>
              <a:t>Contexte</a:t>
            </a:r>
            <a:endParaRPr/>
          </a:p>
          <a:p>
            <a:pPr indent="-342900" lvl="0" marL="457200" rtl="0" algn="l">
              <a:spcBef>
                <a:spcPts val="0"/>
              </a:spcBef>
              <a:spcAft>
                <a:spcPts val="0"/>
              </a:spcAft>
              <a:buSzPts val="1800"/>
              <a:buChar char="●"/>
            </a:pPr>
            <a:r>
              <a:rPr lang="fr"/>
              <a:t>Nettoyage des données</a:t>
            </a:r>
            <a:endParaRPr/>
          </a:p>
          <a:p>
            <a:pPr indent="-342900" lvl="0" marL="457200" rtl="0" algn="l">
              <a:spcBef>
                <a:spcPts val="0"/>
              </a:spcBef>
              <a:spcAft>
                <a:spcPts val="0"/>
              </a:spcAft>
              <a:buSzPts val="1800"/>
              <a:buChar char="●"/>
            </a:pPr>
            <a:r>
              <a:rPr lang="fr"/>
              <a:t>Démarches exploratoire de clustering et explication des méthodes employées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Vérification de nos cluster</a:t>
            </a:r>
            <a:endParaRPr/>
          </a:p>
        </p:txBody>
      </p:sp>
      <p:sp>
        <p:nvSpPr>
          <p:cNvPr id="195" name="Google Shape;195;p3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k-means, supposent que les clusters ont une forme sphérique et que les données suivent une distribution gaussienne. Dans ce cas, si les données ne suivent pas une distribution gaussienne, les résultats peuvent être moins bons.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Test de d’adéquation du cluster choisi et comparaison avec un autre cluster</a:t>
            </a:r>
            <a:endParaRPr/>
          </a:p>
        </p:txBody>
      </p:sp>
      <p:sp>
        <p:nvSpPr>
          <p:cNvPr id="201" name="Google Shape;201;p33"/>
          <p:cNvSpPr txBox="1"/>
          <p:nvPr>
            <p:ph idx="1" type="body"/>
          </p:nvPr>
        </p:nvSpPr>
        <p:spPr>
          <a:xfrm>
            <a:off x="311700" y="1468825"/>
            <a:ext cx="8520600" cy="514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fr"/>
              <a:t>Le groupe</a:t>
            </a:r>
            <a:r>
              <a:rPr lang="fr"/>
              <a:t> de comparaison se fera sur la composante principale 1.</a:t>
            </a:r>
            <a:endParaRPr/>
          </a:p>
        </p:txBody>
      </p:sp>
      <p:pic>
        <p:nvPicPr>
          <p:cNvPr id="202" name="Google Shape;202;p33"/>
          <p:cNvPicPr preferRelativeResize="0"/>
          <p:nvPr/>
        </p:nvPicPr>
        <p:blipFill>
          <a:blip r:embed="rId3">
            <a:alphaModFix/>
          </a:blip>
          <a:stretch>
            <a:fillRect/>
          </a:stretch>
        </p:blipFill>
        <p:spPr>
          <a:xfrm>
            <a:off x="311700" y="2082300"/>
            <a:ext cx="8839196" cy="6650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Résultats</a:t>
            </a:r>
            <a:endParaRPr/>
          </a:p>
        </p:txBody>
      </p:sp>
      <p:sp>
        <p:nvSpPr>
          <p:cNvPr id="208" name="Google Shape;208;p34"/>
          <p:cNvSpPr txBox="1"/>
          <p:nvPr/>
        </p:nvSpPr>
        <p:spPr>
          <a:xfrm>
            <a:off x="411650" y="1509400"/>
            <a:ext cx="8100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latin typeface="Source Code Pro"/>
                <a:ea typeface="Source Code Pro"/>
                <a:cs typeface="Source Code Pro"/>
                <a:sym typeface="Source Code Pro"/>
              </a:rPr>
              <a:t>Pour Disponibilité de protéines en quantité (g/personne) :</a:t>
            </a:r>
            <a:endParaRPr u="sng">
              <a:latin typeface="Source Code Pro"/>
              <a:ea typeface="Source Code Pro"/>
              <a:cs typeface="Source Code Pro"/>
              <a:sym typeface="Source Code Pro"/>
            </a:endParaRPr>
          </a:p>
          <a:p>
            <a:pPr indent="0" lvl="0" marL="0" rtl="0" algn="l">
              <a:spcBef>
                <a:spcPts val="0"/>
              </a:spcBef>
              <a:spcAft>
                <a:spcPts val="0"/>
              </a:spcAft>
              <a:buNone/>
            </a:pPr>
            <a:r>
              <a:t/>
            </a:r>
            <a:endParaRPr u="sng">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0.76 est supérieur à 0.05. L'hypothèse H0 n'est ainsi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La population du cluster suit une distribution Gaussienne.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0.67 est supérieur à 0.05. L'hypothèse H0 n'est ainsi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Les variances des deux clusters sont égales.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0.51 est supérieur à 0.05. L'hypothèse H0 n'est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Les moyennes des deux clusters sont égales.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u="sng">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Résultats</a:t>
            </a:r>
            <a:endParaRPr/>
          </a:p>
        </p:txBody>
      </p:sp>
      <p:sp>
        <p:nvSpPr>
          <p:cNvPr id="214" name="Google Shape;214;p35"/>
          <p:cNvSpPr txBox="1"/>
          <p:nvPr/>
        </p:nvSpPr>
        <p:spPr>
          <a:xfrm>
            <a:off x="411650" y="1509400"/>
            <a:ext cx="8100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latin typeface="Source Code Pro"/>
                <a:ea typeface="Source Code Pro"/>
                <a:cs typeface="Source Code Pro"/>
                <a:sym typeface="Source Code Pro"/>
              </a:rPr>
              <a:t>Pour Importations - gramme par habitant :</a:t>
            </a:r>
            <a:endParaRPr u="sng">
              <a:latin typeface="Source Code Pro"/>
              <a:ea typeface="Source Code Pro"/>
              <a:cs typeface="Source Code Pro"/>
              <a:sym typeface="Source Code Pro"/>
            </a:endParaRPr>
          </a:p>
          <a:p>
            <a:pPr indent="0" lvl="0" marL="0" rtl="0" algn="l">
              <a:spcBef>
                <a:spcPts val="0"/>
              </a:spcBef>
              <a:spcAft>
                <a:spcPts val="0"/>
              </a:spcAft>
              <a:buNone/>
            </a:pPr>
            <a:r>
              <a:t/>
            </a:r>
            <a:endParaRPr u="sng">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0.92 est supérieur à 0.05. L'hypothèse H0 n'est ainsi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La population du cluster suit une distribution Gaussienne.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0.0 est inférieur à 0.05. L'hypothèse H0 est ainsi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Les variances des deux clusters ne sont pas égales.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Résultats</a:t>
            </a:r>
            <a:endParaRPr/>
          </a:p>
        </p:txBody>
      </p:sp>
      <p:sp>
        <p:nvSpPr>
          <p:cNvPr id="220" name="Google Shape;220;p36"/>
          <p:cNvSpPr txBox="1"/>
          <p:nvPr/>
        </p:nvSpPr>
        <p:spPr>
          <a:xfrm>
            <a:off x="411650" y="1509400"/>
            <a:ext cx="8100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latin typeface="Source Code Pro"/>
                <a:ea typeface="Source Code Pro"/>
                <a:cs typeface="Source Code Pro"/>
                <a:sym typeface="Source Code Pro"/>
              </a:rPr>
              <a:t>Pour Production gramme par habitant :</a:t>
            </a:r>
            <a:endParaRPr u="sng">
              <a:latin typeface="Source Code Pro"/>
              <a:ea typeface="Source Code Pro"/>
              <a:cs typeface="Source Code Pro"/>
              <a:sym typeface="Source Code Pro"/>
            </a:endParaRPr>
          </a:p>
          <a:p>
            <a:pPr indent="0" lvl="0" marL="0" rtl="0" algn="l">
              <a:spcBef>
                <a:spcPts val="0"/>
              </a:spcBef>
              <a:spcAft>
                <a:spcPts val="0"/>
              </a:spcAft>
              <a:buNone/>
            </a:pPr>
            <a:r>
              <a:t/>
            </a:r>
            <a:endParaRPr u="sng">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0.57 est supérieur à 0.05. L'hypothèse H0 n'est ainsi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La population du cluster suit une distribution Gaussienne.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0.01 est inférieur à 0.05. L'hypothèse H0 est ainsi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Les variances des deux clusters ne sont pas égales.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Résultats</a:t>
            </a:r>
            <a:endParaRPr/>
          </a:p>
        </p:txBody>
      </p:sp>
      <p:sp>
        <p:nvSpPr>
          <p:cNvPr id="226" name="Google Shape;226;p37"/>
          <p:cNvSpPr txBox="1"/>
          <p:nvPr/>
        </p:nvSpPr>
        <p:spPr>
          <a:xfrm>
            <a:off x="411650" y="1509400"/>
            <a:ext cx="8100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latin typeface="Source Code Pro"/>
                <a:ea typeface="Source Code Pro"/>
                <a:cs typeface="Source Code Pro"/>
                <a:sym typeface="Source Code Pro"/>
              </a:rPr>
              <a:t>Pour Disponibilité intérieure gramme par habitant :</a:t>
            </a:r>
            <a:endParaRPr u="sng">
              <a:latin typeface="Source Code Pro"/>
              <a:ea typeface="Source Code Pro"/>
              <a:cs typeface="Source Code Pro"/>
              <a:sym typeface="Source Code Pro"/>
            </a:endParaRPr>
          </a:p>
          <a:p>
            <a:pPr indent="0" lvl="0" marL="0" rtl="0" algn="l">
              <a:spcBef>
                <a:spcPts val="0"/>
              </a:spcBef>
              <a:spcAft>
                <a:spcPts val="0"/>
              </a:spcAft>
              <a:buNone/>
            </a:pPr>
            <a:r>
              <a:t/>
            </a:r>
            <a:endParaRPr u="sng">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0.51 est supérieur à 0.05. L'hypothèse H0 n'est ainsi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La population du cluster suit une distribution Gaussienne.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0.4 est supérieur à 0.05. L'hypothèse H0 n'est ainsi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Les variances des deux clusters sont égales.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0.12 est supérieur à 0.05. L'hypothèse H0 n'est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Les moyennes des deux clusters sont égales.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Résultats</a:t>
            </a:r>
            <a:endParaRPr/>
          </a:p>
        </p:txBody>
      </p:sp>
      <p:sp>
        <p:nvSpPr>
          <p:cNvPr id="232" name="Google Shape;232;p38"/>
          <p:cNvSpPr txBox="1"/>
          <p:nvPr/>
        </p:nvSpPr>
        <p:spPr>
          <a:xfrm>
            <a:off x="411650" y="1509400"/>
            <a:ext cx="8100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latin typeface="Source Code Pro"/>
                <a:ea typeface="Source Code Pro"/>
                <a:cs typeface="Source Code Pro"/>
                <a:sym typeface="Source Code Pro"/>
              </a:rPr>
              <a:t>Pour Nourriture gramme par habitant :</a:t>
            </a:r>
            <a:endParaRPr u="sng">
              <a:latin typeface="Source Code Pro"/>
              <a:ea typeface="Source Code Pro"/>
              <a:cs typeface="Source Code Pro"/>
              <a:sym typeface="Source Code Pro"/>
            </a:endParaRPr>
          </a:p>
          <a:p>
            <a:pPr indent="0" lvl="0" marL="0" rtl="0" algn="l">
              <a:spcBef>
                <a:spcPts val="0"/>
              </a:spcBef>
              <a:spcAft>
                <a:spcPts val="0"/>
              </a:spcAft>
              <a:buNone/>
            </a:pPr>
            <a:r>
              <a:t/>
            </a:r>
            <a:endParaRPr u="sng">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0.72 est supérieur à 0.05. L'hypothèse H0 n'est ainsi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La population du cluster suit une distribution Gaussienne.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0.79 est supérieur à 0.05. L'hypothèse H0 n'est ainsi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Les variances des deux clusters sont égales.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0.4 est supérieur à 0.05. L'hypothèse H0 n'est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Les moyennes des deux clusters sont égales.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Résultats</a:t>
            </a:r>
            <a:endParaRPr/>
          </a:p>
        </p:txBody>
      </p:sp>
      <p:sp>
        <p:nvSpPr>
          <p:cNvPr id="238" name="Google Shape;238;p39"/>
          <p:cNvSpPr txBox="1"/>
          <p:nvPr/>
        </p:nvSpPr>
        <p:spPr>
          <a:xfrm>
            <a:off x="411650" y="1509400"/>
            <a:ext cx="8100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latin typeface="Source Code Pro"/>
                <a:ea typeface="Source Code Pro"/>
                <a:cs typeface="Source Code Pro"/>
                <a:sym typeface="Source Code Pro"/>
              </a:rPr>
              <a:t>Pour Produit intérieur brut en dollars par habitant :</a:t>
            </a:r>
            <a:endParaRPr u="sng">
              <a:latin typeface="Source Code Pro"/>
              <a:ea typeface="Source Code Pro"/>
              <a:cs typeface="Source Code Pro"/>
              <a:sym typeface="Source Code Pro"/>
            </a:endParaRPr>
          </a:p>
          <a:p>
            <a:pPr indent="0" lvl="0" marL="0" rtl="0" algn="l">
              <a:spcBef>
                <a:spcPts val="0"/>
              </a:spcBef>
              <a:spcAft>
                <a:spcPts val="0"/>
              </a:spcAft>
              <a:buNone/>
            </a:pPr>
            <a:r>
              <a:t/>
            </a:r>
            <a:endParaRPr u="sng">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0.86 est supérieur à 0.05. L'hypothèse H0 n'est ainsi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La population du cluster suit une distribution Gaussienne.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0.2 est supérieur à 0.05. L'hypothèse H0 n'est ainsi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Les variances des deux clusters sont égales.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0.29 est supérieur à 0.05. L'hypothèse H0 n'est pas rejetée.</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Les moyennes des deux clusters sont égales.</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Merci pour votre écoute</a:t>
            </a:r>
            <a:endParaRPr/>
          </a:p>
        </p:txBody>
      </p:sp>
      <p:pic>
        <p:nvPicPr>
          <p:cNvPr id="244" name="Google Shape;244;p40"/>
          <p:cNvPicPr preferRelativeResize="0"/>
          <p:nvPr/>
        </p:nvPicPr>
        <p:blipFill>
          <a:blip r:embed="rId3">
            <a:alphaModFix/>
          </a:blip>
          <a:stretch>
            <a:fillRect/>
          </a:stretch>
        </p:blipFill>
        <p:spPr>
          <a:xfrm>
            <a:off x="3306525" y="243474"/>
            <a:ext cx="2152874" cy="88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Contexte</a:t>
            </a:r>
            <a:endParaRPr/>
          </a:p>
        </p:txBody>
      </p:sp>
      <p:sp>
        <p:nvSpPr>
          <p:cNvPr id="76" name="Google Shape;76;p1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Nous sommes la poule qui chante, entreprise agroalimentaire spécialisée dans la vente de volaille.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Après un fort succès sur la marché national, nous souhaitons nous implanter à l’international</a:t>
            </a:r>
            <a:endParaRPr/>
          </a:p>
          <a:p>
            <a:pPr indent="0" lvl="0" marL="0" rtl="0" algn="l">
              <a:spcBef>
                <a:spcPts val="1200"/>
              </a:spcBef>
              <a:spcAft>
                <a:spcPts val="1200"/>
              </a:spcAft>
              <a:buNone/>
            </a:pPr>
            <a:r>
              <a:rPr b="1" lang="fr"/>
              <a:t>Mais quel pays choisir </a:t>
            </a:r>
            <a:endParaRPr b="1"/>
          </a:p>
        </p:txBody>
      </p:sp>
      <p:sp>
        <p:nvSpPr>
          <p:cNvPr id="77" name="Google Shape;77;p1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 </a:t>
            </a:r>
            <a:r>
              <a:rPr lang="fr"/>
              <a:t>ce faire</a:t>
            </a:r>
            <a:r>
              <a:rPr lang="fr"/>
              <a:t> nous disposons des données mondiales sur l’agroalimentaire et démographique disponible sur le site de la FAO.</a:t>
            </a:r>
            <a:endParaRPr/>
          </a:p>
          <a:p>
            <a:pPr indent="0" lvl="0" marL="0" rtl="0" algn="l">
              <a:spcBef>
                <a:spcPts val="1200"/>
              </a:spcBef>
              <a:spcAft>
                <a:spcPts val="1200"/>
              </a:spcAft>
              <a:buNone/>
            </a:pPr>
            <a:r>
              <a:rPr lang="fr"/>
              <a:t>Nous </a:t>
            </a:r>
            <a:r>
              <a:rPr lang="fr"/>
              <a:t>agrégeons à ces données</a:t>
            </a:r>
            <a:r>
              <a:rPr lang="fr"/>
              <a:t> une dimension économique avec le PIB par habitant.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 nettoyage des données</a:t>
            </a:r>
            <a:endParaRPr/>
          </a:p>
        </p:txBody>
      </p:sp>
      <p:sp>
        <p:nvSpPr>
          <p:cNvPr id="83" name="Google Shape;83;p16"/>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variables choisies : </a:t>
            </a:r>
            <a:endParaRPr/>
          </a:p>
          <a:p>
            <a:pPr indent="-317500" lvl="0" marL="457200" rtl="0" algn="l">
              <a:spcBef>
                <a:spcPts val="1200"/>
              </a:spcBef>
              <a:spcAft>
                <a:spcPts val="0"/>
              </a:spcAft>
              <a:buSzPts val="1400"/>
              <a:buChar char="-"/>
            </a:pPr>
            <a:r>
              <a:rPr lang="fr"/>
              <a:t>Disponibilité intérieur</a:t>
            </a:r>
            <a:endParaRPr/>
          </a:p>
          <a:p>
            <a:pPr indent="-317500" lvl="0" marL="457200" rtl="0" algn="l">
              <a:spcBef>
                <a:spcPts val="0"/>
              </a:spcBef>
              <a:spcAft>
                <a:spcPts val="0"/>
              </a:spcAft>
              <a:buSzPts val="1400"/>
              <a:buChar char="-"/>
            </a:pPr>
            <a:r>
              <a:rPr lang="fr"/>
              <a:t>Importations</a:t>
            </a:r>
            <a:endParaRPr/>
          </a:p>
          <a:p>
            <a:pPr indent="-317500" lvl="0" marL="457200" rtl="0" algn="l">
              <a:spcBef>
                <a:spcPts val="0"/>
              </a:spcBef>
              <a:spcAft>
                <a:spcPts val="0"/>
              </a:spcAft>
              <a:buSzPts val="1400"/>
              <a:buChar char="-"/>
            </a:pPr>
            <a:r>
              <a:rPr lang="fr"/>
              <a:t>Production</a:t>
            </a:r>
            <a:endParaRPr/>
          </a:p>
          <a:p>
            <a:pPr indent="-317500" lvl="0" marL="457200" rtl="0" algn="l">
              <a:spcBef>
                <a:spcPts val="0"/>
              </a:spcBef>
              <a:spcAft>
                <a:spcPts val="0"/>
              </a:spcAft>
              <a:buSzPts val="1400"/>
              <a:buChar char="-"/>
            </a:pPr>
            <a:r>
              <a:rPr lang="fr"/>
              <a:t>Disponibilité en protéine</a:t>
            </a:r>
            <a:endParaRPr/>
          </a:p>
          <a:p>
            <a:pPr indent="-317500" lvl="0" marL="457200" rtl="0" algn="l">
              <a:spcBef>
                <a:spcPts val="0"/>
              </a:spcBef>
              <a:spcAft>
                <a:spcPts val="0"/>
              </a:spcAft>
              <a:buSzPts val="1400"/>
              <a:buChar char="-"/>
            </a:pPr>
            <a:r>
              <a:rPr lang="fr"/>
              <a:t>Nourriture</a:t>
            </a:r>
            <a:endParaRPr/>
          </a:p>
        </p:txBody>
      </p:sp>
      <p:sp>
        <p:nvSpPr>
          <p:cNvPr id="84" name="Google Shape;84;p16"/>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Toutes le variables originales seront : </a:t>
            </a:r>
            <a:endParaRPr/>
          </a:p>
          <a:p>
            <a:pPr indent="-317500" lvl="0" marL="457200" rtl="0" algn="l">
              <a:spcBef>
                <a:spcPts val="1200"/>
              </a:spcBef>
              <a:spcAft>
                <a:spcPts val="0"/>
              </a:spcAft>
              <a:buSzPts val="1400"/>
              <a:buChar char="-"/>
            </a:pPr>
            <a:r>
              <a:rPr lang="fr"/>
              <a:t>Ramenée en gramme si il y a la possibilité</a:t>
            </a:r>
            <a:endParaRPr/>
          </a:p>
          <a:p>
            <a:pPr indent="-317500" lvl="0" marL="457200" rtl="0" algn="l">
              <a:spcBef>
                <a:spcPts val="0"/>
              </a:spcBef>
              <a:spcAft>
                <a:spcPts val="0"/>
              </a:spcAft>
              <a:buSzPts val="1400"/>
              <a:buChar char="-"/>
            </a:pPr>
            <a:r>
              <a:rPr lang="fr"/>
              <a:t>Ramenée par personne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 cas des valeurs manquantes</a:t>
            </a:r>
            <a:endParaRPr/>
          </a:p>
        </p:txBody>
      </p:sp>
      <p:sp>
        <p:nvSpPr>
          <p:cNvPr id="90" name="Google Shape;90;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t>Nous allons supprimer les pays avec des valeurs manquantes. </a:t>
            </a:r>
            <a:endParaRPr/>
          </a:p>
          <a:p>
            <a:pPr indent="0" lvl="0" marL="0" rtl="0" algn="l">
              <a:spcBef>
                <a:spcPts val="1200"/>
              </a:spcBef>
              <a:spcAft>
                <a:spcPts val="0"/>
              </a:spcAft>
              <a:buNone/>
            </a:pPr>
            <a:r>
              <a:rPr lang="fr"/>
              <a:t>Nous aurions pu compléter les valeurs manquantes par les moyennes de chaque variable.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L’utilisation pourrait biaiser les résultats d’un pays et donc son intégration à un cluster.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Ce choix est fait, il exclut 44 pays dont la plupart n’ont que des données vides sur les variables sélectionnées.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Matrice de corrélations des variables</a:t>
            </a:r>
            <a:endParaRPr/>
          </a:p>
        </p:txBody>
      </p:sp>
      <p:pic>
        <p:nvPicPr>
          <p:cNvPr id="96" name="Google Shape;96;p18"/>
          <p:cNvPicPr preferRelativeResize="0"/>
          <p:nvPr/>
        </p:nvPicPr>
        <p:blipFill rotWithShape="1">
          <a:blip r:embed="rId3">
            <a:alphaModFix/>
          </a:blip>
          <a:srcRect b="1439" l="754" r="0" t="1322"/>
          <a:stretch/>
        </p:blipFill>
        <p:spPr>
          <a:xfrm>
            <a:off x="1284225" y="1486975"/>
            <a:ext cx="6218299" cy="3147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 centrage réduction des données pivot du clustering</a:t>
            </a:r>
            <a:endParaRPr/>
          </a:p>
        </p:txBody>
      </p:sp>
      <p:sp>
        <p:nvSpPr>
          <p:cNvPr id="102" name="Google Shape;102;p19"/>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Dans le but de pouvoir réaliser notre clustering ( </a:t>
            </a:r>
            <a:r>
              <a:rPr lang="fr"/>
              <a:t>regroupement</a:t>
            </a:r>
            <a:r>
              <a:rPr lang="fr"/>
              <a:t> de nos pays) nous devons mettre nos variable à l’échelle.</a:t>
            </a:r>
            <a:endParaRPr/>
          </a:p>
          <a:p>
            <a:pPr indent="0" lvl="0" marL="0" rtl="0" algn="l">
              <a:spcBef>
                <a:spcPts val="1200"/>
              </a:spcBef>
              <a:spcAft>
                <a:spcPts val="0"/>
              </a:spcAft>
              <a:buNone/>
            </a:pPr>
            <a:r>
              <a:rPr lang="fr"/>
              <a:t>Pour ce faire nous allons </a:t>
            </a:r>
            <a:r>
              <a:rPr b="1" lang="fr"/>
              <a:t>centrer</a:t>
            </a:r>
            <a:r>
              <a:rPr lang="fr"/>
              <a:t> les variables </a:t>
            </a:r>
            <a:r>
              <a:rPr b="1" lang="fr"/>
              <a:t>autour de la moyenne </a:t>
            </a:r>
            <a:r>
              <a:rPr lang="fr"/>
              <a:t>et les </a:t>
            </a:r>
            <a:r>
              <a:rPr b="1" lang="fr"/>
              <a:t>réduire</a:t>
            </a:r>
            <a:r>
              <a:rPr lang="fr"/>
              <a:t> autour de </a:t>
            </a:r>
            <a:r>
              <a:rPr b="1" lang="fr"/>
              <a:t>l’écart type</a:t>
            </a:r>
            <a:r>
              <a:rPr lang="fr"/>
              <a:t>.</a:t>
            </a:r>
            <a:endParaRPr/>
          </a:p>
          <a:p>
            <a:pPr indent="0" lvl="0" marL="0" rtl="0" algn="l">
              <a:spcBef>
                <a:spcPts val="1200"/>
              </a:spcBef>
              <a:spcAft>
                <a:spcPts val="1200"/>
              </a:spcAft>
              <a:buNone/>
            </a:pPr>
            <a:r>
              <a:t/>
            </a:r>
            <a:endParaRPr/>
          </a:p>
        </p:txBody>
      </p:sp>
      <p:sp>
        <p:nvSpPr>
          <p:cNvPr id="103" name="Google Shape;103;p19"/>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Pour vérifier notre centrage-réduction</a:t>
            </a:r>
            <a:r>
              <a:rPr lang="fr"/>
              <a:t>.</a:t>
            </a:r>
            <a:r>
              <a:rPr lang="fr"/>
              <a:t> </a:t>
            </a:r>
            <a:endParaRPr/>
          </a:p>
          <a:p>
            <a:pPr indent="0" lvl="0" marL="0" rtl="0" algn="l">
              <a:spcBef>
                <a:spcPts val="1200"/>
              </a:spcBef>
              <a:spcAft>
                <a:spcPts val="0"/>
              </a:spcAft>
              <a:buNone/>
            </a:pPr>
            <a:r>
              <a:rPr lang="fr"/>
              <a:t>La moyenne doit être à 0 et </a:t>
            </a:r>
            <a:r>
              <a:rPr lang="fr"/>
              <a:t>l'écart-type</a:t>
            </a:r>
            <a:r>
              <a:rPr lang="fr"/>
              <a:t> à 1.</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fr"/>
              <a:t> </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Notre mise à l’échelle a réussi</a:t>
            </a:r>
            <a:endParaRPr/>
          </a:p>
        </p:txBody>
      </p:sp>
      <p:pic>
        <p:nvPicPr>
          <p:cNvPr id="104" name="Google Shape;104;p19"/>
          <p:cNvPicPr preferRelativeResize="0"/>
          <p:nvPr/>
        </p:nvPicPr>
        <p:blipFill rotWithShape="1">
          <a:blip r:embed="rId3">
            <a:alphaModFix/>
          </a:blip>
          <a:srcRect b="0" l="0" r="16819" t="0"/>
          <a:stretch/>
        </p:blipFill>
        <p:spPr>
          <a:xfrm>
            <a:off x="234275" y="3842675"/>
            <a:ext cx="4154750" cy="876300"/>
          </a:xfrm>
          <a:prstGeom prst="rect">
            <a:avLst/>
          </a:prstGeom>
          <a:noFill/>
          <a:ln>
            <a:noFill/>
          </a:ln>
        </p:spPr>
      </p:pic>
      <p:pic>
        <p:nvPicPr>
          <p:cNvPr id="105" name="Google Shape;105;p19"/>
          <p:cNvPicPr preferRelativeResize="0"/>
          <p:nvPr/>
        </p:nvPicPr>
        <p:blipFill rotWithShape="1">
          <a:blip r:embed="rId4">
            <a:alphaModFix/>
          </a:blip>
          <a:srcRect b="0" l="0" r="17423" t="0"/>
          <a:stretch/>
        </p:blipFill>
        <p:spPr>
          <a:xfrm>
            <a:off x="4985799" y="2658150"/>
            <a:ext cx="2391200" cy="132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Première méthode de clustering : le </a:t>
            </a:r>
            <a:r>
              <a:rPr lang="fr"/>
              <a:t>dendrogramme</a:t>
            </a:r>
            <a:endParaRPr/>
          </a:p>
        </p:txBody>
      </p:sp>
      <p:pic>
        <p:nvPicPr>
          <p:cNvPr id="111" name="Google Shape;111;p20"/>
          <p:cNvPicPr preferRelativeResize="0"/>
          <p:nvPr/>
        </p:nvPicPr>
        <p:blipFill>
          <a:blip r:embed="rId3">
            <a:alphaModFix/>
          </a:blip>
          <a:stretch>
            <a:fillRect/>
          </a:stretch>
        </p:blipFill>
        <p:spPr>
          <a:xfrm>
            <a:off x="195850" y="1190800"/>
            <a:ext cx="8317650" cy="3246026"/>
          </a:xfrm>
          <a:prstGeom prst="rect">
            <a:avLst/>
          </a:prstGeom>
          <a:noFill/>
          <a:ln>
            <a:noFill/>
          </a:ln>
        </p:spPr>
      </p:pic>
      <p:sp>
        <p:nvSpPr>
          <p:cNvPr id="112" name="Google Shape;112;p20"/>
          <p:cNvSpPr txBox="1"/>
          <p:nvPr/>
        </p:nvSpPr>
        <p:spPr>
          <a:xfrm>
            <a:off x="569700" y="4596150"/>
            <a:ext cx="77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Visuellement, on distingue 5 clusters</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Deuxième méthode : le clustering par K-means avec toutes les variables</a:t>
            </a:r>
            <a:endParaRPr/>
          </a:p>
        </p:txBody>
      </p:sp>
      <p:sp>
        <p:nvSpPr>
          <p:cNvPr id="118" name="Google Shape;118;p21"/>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a:t>La méthode K-means est un algorithme de clustering non supervisé utilisé pour regrouper des données en K groupes (appelés "clusters") de manière à ce que les données dans chaque cluster soient les plus similaires possible.</a:t>
            </a:r>
            <a:endParaRPr/>
          </a:p>
          <a:p>
            <a:pPr indent="0" lvl="0" marL="0" rtl="0" algn="l">
              <a:spcBef>
                <a:spcPts val="1200"/>
              </a:spcBef>
              <a:spcAft>
                <a:spcPts val="1200"/>
              </a:spcAft>
              <a:buNone/>
            </a:pPr>
            <a:r>
              <a:t/>
            </a:r>
            <a:endParaRPr/>
          </a:p>
        </p:txBody>
      </p:sp>
      <p:sp>
        <p:nvSpPr>
          <p:cNvPr id="119" name="Google Shape;119;p21"/>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Deux méthode pour déterminer le meilleur nombre de clusters :</a:t>
            </a:r>
            <a:endParaRPr/>
          </a:p>
          <a:p>
            <a:pPr indent="-317500" lvl="0" marL="457200" rtl="0" algn="l">
              <a:spcBef>
                <a:spcPts val="1200"/>
              </a:spcBef>
              <a:spcAft>
                <a:spcPts val="0"/>
              </a:spcAft>
              <a:buSzPts val="1400"/>
              <a:buChar char="-"/>
            </a:pPr>
            <a:r>
              <a:rPr lang="fr"/>
              <a:t>La méthode du “coude”</a:t>
            </a:r>
            <a:endParaRPr/>
          </a:p>
          <a:p>
            <a:pPr indent="-317500" lvl="0" marL="457200" rtl="0" algn="l">
              <a:spcBef>
                <a:spcPts val="0"/>
              </a:spcBef>
              <a:spcAft>
                <a:spcPts val="0"/>
              </a:spcAft>
              <a:buSzPts val="1400"/>
              <a:buChar char="-"/>
            </a:pPr>
            <a:r>
              <a:rPr lang="fr"/>
              <a:t>La méthode du coefficient de de silhouette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