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48" r:id="rId3"/>
    <p:sldId id="276" r:id="rId4"/>
    <p:sldId id="287" r:id="rId5"/>
    <p:sldId id="277" r:id="rId6"/>
    <p:sldId id="354" r:id="rId7"/>
    <p:sldId id="311" r:id="rId8"/>
    <p:sldId id="349" r:id="rId9"/>
    <p:sldId id="355" r:id="rId10"/>
    <p:sldId id="356" r:id="rId11"/>
    <p:sldId id="273" r:id="rId12"/>
    <p:sldId id="289" r:id="rId13"/>
    <p:sldId id="357" r:id="rId14"/>
    <p:sldId id="333" r:id="rId15"/>
    <p:sldId id="340" r:id="rId16"/>
    <p:sldId id="268" r:id="rId17"/>
    <p:sldId id="343" r:id="rId18"/>
    <p:sldId id="344" r:id="rId19"/>
    <p:sldId id="345" r:id="rId20"/>
    <p:sldId id="346" r:id="rId21"/>
    <p:sldId id="347" r:id="rId22"/>
    <p:sldId id="341" r:id="rId23"/>
    <p:sldId id="334" r:id="rId24"/>
    <p:sldId id="358" r:id="rId25"/>
    <p:sldId id="365" r:id="rId26"/>
    <p:sldId id="366" r:id="rId27"/>
    <p:sldId id="367" r:id="rId28"/>
    <p:sldId id="368" r:id="rId29"/>
    <p:sldId id="369" r:id="rId30"/>
    <p:sldId id="363" r:id="rId31"/>
    <p:sldId id="350" r:id="rId32"/>
    <p:sldId id="370" r:id="rId33"/>
    <p:sldId id="351" r:id="rId34"/>
    <p:sldId id="371" r:id="rId35"/>
    <p:sldId id="372" r:id="rId36"/>
    <p:sldId id="373" r:id="rId37"/>
    <p:sldId id="374" r:id="rId38"/>
    <p:sldId id="359" r:id="rId39"/>
    <p:sldId id="360" r:id="rId40"/>
    <p:sldId id="352" r:id="rId41"/>
    <p:sldId id="361" r:id="rId42"/>
    <p:sldId id="353" r:id="rId43"/>
    <p:sldId id="288" r:id="rId44"/>
    <p:sldId id="290" r:id="rId45"/>
    <p:sldId id="300" r:id="rId46"/>
    <p:sldId id="274" r:id="rId4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0A0"/>
    <a:srgbClr val="D76E6E"/>
    <a:srgbClr val="FBE5D6"/>
    <a:srgbClr val="E7E6E6"/>
    <a:srgbClr val="FCC2C2"/>
    <a:srgbClr val="737373"/>
    <a:srgbClr val="FFF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1" autoAdjust="0"/>
    <p:restoredTop sz="96336" autoAdjust="0"/>
  </p:normalViewPr>
  <p:slideViewPr>
    <p:cSldViewPr snapToGrid="0">
      <p:cViewPr varScale="1">
        <p:scale>
          <a:sx n="99" d="100"/>
          <a:sy n="99" d="100"/>
        </p:scale>
        <p:origin x="4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2E8E1-5593-43C5-8496-897A8673C835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2B7AC-B257-4FF7-B280-327B2EDC37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49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2B7AC-B257-4FF7-B280-327B2EDC37CE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27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Clinicians often monitor patients more frequently when their condition appears unstable. These features may enhance performance by providing context rather than the raw values themselves.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臨床醫師在病患狀況看起來不穩定時，通常會</a:t>
            </a:r>
            <a:r>
              <a:rPr lang="zh-TW" altLang="en-US" b="1" dirty="0"/>
              <a:t>更頻繁地監測</a:t>
            </a:r>
            <a:r>
              <a:rPr lang="zh-TW" altLang="en-US" dirty="0"/>
              <a:t>病患的生理指標。</a:t>
            </a:r>
            <a:br>
              <a:rPr lang="zh-TW" altLang="en-US" dirty="0"/>
            </a:br>
            <a:r>
              <a:rPr lang="zh-TW" altLang="en-US" dirty="0"/>
              <a:t>這類特徵（如監測的頻率、是否有測量等）</a:t>
            </a:r>
            <a:r>
              <a:rPr lang="zh-TW" altLang="en-US" b="1" dirty="0"/>
              <a:t>可能會提升模型效能</a:t>
            </a:r>
            <a:r>
              <a:rPr lang="zh-TW" altLang="en-US" dirty="0"/>
              <a:t>，</a:t>
            </a:r>
            <a:br>
              <a:rPr lang="zh-TW" altLang="en-US" dirty="0"/>
            </a:br>
            <a:r>
              <a:rPr lang="zh-TW" altLang="en-US" dirty="0"/>
              <a:t>因為它們提供的是一種</a:t>
            </a:r>
            <a:r>
              <a:rPr lang="zh-TW" altLang="en-US" b="1" dirty="0"/>
              <a:t>背景脈絡（</a:t>
            </a:r>
            <a:r>
              <a:rPr lang="en-US" altLang="zh-TW" b="1" dirty="0"/>
              <a:t>contextual information</a:t>
            </a:r>
            <a:r>
              <a:rPr lang="zh-TW" altLang="en-US" b="1" dirty="0"/>
              <a:t>）</a:t>
            </a:r>
            <a:r>
              <a:rPr lang="zh-TW" altLang="en-US" dirty="0"/>
              <a:t>，</a:t>
            </a:r>
            <a:br>
              <a:rPr lang="zh-TW" altLang="en-US" dirty="0"/>
            </a:br>
            <a:r>
              <a:rPr lang="zh-TW" altLang="en-US" dirty="0"/>
              <a:t>而不是僅僅依賴**原始數值本身（</a:t>
            </a:r>
            <a:r>
              <a:rPr lang="en-US" altLang="zh-TW" dirty="0"/>
              <a:t>raw values</a:t>
            </a:r>
            <a:r>
              <a:rPr lang="zh-TW" altLang="en-US" dirty="0"/>
              <a:t>）**來做判斷。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2B7AC-B257-4FF7-B280-327B2EDC37CE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782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2B7AC-B257-4FF7-B280-327B2EDC37CE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57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2B7AC-B257-4FF7-B280-327B2EDC37CE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62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這張表彙整了近年來幾篇關於敗血症早期預測的代表性研究，從資料集、方法、模型表現到每篇文章的優點與限制進行對照與比較：</a:t>
            </a:r>
          </a:p>
          <a:p>
            <a:r>
              <a:rPr lang="en-US" altLang="zh-TW" dirty="0"/>
              <a:t>1️⃣ </a:t>
            </a:r>
            <a:r>
              <a:rPr lang="zh-TW" altLang="en-US" dirty="0"/>
              <a:t>第一篇研究使用 </a:t>
            </a:r>
            <a:r>
              <a:rPr lang="en-US" altLang="zh-TW" dirty="0"/>
              <a:t>MIMIC-IV </a:t>
            </a:r>
            <a:r>
              <a:rPr lang="zh-TW" altLang="en-US" dirty="0"/>
              <a:t>資料集，採用 </a:t>
            </a:r>
            <a:r>
              <a:rPr lang="en-US" altLang="zh-TW" dirty="0" err="1"/>
              <a:t>XGBoost</a:t>
            </a:r>
            <a:r>
              <a:rPr lang="en-US" altLang="zh-TW" dirty="0"/>
              <a:t> </a:t>
            </a:r>
            <a:r>
              <a:rPr lang="zh-TW" altLang="en-US" dirty="0"/>
              <a:t>與邏輯回歸模型，雖然 </a:t>
            </a:r>
            <a:r>
              <a:rPr lang="en-US" altLang="zh-TW" dirty="0"/>
              <a:t>AUROC </a:t>
            </a:r>
            <a:r>
              <a:rPr lang="zh-TW" altLang="en-US" dirty="0"/>
              <a:t>高達 </a:t>
            </a:r>
            <a:r>
              <a:rPr lang="en-US" altLang="zh-TW" dirty="0"/>
              <a:t>0.85</a:t>
            </a:r>
            <a:r>
              <a:rPr lang="zh-TW" altLang="en-US" dirty="0"/>
              <a:t>，並針對模型進行校準，但其缺乏跨院驗證，限制了模型的泛化能力。</a:t>
            </a:r>
          </a:p>
          <a:p>
            <a:r>
              <a:rPr lang="en-US" altLang="zh-TW" dirty="0"/>
              <a:t>2️⃣ </a:t>
            </a:r>
            <a:r>
              <a:rPr lang="zh-TW" altLang="en-US" dirty="0"/>
              <a:t>第二篇採用 </a:t>
            </a:r>
            <a:r>
              <a:rPr lang="en-US" altLang="zh-TW" dirty="0" err="1"/>
              <a:t>PhysioNet</a:t>
            </a:r>
            <a:r>
              <a:rPr lang="en-US" altLang="zh-TW" dirty="0"/>
              <a:t> 2019 </a:t>
            </a:r>
            <a:r>
              <a:rPr lang="zh-TW" altLang="en-US" dirty="0"/>
              <a:t>的資料，提出新的特徵工程策略，大幅提升模型表現（</a:t>
            </a:r>
            <a:r>
              <a:rPr lang="en-US" altLang="zh-TW" dirty="0"/>
              <a:t>AUROC </a:t>
            </a:r>
            <a:r>
              <a:rPr lang="zh-TW" altLang="en-US" dirty="0"/>
              <a:t>接近 </a:t>
            </a:r>
            <a:r>
              <a:rPr lang="en-US" altLang="zh-TW" dirty="0"/>
              <a:t>0.98</a:t>
            </a:r>
            <a:r>
              <a:rPr lang="zh-TW" altLang="en-US" dirty="0"/>
              <a:t>），但也指出「平均處理」可能導致資訊流失，此外進一步特徵的貢獻也有限。</a:t>
            </a:r>
          </a:p>
          <a:p>
            <a:r>
              <a:rPr lang="en-US" altLang="zh-TW" dirty="0"/>
              <a:t>3️⃣ </a:t>
            </a:r>
            <a:r>
              <a:rPr lang="zh-TW" altLang="en-US" dirty="0"/>
              <a:t>第三篇使用 </a:t>
            </a:r>
            <a:r>
              <a:rPr lang="en-US" altLang="zh-TW" dirty="0"/>
              <a:t>LSTM </a:t>
            </a:r>
            <a:r>
              <a:rPr lang="zh-TW" altLang="en-US" dirty="0"/>
              <a:t>處理時間序列資料，並基於 </a:t>
            </a:r>
            <a:r>
              <a:rPr lang="en-US" altLang="zh-TW" dirty="0"/>
              <a:t>utility score </a:t>
            </a:r>
            <a:r>
              <a:rPr lang="zh-TW" altLang="en-US" dirty="0"/>
              <a:t>進行評估，強調實用性，但其泛化能力仍有不足。</a:t>
            </a:r>
          </a:p>
          <a:p>
            <a:r>
              <a:rPr lang="en-US" altLang="zh-TW" dirty="0"/>
              <a:t>4️⃣ </a:t>
            </a:r>
            <a:r>
              <a:rPr lang="zh-TW" altLang="en-US" dirty="0"/>
              <a:t>第四篇創新地將 </a:t>
            </a:r>
            <a:r>
              <a:rPr lang="en-US" altLang="zh-TW" dirty="0" err="1"/>
              <a:t>ChatGPT</a:t>
            </a:r>
            <a:r>
              <a:rPr lang="en-US" altLang="zh-TW" dirty="0"/>
              <a:t> </a:t>
            </a:r>
            <a:r>
              <a:rPr lang="zh-TW" altLang="en-US" dirty="0"/>
              <a:t>生成摘要與結構化資料結合，並以自注意力模型進行預測，驗證 </a:t>
            </a:r>
            <a:r>
              <a:rPr lang="en-US" altLang="zh-TW" dirty="0"/>
              <a:t>LLM </a:t>
            </a:r>
            <a:r>
              <a:rPr lang="zh-TW" altLang="en-US" dirty="0"/>
              <a:t>模型的潛力，但仍使用較傳統的時間序列處理流程。</a:t>
            </a:r>
          </a:p>
          <a:p>
            <a:r>
              <a:rPr lang="en-US" altLang="zh-TW" dirty="0"/>
              <a:t>5️⃣ </a:t>
            </a:r>
            <a:r>
              <a:rPr lang="zh-TW" altLang="en-US" dirty="0"/>
              <a:t>第五篇強調跨院資料分析，使用 </a:t>
            </a:r>
            <a:r>
              <a:rPr lang="en-US" altLang="zh-TW" dirty="0"/>
              <a:t>GPT + </a:t>
            </a:r>
            <a:r>
              <a:rPr lang="en-US" altLang="zh-TW" dirty="0" err="1"/>
              <a:t>ClinicalBert</a:t>
            </a:r>
            <a:r>
              <a:rPr lang="en-US" altLang="zh-TW" dirty="0"/>
              <a:t> + </a:t>
            </a:r>
            <a:r>
              <a:rPr lang="en-US" altLang="zh-TW" dirty="0" err="1"/>
              <a:t>BiLSTM</a:t>
            </a:r>
            <a:r>
              <a:rPr lang="en-US" altLang="zh-TW" dirty="0"/>
              <a:t> </a:t>
            </a:r>
            <a:r>
              <a:rPr lang="zh-TW" altLang="en-US" dirty="0"/>
              <a:t>架構，模型表現 </a:t>
            </a:r>
            <a:r>
              <a:rPr lang="en-US" altLang="zh-TW" dirty="0"/>
              <a:t>AUROC </a:t>
            </a:r>
            <a:r>
              <a:rPr lang="zh-TW" altLang="en-US" dirty="0"/>
              <a:t>達 </a:t>
            </a:r>
            <a:r>
              <a:rPr lang="en-US" altLang="zh-TW" dirty="0"/>
              <a:t>0.846</a:t>
            </a:r>
            <a:r>
              <a:rPr lang="zh-TW" altLang="en-US" dirty="0"/>
              <a:t>，具國際泛化性，但資料品質差異帶來挑戰。</a:t>
            </a:r>
          </a:p>
          <a:p>
            <a:r>
              <a:rPr lang="en-US" altLang="zh-TW" dirty="0"/>
              <a:t>6️⃣ </a:t>
            </a:r>
            <a:r>
              <a:rPr lang="zh-TW" altLang="en-US" dirty="0"/>
              <a:t>第六篇為解釋式 </a:t>
            </a:r>
            <a:r>
              <a:rPr lang="en-US" altLang="zh-TW" dirty="0"/>
              <a:t>AI </a:t>
            </a:r>
            <a:r>
              <a:rPr lang="zh-TW" altLang="en-US" dirty="0"/>
              <a:t>的代表作，透過 </a:t>
            </a:r>
            <a:r>
              <a:rPr lang="en-US" altLang="zh-TW" dirty="0"/>
              <a:t>Grad-CAM </a:t>
            </a:r>
            <a:r>
              <a:rPr lang="zh-TW" altLang="en-US" dirty="0"/>
              <a:t>搭配 </a:t>
            </a:r>
            <a:r>
              <a:rPr lang="en-US" altLang="zh-TW" dirty="0"/>
              <a:t>CNN+MLP </a:t>
            </a:r>
            <a:r>
              <a:rPr lang="zh-TW" altLang="en-US" dirty="0"/>
              <a:t>架構進行模型解釋，提升臨床可解釋性，但其特徵指標（如 </a:t>
            </a:r>
            <a:r>
              <a:rPr lang="en-US" altLang="zh-TW" dirty="0" err="1"/>
              <a:t>qSOFA</a:t>
            </a:r>
            <a:r>
              <a:rPr lang="zh-TW" altLang="en-US" dirty="0"/>
              <a:t>）仍較有限。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2B7AC-B257-4FF7-B280-327B2EDC37CE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531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這張表彙整了近年來幾篇關於敗血症早期預測的代表性研究，從資料集、方法、模型表現到每篇文章的優點與限制進行對照與比較：</a:t>
            </a:r>
          </a:p>
          <a:p>
            <a:r>
              <a:rPr lang="en-US" altLang="zh-TW" dirty="0"/>
              <a:t>1️⃣ </a:t>
            </a:r>
            <a:r>
              <a:rPr lang="zh-TW" altLang="en-US" dirty="0"/>
              <a:t>第一篇研究使用 </a:t>
            </a:r>
            <a:r>
              <a:rPr lang="en-US" altLang="zh-TW" dirty="0"/>
              <a:t>MIMIC-IV </a:t>
            </a:r>
            <a:r>
              <a:rPr lang="zh-TW" altLang="en-US" dirty="0"/>
              <a:t>資料集，採用 </a:t>
            </a:r>
            <a:r>
              <a:rPr lang="en-US" altLang="zh-TW" dirty="0" err="1"/>
              <a:t>XGBoost</a:t>
            </a:r>
            <a:r>
              <a:rPr lang="en-US" altLang="zh-TW" dirty="0"/>
              <a:t> </a:t>
            </a:r>
            <a:r>
              <a:rPr lang="zh-TW" altLang="en-US" dirty="0"/>
              <a:t>與邏輯回歸模型，雖然 </a:t>
            </a:r>
            <a:r>
              <a:rPr lang="en-US" altLang="zh-TW" dirty="0"/>
              <a:t>AUROC </a:t>
            </a:r>
            <a:r>
              <a:rPr lang="zh-TW" altLang="en-US" dirty="0"/>
              <a:t>高達 </a:t>
            </a:r>
            <a:r>
              <a:rPr lang="en-US" altLang="zh-TW" dirty="0"/>
              <a:t>0.85</a:t>
            </a:r>
            <a:r>
              <a:rPr lang="zh-TW" altLang="en-US" dirty="0"/>
              <a:t>，並針對模型進行校準，但其缺乏跨院驗證，限制了模型的泛化能力。</a:t>
            </a:r>
          </a:p>
          <a:p>
            <a:r>
              <a:rPr lang="en-US" altLang="zh-TW" dirty="0"/>
              <a:t>2️⃣ </a:t>
            </a:r>
            <a:r>
              <a:rPr lang="zh-TW" altLang="en-US" dirty="0"/>
              <a:t>第二篇採用 </a:t>
            </a:r>
            <a:r>
              <a:rPr lang="en-US" altLang="zh-TW" dirty="0" err="1"/>
              <a:t>PhysioNet</a:t>
            </a:r>
            <a:r>
              <a:rPr lang="en-US" altLang="zh-TW" dirty="0"/>
              <a:t> 2019 </a:t>
            </a:r>
            <a:r>
              <a:rPr lang="zh-TW" altLang="en-US" dirty="0"/>
              <a:t>的資料，提出新的特徵工程策略，大幅提升模型表現（</a:t>
            </a:r>
            <a:r>
              <a:rPr lang="en-US" altLang="zh-TW" dirty="0"/>
              <a:t>AUROC </a:t>
            </a:r>
            <a:r>
              <a:rPr lang="zh-TW" altLang="en-US" dirty="0"/>
              <a:t>接近 </a:t>
            </a:r>
            <a:r>
              <a:rPr lang="en-US" altLang="zh-TW" dirty="0"/>
              <a:t>0.98</a:t>
            </a:r>
            <a:r>
              <a:rPr lang="zh-TW" altLang="en-US" dirty="0"/>
              <a:t>），但也指出「平均處理」可能導致資訊流失，此外進一步特徵的貢獻也有限。</a:t>
            </a:r>
          </a:p>
          <a:p>
            <a:r>
              <a:rPr lang="en-US" altLang="zh-TW" dirty="0"/>
              <a:t>3️⃣ </a:t>
            </a:r>
            <a:r>
              <a:rPr lang="zh-TW" altLang="en-US" dirty="0"/>
              <a:t>第三篇使用 </a:t>
            </a:r>
            <a:r>
              <a:rPr lang="en-US" altLang="zh-TW" dirty="0"/>
              <a:t>LSTM </a:t>
            </a:r>
            <a:r>
              <a:rPr lang="zh-TW" altLang="en-US" dirty="0"/>
              <a:t>處理時間序列資料，並基於 </a:t>
            </a:r>
            <a:r>
              <a:rPr lang="en-US" altLang="zh-TW" dirty="0"/>
              <a:t>utility score </a:t>
            </a:r>
            <a:r>
              <a:rPr lang="zh-TW" altLang="en-US" dirty="0"/>
              <a:t>進行評估，強調實用性，但其泛化能力仍有不足。</a:t>
            </a:r>
          </a:p>
          <a:p>
            <a:r>
              <a:rPr lang="en-US" altLang="zh-TW" dirty="0"/>
              <a:t>4️⃣ </a:t>
            </a:r>
            <a:r>
              <a:rPr lang="zh-TW" altLang="en-US" dirty="0"/>
              <a:t>第四篇創新地將 </a:t>
            </a:r>
            <a:r>
              <a:rPr lang="en-US" altLang="zh-TW" dirty="0" err="1"/>
              <a:t>ChatGPT</a:t>
            </a:r>
            <a:r>
              <a:rPr lang="en-US" altLang="zh-TW" dirty="0"/>
              <a:t> </a:t>
            </a:r>
            <a:r>
              <a:rPr lang="zh-TW" altLang="en-US" dirty="0"/>
              <a:t>生成摘要與結構化資料結合，並以自注意力模型進行預測，驗證 </a:t>
            </a:r>
            <a:r>
              <a:rPr lang="en-US" altLang="zh-TW" dirty="0"/>
              <a:t>LLM </a:t>
            </a:r>
            <a:r>
              <a:rPr lang="zh-TW" altLang="en-US" dirty="0"/>
              <a:t>模型的潛力，但仍使用較傳統的時間序列處理流程。</a:t>
            </a:r>
          </a:p>
          <a:p>
            <a:r>
              <a:rPr lang="en-US" altLang="zh-TW" dirty="0"/>
              <a:t>5️⃣ </a:t>
            </a:r>
            <a:r>
              <a:rPr lang="zh-TW" altLang="en-US" dirty="0"/>
              <a:t>第五篇強調跨院資料分析，使用 </a:t>
            </a:r>
            <a:r>
              <a:rPr lang="en-US" altLang="zh-TW" dirty="0"/>
              <a:t>GPT + </a:t>
            </a:r>
            <a:r>
              <a:rPr lang="en-US" altLang="zh-TW" dirty="0" err="1"/>
              <a:t>ClinicalBert</a:t>
            </a:r>
            <a:r>
              <a:rPr lang="en-US" altLang="zh-TW" dirty="0"/>
              <a:t> + </a:t>
            </a:r>
            <a:r>
              <a:rPr lang="en-US" altLang="zh-TW" dirty="0" err="1"/>
              <a:t>BiLSTM</a:t>
            </a:r>
            <a:r>
              <a:rPr lang="en-US" altLang="zh-TW" dirty="0"/>
              <a:t> </a:t>
            </a:r>
            <a:r>
              <a:rPr lang="zh-TW" altLang="en-US" dirty="0"/>
              <a:t>架構，模型表現 </a:t>
            </a:r>
            <a:r>
              <a:rPr lang="en-US" altLang="zh-TW" dirty="0"/>
              <a:t>AUROC </a:t>
            </a:r>
            <a:r>
              <a:rPr lang="zh-TW" altLang="en-US" dirty="0"/>
              <a:t>達 </a:t>
            </a:r>
            <a:r>
              <a:rPr lang="en-US" altLang="zh-TW" dirty="0"/>
              <a:t>0.846</a:t>
            </a:r>
            <a:r>
              <a:rPr lang="zh-TW" altLang="en-US" dirty="0"/>
              <a:t>，具國際泛化性，但資料品質差異帶來挑戰。</a:t>
            </a:r>
          </a:p>
          <a:p>
            <a:r>
              <a:rPr lang="en-US" altLang="zh-TW" dirty="0"/>
              <a:t>6️⃣ </a:t>
            </a:r>
            <a:r>
              <a:rPr lang="zh-TW" altLang="en-US" dirty="0"/>
              <a:t>第六篇為解釋式 </a:t>
            </a:r>
            <a:r>
              <a:rPr lang="en-US" altLang="zh-TW" dirty="0"/>
              <a:t>AI </a:t>
            </a:r>
            <a:r>
              <a:rPr lang="zh-TW" altLang="en-US" dirty="0"/>
              <a:t>的代表作，透過 </a:t>
            </a:r>
            <a:r>
              <a:rPr lang="en-US" altLang="zh-TW" dirty="0"/>
              <a:t>Grad-CAM </a:t>
            </a:r>
            <a:r>
              <a:rPr lang="zh-TW" altLang="en-US" dirty="0"/>
              <a:t>搭配 </a:t>
            </a:r>
            <a:r>
              <a:rPr lang="en-US" altLang="zh-TW" dirty="0"/>
              <a:t>CNN+MLP </a:t>
            </a:r>
            <a:r>
              <a:rPr lang="zh-TW" altLang="en-US" dirty="0"/>
              <a:t>架構進行模型解釋，提升臨床可解釋性，但其特徵指標（如 </a:t>
            </a:r>
            <a:r>
              <a:rPr lang="en-US" altLang="zh-TW" dirty="0" err="1"/>
              <a:t>qSOFA</a:t>
            </a:r>
            <a:r>
              <a:rPr lang="zh-TW" altLang="en-US" dirty="0"/>
              <a:t>）仍較有限。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2B7AC-B257-4FF7-B280-327B2EDC37CE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891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這張表彙整了近年來幾篇關於敗血症早期預測的代表性研究，從資料集、方法、模型表現到每篇文章的優點與限制進行對照與比較：</a:t>
            </a:r>
          </a:p>
          <a:p>
            <a:r>
              <a:rPr lang="en-US" altLang="zh-TW" dirty="0"/>
              <a:t>1️⃣ </a:t>
            </a:r>
            <a:r>
              <a:rPr lang="zh-TW" altLang="en-US" dirty="0"/>
              <a:t>第一篇研究使用 </a:t>
            </a:r>
            <a:r>
              <a:rPr lang="en-US" altLang="zh-TW" dirty="0"/>
              <a:t>MIMIC-IV </a:t>
            </a:r>
            <a:r>
              <a:rPr lang="zh-TW" altLang="en-US" dirty="0"/>
              <a:t>資料集，採用 </a:t>
            </a:r>
            <a:r>
              <a:rPr lang="en-US" altLang="zh-TW" dirty="0" err="1"/>
              <a:t>XGBoost</a:t>
            </a:r>
            <a:r>
              <a:rPr lang="en-US" altLang="zh-TW" dirty="0"/>
              <a:t> </a:t>
            </a:r>
            <a:r>
              <a:rPr lang="zh-TW" altLang="en-US" dirty="0"/>
              <a:t>與邏輯回歸模型，雖然 </a:t>
            </a:r>
            <a:r>
              <a:rPr lang="en-US" altLang="zh-TW" dirty="0"/>
              <a:t>AUROC </a:t>
            </a:r>
            <a:r>
              <a:rPr lang="zh-TW" altLang="en-US" dirty="0"/>
              <a:t>高達 </a:t>
            </a:r>
            <a:r>
              <a:rPr lang="en-US" altLang="zh-TW" dirty="0"/>
              <a:t>0.85</a:t>
            </a:r>
            <a:r>
              <a:rPr lang="zh-TW" altLang="en-US" dirty="0"/>
              <a:t>，並針對模型進行校準，但其缺乏跨院驗證，限制了模型的泛化能力。</a:t>
            </a:r>
          </a:p>
          <a:p>
            <a:r>
              <a:rPr lang="en-US" altLang="zh-TW" dirty="0"/>
              <a:t>2️⃣ </a:t>
            </a:r>
            <a:r>
              <a:rPr lang="zh-TW" altLang="en-US" dirty="0"/>
              <a:t>第二篇採用 </a:t>
            </a:r>
            <a:r>
              <a:rPr lang="en-US" altLang="zh-TW" dirty="0" err="1"/>
              <a:t>PhysioNet</a:t>
            </a:r>
            <a:r>
              <a:rPr lang="en-US" altLang="zh-TW" dirty="0"/>
              <a:t> 2019 </a:t>
            </a:r>
            <a:r>
              <a:rPr lang="zh-TW" altLang="en-US" dirty="0"/>
              <a:t>的資料，提出新的特徵工程策略，大幅提升模型表現（</a:t>
            </a:r>
            <a:r>
              <a:rPr lang="en-US" altLang="zh-TW" dirty="0"/>
              <a:t>AUROC </a:t>
            </a:r>
            <a:r>
              <a:rPr lang="zh-TW" altLang="en-US" dirty="0"/>
              <a:t>接近 </a:t>
            </a:r>
            <a:r>
              <a:rPr lang="en-US" altLang="zh-TW" dirty="0"/>
              <a:t>0.98</a:t>
            </a:r>
            <a:r>
              <a:rPr lang="zh-TW" altLang="en-US" dirty="0"/>
              <a:t>），但也指出「平均處理」可能導致資訊流失，此外進一步特徵的貢獻也有限。</a:t>
            </a:r>
          </a:p>
          <a:p>
            <a:r>
              <a:rPr lang="en-US" altLang="zh-TW" dirty="0"/>
              <a:t>3️⃣ </a:t>
            </a:r>
            <a:r>
              <a:rPr lang="zh-TW" altLang="en-US" dirty="0"/>
              <a:t>第三篇使用 </a:t>
            </a:r>
            <a:r>
              <a:rPr lang="en-US" altLang="zh-TW" dirty="0"/>
              <a:t>LSTM </a:t>
            </a:r>
            <a:r>
              <a:rPr lang="zh-TW" altLang="en-US" dirty="0"/>
              <a:t>處理時間序列資料，並基於 </a:t>
            </a:r>
            <a:r>
              <a:rPr lang="en-US" altLang="zh-TW" dirty="0"/>
              <a:t>utility score </a:t>
            </a:r>
            <a:r>
              <a:rPr lang="zh-TW" altLang="en-US" dirty="0"/>
              <a:t>進行評估，強調實用性，但其泛化能力仍有不足。</a:t>
            </a:r>
          </a:p>
          <a:p>
            <a:r>
              <a:rPr lang="en-US" altLang="zh-TW" dirty="0"/>
              <a:t>4️⃣ </a:t>
            </a:r>
            <a:r>
              <a:rPr lang="zh-TW" altLang="en-US" dirty="0"/>
              <a:t>第四篇創新地將 </a:t>
            </a:r>
            <a:r>
              <a:rPr lang="en-US" altLang="zh-TW" dirty="0" err="1"/>
              <a:t>ChatGPT</a:t>
            </a:r>
            <a:r>
              <a:rPr lang="en-US" altLang="zh-TW" dirty="0"/>
              <a:t> </a:t>
            </a:r>
            <a:r>
              <a:rPr lang="zh-TW" altLang="en-US" dirty="0"/>
              <a:t>生成摘要與結構化資料結合，並以自注意力模型進行預測，驗證 </a:t>
            </a:r>
            <a:r>
              <a:rPr lang="en-US" altLang="zh-TW" dirty="0"/>
              <a:t>LLM </a:t>
            </a:r>
            <a:r>
              <a:rPr lang="zh-TW" altLang="en-US" dirty="0"/>
              <a:t>模型的潛力，但仍使用較傳統的時間序列處理流程。</a:t>
            </a:r>
          </a:p>
          <a:p>
            <a:r>
              <a:rPr lang="en-US" altLang="zh-TW" dirty="0"/>
              <a:t>5️⃣ </a:t>
            </a:r>
            <a:r>
              <a:rPr lang="zh-TW" altLang="en-US" dirty="0"/>
              <a:t>第五篇強調跨院資料分析，使用 </a:t>
            </a:r>
            <a:r>
              <a:rPr lang="en-US" altLang="zh-TW" dirty="0"/>
              <a:t>GPT + </a:t>
            </a:r>
            <a:r>
              <a:rPr lang="en-US" altLang="zh-TW" dirty="0" err="1"/>
              <a:t>ClinicalBert</a:t>
            </a:r>
            <a:r>
              <a:rPr lang="en-US" altLang="zh-TW" dirty="0"/>
              <a:t> + </a:t>
            </a:r>
            <a:r>
              <a:rPr lang="en-US" altLang="zh-TW" dirty="0" err="1"/>
              <a:t>BiLSTM</a:t>
            </a:r>
            <a:r>
              <a:rPr lang="en-US" altLang="zh-TW" dirty="0"/>
              <a:t> </a:t>
            </a:r>
            <a:r>
              <a:rPr lang="zh-TW" altLang="en-US" dirty="0"/>
              <a:t>架構，模型表現 </a:t>
            </a:r>
            <a:r>
              <a:rPr lang="en-US" altLang="zh-TW" dirty="0"/>
              <a:t>AUROC </a:t>
            </a:r>
            <a:r>
              <a:rPr lang="zh-TW" altLang="en-US" dirty="0"/>
              <a:t>達 </a:t>
            </a:r>
            <a:r>
              <a:rPr lang="en-US" altLang="zh-TW" dirty="0"/>
              <a:t>0.846</a:t>
            </a:r>
            <a:r>
              <a:rPr lang="zh-TW" altLang="en-US" dirty="0"/>
              <a:t>，具國際泛化性，但資料品質差異帶來挑戰。</a:t>
            </a:r>
          </a:p>
          <a:p>
            <a:r>
              <a:rPr lang="en-US" altLang="zh-TW" dirty="0"/>
              <a:t>6️⃣ </a:t>
            </a:r>
            <a:r>
              <a:rPr lang="zh-TW" altLang="en-US" dirty="0"/>
              <a:t>第六篇為解釋式 </a:t>
            </a:r>
            <a:r>
              <a:rPr lang="en-US" altLang="zh-TW" dirty="0"/>
              <a:t>AI </a:t>
            </a:r>
            <a:r>
              <a:rPr lang="zh-TW" altLang="en-US" dirty="0"/>
              <a:t>的代表作，透過 </a:t>
            </a:r>
            <a:r>
              <a:rPr lang="en-US" altLang="zh-TW" dirty="0"/>
              <a:t>Grad-CAM </a:t>
            </a:r>
            <a:r>
              <a:rPr lang="zh-TW" altLang="en-US" dirty="0"/>
              <a:t>搭配 </a:t>
            </a:r>
            <a:r>
              <a:rPr lang="en-US" altLang="zh-TW" dirty="0"/>
              <a:t>CNN+MLP </a:t>
            </a:r>
            <a:r>
              <a:rPr lang="zh-TW" altLang="en-US" dirty="0"/>
              <a:t>架構進行模型解釋，提升臨床可解釋性，但其特徵指標（如 </a:t>
            </a:r>
            <a:r>
              <a:rPr lang="en-US" altLang="zh-TW" dirty="0" err="1"/>
              <a:t>qSOFA</a:t>
            </a:r>
            <a:r>
              <a:rPr lang="zh-TW" altLang="en-US" dirty="0"/>
              <a:t>）仍較有限。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2B7AC-B257-4FF7-B280-327B2EDC37CE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5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這張表彙整了近年來幾篇關於敗血症早期預測的代表性研究，從資料集、方法、模型表現到每篇文章的優點與限制進行對照與比較：</a:t>
            </a:r>
          </a:p>
          <a:p>
            <a:r>
              <a:rPr lang="en-US" altLang="zh-TW" dirty="0"/>
              <a:t>1️⃣ </a:t>
            </a:r>
            <a:r>
              <a:rPr lang="zh-TW" altLang="en-US" dirty="0"/>
              <a:t>第一篇研究使用 </a:t>
            </a:r>
            <a:r>
              <a:rPr lang="en-US" altLang="zh-TW" dirty="0"/>
              <a:t>MIMIC-IV </a:t>
            </a:r>
            <a:r>
              <a:rPr lang="zh-TW" altLang="en-US" dirty="0"/>
              <a:t>資料集，採用 </a:t>
            </a:r>
            <a:r>
              <a:rPr lang="en-US" altLang="zh-TW" dirty="0" err="1"/>
              <a:t>XGBoost</a:t>
            </a:r>
            <a:r>
              <a:rPr lang="en-US" altLang="zh-TW" dirty="0"/>
              <a:t> </a:t>
            </a:r>
            <a:r>
              <a:rPr lang="zh-TW" altLang="en-US" dirty="0"/>
              <a:t>與邏輯回歸模型，雖然 </a:t>
            </a:r>
            <a:r>
              <a:rPr lang="en-US" altLang="zh-TW" dirty="0"/>
              <a:t>AUROC </a:t>
            </a:r>
            <a:r>
              <a:rPr lang="zh-TW" altLang="en-US" dirty="0"/>
              <a:t>高達 </a:t>
            </a:r>
            <a:r>
              <a:rPr lang="en-US" altLang="zh-TW" dirty="0"/>
              <a:t>0.85</a:t>
            </a:r>
            <a:r>
              <a:rPr lang="zh-TW" altLang="en-US" dirty="0"/>
              <a:t>，並針對模型進行校準，但其缺乏跨院驗證，限制了模型的泛化能力。</a:t>
            </a:r>
          </a:p>
          <a:p>
            <a:r>
              <a:rPr lang="en-US" altLang="zh-TW" dirty="0"/>
              <a:t>2️⃣ </a:t>
            </a:r>
            <a:r>
              <a:rPr lang="zh-TW" altLang="en-US" dirty="0"/>
              <a:t>第二篇採用 </a:t>
            </a:r>
            <a:r>
              <a:rPr lang="en-US" altLang="zh-TW" dirty="0" err="1"/>
              <a:t>PhysioNet</a:t>
            </a:r>
            <a:r>
              <a:rPr lang="en-US" altLang="zh-TW" dirty="0"/>
              <a:t> 2019 </a:t>
            </a:r>
            <a:r>
              <a:rPr lang="zh-TW" altLang="en-US" dirty="0"/>
              <a:t>的資料，提出新的特徵工程策略，大幅提升模型表現（</a:t>
            </a:r>
            <a:r>
              <a:rPr lang="en-US" altLang="zh-TW" dirty="0"/>
              <a:t>AUROC </a:t>
            </a:r>
            <a:r>
              <a:rPr lang="zh-TW" altLang="en-US" dirty="0"/>
              <a:t>接近 </a:t>
            </a:r>
            <a:r>
              <a:rPr lang="en-US" altLang="zh-TW" dirty="0"/>
              <a:t>0.98</a:t>
            </a:r>
            <a:r>
              <a:rPr lang="zh-TW" altLang="en-US" dirty="0"/>
              <a:t>），但也指出「平均處理」可能導致資訊流失，此外進一步特徵的貢獻也有限。</a:t>
            </a:r>
          </a:p>
          <a:p>
            <a:r>
              <a:rPr lang="en-US" altLang="zh-TW" dirty="0"/>
              <a:t>3️⃣ </a:t>
            </a:r>
            <a:r>
              <a:rPr lang="zh-TW" altLang="en-US" dirty="0"/>
              <a:t>第三篇使用 </a:t>
            </a:r>
            <a:r>
              <a:rPr lang="en-US" altLang="zh-TW" dirty="0"/>
              <a:t>LSTM </a:t>
            </a:r>
            <a:r>
              <a:rPr lang="zh-TW" altLang="en-US" dirty="0"/>
              <a:t>處理時間序列資料，並基於 </a:t>
            </a:r>
            <a:r>
              <a:rPr lang="en-US" altLang="zh-TW" dirty="0"/>
              <a:t>utility score </a:t>
            </a:r>
            <a:r>
              <a:rPr lang="zh-TW" altLang="en-US" dirty="0"/>
              <a:t>進行評估，強調實用性，但其泛化能力仍有不足。</a:t>
            </a:r>
          </a:p>
          <a:p>
            <a:r>
              <a:rPr lang="en-US" altLang="zh-TW" dirty="0"/>
              <a:t>4️⃣ </a:t>
            </a:r>
            <a:r>
              <a:rPr lang="zh-TW" altLang="en-US" dirty="0"/>
              <a:t>第四篇創新地將 </a:t>
            </a:r>
            <a:r>
              <a:rPr lang="en-US" altLang="zh-TW" dirty="0" err="1"/>
              <a:t>ChatGPT</a:t>
            </a:r>
            <a:r>
              <a:rPr lang="en-US" altLang="zh-TW" dirty="0"/>
              <a:t> </a:t>
            </a:r>
            <a:r>
              <a:rPr lang="zh-TW" altLang="en-US" dirty="0"/>
              <a:t>生成摘要與結構化資料結合，並以自注意力模型進行預測，驗證 </a:t>
            </a:r>
            <a:r>
              <a:rPr lang="en-US" altLang="zh-TW" dirty="0"/>
              <a:t>LLM </a:t>
            </a:r>
            <a:r>
              <a:rPr lang="zh-TW" altLang="en-US" dirty="0"/>
              <a:t>模型的潛力，但仍使用較傳統的時間序列處理流程。</a:t>
            </a:r>
          </a:p>
          <a:p>
            <a:r>
              <a:rPr lang="en-US" altLang="zh-TW" dirty="0"/>
              <a:t>5️⃣ </a:t>
            </a:r>
            <a:r>
              <a:rPr lang="zh-TW" altLang="en-US" dirty="0"/>
              <a:t>第五篇強調跨院資料分析，使用 </a:t>
            </a:r>
            <a:r>
              <a:rPr lang="en-US" altLang="zh-TW" dirty="0"/>
              <a:t>GPT + </a:t>
            </a:r>
            <a:r>
              <a:rPr lang="en-US" altLang="zh-TW" dirty="0" err="1"/>
              <a:t>ClinicalBert</a:t>
            </a:r>
            <a:r>
              <a:rPr lang="en-US" altLang="zh-TW" dirty="0"/>
              <a:t> + </a:t>
            </a:r>
            <a:r>
              <a:rPr lang="en-US" altLang="zh-TW" dirty="0" err="1"/>
              <a:t>BiLSTM</a:t>
            </a:r>
            <a:r>
              <a:rPr lang="en-US" altLang="zh-TW" dirty="0"/>
              <a:t> </a:t>
            </a:r>
            <a:r>
              <a:rPr lang="zh-TW" altLang="en-US" dirty="0"/>
              <a:t>架構，模型表現 </a:t>
            </a:r>
            <a:r>
              <a:rPr lang="en-US" altLang="zh-TW" dirty="0"/>
              <a:t>AUROC </a:t>
            </a:r>
            <a:r>
              <a:rPr lang="zh-TW" altLang="en-US" dirty="0"/>
              <a:t>達 </a:t>
            </a:r>
            <a:r>
              <a:rPr lang="en-US" altLang="zh-TW" dirty="0"/>
              <a:t>0.846</a:t>
            </a:r>
            <a:r>
              <a:rPr lang="zh-TW" altLang="en-US" dirty="0"/>
              <a:t>，具國際泛化性，但資料品質差異帶來挑戰。</a:t>
            </a:r>
          </a:p>
          <a:p>
            <a:r>
              <a:rPr lang="en-US" altLang="zh-TW" dirty="0"/>
              <a:t>6️⃣ </a:t>
            </a:r>
            <a:r>
              <a:rPr lang="zh-TW" altLang="en-US" dirty="0"/>
              <a:t>第六篇為解釋式 </a:t>
            </a:r>
            <a:r>
              <a:rPr lang="en-US" altLang="zh-TW" dirty="0"/>
              <a:t>AI </a:t>
            </a:r>
            <a:r>
              <a:rPr lang="zh-TW" altLang="en-US" dirty="0"/>
              <a:t>的代表作，透過 </a:t>
            </a:r>
            <a:r>
              <a:rPr lang="en-US" altLang="zh-TW" dirty="0"/>
              <a:t>Grad-CAM </a:t>
            </a:r>
            <a:r>
              <a:rPr lang="zh-TW" altLang="en-US" dirty="0"/>
              <a:t>搭配 </a:t>
            </a:r>
            <a:r>
              <a:rPr lang="en-US" altLang="zh-TW" dirty="0"/>
              <a:t>CNN+MLP </a:t>
            </a:r>
            <a:r>
              <a:rPr lang="zh-TW" altLang="en-US" dirty="0"/>
              <a:t>架構進行模型解釋，提升臨床可解釋性，但其特徵指標（如 </a:t>
            </a:r>
            <a:r>
              <a:rPr lang="en-US" altLang="zh-TW" dirty="0" err="1"/>
              <a:t>qSOFA</a:t>
            </a:r>
            <a:r>
              <a:rPr lang="zh-TW" altLang="en-US" dirty="0"/>
              <a:t>）仍較有限。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2B7AC-B257-4FF7-B280-327B2EDC37CE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743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這張表彙整了近年來幾篇關於敗血症早期預測的代表性研究，從資料集、方法、模型表現到每篇文章的優點與限制進行對照與比較：</a:t>
            </a:r>
          </a:p>
          <a:p>
            <a:r>
              <a:rPr lang="en-US" altLang="zh-TW" dirty="0"/>
              <a:t>1️⃣ </a:t>
            </a:r>
            <a:r>
              <a:rPr lang="zh-TW" altLang="en-US" dirty="0"/>
              <a:t>第一篇研究使用 </a:t>
            </a:r>
            <a:r>
              <a:rPr lang="en-US" altLang="zh-TW" dirty="0"/>
              <a:t>MIMIC-IV </a:t>
            </a:r>
            <a:r>
              <a:rPr lang="zh-TW" altLang="en-US" dirty="0"/>
              <a:t>資料集，採用 </a:t>
            </a:r>
            <a:r>
              <a:rPr lang="en-US" altLang="zh-TW" dirty="0" err="1"/>
              <a:t>XGBoost</a:t>
            </a:r>
            <a:r>
              <a:rPr lang="en-US" altLang="zh-TW" dirty="0"/>
              <a:t> </a:t>
            </a:r>
            <a:r>
              <a:rPr lang="zh-TW" altLang="en-US" dirty="0"/>
              <a:t>與邏輯回歸模型，雖然 </a:t>
            </a:r>
            <a:r>
              <a:rPr lang="en-US" altLang="zh-TW" dirty="0"/>
              <a:t>AUROC </a:t>
            </a:r>
            <a:r>
              <a:rPr lang="zh-TW" altLang="en-US" dirty="0"/>
              <a:t>高達 </a:t>
            </a:r>
            <a:r>
              <a:rPr lang="en-US" altLang="zh-TW" dirty="0"/>
              <a:t>0.85</a:t>
            </a:r>
            <a:r>
              <a:rPr lang="zh-TW" altLang="en-US" dirty="0"/>
              <a:t>，並針對模型進行校準，但其缺乏跨院驗證，限制了模型的泛化能力。</a:t>
            </a:r>
          </a:p>
          <a:p>
            <a:r>
              <a:rPr lang="en-US" altLang="zh-TW" dirty="0"/>
              <a:t>2️⃣ </a:t>
            </a:r>
            <a:r>
              <a:rPr lang="zh-TW" altLang="en-US" dirty="0"/>
              <a:t>第二篇採用 </a:t>
            </a:r>
            <a:r>
              <a:rPr lang="en-US" altLang="zh-TW" dirty="0" err="1"/>
              <a:t>PhysioNet</a:t>
            </a:r>
            <a:r>
              <a:rPr lang="en-US" altLang="zh-TW" dirty="0"/>
              <a:t> 2019 </a:t>
            </a:r>
            <a:r>
              <a:rPr lang="zh-TW" altLang="en-US" dirty="0"/>
              <a:t>的資料，提出新的特徵工程策略，大幅提升模型表現（</a:t>
            </a:r>
            <a:r>
              <a:rPr lang="en-US" altLang="zh-TW" dirty="0"/>
              <a:t>AUROC </a:t>
            </a:r>
            <a:r>
              <a:rPr lang="zh-TW" altLang="en-US" dirty="0"/>
              <a:t>接近 </a:t>
            </a:r>
            <a:r>
              <a:rPr lang="en-US" altLang="zh-TW" dirty="0"/>
              <a:t>0.98</a:t>
            </a:r>
            <a:r>
              <a:rPr lang="zh-TW" altLang="en-US" dirty="0"/>
              <a:t>），但也指出「平均處理」可能導致資訊流失，此外進一步特徵的貢獻也有限。</a:t>
            </a:r>
          </a:p>
          <a:p>
            <a:r>
              <a:rPr lang="en-US" altLang="zh-TW" dirty="0"/>
              <a:t>3️⃣ </a:t>
            </a:r>
            <a:r>
              <a:rPr lang="zh-TW" altLang="en-US" dirty="0"/>
              <a:t>第三篇使用 </a:t>
            </a:r>
            <a:r>
              <a:rPr lang="en-US" altLang="zh-TW" dirty="0"/>
              <a:t>LSTM </a:t>
            </a:r>
            <a:r>
              <a:rPr lang="zh-TW" altLang="en-US" dirty="0"/>
              <a:t>處理時間序列資料，並基於 </a:t>
            </a:r>
            <a:r>
              <a:rPr lang="en-US" altLang="zh-TW" dirty="0"/>
              <a:t>utility score </a:t>
            </a:r>
            <a:r>
              <a:rPr lang="zh-TW" altLang="en-US" dirty="0"/>
              <a:t>進行評估，強調實用性，但其泛化能力仍有不足。</a:t>
            </a:r>
          </a:p>
          <a:p>
            <a:r>
              <a:rPr lang="en-US" altLang="zh-TW" dirty="0"/>
              <a:t>4️⃣ </a:t>
            </a:r>
            <a:r>
              <a:rPr lang="zh-TW" altLang="en-US" dirty="0"/>
              <a:t>第四篇創新地將 </a:t>
            </a:r>
            <a:r>
              <a:rPr lang="en-US" altLang="zh-TW" dirty="0" err="1"/>
              <a:t>ChatGPT</a:t>
            </a:r>
            <a:r>
              <a:rPr lang="en-US" altLang="zh-TW" dirty="0"/>
              <a:t> </a:t>
            </a:r>
            <a:r>
              <a:rPr lang="zh-TW" altLang="en-US" dirty="0"/>
              <a:t>生成摘要與結構化資料結合，並以自注意力模型進行預測，驗證 </a:t>
            </a:r>
            <a:r>
              <a:rPr lang="en-US" altLang="zh-TW" dirty="0"/>
              <a:t>LLM </a:t>
            </a:r>
            <a:r>
              <a:rPr lang="zh-TW" altLang="en-US" dirty="0"/>
              <a:t>模型的潛力，但仍使用較傳統的時間序列處理流程。</a:t>
            </a:r>
          </a:p>
          <a:p>
            <a:r>
              <a:rPr lang="en-US" altLang="zh-TW" dirty="0"/>
              <a:t>5️⃣ </a:t>
            </a:r>
            <a:r>
              <a:rPr lang="zh-TW" altLang="en-US" dirty="0"/>
              <a:t>第五篇強調跨院資料分析，使用 </a:t>
            </a:r>
            <a:r>
              <a:rPr lang="en-US" altLang="zh-TW" dirty="0"/>
              <a:t>GPT + </a:t>
            </a:r>
            <a:r>
              <a:rPr lang="en-US" altLang="zh-TW" dirty="0" err="1"/>
              <a:t>ClinicalBert</a:t>
            </a:r>
            <a:r>
              <a:rPr lang="en-US" altLang="zh-TW" dirty="0"/>
              <a:t> + </a:t>
            </a:r>
            <a:r>
              <a:rPr lang="en-US" altLang="zh-TW" dirty="0" err="1"/>
              <a:t>BiLSTM</a:t>
            </a:r>
            <a:r>
              <a:rPr lang="en-US" altLang="zh-TW" dirty="0"/>
              <a:t> </a:t>
            </a:r>
            <a:r>
              <a:rPr lang="zh-TW" altLang="en-US" dirty="0"/>
              <a:t>架構，模型表現 </a:t>
            </a:r>
            <a:r>
              <a:rPr lang="en-US" altLang="zh-TW" dirty="0"/>
              <a:t>AUROC </a:t>
            </a:r>
            <a:r>
              <a:rPr lang="zh-TW" altLang="en-US" dirty="0"/>
              <a:t>達 </a:t>
            </a:r>
            <a:r>
              <a:rPr lang="en-US" altLang="zh-TW" dirty="0"/>
              <a:t>0.846</a:t>
            </a:r>
            <a:r>
              <a:rPr lang="zh-TW" altLang="en-US" dirty="0"/>
              <a:t>，具國際泛化性，但資料品質差異帶來挑戰。</a:t>
            </a:r>
          </a:p>
          <a:p>
            <a:r>
              <a:rPr lang="en-US" altLang="zh-TW" dirty="0"/>
              <a:t>6️⃣ </a:t>
            </a:r>
            <a:r>
              <a:rPr lang="zh-TW" altLang="en-US" dirty="0"/>
              <a:t>第六篇為解釋式 </a:t>
            </a:r>
            <a:r>
              <a:rPr lang="en-US" altLang="zh-TW" dirty="0"/>
              <a:t>AI </a:t>
            </a:r>
            <a:r>
              <a:rPr lang="zh-TW" altLang="en-US" dirty="0"/>
              <a:t>的代表作，透過 </a:t>
            </a:r>
            <a:r>
              <a:rPr lang="en-US" altLang="zh-TW" dirty="0"/>
              <a:t>Grad-CAM </a:t>
            </a:r>
            <a:r>
              <a:rPr lang="zh-TW" altLang="en-US" dirty="0"/>
              <a:t>搭配 </a:t>
            </a:r>
            <a:r>
              <a:rPr lang="en-US" altLang="zh-TW" dirty="0"/>
              <a:t>CNN+MLP </a:t>
            </a:r>
            <a:r>
              <a:rPr lang="zh-TW" altLang="en-US" dirty="0"/>
              <a:t>架構進行模型解釋，提升臨床可解釋性，但其特徵指標（如 </a:t>
            </a:r>
            <a:r>
              <a:rPr lang="en-US" altLang="zh-TW" dirty="0" err="1"/>
              <a:t>qSOFA</a:t>
            </a:r>
            <a:r>
              <a:rPr lang="zh-TW" altLang="en-US" dirty="0"/>
              <a:t>）仍較有限。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2B7AC-B257-4FF7-B280-327B2EDC37CE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035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這張表彙整了近年來幾篇關於敗血症早期預測的代表性研究，從資料集、方法、模型表現到每篇文章的優點與限制進行對照與比較：</a:t>
            </a:r>
          </a:p>
          <a:p>
            <a:r>
              <a:rPr lang="en-US" altLang="zh-TW" dirty="0"/>
              <a:t>1️⃣ </a:t>
            </a:r>
            <a:r>
              <a:rPr lang="zh-TW" altLang="en-US" dirty="0"/>
              <a:t>第一篇研究使用 </a:t>
            </a:r>
            <a:r>
              <a:rPr lang="en-US" altLang="zh-TW" dirty="0"/>
              <a:t>MIMIC-IV </a:t>
            </a:r>
            <a:r>
              <a:rPr lang="zh-TW" altLang="en-US" dirty="0"/>
              <a:t>資料集，採用 </a:t>
            </a:r>
            <a:r>
              <a:rPr lang="en-US" altLang="zh-TW" dirty="0" err="1"/>
              <a:t>XGBoost</a:t>
            </a:r>
            <a:r>
              <a:rPr lang="en-US" altLang="zh-TW" dirty="0"/>
              <a:t> </a:t>
            </a:r>
            <a:r>
              <a:rPr lang="zh-TW" altLang="en-US" dirty="0"/>
              <a:t>與邏輯回歸模型，雖然 </a:t>
            </a:r>
            <a:r>
              <a:rPr lang="en-US" altLang="zh-TW" dirty="0"/>
              <a:t>AUROC </a:t>
            </a:r>
            <a:r>
              <a:rPr lang="zh-TW" altLang="en-US" dirty="0"/>
              <a:t>高達 </a:t>
            </a:r>
            <a:r>
              <a:rPr lang="en-US" altLang="zh-TW" dirty="0"/>
              <a:t>0.85</a:t>
            </a:r>
            <a:r>
              <a:rPr lang="zh-TW" altLang="en-US" dirty="0"/>
              <a:t>，並針對模型進行校準，但其缺乏跨院驗證，限制了模型的泛化能力。</a:t>
            </a:r>
          </a:p>
          <a:p>
            <a:r>
              <a:rPr lang="en-US" altLang="zh-TW" dirty="0"/>
              <a:t>2️⃣ </a:t>
            </a:r>
            <a:r>
              <a:rPr lang="zh-TW" altLang="en-US" dirty="0"/>
              <a:t>第二篇採用 </a:t>
            </a:r>
            <a:r>
              <a:rPr lang="en-US" altLang="zh-TW" dirty="0" err="1"/>
              <a:t>PhysioNet</a:t>
            </a:r>
            <a:r>
              <a:rPr lang="en-US" altLang="zh-TW" dirty="0"/>
              <a:t> 2019 </a:t>
            </a:r>
            <a:r>
              <a:rPr lang="zh-TW" altLang="en-US" dirty="0"/>
              <a:t>的資料，提出新的特徵工程策略，大幅提升模型表現（</a:t>
            </a:r>
            <a:r>
              <a:rPr lang="en-US" altLang="zh-TW" dirty="0"/>
              <a:t>AUROC </a:t>
            </a:r>
            <a:r>
              <a:rPr lang="zh-TW" altLang="en-US" dirty="0"/>
              <a:t>接近 </a:t>
            </a:r>
            <a:r>
              <a:rPr lang="en-US" altLang="zh-TW" dirty="0"/>
              <a:t>0.98</a:t>
            </a:r>
            <a:r>
              <a:rPr lang="zh-TW" altLang="en-US" dirty="0"/>
              <a:t>），但也指出「平均處理」可能導致資訊流失，此外進一步特徵的貢獻也有限。</a:t>
            </a:r>
          </a:p>
          <a:p>
            <a:r>
              <a:rPr lang="en-US" altLang="zh-TW" dirty="0"/>
              <a:t>3️⃣ </a:t>
            </a:r>
            <a:r>
              <a:rPr lang="zh-TW" altLang="en-US" dirty="0"/>
              <a:t>第三篇使用 </a:t>
            </a:r>
            <a:r>
              <a:rPr lang="en-US" altLang="zh-TW" dirty="0"/>
              <a:t>LSTM </a:t>
            </a:r>
            <a:r>
              <a:rPr lang="zh-TW" altLang="en-US" dirty="0"/>
              <a:t>處理時間序列資料，並基於 </a:t>
            </a:r>
            <a:r>
              <a:rPr lang="en-US" altLang="zh-TW" dirty="0"/>
              <a:t>utility score </a:t>
            </a:r>
            <a:r>
              <a:rPr lang="zh-TW" altLang="en-US" dirty="0"/>
              <a:t>進行評估，強調實用性，但其泛化能力仍有不足。</a:t>
            </a:r>
          </a:p>
          <a:p>
            <a:r>
              <a:rPr lang="en-US" altLang="zh-TW" dirty="0"/>
              <a:t>4️⃣ </a:t>
            </a:r>
            <a:r>
              <a:rPr lang="zh-TW" altLang="en-US" dirty="0"/>
              <a:t>第四篇創新地將 </a:t>
            </a:r>
            <a:r>
              <a:rPr lang="en-US" altLang="zh-TW" dirty="0" err="1"/>
              <a:t>ChatGPT</a:t>
            </a:r>
            <a:r>
              <a:rPr lang="en-US" altLang="zh-TW" dirty="0"/>
              <a:t> </a:t>
            </a:r>
            <a:r>
              <a:rPr lang="zh-TW" altLang="en-US" dirty="0"/>
              <a:t>生成摘要與結構化資料結合，並以自注意力模型進行預測，驗證 </a:t>
            </a:r>
            <a:r>
              <a:rPr lang="en-US" altLang="zh-TW" dirty="0"/>
              <a:t>LLM </a:t>
            </a:r>
            <a:r>
              <a:rPr lang="zh-TW" altLang="en-US" dirty="0"/>
              <a:t>模型的潛力，但仍使用較傳統的時間序列處理流程。</a:t>
            </a:r>
          </a:p>
          <a:p>
            <a:r>
              <a:rPr lang="en-US" altLang="zh-TW" dirty="0"/>
              <a:t>5️⃣ </a:t>
            </a:r>
            <a:r>
              <a:rPr lang="zh-TW" altLang="en-US" dirty="0"/>
              <a:t>第五篇強調跨院資料分析，使用 </a:t>
            </a:r>
            <a:r>
              <a:rPr lang="en-US" altLang="zh-TW" dirty="0"/>
              <a:t>GPT + </a:t>
            </a:r>
            <a:r>
              <a:rPr lang="en-US" altLang="zh-TW" dirty="0" err="1"/>
              <a:t>ClinicalBert</a:t>
            </a:r>
            <a:r>
              <a:rPr lang="en-US" altLang="zh-TW" dirty="0"/>
              <a:t> + </a:t>
            </a:r>
            <a:r>
              <a:rPr lang="en-US" altLang="zh-TW" dirty="0" err="1"/>
              <a:t>BiLSTM</a:t>
            </a:r>
            <a:r>
              <a:rPr lang="en-US" altLang="zh-TW" dirty="0"/>
              <a:t> </a:t>
            </a:r>
            <a:r>
              <a:rPr lang="zh-TW" altLang="en-US" dirty="0"/>
              <a:t>架構，模型表現 </a:t>
            </a:r>
            <a:r>
              <a:rPr lang="en-US" altLang="zh-TW" dirty="0"/>
              <a:t>AUROC </a:t>
            </a:r>
            <a:r>
              <a:rPr lang="zh-TW" altLang="en-US" dirty="0"/>
              <a:t>達 </a:t>
            </a:r>
            <a:r>
              <a:rPr lang="en-US" altLang="zh-TW" dirty="0"/>
              <a:t>0.846</a:t>
            </a:r>
            <a:r>
              <a:rPr lang="zh-TW" altLang="en-US" dirty="0"/>
              <a:t>，具國際泛化性，但資料品質差異帶來挑戰。</a:t>
            </a:r>
          </a:p>
          <a:p>
            <a:r>
              <a:rPr lang="en-US" altLang="zh-TW" dirty="0"/>
              <a:t>6️⃣ </a:t>
            </a:r>
            <a:r>
              <a:rPr lang="zh-TW" altLang="en-US" dirty="0"/>
              <a:t>第六篇為解釋式 </a:t>
            </a:r>
            <a:r>
              <a:rPr lang="en-US" altLang="zh-TW" dirty="0"/>
              <a:t>AI </a:t>
            </a:r>
            <a:r>
              <a:rPr lang="zh-TW" altLang="en-US" dirty="0"/>
              <a:t>的代表作，透過 </a:t>
            </a:r>
            <a:r>
              <a:rPr lang="en-US" altLang="zh-TW" dirty="0"/>
              <a:t>Grad-CAM </a:t>
            </a:r>
            <a:r>
              <a:rPr lang="zh-TW" altLang="en-US" dirty="0"/>
              <a:t>搭配 </a:t>
            </a:r>
            <a:r>
              <a:rPr lang="en-US" altLang="zh-TW" dirty="0"/>
              <a:t>CNN+MLP </a:t>
            </a:r>
            <a:r>
              <a:rPr lang="zh-TW" altLang="en-US" dirty="0"/>
              <a:t>架構進行模型解釋，提升臨床可解釋性，但其特徵指標（如 </a:t>
            </a:r>
            <a:r>
              <a:rPr lang="en-US" altLang="zh-TW" dirty="0" err="1"/>
              <a:t>qSOFA</a:t>
            </a:r>
            <a:r>
              <a:rPr lang="zh-TW" altLang="en-US" dirty="0"/>
              <a:t>）仍較有限。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2B7AC-B257-4FF7-B280-327B2EDC37CE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3090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2B7AC-B257-4FF7-B280-327B2EDC37CE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62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199A2A-E1C6-4464-A3A0-ACEB713A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69828B-8F49-4AE1-B110-192EE96CF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533225-E91E-4B55-9249-AA942023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7CAB-5363-4DCB-8119-530D5BF6B9D2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66A188-22D1-42F0-A7D5-188B7C33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F285A2-9F77-4EED-935B-4461764F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2142-03B2-487D-9496-32A6CFDB1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15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C639FE-A0F6-48EC-B52E-AEE2741E8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F46EE74-A695-4A59-AEA0-67836588A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C64D58-3C93-4E7B-AA33-09702374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7CAB-5363-4DCB-8119-530D5BF6B9D2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F981CB-CAB0-44C4-A33C-462DC686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8DA2B8-6CE6-4599-98E5-6C1CBE1E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2142-03B2-487D-9496-32A6CFDB1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281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8A6CF28-47A1-4E18-ABBB-D41CAB81B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0AC17B-4210-4157-9110-A1BA5E302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5BFB38-64AC-478B-9FEE-BD8C8CCD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7CAB-5363-4DCB-8119-530D5BF6B9D2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66BB4D-3A6D-45DF-A539-80D9A6EC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5C0337-6EEB-46EA-8B68-5E6D2BF4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2142-03B2-487D-9496-32A6CFDB1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65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122DBD-A523-48B3-8254-18031683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1EBA-DF15-4CC0-BB88-9948436B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82B5EF-54BD-409B-B633-E23FCB28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7CAB-5363-4DCB-8119-530D5BF6B9D2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98E29A-E006-4A0E-A593-3954FD37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493D9-90AE-4F79-A371-5D3659F6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2142-03B2-487D-9496-32A6CFDB1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187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34955-0FAC-425A-90D7-2CECCF36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013B01-DD62-4A66-80CE-F42596DB1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195F66-AB34-42C7-BD6D-4E598E41F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7CAB-5363-4DCB-8119-530D5BF6B9D2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4A07CB-CE42-4ADD-9D4A-0045E601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61F905-FBF8-4035-9DF5-F36BF0B0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2142-03B2-487D-9496-32A6CFDB1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9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FC2BA-EB23-440F-85D6-72926079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AFC8E-1909-4642-BECC-4DA7EA9FE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DDCBFC-8FEF-473C-A5C4-0FAA45084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333F59-E056-4E22-8182-BC07D364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7CAB-5363-4DCB-8119-530D5BF6B9D2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E460BC-EE06-45D6-9F90-9E39A9AA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B68F725-E5B1-4418-9D0A-270C237B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2142-03B2-487D-9496-32A6CFDB1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70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12892-74E2-4243-8E1B-66B11160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A35210-22DF-446F-BF03-CACDF05AB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2996F8-97D7-4AEB-9D63-D633F1E92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55D928-E1A3-4DF5-919D-A7810490D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D19523-36FB-4F1F-965B-9873A7416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1A07708-4473-45F8-9953-4D9AEEF77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7CAB-5363-4DCB-8119-530D5BF6B9D2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243ABB5-AF5B-48A5-8707-6CF860A8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614D455-C094-4AED-BACA-56E3E663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2142-03B2-487D-9496-32A6CFDB1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731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8737E1-48A8-465B-AC16-80B0E284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A78A73-5698-4301-B724-88FDD680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7CAB-5363-4DCB-8119-530D5BF6B9D2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526DB67-A959-4C5D-A07E-672DE56B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D55C96-4197-4B38-B6FD-9A656B68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2142-03B2-487D-9496-32A6CFDB1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234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445024-E1FB-41D0-9996-A1F04CF8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7CAB-5363-4DCB-8119-530D5BF6B9D2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E51363E-A0BB-4FF5-9B9E-C4FC1C7B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62AAE9-D3C3-491C-8815-B8AE0D20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2142-03B2-487D-9496-32A6CFDB1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423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A46C2-D8D9-4B1E-A794-D295ADA8F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71DD2-E382-4939-94EC-C54A53DD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364507-B765-4182-84B9-8C0D288E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85D43B-C83B-417D-B4B6-0E65555D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7CAB-5363-4DCB-8119-530D5BF6B9D2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D05C86-486F-4A1F-83D6-DD67377B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DF12D5-FE23-4143-A12D-C357D7F1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2142-03B2-487D-9496-32A6CFDB1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68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9BDF2-EF5E-4795-9E1C-7B20A65D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BA37775-40FD-4E3D-9CA8-A802F049E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E714E4-948A-4A3D-B7FA-F2BAE80DB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B1B9E0-23C1-4579-A323-D8F3FC3B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7CAB-5363-4DCB-8119-530D5BF6B9D2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027361-DFAB-4F31-A467-4968B8CE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621BF3-075F-4055-9065-38856457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D2142-03B2-487D-9496-32A6CFDB1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85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8DF1157-3F0C-4333-B965-DECB3A80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ADB4D35-7020-4E2C-B335-4829F2BF9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B71FFE-85AC-45DA-8C92-8DEC863D8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47CAB-5363-4DCB-8119-530D5BF6B9D2}" type="datetimeFigureOut">
              <a:rPr lang="zh-TW" altLang="en-US" smtClean="0"/>
              <a:t>2025/6/2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FB6522-9D36-4E05-A1CC-1B1D559F9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5BB923-A357-4EB9-A5CE-85C2162FA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D2142-03B2-487D-9496-32A6CFDB1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05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.int/news-room/fact-sheets/detail/sepsi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9578FB86-7B48-4D68-950C-2FD1915D8A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E85EA3-08F6-4CCD-93FA-F46D88AE3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620" y="3589158"/>
            <a:ext cx="4483994" cy="2051787"/>
          </a:xfrm>
        </p:spPr>
        <p:txBody>
          <a:bodyPr>
            <a:normAutofit/>
          </a:bodyPr>
          <a:lstStyle/>
          <a:p>
            <a:pPr algn="l"/>
            <a:r>
              <a:rPr lang="en-US" altLang="zh-TW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Index: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  <a:p>
            <a:pPr algn="l"/>
            <a:r>
              <a:rPr lang="en-US" altLang="zh-TW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pPr algn="l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鄭志權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312554017</a:t>
            </a:r>
            <a:endParaRPr lang="en-US" altLang="zh-TW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algn="l"/>
            <a:r>
              <a:rPr lang="zh-TW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蔡璧如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312554019</a:t>
            </a:r>
            <a:endParaRPr lang="zh-TW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Google Shape;105;p13">
            <a:extLst>
              <a:ext uri="{FF2B5EF4-FFF2-40B4-BE49-F238E27FC236}">
                <a16:creationId xmlns:a16="http://schemas.microsoft.com/office/drawing/2014/main" id="{315C6D6B-8237-453F-8333-791B57D3AF61}"/>
              </a:ext>
            </a:extLst>
          </p:cNvPr>
          <p:cNvSpPr/>
          <p:nvPr/>
        </p:nvSpPr>
        <p:spPr>
          <a:xfrm>
            <a:off x="6257252" y="3351367"/>
            <a:ext cx="4636128" cy="3498169"/>
          </a:xfrm>
          <a:custGeom>
            <a:avLst/>
            <a:gdLst/>
            <a:ahLst/>
            <a:cxnLst/>
            <a:rect l="l" t="t" r="r" b="b"/>
            <a:pathLst>
              <a:path w="3902661" h="2944735" extrusionOk="0">
                <a:moveTo>
                  <a:pt x="0" y="0"/>
                </a:moveTo>
                <a:lnTo>
                  <a:pt x="3902661" y="0"/>
                </a:lnTo>
                <a:lnTo>
                  <a:pt x="3902661" y="2944735"/>
                </a:lnTo>
                <a:lnTo>
                  <a:pt x="0" y="2944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9F5E29-CC44-42DA-BC3C-D8052080DAF9}"/>
              </a:ext>
            </a:extLst>
          </p:cNvPr>
          <p:cNvSpPr txBox="1"/>
          <p:nvPr/>
        </p:nvSpPr>
        <p:spPr>
          <a:xfrm>
            <a:off x="1106510" y="1922929"/>
            <a:ext cx="99789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6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Prediction of Sepsis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3636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7F1F3-428A-47B8-8ED0-8BE49A2E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Evaluation Metrics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D11F7A-A67D-48CB-80A6-5C81043969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4400" y="1407919"/>
                <a:ext cx="10515600" cy="28133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Accuracy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Area Under ROC curve ( AUROC 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Area Under Precision-Recall curve ( AUPRC 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F1 Score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Utility Score </a:t>
                </a:r>
                <a14:m>
                  <m:oMath xmlns:m="http://schemas.openxmlformats.org/officeDocument/2006/math"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each prediction, i.e., </a:t>
                </a:r>
                <a:r>
                  <a:rPr lang="en-US" altLang="zh-TW" sz="1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each patient s and each hour t</a:t>
                </a:r>
                <a:endParaRPr lang="zh-TW" altLang="en-US" sz="16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D11F7A-A67D-48CB-80A6-5C8104396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4400" y="1407919"/>
                <a:ext cx="10515600" cy="2813351"/>
              </a:xfrm>
              <a:blipFill>
                <a:blip r:embed="rId4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>
            <a:extLst>
              <a:ext uri="{FF2B5EF4-FFF2-40B4-BE49-F238E27FC236}">
                <a16:creationId xmlns:a16="http://schemas.microsoft.com/office/drawing/2014/main" id="{4AA6A964-2CC8-450D-9F99-30E06D96F52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003"/>
          <a:stretch/>
        </p:blipFill>
        <p:spPr>
          <a:xfrm>
            <a:off x="5321549" y="4258848"/>
            <a:ext cx="4786955" cy="257207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8829680-00C7-43A9-8FD0-B3DFCB2B49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1064399" y="4312809"/>
            <a:ext cx="4648583" cy="2497595"/>
          </a:xfrm>
          <a:prstGeom prst="rect">
            <a:avLst/>
          </a:prstGeom>
        </p:spPr>
      </p:pic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EDF6044-6EC0-4AAB-9BBC-9C183DCB6C27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E52B03F-5E85-4258-B77E-43727B38FAB4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3CC9D27-A161-46F0-A1B6-C1F9FB9AF646}"/>
              </a:ext>
            </a:extLst>
          </p:cNvPr>
          <p:cNvSpPr txBox="1"/>
          <p:nvPr/>
        </p:nvSpPr>
        <p:spPr>
          <a:xfrm>
            <a:off x="1290600" y="4046794"/>
            <a:ext cx="24282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For sepsis patients :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EBE7798-82E8-4C0E-90BC-F70BE44020B5}"/>
              </a:ext>
            </a:extLst>
          </p:cNvPr>
          <p:cNvSpPr txBox="1"/>
          <p:nvPr/>
        </p:nvSpPr>
        <p:spPr>
          <a:xfrm>
            <a:off x="5600880" y="4046794"/>
            <a:ext cx="29829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For non-sepsis patients: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47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4107EE82-9396-4234-9269-260BA1C15F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3"/>
          <a:stretch/>
        </p:blipFill>
        <p:spPr>
          <a:xfrm>
            <a:off x="6131624" y="3854610"/>
            <a:ext cx="4379415" cy="23530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54B9920-0460-423E-9BCD-926A33A074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6234545" y="1831921"/>
            <a:ext cx="4211783" cy="226291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8C7F1F3-428A-47B8-8ED0-8BE49A2E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Evaluation Metrics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D11F7A-A67D-48CB-80A6-5C81043969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5614"/>
                <a:ext cx="10515600" cy="37789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Define a score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each prediction, i.e., for each patient s and each hour t:</a:t>
                </a:r>
                <a:endParaRPr lang="zh-TW" alt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D11F7A-A67D-48CB-80A6-5C8104396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5614"/>
                <a:ext cx="10515600" cy="377898"/>
              </a:xfrm>
              <a:blipFill>
                <a:blip r:embed="rId6"/>
                <a:stretch>
                  <a:fillRect l="-348" t="-14516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CBF4CD9-CF72-4B89-A311-2D1ECA0D65B5}"/>
                  </a:ext>
                </a:extLst>
              </p:cNvPr>
              <p:cNvSpPr txBox="1"/>
              <p:nvPr/>
            </p:nvSpPr>
            <p:spPr>
              <a:xfrm>
                <a:off x="861077" y="2214832"/>
                <a:ext cx="4911928" cy="390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For sepsis patients: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sepsis</m:t>
                        </m:r>
                      </m:sub>
                    </m:sSub>
                  </m:oMath>
                </a14:m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 = 48 </a:t>
                </a:r>
                <a:r>
                  <a:rPr lang="en-US" altLang="zh-TW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hr</a:t>
                </a: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zh-TW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CBF4CD9-CF72-4B89-A311-2D1ECA0D6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77" y="2214832"/>
                <a:ext cx="4911928" cy="390748"/>
              </a:xfrm>
              <a:prstGeom prst="rect">
                <a:avLst/>
              </a:prstGeom>
              <a:blipFill>
                <a:blip r:embed="rId7"/>
                <a:stretch>
                  <a:fillRect l="-993" t="-7813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字方塊 12">
            <a:extLst>
              <a:ext uri="{FF2B5EF4-FFF2-40B4-BE49-F238E27FC236}">
                <a16:creationId xmlns:a16="http://schemas.microsoft.com/office/drawing/2014/main" id="{B52068F0-5538-4081-957B-57F05806510E}"/>
              </a:ext>
            </a:extLst>
          </p:cNvPr>
          <p:cNvSpPr txBox="1"/>
          <p:nvPr/>
        </p:nvSpPr>
        <p:spPr>
          <a:xfrm>
            <a:off x="861077" y="4343548"/>
            <a:ext cx="29034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For non-sepsis patients: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A4ECF81-76CD-48BF-84BD-7B3303D34DF1}"/>
                  </a:ext>
                </a:extLst>
              </p:cNvPr>
              <p:cNvSpPr txBox="1"/>
              <p:nvPr/>
            </p:nvSpPr>
            <p:spPr>
              <a:xfrm>
                <a:off x="865638" y="5128750"/>
                <a:ext cx="12070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FA4ECF81-76CD-48BF-84BD-7B3303D34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38" y="5128750"/>
                <a:ext cx="12070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弧 4">
            <a:extLst>
              <a:ext uri="{FF2B5EF4-FFF2-40B4-BE49-F238E27FC236}">
                <a16:creationId xmlns:a16="http://schemas.microsoft.com/office/drawing/2014/main" id="{0DA99F12-A8F5-4D04-9CC1-7CD5F01EA010}"/>
              </a:ext>
            </a:extLst>
          </p:cNvPr>
          <p:cNvSpPr/>
          <p:nvPr/>
        </p:nvSpPr>
        <p:spPr>
          <a:xfrm>
            <a:off x="2068143" y="5128749"/>
            <a:ext cx="109908" cy="369333"/>
          </a:xfrm>
          <a:prstGeom prst="leftBrace">
            <a:avLst>
              <a:gd name="adj1" fmla="val 48880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E8CC031-6D74-4666-BDCE-0208A71B7EEF}"/>
                  </a:ext>
                </a:extLst>
              </p:cNvPr>
              <p:cNvSpPr txBox="1"/>
              <p:nvPr/>
            </p:nvSpPr>
            <p:spPr>
              <a:xfrm>
                <a:off x="2223516" y="4944084"/>
                <a:ext cx="32854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)=−0.05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(False Alarm)</a:t>
                </a:r>
                <a:endParaRPr lang="zh-TW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E8CC031-6D74-4666-BDCE-0208A71B7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516" y="4944084"/>
                <a:ext cx="3285459" cy="369332"/>
              </a:xfrm>
              <a:prstGeom prst="rect">
                <a:avLst/>
              </a:prstGeom>
              <a:blipFill>
                <a:blip r:embed="rId9"/>
                <a:stretch>
                  <a:fillRect t="-9836" r="-3711" b="-229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46BE145-46DA-4548-AD87-43B3D617F42D}"/>
                  </a:ext>
                </a:extLst>
              </p:cNvPr>
              <p:cNvSpPr txBox="1"/>
              <p:nvPr/>
            </p:nvSpPr>
            <p:spPr>
              <a:xfrm>
                <a:off x="2223516" y="5313416"/>
                <a:ext cx="37527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(Correct Rejection)</a:t>
                </a:r>
                <a:endParaRPr lang="zh-TW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46BE145-46DA-4548-AD87-43B3D617F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516" y="5313416"/>
                <a:ext cx="3752734" cy="369332"/>
              </a:xfrm>
              <a:prstGeom prst="rect">
                <a:avLst/>
              </a:prstGeom>
              <a:blipFill>
                <a:blip r:embed="rId10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BE1027B-9FEE-4CD7-9356-7D5EED776B57}"/>
                  </a:ext>
                </a:extLst>
              </p:cNvPr>
              <p:cNvSpPr txBox="1"/>
              <p:nvPr/>
            </p:nvSpPr>
            <p:spPr>
              <a:xfrm>
                <a:off x="838199" y="2794764"/>
                <a:ext cx="5396346" cy="973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optimal</m:t>
                        </m:r>
                      </m:sub>
                    </m:sSub>
                  </m:oMath>
                </a14:m>
                <a:endParaRPr lang="en-US" altLang="zh-TW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early</m:t>
                        </m:r>
                      </m:sub>
                    </m:sSub>
                  </m:oMath>
                </a14:m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late</m:t>
                        </m:r>
                      </m:sub>
                    </m:sSub>
                  </m:oMath>
                </a14:m>
                <a:endParaRPr lang="en-US" altLang="zh-TW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CBE1027B-9FEE-4CD7-9356-7D5EED776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794764"/>
                <a:ext cx="5396346" cy="973536"/>
              </a:xfrm>
              <a:prstGeom prst="rect">
                <a:avLst/>
              </a:prstGeom>
              <a:blipFill>
                <a:blip r:embed="rId11"/>
                <a:stretch>
                  <a:fillRect l="-790" t="-2500" b="-81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142A1DC9-4F76-4328-8392-96452DA9AF3C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DA0EB74-6234-4129-9363-8346DE6ECAE6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A3B08BF-F1DD-4139-8642-07D36DDF5D29}"/>
                  </a:ext>
                </a:extLst>
              </p:cNvPr>
              <p:cNvSpPr txBox="1"/>
              <p:nvPr/>
            </p:nvSpPr>
            <p:spPr>
              <a:xfrm>
                <a:off x="2068142" y="2838994"/>
                <a:ext cx="3761869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= 48 </a:t>
                </a:r>
                <a:r>
                  <a:rPr lang="en-US" altLang="zh-TW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 6 </a:t>
                </a: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= 42 </a:t>
                </a:r>
                <a:r>
                  <a:rPr lang="en-US" altLang="zh-TW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hr</a:t>
                </a: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 →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 = 1.0</a:t>
                </a:r>
              </a:p>
              <a:p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= 48 </a:t>
                </a:r>
                <a:r>
                  <a:rPr lang="en-US" altLang="zh-TW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– 12 </a:t>
                </a: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= 36 </a:t>
                </a:r>
                <a:r>
                  <a:rPr lang="en-US" altLang="zh-TW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hr</a:t>
                </a: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 →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 = -0.05</a:t>
                </a:r>
              </a:p>
              <a:p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= 48 </a:t>
                </a:r>
                <a:r>
                  <a:rPr lang="en-US" altLang="zh-TW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+ 3 </a:t>
                </a: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= 51 </a:t>
                </a:r>
                <a:r>
                  <a:rPr lang="en-US" altLang="zh-TW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hr</a:t>
                </a:r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 →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 = -2.0</a:t>
                </a: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A3B08BF-F1DD-4139-8642-07D36DDF5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142" y="2838994"/>
                <a:ext cx="3761869" cy="923330"/>
              </a:xfrm>
              <a:prstGeom prst="rect">
                <a:avLst/>
              </a:prstGeom>
              <a:blipFill>
                <a:blip r:embed="rId12"/>
                <a:stretch>
                  <a:fillRect l="-1297" t="-3974" r="-162" b="-9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9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7F1F3-428A-47B8-8ED0-8BE49A2E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Evaluation Metrics</a:t>
            </a:r>
            <a:endParaRPr lang="zh-TW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D11F7A-A67D-48CB-80A6-5C81043969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5614"/>
                <a:ext cx="10515600" cy="37789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Define a score </a:t>
                </a:r>
                <a14:m>
                  <m:oMath xmlns:m="http://schemas.openxmlformats.org/officeDocument/2006/math">
                    <m:r>
                      <a:rPr lang="en-US" altLang="zh-TW" sz="18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TW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each prediction, i.e., for each patient s and each hour t:</a:t>
                </a:r>
                <a:endParaRPr lang="zh-TW" altLang="en-US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FD11F7A-A67D-48CB-80A6-5C8104396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5614"/>
                <a:ext cx="10515600" cy="377898"/>
              </a:xfrm>
              <a:blipFill>
                <a:blip r:embed="rId2"/>
                <a:stretch>
                  <a:fillRect l="-348" t="-14516" b="-161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圖片 16">
            <a:extLst>
              <a:ext uri="{FF2B5EF4-FFF2-40B4-BE49-F238E27FC236}">
                <a16:creationId xmlns:a16="http://schemas.microsoft.com/office/drawing/2014/main" id="{4AA6A964-2CC8-450D-9F99-30E06D96F5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3"/>
          <a:stretch/>
        </p:blipFill>
        <p:spPr>
          <a:xfrm>
            <a:off x="716486" y="3854610"/>
            <a:ext cx="4379415" cy="2353096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A8829680-00C7-43A9-8FD0-B3DFCB2B49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819407" y="1831921"/>
            <a:ext cx="4211783" cy="2262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D92F34A-CC89-4EF3-893A-7D23F1E706C6}"/>
                  </a:ext>
                </a:extLst>
              </p:cNvPr>
              <p:cNvSpPr txBox="1"/>
              <p:nvPr/>
            </p:nvSpPr>
            <p:spPr>
              <a:xfrm>
                <a:off x="5353192" y="2047388"/>
                <a:ext cx="2438873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total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ED92F34A-CC89-4EF3-893A-7D23F1E70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192" y="2047388"/>
                <a:ext cx="243887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01486E6-4A2B-428F-85A7-6A42DF6CBE94}"/>
                  </a:ext>
                </a:extLst>
              </p:cNvPr>
              <p:cNvSpPr txBox="1"/>
              <p:nvPr/>
            </p:nvSpPr>
            <p:spPr>
              <a:xfrm>
                <a:off x="5333421" y="3103726"/>
                <a:ext cx="3870931" cy="609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normalized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total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predictions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optimal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no</m:t>
                              </m:r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predictions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801486E6-4A2B-428F-85A7-6A42DF6CB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421" y="3103726"/>
                <a:ext cx="3870931" cy="6093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945235E9-4966-4CD8-A343-6ED67653554F}"/>
                  </a:ext>
                </a:extLst>
              </p:cNvPr>
              <p:cNvSpPr txBox="1"/>
              <p:nvPr/>
            </p:nvSpPr>
            <p:spPr>
              <a:xfrm>
                <a:off x="5333421" y="4061576"/>
                <a:ext cx="5582229" cy="20806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total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 The score from our own model predictions.</a:t>
                </a:r>
              </a:p>
              <a:p>
                <a:endParaRPr lang="en-US" altLang="zh-TW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no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predictions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 The score of a classifier that makes no predictions.</a:t>
                </a:r>
              </a:p>
              <a:p>
                <a:endParaRPr lang="en-US" altLang="zh-TW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optimal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TW" dirty="0">
                    <a:latin typeface="Arial" panose="020B0604020202020204" pitchFamily="34" charset="0"/>
                    <a:cs typeface="Arial" panose="020B0604020202020204" pitchFamily="34" charset="0"/>
                  </a:rPr>
                  <a:t> The highest possible score achievable by an ideal classifier.</a:t>
                </a:r>
                <a:endParaRPr lang="zh-TW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945235E9-4966-4CD8-A343-6ED676535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421" y="4061576"/>
                <a:ext cx="5582229" cy="2080698"/>
              </a:xfrm>
              <a:prstGeom prst="rect">
                <a:avLst/>
              </a:prstGeom>
              <a:blipFill>
                <a:blip r:embed="rId6"/>
                <a:stretch>
                  <a:fillRect l="-983" t="-1462" b="-35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EDF6044-6EC0-4AAB-9BBC-9C183DCB6C27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E52B03F-5E85-4258-B77E-43727B38FAB4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57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A81CE5-0421-4A59-9D4A-FC1361FE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Target Performance</a:t>
            </a:r>
            <a:endParaRPr lang="zh-TW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FFB241-09E6-456A-BE0A-8A8D38B6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45" y="1514673"/>
            <a:ext cx="9172863" cy="4708152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0DA95E2-85A3-40B0-9528-B134563A275C}"/>
              </a:ext>
            </a:extLst>
          </p:cNvPr>
          <p:cNvSpPr/>
          <p:nvPr/>
        </p:nvSpPr>
        <p:spPr>
          <a:xfrm>
            <a:off x="838199" y="4316377"/>
            <a:ext cx="8922659" cy="6342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342DAF6-487C-4EF8-8EDB-C6104C3FA890}"/>
              </a:ext>
            </a:extLst>
          </p:cNvPr>
          <p:cNvSpPr txBox="1"/>
          <p:nvPr/>
        </p:nvSpPr>
        <p:spPr>
          <a:xfrm>
            <a:off x="9763442" y="4604243"/>
            <a:ext cx="2394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Utility Score : ~ 0.4 )</a:t>
            </a:r>
            <a:endParaRPr lang="zh-TW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45E56206-474B-4E83-AE33-0B499B8298CC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552E970-8EEA-41C1-977E-68D4A4C313C8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CCB9B1-FD76-4201-BA45-C12EE646C824}"/>
              </a:ext>
            </a:extLst>
          </p:cNvPr>
          <p:cNvSpPr txBox="1"/>
          <p:nvPr/>
        </p:nvSpPr>
        <p:spPr>
          <a:xfrm>
            <a:off x="-1" y="6581001"/>
            <a:ext cx="104640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https://physionet.org/content/challenge-2019/1.0.0/physionet_challenge_2019_ccm_manuscript.pdf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39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31AA693-39E6-45BB-B07B-261BFBC90E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9F5E29-CC44-42DA-BC3C-D8052080DAF9}"/>
              </a:ext>
            </a:extLst>
          </p:cNvPr>
          <p:cNvSpPr txBox="1"/>
          <p:nvPr/>
        </p:nvSpPr>
        <p:spPr>
          <a:xfrm>
            <a:off x="1106510" y="2967335"/>
            <a:ext cx="9978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54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 WORKS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725313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05884-2BA3-414B-9F4E-F0FCBF26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Selected Literature List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6999EA5-5719-4EC9-99E9-32A149CB2439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2C58949-D37E-4174-BAB2-168B69B1E10F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8768002-68EC-4B07-A5DE-19AC7D4FB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033748"/>
              </p:ext>
            </p:extLst>
          </p:nvPr>
        </p:nvGraphicFramePr>
        <p:xfrm>
          <a:off x="1056000" y="1890743"/>
          <a:ext cx="10080000" cy="3291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29327135"/>
                    </a:ext>
                  </a:extLst>
                </a:gridCol>
                <a:gridCol w="4140000">
                  <a:extLst>
                    <a:ext uri="{9D8B030D-6E8A-4147-A177-3AD203B41FA5}">
                      <a16:colId xmlns:a16="http://schemas.microsoft.com/office/drawing/2014/main" val="8225167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0709939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76751954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40856091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 Title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Source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402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 Learning Used to Compare the Diagnostic Accuracy of Risk Factors, Clinical Signs and Biomarkers and to Develop a New Prediction Model for Neonatal Early-onset Sepsis</a:t>
                      </a:r>
                      <a:endParaRPr lang="en-US" altLang="zh-TW" sz="1200" b="0" i="0" dirty="0">
                        <a:solidFill>
                          <a:srgbClr val="222222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Pediatric Infectious Disease Journal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Stocker, Martin, et al.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2663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0" i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Advancing Early Detection of Sepsis With Temporal Convolutional Networks Using ECG Signals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IEEE Access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Apalak</a:t>
                      </a: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zh-TW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Merve</a:t>
                      </a: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&amp; Kamran </a:t>
                      </a:r>
                      <a:r>
                        <a:rPr lang="en-US" altLang="zh-TW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Kiasaleh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4807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 err="1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SepsisLab</a:t>
                      </a:r>
                      <a:r>
                        <a:rPr lang="en-US" altLang="zh-TW" sz="1200" b="0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Early Sepsis Prediction with Uncertainty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Quantification and Active Sensing</a:t>
                      </a:r>
                      <a:endParaRPr lang="en-US" altLang="zh-TW" sz="1200" b="0" i="0" dirty="0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KDD '24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Yin, </a:t>
                      </a:r>
                      <a:r>
                        <a:rPr lang="en-US" altLang="zh-TW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Changchang</a:t>
                      </a: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et al.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631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Continuous prediction and clinical alarm management of late-onset sepsis in preterm infants using vital signs from a patient monitor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Computer Methods and Programs in Biomedicine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2024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Yang, </a:t>
                      </a:r>
                      <a:r>
                        <a:rPr lang="en-US" altLang="zh-TW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Meicheng</a:t>
                      </a: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et al.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39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 Easy and Quick Risk-Stratified Early Forewarning Model for Septic Shock in the Intensive Care </a:t>
                      </a:r>
                      <a:r>
                        <a:rPr lang="en-US" altLang="zh-TW" sz="1200" b="0" dirty="0" err="1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Unit:Development</a:t>
                      </a:r>
                      <a:r>
                        <a:rPr lang="en-US" altLang="zh-TW" sz="1200" b="0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Validation, and Interpretation Study</a:t>
                      </a:r>
                      <a:endParaRPr lang="en-US" altLang="zh-TW" sz="1200" b="0" i="0" dirty="0">
                        <a:solidFill>
                          <a:srgbClr val="1F1F1F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Journal of Medical Internet Research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2025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Liu, </a:t>
                      </a:r>
                      <a:r>
                        <a:rPr lang="en-US" altLang="zh-TW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Guanghao</a:t>
                      </a: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et al.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25272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F31CD310-CE0D-4A00-B595-46A8A8A2A317}"/>
              </a:ext>
            </a:extLst>
          </p:cNvPr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[1] M. Stocker </a:t>
            </a:r>
            <a:r>
              <a:rPr lang="en-US" altLang="zh-TW" sz="8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., “Machine learning used to compare the diagnostic accuracy of risk factors, clinical signs and biomarkers and to develop a new prediction model for neonatal early-onset sepsis,” </a:t>
            </a:r>
            <a:r>
              <a:rPr lang="en-US" altLang="zh-TW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Pediatr</a:t>
            </a:r>
            <a:r>
              <a:rPr lang="en-US" altLang="zh-TW" sz="800" i="1" dirty="0">
                <a:latin typeface="Arial" panose="020B0604020202020204" pitchFamily="34" charset="0"/>
                <a:cs typeface="Arial" panose="020B0604020202020204" pitchFamily="34" charset="0"/>
              </a:rPr>
              <a:t>. Infect. Dis. J.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, vol. 41, no. 3, pp. 248–254, 2022, </a:t>
            </a:r>
            <a:r>
              <a:rPr lang="en-US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10.1097/INF.0000000000003344.</a:t>
            </a: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[2] M. </a:t>
            </a:r>
            <a:r>
              <a:rPr lang="en-US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Apalak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 and K. </a:t>
            </a:r>
            <a:r>
              <a:rPr lang="en-US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Kiasaleh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, “Advancing Early Detection of Sepsis With Temporal Convolutional Networks Using ECG Signals,” </a:t>
            </a:r>
            <a:r>
              <a:rPr lang="en-US" altLang="zh-TW" sz="800" i="1" dirty="0">
                <a:latin typeface="Arial" panose="020B0604020202020204" pitchFamily="34" charset="0"/>
                <a:cs typeface="Arial" panose="020B0604020202020204" pitchFamily="34" charset="0"/>
              </a:rPr>
              <a:t>IEEE Access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, vol. 12, pp. 3417–3427, 2024, </a:t>
            </a:r>
            <a:r>
              <a:rPr lang="en-US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10.1109/ACCESS.2023.3349242.</a:t>
            </a: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[3] C. Yin </a:t>
            </a:r>
            <a:r>
              <a:rPr lang="en-US" altLang="zh-TW" sz="8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., “</a:t>
            </a:r>
            <a:r>
              <a:rPr lang="en-US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SepsisLab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Early sepsis prediction with uncertainty quantification and active sensing,” in </a:t>
            </a:r>
            <a:r>
              <a:rPr lang="en-US" altLang="zh-TW" sz="800" i="1" dirty="0">
                <a:latin typeface="Arial" panose="020B0604020202020204" pitchFamily="34" charset="0"/>
                <a:cs typeface="Arial" panose="020B0604020202020204" pitchFamily="34" charset="0"/>
              </a:rPr>
              <a:t>Proc. 30th ACM SIGKDD Conf. </a:t>
            </a:r>
            <a:r>
              <a:rPr lang="en-US" altLang="zh-TW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Knowl</a:t>
            </a:r>
            <a:r>
              <a:rPr lang="en-US" altLang="zh-TW" sz="800" i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TW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Discov</a:t>
            </a:r>
            <a:r>
              <a:rPr lang="en-US" altLang="zh-TW" sz="800" i="1" dirty="0">
                <a:latin typeface="Arial" panose="020B0604020202020204" pitchFamily="34" charset="0"/>
                <a:cs typeface="Arial" panose="020B0604020202020204" pitchFamily="34" charset="0"/>
              </a:rPr>
              <a:t>. Data Min.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, 2024, </a:t>
            </a:r>
            <a:r>
              <a:rPr lang="en-US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10.1145/3637528.3671586.</a:t>
            </a: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[4] M. Yang </a:t>
            </a:r>
            <a:r>
              <a:rPr lang="en-US" altLang="zh-TW" sz="8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., “Continuous prediction and clinical alarm management of late-onset sepsis in preterm infants using vital signs from a patient monitor,” </a:t>
            </a:r>
            <a:r>
              <a:rPr lang="en-US" altLang="zh-TW" sz="800" i="1" dirty="0" err="1"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altLang="zh-TW" sz="800" i="1" dirty="0">
                <a:latin typeface="Arial" panose="020B0604020202020204" pitchFamily="34" charset="0"/>
                <a:cs typeface="Arial" panose="020B0604020202020204" pitchFamily="34" charset="0"/>
              </a:rPr>
              <a:t>. Methods Programs Biomed.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, vol. 255, Art. no. 108335, 2024, </a:t>
            </a:r>
            <a:r>
              <a:rPr lang="en-US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10.1016/j.cmpb.2024.108335.</a:t>
            </a:r>
          </a:p>
          <a:p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[5] G. Liu </a:t>
            </a:r>
            <a:r>
              <a:rPr lang="en-US" altLang="zh-TW" sz="800" i="1" dirty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., “An Easy and Quick Risk-Stratified Early Forewarning Model for Septic Shock in the Intensive Care Unit: Development, Validation, and Interpretation Study,” </a:t>
            </a:r>
            <a:r>
              <a:rPr lang="en-US" altLang="zh-TW" sz="800" i="1" dirty="0">
                <a:latin typeface="Arial" panose="020B0604020202020204" pitchFamily="34" charset="0"/>
                <a:cs typeface="Arial" panose="020B0604020202020204" pitchFamily="34" charset="0"/>
              </a:rPr>
              <a:t>J. Med. Internet Res.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, vol. 27, Art. no. e58779, 2025, </a:t>
            </a:r>
            <a:r>
              <a:rPr lang="en-US" altLang="zh-TW" sz="800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altLang="zh-TW" sz="800" dirty="0">
                <a:latin typeface="Arial" panose="020B0604020202020204" pitchFamily="34" charset="0"/>
                <a:cs typeface="Arial" panose="020B0604020202020204" pitchFamily="34" charset="0"/>
              </a:rPr>
              <a:t>: 10.2196/58779.</a:t>
            </a:r>
          </a:p>
        </p:txBody>
      </p:sp>
    </p:spTree>
    <p:extLst>
      <p:ext uri="{BB962C8B-B14F-4D97-AF65-F5344CB8AC3E}">
        <p14:creationId xmlns:p14="http://schemas.microsoft.com/office/powerpoint/2010/main" val="1176010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EFD41D5-5B9A-4395-8BB1-CD9B0DD29EDD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800B23-B129-48F9-BC4D-CA4750888E99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64F696E-EC4B-48E4-8140-FA979273D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120389"/>
              </p:ext>
            </p:extLst>
          </p:nvPr>
        </p:nvGraphicFramePr>
        <p:xfrm>
          <a:off x="600000" y="2358466"/>
          <a:ext cx="10980000" cy="31089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8959762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738999638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407027668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34953755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989925447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554922835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484932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Dataset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#Sample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#Pos Labels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Deployment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453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lang="en-US" altLang="zh-TW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NeoPInS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Early-Onset Sepsis (Newborn)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1,685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 (1.7%)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biomarkers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risk factors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 clinical signs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 other variables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205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MIMIC-III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MIMIC-Waveform</a:t>
                      </a:r>
                      <a:endParaRPr lang="zh-TW" altLang="en-US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Sepsis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715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 (9.1%)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 HRV features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52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MIMIC-III</a:t>
                      </a:r>
                    </a:p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lang="en-US" altLang="zh-TW" sz="12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AmsterdamUMCdb</a:t>
                      </a:r>
                      <a:endParaRPr lang="en-US" altLang="zh-TW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OSUWMC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Sepsis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1. 21,686</a:t>
                      </a:r>
                    </a:p>
                    <a:p>
                      <a:pPr algn="l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2. 6,560</a:t>
                      </a:r>
                    </a:p>
                    <a:p>
                      <a:pPr algn="l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3. 85,181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6,940 (32%)</a:t>
                      </a:r>
                    </a:p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2,296 (35%)</a:t>
                      </a:r>
                    </a:p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24,702 (29%)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lab tests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vital signs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109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Maxima Medical Center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Late-Onset Sepsis (Newborn)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119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 (42.9%)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demographics 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 vital signs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208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lang="en-US" altLang="zh-TW" sz="1200" dirty="0" err="1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eICU</a:t>
                      </a:r>
                      <a:endParaRPr lang="en-US" altLang="zh-TW" sz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MIMIC-IV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Septic Shock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1. 5,125</a:t>
                      </a:r>
                    </a:p>
                    <a:p>
                      <a:pPr algn="l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2. 2,180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766 (14.9%)</a:t>
                      </a:r>
                    </a:p>
                    <a:p>
                      <a:pPr algn="l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480 (22.0%)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 arterial blood gases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vital signs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678157"/>
                  </a:ext>
                </a:extLst>
              </a:tr>
            </a:tbl>
          </a:graphicData>
        </a:graphic>
      </p:graphicFrame>
      <p:sp>
        <p:nvSpPr>
          <p:cNvPr id="20" name="標題 1">
            <a:extLst>
              <a:ext uri="{FF2B5EF4-FFF2-40B4-BE49-F238E27FC236}">
                <a16:creationId xmlns:a16="http://schemas.microsoft.com/office/drawing/2014/main" id="{E649F3A2-198F-49B5-A6F1-31742FCC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Application Side Summary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9D6D9DD-C802-484C-8016-CF2BBD00877E}"/>
              </a:ext>
            </a:extLst>
          </p:cNvPr>
          <p:cNvSpPr txBox="1"/>
          <p:nvPr/>
        </p:nvSpPr>
        <p:spPr>
          <a:xfrm>
            <a:off x="600000" y="5467426"/>
            <a:ext cx="1589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public datasets</a:t>
            </a:r>
            <a:endParaRPr lang="zh-TW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45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EFD41D5-5B9A-4395-8BB1-CD9B0DD29EDD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800B23-B129-48F9-BC4D-CA4750888E99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64F696E-EC4B-48E4-8140-FA979273D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89929"/>
              </p:ext>
            </p:extLst>
          </p:nvPr>
        </p:nvGraphicFramePr>
        <p:xfrm>
          <a:off x="1146000" y="2055813"/>
          <a:ext cx="9900000" cy="40233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895976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738999638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4953755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55492283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7110141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Output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453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 variables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Modeling: Random Forest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non-sepsis</a:t>
                      </a:r>
                    </a:p>
                    <a:p>
                      <a:pPr algn="l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sepsis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AUROC: 83.4%</a:t>
                      </a:r>
                    </a:p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AUPRC: 28.4%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205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ECG signals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Preprocessing: divide ECG recordings into non-overlapping 5-minute segments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Engineering: </a:t>
                      </a: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calculating the mean of all HRV measurements</a:t>
                      </a:r>
                      <a:endParaRPr lang="en-US" altLang="zh-TW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Modeling: TCN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non-sepsis</a:t>
                      </a:r>
                    </a:p>
                    <a:p>
                      <a:pPr algn="l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1:</a:t>
                      </a:r>
                      <a:r>
                        <a:rPr lang="zh-TW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sepsis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AUROC: 81.9%</a:t>
                      </a:r>
                    </a:p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AUPRC: 71.3%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52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 variables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Preprocessing: missing value imputation using LSTM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Modeling: Time-Aware LSTM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0:</a:t>
                      </a:r>
                      <a:r>
                        <a:rPr kumimoji="0" lang="zh-TW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non-sepsis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1:</a:t>
                      </a:r>
                      <a:r>
                        <a:rPr kumimoji="0" lang="zh-TW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sepsis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AUROC: 83.7%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 AUROC: 84.9%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AUROC: 93.4%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109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 variables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Preprocessing: divide </a:t>
                      </a: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vital signs</a:t>
                      </a: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within the 5-minute non-overlapping window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Engineering: </a:t>
                      </a: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calculating the mean, min, max, SD</a:t>
                      </a:r>
                      <a:endParaRPr lang="en-US" altLang="zh-TW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Modeling: LR, SVM, KNN, </a:t>
                      </a:r>
                      <a:r>
                        <a:rPr lang="en-US" altLang="zh-TW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zh-TW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0:</a:t>
                      </a:r>
                      <a:r>
                        <a: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TW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non-sepsis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1:</a:t>
                      </a:r>
                      <a:r>
                        <a:rPr kumimoji="0" lang="zh-TW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TW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sepsis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AUROC: 87.5%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208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demos, lab tests, vital signs in the datasets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Selection: according to SHAP importance ranking</a:t>
                      </a:r>
                      <a:endParaRPr lang="en-US" altLang="zh-TW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l"/>
                      <a:r>
                        <a:rPr lang="en-US" altLang="zh-TW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Modeling: Septic Shock Risk Predictor (SORP)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0:</a:t>
                      </a:r>
                      <a:r>
                        <a:rPr kumimoji="0" lang="zh-TW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non-septic shock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1:</a:t>
                      </a:r>
                      <a:r>
                        <a:rPr kumimoji="0" lang="zh-TW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TW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septic shock</a:t>
                      </a:r>
                      <a:endParaRPr kumimoji="0" lang="zh-TW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AUROC: 94.6%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678157"/>
                  </a:ext>
                </a:extLst>
              </a:tr>
            </a:tbl>
          </a:graphicData>
        </a:graphic>
      </p:graphicFrame>
      <p:sp>
        <p:nvSpPr>
          <p:cNvPr id="20" name="標題 1">
            <a:extLst>
              <a:ext uri="{FF2B5EF4-FFF2-40B4-BE49-F238E27FC236}">
                <a16:creationId xmlns:a16="http://schemas.microsoft.com/office/drawing/2014/main" id="{E649F3A2-198F-49B5-A6F1-31742FCC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Application Side Summary</a:t>
            </a:r>
          </a:p>
        </p:txBody>
      </p:sp>
    </p:spTree>
    <p:extLst>
      <p:ext uri="{BB962C8B-B14F-4D97-AF65-F5344CB8AC3E}">
        <p14:creationId xmlns:p14="http://schemas.microsoft.com/office/powerpoint/2010/main" val="1756469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EFD41D5-5B9A-4395-8BB1-CD9B0DD29EDD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800B23-B129-48F9-BC4D-CA4750888E99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20F022-1477-4638-B786-A8D3FA6CE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0" y="1098056"/>
            <a:ext cx="5046570" cy="533185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642111-D446-48AF-93B0-7B7229581202}"/>
              </a:ext>
            </a:extLst>
          </p:cNvPr>
          <p:cNvSpPr txBox="1"/>
          <p:nvPr/>
        </p:nvSpPr>
        <p:spPr>
          <a:xfrm>
            <a:off x="1752600" y="132057"/>
            <a:ext cx="86867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000" b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altLang="zh-TW" sz="2000" b="0" dirty="0" err="1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SepsisLab</a:t>
            </a:r>
            <a:r>
              <a:rPr lang="en-US" altLang="zh-TW" sz="2000" b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Early Sepsis Prediction with Uncertainty</a:t>
            </a:r>
            <a:r>
              <a:rPr lang="zh-TW" altLang="en-US" sz="2000" b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b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Quantification and Active Sensing</a:t>
            </a:r>
            <a:endParaRPr lang="en-US" altLang="zh-TW" sz="2000" b="0" i="0" dirty="0">
              <a:solidFill>
                <a:srgbClr val="1F1F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44271B49-54E5-4405-AB98-E771EC701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6252" y="2428850"/>
            <a:ext cx="6665598" cy="2670265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083DAD55-F859-453A-B9C3-7FE9A031BF9C}"/>
              </a:ext>
            </a:extLst>
          </p:cNvPr>
          <p:cNvSpPr txBox="1"/>
          <p:nvPr/>
        </p:nvSpPr>
        <p:spPr>
          <a:xfrm>
            <a:off x="5406252" y="5211507"/>
            <a:ext cx="32805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Risk Score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Uncertainty Quantification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Active Sensing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EFE855C-A7C0-446D-8555-460B0DF4AAC4}"/>
              </a:ext>
            </a:extLst>
          </p:cNvPr>
          <p:cNvSpPr txBox="1"/>
          <p:nvPr/>
        </p:nvSpPr>
        <p:spPr>
          <a:xfrm>
            <a:off x="5406252" y="1463631"/>
            <a:ext cx="53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When the missing rates are high &amp; the health care resources are </a:t>
            </a: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insufficient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...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071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EFD41D5-5B9A-4395-8BB1-CD9B0DD29EDD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800B23-B129-48F9-BC4D-CA4750888E99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642111-D446-48AF-93B0-7B7229581202}"/>
              </a:ext>
            </a:extLst>
          </p:cNvPr>
          <p:cNvSpPr txBox="1"/>
          <p:nvPr/>
        </p:nvSpPr>
        <p:spPr>
          <a:xfrm>
            <a:off x="1320619" y="132057"/>
            <a:ext cx="95507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4. Continuous prediction and clinical alarm management of late-onset sepsis in preterm infants using vital signs from a patient monitor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3E3A888-DBB4-47B7-B6F8-F01D90F13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06" y="1437079"/>
            <a:ext cx="8388781" cy="474369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9DC2474-4A25-4DEC-A8B0-DD88EF9F3973}"/>
              </a:ext>
            </a:extLst>
          </p:cNvPr>
          <p:cNvSpPr txBox="1"/>
          <p:nvPr/>
        </p:nvSpPr>
        <p:spPr>
          <a:xfrm>
            <a:off x="3048533" y="1067747"/>
            <a:ext cx="609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Multi-Thresholds Alarm Policy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FC271E-DDE2-44D4-A0AB-8FDD49FFBD03}"/>
              </a:ext>
            </a:extLst>
          </p:cNvPr>
          <p:cNvSpPr/>
          <p:nvPr/>
        </p:nvSpPr>
        <p:spPr>
          <a:xfrm>
            <a:off x="7661316" y="1437079"/>
            <a:ext cx="1629177" cy="521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40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31AA693-39E6-45BB-B07B-261BFBC90E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9F5E29-CC44-42DA-BC3C-D8052080DAF9}"/>
              </a:ext>
            </a:extLst>
          </p:cNvPr>
          <p:cNvSpPr txBox="1"/>
          <p:nvPr/>
        </p:nvSpPr>
        <p:spPr>
          <a:xfrm>
            <a:off x="1106510" y="2967335"/>
            <a:ext cx="9978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54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330401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EFD41D5-5B9A-4395-8BB1-CD9B0DD29EDD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800B23-B129-48F9-BC4D-CA4750888E99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642111-D446-48AF-93B0-7B7229581202}"/>
              </a:ext>
            </a:extLst>
          </p:cNvPr>
          <p:cNvSpPr txBox="1"/>
          <p:nvPr/>
        </p:nvSpPr>
        <p:spPr>
          <a:xfrm>
            <a:off x="1320619" y="132057"/>
            <a:ext cx="95507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000" b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An Easy and Quick Risk-Stratified Early Forewarning Model for Septic Shock in the Intensive Care Unit: Development, Validation, and Interpretation Study</a:t>
            </a:r>
            <a:endParaRPr lang="en-US" altLang="zh-TW" sz="2000" b="0" i="0" dirty="0">
              <a:solidFill>
                <a:srgbClr val="1F1F1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8A3ED37-1F9A-4210-95F1-736CEC89A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74" y="972000"/>
            <a:ext cx="7495357" cy="354464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4B31064-2349-48FF-96C1-0601C93FE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225" y="2486358"/>
            <a:ext cx="5708701" cy="406058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2776128-B866-41A4-A93A-B419B2B1B146}"/>
              </a:ext>
            </a:extLst>
          </p:cNvPr>
          <p:cNvSpPr/>
          <p:nvPr/>
        </p:nvSpPr>
        <p:spPr>
          <a:xfrm>
            <a:off x="6601782" y="2494826"/>
            <a:ext cx="820521" cy="1473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968CD72-A65E-44BB-957F-35A3396733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939" y="4946812"/>
            <a:ext cx="5593837" cy="172891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7590F15-4049-43F6-AAE9-7FF4DB172860}"/>
              </a:ext>
            </a:extLst>
          </p:cNvPr>
          <p:cNvSpPr/>
          <p:nvPr/>
        </p:nvSpPr>
        <p:spPr>
          <a:xfrm>
            <a:off x="366939" y="4953251"/>
            <a:ext cx="5708701" cy="10869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A14921B-766C-4C27-B65E-7419AEF713BF}"/>
              </a:ext>
            </a:extLst>
          </p:cNvPr>
          <p:cNvSpPr txBox="1"/>
          <p:nvPr/>
        </p:nvSpPr>
        <p:spPr>
          <a:xfrm>
            <a:off x="366939" y="4583919"/>
            <a:ext cx="598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treatment suggestions according to different subgroups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B74CC96-2A05-4C15-B136-8EAD193BE7A7}"/>
              </a:ext>
            </a:extLst>
          </p:cNvPr>
          <p:cNvSpPr txBox="1"/>
          <p:nvPr/>
        </p:nvSpPr>
        <p:spPr>
          <a:xfrm>
            <a:off x="366939" y="1344531"/>
            <a:ext cx="337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Through feature importance…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97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EFD41D5-5B9A-4395-8BB1-CD9B0DD29EDD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B800B23-B129-48F9-BC4D-CA4750888E99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64F696E-EC4B-48E4-8140-FA979273D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4493"/>
              </p:ext>
            </p:extLst>
          </p:nvPr>
        </p:nvGraphicFramePr>
        <p:xfrm>
          <a:off x="1320000" y="2449906"/>
          <a:ext cx="9540000" cy="2926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1268959762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val="2484932008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val="2033202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Insights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Pitfalls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84534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>
                          <a:solidFill>
                            <a:srgbClr val="222222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Considering biomarkers rarely appear in other datasets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Ablation study of different types of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Biomarkers may not be available in a short time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Requiring further validation on populations from other regions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205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Utilizing ECGs, which does not commonly appear in other datasets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Discarding other types of features available in the dataset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0524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Considering the uncertainty &amp; test acquisition cost, reflecting real-world clinical scenarios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Assisting clinicians in deciding which tests to perform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interpretability of uncertainty estimation &amp; active sensing is relatively low</a:t>
                      </a:r>
                      <a:r>
                        <a:rPr lang="zh-TW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rather</a:t>
                      </a:r>
                      <a:r>
                        <a:rPr lang="zh-TW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zh-TW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</a:t>
                      </a:r>
                      <a:r>
                        <a:rPr lang="zh-TW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  <a:r>
                        <a:rPr lang="zh-TW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109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Multi-thresholds alert strategy with model interpretability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Validating only on one private dataset, requiring further validation on public datasets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208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i="0" dirty="0">
                          <a:solidFill>
                            <a:srgbClr val="1F1F1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 interpretability by using simple scorecards to get the risk score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Evaluating the model on different datasets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performance might degrades when variables are missing</a:t>
                      </a:r>
                      <a:endParaRPr lang="zh-TW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4678157"/>
                  </a:ext>
                </a:extLst>
              </a:tr>
            </a:tbl>
          </a:graphicData>
        </a:graphic>
      </p:graphicFrame>
      <p:sp>
        <p:nvSpPr>
          <p:cNvPr id="20" name="標題 1">
            <a:extLst>
              <a:ext uri="{FF2B5EF4-FFF2-40B4-BE49-F238E27FC236}">
                <a16:creationId xmlns:a16="http://schemas.microsoft.com/office/drawing/2014/main" id="{E649F3A2-198F-49B5-A6F1-31742FCC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Application Side Summary</a:t>
            </a:r>
          </a:p>
        </p:txBody>
      </p:sp>
    </p:spTree>
    <p:extLst>
      <p:ext uri="{BB962C8B-B14F-4D97-AF65-F5344CB8AC3E}">
        <p14:creationId xmlns:p14="http://schemas.microsoft.com/office/powerpoint/2010/main" val="3356200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174D28-3342-410C-82B7-97667EAA0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6C15DA-B696-4D08-9F72-9DBDCD500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Early prediction of sepsis may benefit from integrating diverse modalities — including demos, lab tests, vital signs, biomarkers, &amp; ECGs.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Other datasets we can use for further evaluation.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Systems like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SepsisLab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actively suggest which lab tests should be chosen, balancing uncertainty reduction and acquisition cost.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Hourly prediction frameworks with multiple alert thresholds &amp; interpretability features are more compatible with ICU settings.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By grouping patients with similar risk profiles &amp; treatment histories, clinicians can not only see if treatment failure is due to undertreatment or overtreatment but also flag patients likely to progress to septic shock, allowing early intervention.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74BE196-7631-465F-97D0-F4AD636451A8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37457B-FF58-44BD-8642-33150941D85B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B877306-608D-4752-A1E7-D1EFB61B8F65}"/>
              </a:ext>
            </a:extLst>
          </p:cNvPr>
          <p:cNvCxnSpPr>
            <a:cxnSpLocks/>
          </p:cNvCxnSpPr>
          <p:nvPr/>
        </p:nvCxnSpPr>
        <p:spPr>
          <a:xfrm>
            <a:off x="838200" y="1555941"/>
            <a:ext cx="10515600" cy="0"/>
          </a:xfrm>
          <a:prstGeom prst="line">
            <a:avLst/>
          </a:prstGeom>
          <a:ln w="38100">
            <a:solidFill>
              <a:srgbClr val="E5A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76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31AA693-39E6-45BB-B07B-261BFBC90E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9F5E29-CC44-42DA-BC3C-D8052080DAF9}"/>
              </a:ext>
            </a:extLst>
          </p:cNvPr>
          <p:cNvSpPr txBox="1"/>
          <p:nvPr/>
        </p:nvSpPr>
        <p:spPr>
          <a:xfrm>
            <a:off x="1106510" y="2967335"/>
            <a:ext cx="9978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54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METHODS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631796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7F1F3-428A-47B8-8ED0-8BE49A2E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  <a:endParaRPr lang="zh-TW" altLang="en-US" sz="4000" dirty="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3046DF5A-3A32-4E66-ACCF-4AFF6360E5CF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D9D40A-8232-4F90-A07F-2967C7F328F0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7922990-980E-462B-BF24-D4C2454D2BA1}"/>
              </a:ext>
            </a:extLst>
          </p:cNvPr>
          <p:cNvSpPr/>
          <p:nvPr/>
        </p:nvSpPr>
        <p:spPr>
          <a:xfrm>
            <a:off x="1046661" y="2439652"/>
            <a:ext cx="30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Typos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130FBB-2E57-43AD-8A4D-34FC2652D074}"/>
              </a:ext>
            </a:extLst>
          </p:cNvPr>
          <p:cNvSpPr/>
          <p:nvPr/>
        </p:nvSpPr>
        <p:spPr>
          <a:xfrm>
            <a:off x="1046662" y="4236864"/>
            <a:ext cx="30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 Imputation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6F871C-7E73-46BC-8461-2434849363E6}"/>
              </a:ext>
            </a:extLst>
          </p:cNvPr>
          <p:cNvSpPr/>
          <p:nvPr/>
        </p:nvSpPr>
        <p:spPr>
          <a:xfrm>
            <a:off x="1046662" y="3338258"/>
            <a:ext cx="30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208CB4-01A3-4025-AAC1-5AB6693EB75E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2576661" y="2979652"/>
            <a:ext cx="1" cy="3586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499B028-0995-4441-95CF-70091EA20651}"/>
              </a:ext>
            </a:extLst>
          </p:cNvPr>
          <p:cNvCxnSpPr>
            <a:stCxn id="23" idx="2"/>
            <a:endCxn id="21" idx="0"/>
          </p:cNvCxnSpPr>
          <p:nvPr/>
        </p:nvCxnSpPr>
        <p:spPr>
          <a:xfrm>
            <a:off x="2576662" y="3878258"/>
            <a:ext cx="0" cy="3586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2684624A-5520-4209-95C3-40C826E8C47E}"/>
              </a:ext>
            </a:extLst>
          </p:cNvPr>
          <p:cNvSpPr/>
          <p:nvPr/>
        </p:nvSpPr>
        <p:spPr>
          <a:xfrm>
            <a:off x="1046662" y="1527850"/>
            <a:ext cx="30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9113F0C-1ED3-4A38-B08B-3E5289FDE436}"/>
              </a:ext>
            </a:extLst>
          </p:cNvPr>
          <p:cNvSpPr/>
          <p:nvPr/>
        </p:nvSpPr>
        <p:spPr>
          <a:xfrm>
            <a:off x="1046661" y="5152389"/>
            <a:ext cx="30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Down/Up Sampling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01944A11-2DBF-4D8D-885F-A67EC592F710}"/>
              </a:ext>
            </a:extLst>
          </p:cNvPr>
          <p:cNvSpPr txBox="1"/>
          <p:nvPr/>
        </p:nvSpPr>
        <p:spPr>
          <a:xfrm>
            <a:off x="4402043" y="4637664"/>
            <a:ext cx="3790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TW" sz="18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ast </a:t>
            </a:r>
            <a:r>
              <a:rPr lang="en-US" altLang="zh-TW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zh-TW" sz="18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bservation </a:t>
            </a:r>
            <a:r>
              <a:rPr lang="en-US" altLang="zh-TW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TW" sz="18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arried </a:t>
            </a:r>
            <a:r>
              <a:rPr lang="en-US" altLang="zh-TW" dirty="0">
                <a:solidFill>
                  <a:srgbClr val="1F1F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zh-TW" sz="18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orward </a:t>
            </a:r>
            <a:br>
              <a:rPr lang="en-US" altLang="zh-TW" sz="18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18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more close to the real situation )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04AE5D95-37BF-4B58-9E97-E08FF004D2D7}"/>
              </a:ext>
            </a:extLst>
          </p:cNvPr>
          <p:cNvSpPr txBox="1"/>
          <p:nvPr/>
        </p:nvSpPr>
        <p:spPr>
          <a:xfrm>
            <a:off x="4402043" y="2070320"/>
            <a:ext cx="4625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Change error values of FiO2 into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946E6675-4461-45F8-8ECC-053161969168}"/>
              </a:ext>
            </a:extLst>
          </p:cNvPr>
          <p:cNvCxnSpPr/>
          <p:nvPr/>
        </p:nvCxnSpPr>
        <p:spPr>
          <a:xfrm>
            <a:off x="2576661" y="2067850"/>
            <a:ext cx="1" cy="3586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07F9DB8-9941-428B-8CD2-608B28A12EC0}"/>
              </a:ext>
            </a:extLst>
          </p:cNvPr>
          <p:cNvCxnSpPr/>
          <p:nvPr/>
        </p:nvCxnSpPr>
        <p:spPr>
          <a:xfrm>
            <a:off x="2576662" y="4781527"/>
            <a:ext cx="1" cy="3586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62E8DE66-D25A-46D3-9838-C59627677941}"/>
              </a:ext>
            </a:extLst>
          </p:cNvPr>
          <p:cNvSpPr/>
          <p:nvPr/>
        </p:nvSpPr>
        <p:spPr>
          <a:xfrm>
            <a:off x="1046661" y="6050995"/>
            <a:ext cx="3060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( </a:t>
            </a:r>
            <a:r>
              <a:rPr lang="en-US" altLang="zh-TW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3DCA5265-03D4-43AD-B018-BA00FEF824B3}"/>
              </a:ext>
            </a:extLst>
          </p:cNvPr>
          <p:cNvCxnSpPr/>
          <p:nvPr/>
        </p:nvCxnSpPr>
        <p:spPr>
          <a:xfrm>
            <a:off x="2576662" y="5680133"/>
            <a:ext cx="1" cy="3586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內容版面配置區 2">
                <a:extLst>
                  <a:ext uri="{FF2B5EF4-FFF2-40B4-BE49-F238E27FC236}">
                    <a16:creationId xmlns:a16="http://schemas.microsoft.com/office/drawing/2014/main" id="{818E01E3-B802-4B7C-83EE-CF24721557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018" y="2701208"/>
                <a:ext cx="7905982" cy="1864666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Feature Selection: Remove '</a:t>
                </a:r>
                <a:r>
                  <a:rPr lang="en-US" altLang="zh-TW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Bilirubin_direct</a:t>
                </a:r>
                <a:r>
                  <a:rPr lang="en-US" altLang="zh-TW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', '</a:t>
                </a:r>
                <a:r>
                  <a:rPr lang="en-US" altLang="zh-TW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TroponinI</a:t>
                </a:r>
                <a:r>
                  <a:rPr lang="en-US" altLang="zh-TW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', 'Fibrinogen’</a:t>
                </a:r>
              </a:p>
              <a:p>
                <a:r>
                  <a:rPr lang="en-US" altLang="zh-TW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Missingness Indicators: Incorporate features that reflect missing patterns</a:t>
                </a:r>
              </a:p>
              <a:p>
                <a:r>
                  <a:rPr lang="en-US" altLang="zh-TW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Statistical Features over Sliding Window: Mean, Variance, etc.,</a:t>
                </a:r>
              </a:p>
              <a:p>
                <a:r>
                  <a:rPr lang="en-US" altLang="zh-TW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Empirical Scores: SOFA Score, </a:t>
                </a:r>
                <a14:m>
                  <m:oMath xmlns:m="http://schemas.openxmlformats.org/officeDocument/2006/math">
                    <m:r>
                      <a:rPr lang="en-US" altLang="zh-TW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∆</m:t>
                    </m:r>
                  </m:oMath>
                </a14:m>
                <a:r>
                  <a:rPr lang="en-US" altLang="zh-TW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SOFA Score, etc.,</a:t>
                </a:r>
              </a:p>
              <a:p>
                <a:r>
                  <a:rPr lang="en-US" altLang="zh-TW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Tabular-to-Text Representation with </a:t>
                </a:r>
                <a:r>
                  <a:rPr lang="en-US" altLang="zh-TW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BioClinicalBERT</a:t>
                </a:r>
                <a:endParaRPr lang="en-US" altLang="zh-TW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內容版面配置區 2">
                <a:extLst>
                  <a:ext uri="{FF2B5EF4-FFF2-40B4-BE49-F238E27FC236}">
                    <a16:creationId xmlns:a16="http://schemas.microsoft.com/office/drawing/2014/main" id="{818E01E3-B802-4B7C-83EE-CF24721557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018" y="2701208"/>
                <a:ext cx="7905982" cy="1864666"/>
              </a:xfrm>
              <a:blipFill>
                <a:blip r:embed="rId5"/>
                <a:stretch>
                  <a:fillRect l="-463" t="-2941" b="-35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00BB5B1-6E64-4E79-A424-72878039EF91}"/>
              </a:ext>
            </a:extLst>
          </p:cNvPr>
          <p:cNvCxnSpPr>
            <a:cxnSpLocks/>
            <a:stCxn id="20" idx="3"/>
            <a:endCxn id="41" idx="1"/>
          </p:cNvCxnSpPr>
          <p:nvPr/>
        </p:nvCxnSpPr>
        <p:spPr>
          <a:xfrm flipV="1">
            <a:off x="4106661" y="2254986"/>
            <a:ext cx="295382" cy="45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5082B940-239F-4A36-8D75-B76AAC5D23D2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>
            <a:off x="4106662" y="4506864"/>
            <a:ext cx="295381" cy="4539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730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7F1F3-428A-47B8-8ED0-8BE49A2E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Feature Engineering (1/3)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D11F7A-A67D-48CB-80A6-5C810439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4777"/>
            <a:ext cx="11074052" cy="46523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Cumulative Measurements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Total number of times the variable has been measured up to the current time point.</a:t>
            </a:r>
          </a:p>
          <a:p>
            <a:pPr>
              <a:lnSpc>
                <a:spcPct val="150000"/>
              </a:lnSpc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The Time Gap (Hour) Since The Last Measurement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Time gap from the previous measurement.</a:t>
            </a:r>
          </a:p>
          <a:p>
            <a:pPr>
              <a:lnSpc>
                <a:spcPct val="150000"/>
              </a:lnSpc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First-Order Difference: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Value change between two consecutive measurements</a:t>
            </a:r>
          </a:p>
          <a:p>
            <a:pPr>
              <a:lnSpc>
                <a:spcPct val="150000"/>
              </a:lnSpc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Missing Status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Indicates if the original value is missing ( useful as imputation may distort the data ).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315A363-62C3-4E9E-8E7F-CF56C959166D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7034C8-B09C-47F6-998F-F835855CF008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4A8D851-D1DC-4A98-97E5-5590AD4A2167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Yang,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Meicheng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"Early prediction of sepsis using multi-feature fusion based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learning and Bayesian optimization." </a:t>
            </a:r>
            <a:r>
              <a:rPr lang="en-US" altLang="zh-TW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IEEE conference on computing in cardiology (</a:t>
            </a:r>
            <a:r>
              <a:rPr lang="en-US" altLang="zh-TW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CinC</a:t>
            </a:r>
            <a:r>
              <a:rPr lang="en-US" altLang="zh-TW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Vol. 46. 2019.</a:t>
            </a:r>
            <a:endParaRPr lang="zh-TW" altLang="en-US" sz="12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44C9FD9-7139-4990-88AE-AD996227F94D}"/>
              </a:ext>
            </a:extLst>
          </p:cNvPr>
          <p:cNvSpPr txBox="1">
            <a:spLocks/>
          </p:cNvSpPr>
          <p:nvPr/>
        </p:nvSpPr>
        <p:spPr>
          <a:xfrm>
            <a:off x="838200" y="1433696"/>
            <a:ext cx="4270332" cy="675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Missingness Indicators :</a:t>
            </a:r>
          </a:p>
        </p:txBody>
      </p:sp>
    </p:spTree>
    <p:extLst>
      <p:ext uri="{BB962C8B-B14F-4D97-AF65-F5344CB8AC3E}">
        <p14:creationId xmlns:p14="http://schemas.microsoft.com/office/powerpoint/2010/main" val="1946141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7F1F3-428A-47B8-8ED0-8BE49A2E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Feature Engineering (2/3)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D11F7A-A67D-48CB-80A6-5C810439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3295363"/>
            <a:ext cx="8443586" cy="2549140"/>
          </a:xfrm>
        </p:spPr>
        <p:txBody>
          <a:bodyPr>
            <a:normAutofit/>
          </a:bodyPr>
          <a:lstStyle/>
          <a:p>
            <a:endParaRPr lang="en-US" altLang="zh-TW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For variables in the SOFA score (Platelets, Bilirubin, MAP, Creatinine):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Total SOFA Score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SOFA Score in Each System</a:t>
            </a:r>
          </a:p>
          <a:p>
            <a:pPr lvl="1">
              <a:lnSpc>
                <a:spcPct val="150000"/>
              </a:lnSpc>
            </a:pPr>
            <a:r>
              <a:rPr lang="el-GR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SOFA: The difference of the current SOFA score &amp; the previous one.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315A363-62C3-4E9E-8E7F-CF56C959166D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7034C8-B09C-47F6-998F-F835855CF008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4A8D851-D1DC-4A98-97E5-5590AD4A2167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Yang,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Meicheng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"Early prediction of sepsis using multi-feature fusion based 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learning and Bayesian optimization." </a:t>
            </a:r>
            <a:r>
              <a:rPr lang="en-US" altLang="zh-TW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IEEE conference on computing in cardiology (</a:t>
            </a:r>
            <a:r>
              <a:rPr lang="en-US" altLang="zh-TW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CinC</a:t>
            </a:r>
            <a:r>
              <a:rPr lang="en-US" altLang="zh-TW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Vol. 46. 2019.</a:t>
            </a:r>
            <a:endParaRPr lang="zh-TW" altLang="en-US" sz="1200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E1B689B7-ED1A-4EEC-BA3E-6ACCD2CDA6FF}"/>
              </a:ext>
            </a:extLst>
          </p:cNvPr>
          <p:cNvSpPr txBox="1">
            <a:spLocks/>
          </p:cNvSpPr>
          <p:nvPr/>
        </p:nvSpPr>
        <p:spPr>
          <a:xfrm>
            <a:off x="838197" y="1452816"/>
            <a:ext cx="5725439" cy="675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Statistical Features over Sliding Window :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C75DDC9-4F71-4E99-A9D7-F004779E1BBA}"/>
              </a:ext>
            </a:extLst>
          </p:cNvPr>
          <p:cNvSpPr txBox="1"/>
          <p:nvPr/>
        </p:nvSpPr>
        <p:spPr>
          <a:xfrm>
            <a:off x="838196" y="1956659"/>
            <a:ext cx="9032312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For vital signs (HR, O2Sat, SBP, MAP, Resp):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6 Statistics (Min, Max, Mean, Median, SD, Diff SD) in The Past 6 Hours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188B9657-C32D-4B68-8FE1-954B13D6E50A}"/>
              </a:ext>
            </a:extLst>
          </p:cNvPr>
          <p:cNvSpPr txBox="1">
            <a:spLocks/>
          </p:cNvSpPr>
          <p:nvPr/>
        </p:nvSpPr>
        <p:spPr>
          <a:xfrm>
            <a:off x="838196" y="3179778"/>
            <a:ext cx="4270332" cy="675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Empirical Scores :</a:t>
            </a:r>
          </a:p>
        </p:txBody>
      </p:sp>
    </p:spTree>
    <p:extLst>
      <p:ext uri="{BB962C8B-B14F-4D97-AF65-F5344CB8AC3E}">
        <p14:creationId xmlns:p14="http://schemas.microsoft.com/office/powerpoint/2010/main" val="2634317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7F1F3-428A-47B8-8ED0-8BE49A2E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Feature Engineering (3/3)</a:t>
            </a: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315A363-62C3-4E9E-8E7F-CF56C959166D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7034C8-B09C-47F6-998F-F835855CF008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9F37C76D-DFD0-4B71-88B9-B2E1D3135B5D}"/>
              </a:ext>
            </a:extLst>
          </p:cNvPr>
          <p:cNvGraphicFramePr>
            <a:graphicFrameLocks noGrp="1"/>
          </p:cNvGraphicFramePr>
          <p:nvPr/>
        </p:nvGraphicFramePr>
        <p:xfrm>
          <a:off x="943315" y="2212674"/>
          <a:ext cx="63000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193028829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87737407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9693358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2302742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2226250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7178437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453205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subject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hour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O2Sat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ICULOS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36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93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NaN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634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92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35.8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8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82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91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36.0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67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51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35.8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02233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7711332F-1422-4E2A-9B16-46ECC5A75087}"/>
              </a:ext>
            </a:extLst>
          </p:cNvPr>
          <p:cNvSpPr txBox="1"/>
          <p:nvPr/>
        </p:nvSpPr>
        <p:spPr>
          <a:xfrm>
            <a:off x="943315" y="4650502"/>
            <a:ext cx="328636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O2Sat 93 ... ICULOS 1 </a:t>
            </a:r>
          </a:p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HR 78 O2Sat 92 Temp 35.8 … ICULOS 2 </a:t>
            </a:r>
          </a:p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HR 82 O2Sat  91 Temp 36.0 … ICULOS 3 … </a:t>
            </a:r>
          </a:p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HR 75 Temp 35.8 … ICULOS 34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B4267F3-3EB0-4425-ADC8-19125C8BB1EA}"/>
              </a:ext>
            </a:extLst>
          </p:cNvPr>
          <p:cNvCxnSpPr>
            <a:cxnSpLocks/>
          </p:cNvCxnSpPr>
          <p:nvPr/>
        </p:nvCxnSpPr>
        <p:spPr>
          <a:xfrm>
            <a:off x="1393066" y="4162823"/>
            <a:ext cx="0" cy="360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1A851AAC-96AC-4EF7-98B0-E4E383F2CCDD}"/>
              </a:ext>
            </a:extLst>
          </p:cNvPr>
          <p:cNvCxnSpPr/>
          <p:nvPr/>
        </p:nvCxnSpPr>
        <p:spPr>
          <a:xfrm>
            <a:off x="4457014" y="5067277"/>
            <a:ext cx="36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EA085511-9365-4458-A8FE-09D2D2A11D09}"/>
              </a:ext>
            </a:extLst>
          </p:cNvPr>
          <p:cNvSpPr txBox="1"/>
          <p:nvPr/>
        </p:nvSpPr>
        <p:spPr>
          <a:xfrm>
            <a:off x="4545018" y="5605727"/>
            <a:ext cx="1411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err="1">
                <a:latin typeface="Arial" panose="020B0604020202020204" pitchFamily="34" charset="0"/>
                <a:cs typeface="Arial" panose="020B0604020202020204" pitchFamily="34" charset="0"/>
              </a:rPr>
              <a:t>Bio_ClinicalBERT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流程圖: 人工作業 44">
            <a:extLst>
              <a:ext uri="{FF2B5EF4-FFF2-40B4-BE49-F238E27FC236}">
                <a16:creationId xmlns:a16="http://schemas.microsoft.com/office/drawing/2014/main" id="{BEF15FCB-3659-451C-9802-10B489A55067}"/>
              </a:ext>
            </a:extLst>
          </p:cNvPr>
          <p:cNvSpPr/>
          <p:nvPr/>
        </p:nvSpPr>
        <p:spPr>
          <a:xfrm rot="16200000">
            <a:off x="4890850" y="4869224"/>
            <a:ext cx="720000" cy="432000"/>
          </a:xfrm>
          <a:prstGeom prst="flowChartManualOperat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6F8F2728-6DC3-4032-AEAA-903C7952B4B3}"/>
              </a:ext>
            </a:extLst>
          </p:cNvPr>
          <p:cNvCxnSpPr/>
          <p:nvPr/>
        </p:nvCxnSpPr>
        <p:spPr>
          <a:xfrm>
            <a:off x="5684686" y="5048937"/>
            <a:ext cx="36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7BF0A91C-BB84-417B-8AF0-77DF82CFD347}"/>
              </a:ext>
            </a:extLst>
          </p:cNvPr>
          <p:cNvSpPr/>
          <p:nvPr/>
        </p:nvSpPr>
        <p:spPr>
          <a:xfrm>
            <a:off x="7490194" y="4465854"/>
            <a:ext cx="180000" cy="1080000"/>
          </a:xfrm>
          <a:prstGeom prst="rect">
            <a:avLst/>
          </a:prstGeom>
          <a:solidFill>
            <a:srgbClr val="E7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95861160-02F6-421B-95CA-E894260687B8}"/>
              </a:ext>
            </a:extLst>
          </p:cNvPr>
          <p:cNvSpPr txBox="1"/>
          <p:nvPr/>
        </p:nvSpPr>
        <p:spPr>
          <a:xfrm>
            <a:off x="7039572" y="5623547"/>
            <a:ext cx="1081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Embedding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6E77DBD9-F476-4437-B0B8-45FA5759B4C4}"/>
              </a:ext>
            </a:extLst>
          </p:cNvPr>
          <p:cNvSpPr txBox="1"/>
          <p:nvPr/>
        </p:nvSpPr>
        <p:spPr>
          <a:xfrm>
            <a:off x="0" y="639264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Hegselmann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Stefan, et al. "</a:t>
            </a:r>
            <a:r>
              <a:rPr lang="en-US" altLang="zh-TW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Tabllm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Few-shot classification of tabular data with large language models." </a:t>
            </a:r>
            <a:r>
              <a:rPr lang="en-US" altLang="zh-TW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Artificial Intelligence and Statistics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PMLR, 2023.</a:t>
            </a:r>
            <a:endParaRPr lang="zh-TW" altLang="en-US" sz="12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C008643-9526-45C0-8814-407DB0534117}"/>
              </a:ext>
            </a:extLst>
          </p:cNvPr>
          <p:cNvSpPr txBox="1"/>
          <p:nvPr/>
        </p:nvSpPr>
        <p:spPr>
          <a:xfrm>
            <a:off x="1532677" y="4190620"/>
            <a:ext cx="2107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[column name] [value]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743D4F6-74AD-4F89-8936-D6AFB75A3C77}"/>
              </a:ext>
            </a:extLst>
          </p:cNvPr>
          <p:cNvSpPr txBox="1"/>
          <p:nvPr/>
        </p:nvSpPr>
        <p:spPr>
          <a:xfrm>
            <a:off x="7243315" y="3518254"/>
            <a:ext cx="3421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If the value is missing at the time, then skip it (missing wouldn’t be in the text).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330EEDF-1379-4D34-9A40-543892F4A3F8}"/>
              </a:ext>
            </a:extLst>
          </p:cNvPr>
          <p:cNvSpPr txBox="1"/>
          <p:nvPr/>
        </p:nvSpPr>
        <p:spPr>
          <a:xfrm>
            <a:off x="8424299" y="4739169"/>
            <a:ext cx="22350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The embedding contains the information of the complete records.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96BA99C-F4A9-4AD5-B765-6ABDA2ED5396}"/>
              </a:ext>
            </a:extLst>
          </p:cNvPr>
          <p:cNvCxnSpPr/>
          <p:nvPr/>
        </p:nvCxnSpPr>
        <p:spPr>
          <a:xfrm>
            <a:off x="7888031" y="5012257"/>
            <a:ext cx="36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071ED114-06F9-43F7-9864-B499518DF527}"/>
              </a:ext>
            </a:extLst>
          </p:cNvPr>
          <p:cNvSpPr txBox="1">
            <a:spLocks/>
          </p:cNvSpPr>
          <p:nvPr/>
        </p:nvSpPr>
        <p:spPr>
          <a:xfrm>
            <a:off x="838200" y="1611689"/>
            <a:ext cx="7491608" cy="675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Tabular-to-Text Representation with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Bio_ClinicalBERT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</p:txBody>
      </p:sp>
      <p:sp>
        <p:nvSpPr>
          <p:cNvPr id="23" name="流程圖: 人工作業 22">
            <a:extLst>
              <a:ext uri="{FF2B5EF4-FFF2-40B4-BE49-F238E27FC236}">
                <a16:creationId xmlns:a16="http://schemas.microsoft.com/office/drawing/2014/main" id="{2AA0B8BF-CFEA-49C8-8BB5-0C0964751C4E}"/>
              </a:ext>
            </a:extLst>
          </p:cNvPr>
          <p:cNvSpPr/>
          <p:nvPr/>
        </p:nvSpPr>
        <p:spPr>
          <a:xfrm rot="16200000">
            <a:off x="6118522" y="4869224"/>
            <a:ext cx="720000" cy="432000"/>
          </a:xfrm>
          <a:prstGeom prst="flowChartManualOperat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7202D2E-359A-42D5-AA81-FA36E05CCF8A}"/>
              </a:ext>
            </a:extLst>
          </p:cNvPr>
          <p:cNvCxnSpPr/>
          <p:nvPr/>
        </p:nvCxnSpPr>
        <p:spPr>
          <a:xfrm>
            <a:off x="6912358" y="5030597"/>
            <a:ext cx="36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A887E4C-05B5-45B0-9374-06819B97C66E}"/>
              </a:ext>
            </a:extLst>
          </p:cNvPr>
          <p:cNvSpPr txBox="1"/>
          <p:nvPr/>
        </p:nvSpPr>
        <p:spPr>
          <a:xfrm>
            <a:off x="5792295" y="5587906"/>
            <a:ext cx="1411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233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7F1F3-428A-47B8-8ED0-8BE49A2E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6315A363-62C3-4E9E-8E7F-CF56C959166D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7034C8-B09C-47F6-998F-F835855CF008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EC744EE-E781-4347-8D65-74F6EBAD41EC}"/>
              </a:ext>
            </a:extLst>
          </p:cNvPr>
          <p:cNvCxnSpPr>
            <a:cxnSpLocks/>
          </p:cNvCxnSpPr>
          <p:nvPr/>
        </p:nvCxnSpPr>
        <p:spPr>
          <a:xfrm rot="5400000">
            <a:off x="5544596" y="3697035"/>
            <a:ext cx="501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EE1053A4-1EEF-43AC-9BCD-D2E3CC004F8F}"/>
              </a:ext>
            </a:extLst>
          </p:cNvPr>
          <p:cNvSpPr/>
          <p:nvPr/>
        </p:nvSpPr>
        <p:spPr>
          <a:xfrm>
            <a:off x="4895421" y="4078073"/>
            <a:ext cx="1800000" cy="5400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zh-TW" altLang="en-US" sz="14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82DDDFB-BF65-42C1-A2B4-03676EA847B0}"/>
              </a:ext>
            </a:extLst>
          </p:cNvPr>
          <p:cNvSpPr txBox="1"/>
          <p:nvPr/>
        </p:nvSpPr>
        <p:spPr>
          <a:xfrm>
            <a:off x="4895421" y="4785864"/>
            <a:ext cx="494664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Hyperparameter tuning by </a:t>
            </a:r>
            <a:r>
              <a:rPr lang="en-US" altLang="zh-TW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, e.g.,</a:t>
            </a:r>
          </a:p>
          <a:p>
            <a:pPr marL="0" indent="0">
              <a:buNone/>
            </a:pP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max_depths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= [3, 4]</a:t>
            </a:r>
          </a:p>
          <a:p>
            <a:pPr marL="0" indent="0">
              <a:buNone/>
            </a:pP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learning_rates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= [0.01, 0.02, 0.04, 0.06, 0.08, 0.1, 0.15, 0.2]</a:t>
            </a:r>
          </a:p>
          <a:p>
            <a:pPr marL="0" indent="0">
              <a:buNone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subsamples = [0.5, 0.6, 0.7, 0.8, 0.9]</a:t>
            </a:r>
          </a:p>
          <a:p>
            <a:pPr marL="0" indent="0">
              <a:buNone/>
            </a:pP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colsample_bytrees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= [0.5, 0.6, 0.7, 0.8, 0.9]</a:t>
            </a:r>
          </a:p>
          <a:p>
            <a:pPr marL="0" indent="0">
              <a:buNone/>
            </a:pP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reg_alphas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= [0.0, 0.005, 0.01, 0.05, 0.1]</a:t>
            </a:r>
          </a:p>
          <a:p>
            <a:pPr marL="0" indent="0">
              <a:buNone/>
            </a:pP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reg_lambdas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= [0.8, 1, 1.5, 2, 4]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561530A-AC88-4BDE-B263-E3CE2282A6E3}"/>
              </a:ext>
            </a:extLst>
          </p:cNvPr>
          <p:cNvSpPr txBox="1"/>
          <p:nvPr/>
        </p:nvSpPr>
        <p:spPr>
          <a:xfrm>
            <a:off x="768870" y="4544889"/>
            <a:ext cx="4126552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Handles skewed variables well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Supports missing values input natively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Strong performance on tabular data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Offers model </a:t>
            </a: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explainability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196BF75E-874D-40D2-8A98-E6A73D68A70B}"/>
              </a:ext>
            </a:extLst>
          </p:cNvPr>
          <p:cNvSpPr txBox="1"/>
          <p:nvPr/>
        </p:nvSpPr>
        <p:spPr>
          <a:xfrm>
            <a:off x="3932304" y="1690362"/>
            <a:ext cx="387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Training &amp; Validation Sets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8EAB6B08-3B3F-4C80-AF1A-984B2B5EC435}"/>
              </a:ext>
            </a:extLst>
          </p:cNvPr>
          <p:cNvGraphicFramePr>
            <a:graphicFrameLocks noGrp="1"/>
          </p:cNvGraphicFramePr>
          <p:nvPr/>
        </p:nvGraphicFramePr>
        <p:xfrm>
          <a:off x="2505793" y="2105537"/>
          <a:ext cx="672956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956">
                  <a:extLst>
                    <a:ext uri="{9D8B030D-6E8A-4147-A177-3AD203B41FA5}">
                      <a16:colId xmlns:a16="http://schemas.microsoft.com/office/drawing/2014/main" val="1930288291"/>
                    </a:ext>
                  </a:extLst>
                </a:gridCol>
                <a:gridCol w="672956">
                  <a:extLst>
                    <a:ext uri="{9D8B030D-6E8A-4147-A177-3AD203B41FA5}">
                      <a16:colId xmlns:a16="http://schemas.microsoft.com/office/drawing/2014/main" val="1032849727"/>
                    </a:ext>
                  </a:extLst>
                </a:gridCol>
                <a:gridCol w="672956">
                  <a:extLst>
                    <a:ext uri="{9D8B030D-6E8A-4147-A177-3AD203B41FA5}">
                      <a16:colId xmlns:a16="http://schemas.microsoft.com/office/drawing/2014/main" val="777461430"/>
                    </a:ext>
                  </a:extLst>
                </a:gridCol>
                <a:gridCol w="834751">
                  <a:extLst>
                    <a:ext uri="{9D8B030D-6E8A-4147-A177-3AD203B41FA5}">
                      <a16:colId xmlns:a16="http://schemas.microsoft.com/office/drawing/2014/main" val="877374073"/>
                    </a:ext>
                  </a:extLst>
                </a:gridCol>
                <a:gridCol w="834751">
                  <a:extLst>
                    <a:ext uri="{9D8B030D-6E8A-4147-A177-3AD203B41FA5}">
                      <a16:colId xmlns:a16="http://schemas.microsoft.com/office/drawing/2014/main" val="2378611277"/>
                    </a:ext>
                  </a:extLst>
                </a:gridCol>
                <a:gridCol w="834751">
                  <a:extLst>
                    <a:ext uri="{9D8B030D-6E8A-4147-A177-3AD203B41FA5}">
                      <a16:colId xmlns:a16="http://schemas.microsoft.com/office/drawing/2014/main" val="1342732603"/>
                    </a:ext>
                  </a:extLst>
                </a:gridCol>
                <a:gridCol w="1533485">
                  <a:extLst>
                    <a:ext uri="{9D8B030D-6E8A-4147-A177-3AD203B41FA5}">
                      <a16:colId xmlns:a16="http://schemas.microsoft.com/office/drawing/2014/main" val="2796933584"/>
                    </a:ext>
                  </a:extLst>
                </a:gridCol>
                <a:gridCol w="672956">
                  <a:extLst>
                    <a:ext uri="{9D8B030D-6E8A-4147-A177-3AD203B41FA5}">
                      <a16:colId xmlns:a16="http://schemas.microsoft.com/office/drawing/2014/main" val="1269800020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Raw Variables</a:t>
                      </a:r>
                    </a:p>
                  </a:txBody>
                  <a:tcPr>
                    <a:solidFill>
                      <a:srgbClr val="E5A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Engineering</a:t>
                      </a:r>
                    </a:p>
                  </a:txBody>
                  <a:tcPr>
                    <a:solidFill>
                      <a:srgbClr val="E5A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Embedding</a:t>
                      </a: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</a:t>
                      </a:r>
                    </a:p>
                  </a:txBody>
                  <a:tcPr>
                    <a:solidFill>
                      <a:srgbClr val="E5A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36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634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51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02233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BD8A7D6A-A3A8-469E-8090-B4DE037AEB17}"/>
              </a:ext>
            </a:extLst>
          </p:cNvPr>
          <p:cNvSpPr txBox="1"/>
          <p:nvPr/>
        </p:nvSpPr>
        <p:spPr>
          <a:xfrm>
            <a:off x="768869" y="4163407"/>
            <a:ext cx="193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Why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54345F8-FC6A-4E70-B7A7-FC421075FC41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2707140" y="4348073"/>
            <a:ext cx="218828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6278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等腰三角形 22">
            <a:extLst>
              <a:ext uri="{FF2B5EF4-FFF2-40B4-BE49-F238E27FC236}">
                <a16:creationId xmlns:a16="http://schemas.microsoft.com/office/drawing/2014/main" id="{BB30642F-F79A-4A9F-837F-62458ADFB463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1EDB285-F7CA-4DA0-93F2-AC86FCB34A68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8C432C8-C997-4C7D-BFB9-CA4AB4AAD205}"/>
              </a:ext>
            </a:extLst>
          </p:cNvPr>
          <p:cNvSpPr/>
          <p:nvPr/>
        </p:nvSpPr>
        <p:spPr>
          <a:xfrm>
            <a:off x="3772792" y="3684401"/>
            <a:ext cx="3814360" cy="174307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01EC8B7-50B8-48DA-BB4B-C5F8E478AE93}"/>
              </a:ext>
            </a:extLst>
          </p:cNvPr>
          <p:cNvSpPr/>
          <p:nvPr/>
        </p:nvSpPr>
        <p:spPr>
          <a:xfrm>
            <a:off x="3903400" y="3949194"/>
            <a:ext cx="1718921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Training set (64%)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3E9737-FCF5-4B2E-ACC9-EEC20E087E23}"/>
              </a:ext>
            </a:extLst>
          </p:cNvPr>
          <p:cNvSpPr/>
          <p:nvPr/>
        </p:nvSpPr>
        <p:spPr>
          <a:xfrm>
            <a:off x="5752929" y="3949193"/>
            <a:ext cx="1723411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Validation set (16%)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896DFE3-00C4-46B6-8D0F-C0DAE751FEFA}"/>
              </a:ext>
            </a:extLst>
          </p:cNvPr>
          <p:cNvSpPr/>
          <p:nvPr/>
        </p:nvSpPr>
        <p:spPr>
          <a:xfrm>
            <a:off x="7692321" y="3949193"/>
            <a:ext cx="17208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Testing set (20%)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16750FD-C9E2-4AFB-B6E9-5F5AF9899714}"/>
              </a:ext>
            </a:extLst>
          </p:cNvPr>
          <p:cNvCxnSpPr>
            <a:cxnSpLocks/>
          </p:cNvCxnSpPr>
          <p:nvPr/>
        </p:nvCxnSpPr>
        <p:spPr>
          <a:xfrm>
            <a:off x="4748033" y="3375683"/>
            <a:ext cx="3526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43226604-9BD1-4416-925F-CC28D5C6C892}"/>
              </a:ext>
            </a:extLst>
          </p:cNvPr>
          <p:cNvCxnSpPr>
            <a:cxnSpLocks/>
          </p:cNvCxnSpPr>
          <p:nvPr/>
        </p:nvCxnSpPr>
        <p:spPr>
          <a:xfrm>
            <a:off x="6614634" y="3375683"/>
            <a:ext cx="1" cy="57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FACF840-7FA5-40A6-B1F6-AEB6FD9341D7}"/>
              </a:ext>
            </a:extLst>
          </p:cNvPr>
          <p:cNvSpPr txBox="1"/>
          <p:nvPr/>
        </p:nvSpPr>
        <p:spPr>
          <a:xfrm>
            <a:off x="3772791" y="5119699"/>
            <a:ext cx="1980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5 Fold cross-validation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B2BD8E9-2A24-445C-A070-6C6ED2B9B9E2}"/>
              </a:ext>
            </a:extLst>
          </p:cNvPr>
          <p:cNvSpPr/>
          <p:nvPr/>
        </p:nvSpPr>
        <p:spPr>
          <a:xfrm>
            <a:off x="3903400" y="4622463"/>
            <a:ext cx="3569414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Model training &amp; Hyperparameter tuning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D737C83-D9C8-4F2F-94CC-02DA17837ABE}"/>
              </a:ext>
            </a:extLst>
          </p:cNvPr>
          <p:cNvCxnSpPr>
            <a:cxnSpLocks/>
          </p:cNvCxnSpPr>
          <p:nvPr/>
        </p:nvCxnSpPr>
        <p:spPr>
          <a:xfrm>
            <a:off x="4751559" y="4326565"/>
            <a:ext cx="3526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E8F6AD-2C25-471E-890F-AC7292FB37E8}"/>
              </a:ext>
            </a:extLst>
          </p:cNvPr>
          <p:cNvCxnSpPr>
            <a:cxnSpLocks/>
          </p:cNvCxnSpPr>
          <p:nvPr/>
        </p:nvCxnSpPr>
        <p:spPr>
          <a:xfrm>
            <a:off x="6616118" y="4318667"/>
            <a:ext cx="3526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BB39C572-F371-48B5-8848-1924FBB1C7D3}"/>
              </a:ext>
            </a:extLst>
          </p:cNvPr>
          <p:cNvSpPr/>
          <p:nvPr/>
        </p:nvSpPr>
        <p:spPr>
          <a:xfrm>
            <a:off x="3903400" y="5842424"/>
            <a:ext cx="3561279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2ABE4440-8D6D-40B7-B188-9C03C9D401D5}"/>
              </a:ext>
            </a:extLst>
          </p:cNvPr>
          <p:cNvCxnSpPr>
            <a:cxnSpLocks/>
            <a:stCxn id="22" idx="2"/>
            <a:endCxn id="44" idx="3"/>
          </p:cNvCxnSpPr>
          <p:nvPr/>
        </p:nvCxnSpPr>
        <p:spPr>
          <a:xfrm rot="5400000">
            <a:off x="7152085" y="4621787"/>
            <a:ext cx="1713231" cy="10880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接點: 肘形 2">
            <a:extLst>
              <a:ext uri="{FF2B5EF4-FFF2-40B4-BE49-F238E27FC236}">
                <a16:creationId xmlns:a16="http://schemas.microsoft.com/office/drawing/2014/main" id="{11182620-C6BC-44DD-82E6-8F233312C0CF}"/>
              </a:ext>
            </a:extLst>
          </p:cNvPr>
          <p:cNvCxnSpPr>
            <a:cxnSpLocks/>
            <a:stCxn id="22" idx="0"/>
            <a:endCxn id="51" idx="3"/>
          </p:cNvCxnSpPr>
          <p:nvPr/>
        </p:nvCxnSpPr>
        <p:spPr>
          <a:xfrm rot="5400000" flipH="1" flipV="1">
            <a:off x="7915681" y="2747165"/>
            <a:ext cx="1839069" cy="564988"/>
          </a:xfrm>
          <a:prstGeom prst="bentConnector4">
            <a:avLst>
              <a:gd name="adj1" fmla="val 33426"/>
              <a:gd name="adj2" fmla="val 140461"/>
            </a:avLst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3CAF996-7462-4FD9-9675-3EED982A6C5A}"/>
              </a:ext>
            </a:extLst>
          </p:cNvPr>
          <p:cNvSpPr/>
          <p:nvPr/>
        </p:nvSpPr>
        <p:spPr>
          <a:xfrm>
            <a:off x="3895265" y="3015683"/>
            <a:ext cx="3569414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UP or Down Sampling / Weighted Loss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514C672F-FA20-45C1-A7E4-8DA49824B9FD}"/>
              </a:ext>
            </a:extLst>
          </p:cNvPr>
          <p:cNvCxnSpPr>
            <a:cxnSpLocks/>
          </p:cNvCxnSpPr>
          <p:nvPr/>
        </p:nvCxnSpPr>
        <p:spPr>
          <a:xfrm>
            <a:off x="4744507" y="2723404"/>
            <a:ext cx="3526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AE949339-BCD8-4080-9822-E5776EC4484D}"/>
              </a:ext>
            </a:extLst>
          </p:cNvPr>
          <p:cNvCxnSpPr>
            <a:cxnSpLocks/>
          </p:cNvCxnSpPr>
          <p:nvPr/>
        </p:nvCxnSpPr>
        <p:spPr>
          <a:xfrm>
            <a:off x="6610261" y="2728210"/>
            <a:ext cx="3526" cy="28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F747A88-F999-41FE-A4EA-2EC1C6FE9228}"/>
              </a:ext>
            </a:extLst>
          </p:cNvPr>
          <p:cNvSpPr txBox="1"/>
          <p:nvPr/>
        </p:nvSpPr>
        <p:spPr>
          <a:xfrm>
            <a:off x="8887613" y="4387603"/>
            <a:ext cx="2684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Splitting by subjects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F7AF939-F309-477A-9986-03E25D770DD3}"/>
              </a:ext>
            </a:extLst>
          </p:cNvPr>
          <p:cNvSpPr txBox="1"/>
          <p:nvPr/>
        </p:nvSpPr>
        <p:spPr>
          <a:xfrm>
            <a:off x="8885012" y="5842424"/>
            <a:ext cx="2862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The same subject would not exist in training set and testing set at the same time.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5FB59E4-A0A0-4AD5-A1C4-35AA46359448}"/>
              </a:ext>
            </a:extLst>
          </p:cNvPr>
          <p:cNvSpPr txBox="1"/>
          <p:nvPr/>
        </p:nvSpPr>
        <p:spPr>
          <a:xfrm>
            <a:off x="8885012" y="4734347"/>
            <a:ext cx="28622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b="0" i="0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make sure the distribution of the target among the different splits to be the same.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" name="表格 4">
            <a:extLst>
              <a:ext uri="{FF2B5EF4-FFF2-40B4-BE49-F238E27FC236}">
                <a16:creationId xmlns:a16="http://schemas.microsoft.com/office/drawing/2014/main" id="{233525BB-C080-4944-B25F-8904E7E645E5}"/>
              </a:ext>
            </a:extLst>
          </p:cNvPr>
          <p:cNvGraphicFramePr>
            <a:graphicFrameLocks noGrp="1"/>
          </p:cNvGraphicFramePr>
          <p:nvPr/>
        </p:nvGraphicFramePr>
        <p:xfrm>
          <a:off x="2388147" y="1500524"/>
          <a:ext cx="6729562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956">
                  <a:extLst>
                    <a:ext uri="{9D8B030D-6E8A-4147-A177-3AD203B41FA5}">
                      <a16:colId xmlns:a16="http://schemas.microsoft.com/office/drawing/2014/main" val="1930288291"/>
                    </a:ext>
                  </a:extLst>
                </a:gridCol>
                <a:gridCol w="672956">
                  <a:extLst>
                    <a:ext uri="{9D8B030D-6E8A-4147-A177-3AD203B41FA5}">
                      <a16:colId xmlns:a16="http://schemas.microsoft.com/office/drawing/2014/main" val="1032849727"/>
                    </a:ext>
                  </a:extLst>
                </a:gridCol>
                <a:gridCol w="672956">
                  <a:extLst>
                    <a:ext uri="{9D8B030D-6E8A-4147-A177-3AD203B41FA5}">
                      <a16:colId xmlns:a16="http://schemas.microsoft.com/office/drawing/2014/main" val="777461430"/>
                    </a:ext>
                  </a:extLst>
                </a:gridCol>
                <a:gridCol w="834751">
                  <a:extLst>
                    <a:ext uri="{9D8B030D-6E8A-4147-A177-3AD203B41FA5}">
                      <a16:colId xmlns:a16="http://schemas.microsoft.com/office/drawing/2014/main" val="877374073"/>
                    </a:ext>
                  </a:extLst>
                </a:gridCol>
                <a:gridCol w="834751">
                  <a:extLst>
                    <a:ext uri="{9D8B030D-6E8A-4147-A177-3AD203B41FA5}">
                      <a16:colId xmlns:a16="http://schemas.microsoft.com/office/drawing/2014/main" val="2378611277"/>
                    </a:ext>
                  </a:extLst>
                </a:gridCol>
                <a:gridCol w="834751">
                  <a:extLst>
                    <a:ext uri="{9D8B030D-6E8A-4147-A177-3AD203B41FA5}">
                      <a16:colId xmlns:a16="http://schemas.microsoft.com/office/drawing/2014/main" val="1342732603"/>
                    </a:ext>
                  </a:extLst>
                </a:gridCol>
                <a:gridCol w="1533485">
                  <a:extLst>
                    <a:ext uri="{9D8B030D-6E8A-4147-A177-3AD203B41FA5}">
                      <a16:colId xmlns:a16="http://schemas.microsoft.com/office/drawing/2014/main" val="2796933584"/>
                    </a:ext>
                  </a:extLst>
                </a:gridCol>
                <a:gridCol w="672956">
                  <a:extLst>
                    <a:ext uri="{9D8B030D-6E8A-4147-A177-3AD203B41FA5}">
                      <a16:colId xmlns:a16="http://schemas.microsoft.com/office/drawing/2014/main" val="1269800020"/>
                    </a:ext>
                  </a:extLst>
                </a:gridCol>
              </a:tblGrid>
              <a:tr h="288000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Raw Variables</a:t>
                      </a:r>
                    </a:p>
                  </a:txBody>
                  <a:tcPr>
                    <a:solidFill>
                      <a:srgbClr val="E5A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Engineering</a:t>
                      </a:r>
                    </a:p>
                  </a:txBody>
                  <a:tcPr>
                    <a:solidFill>
                      <a:srgbClr val="E5A0A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Embedding</a:t>
                      </a: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Label</a:t>
                      </a:r>
                    </a:p>
                  </a:txBody>
                  <a:tcPr>
                    <a:solidFill>
                      <a:srgbClr val="E5A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36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634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51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02233"/>
                  </a:ext>
                </a:extLst>
              </a:tr>
            </a:tbl>
          </a:graphicData>
        </a:graphic>
      </p:graphicFrame>
      <p:sp>
        <p:nvSpPr>
          <p:cNvPr id="33" name="標題 1">
            <a:extLst>
              <a:ext uri="{FF2B5EF4-FFF2-40B4-BE49-F238E27FC236}">
                <a16:creationId xmlns:a16="http://schemas.microsoft.com/office/drawing/2014/main" id="{03AFE363-2CE2-46C8-8156-8106C652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Evaluation Strategy 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F8B6EDB-A3E5-413E-A2D6-AC3862F7C7E3}"/>
              </a:ext>
            </a:extLst>
          </p:cNvPr>
          <p:cNvSpPr txBox="1"/>
          <p:nvPr/>
        </p:nvSpPr>
        <p:spPr>
          <a:xfrm>
            <a:off x="1422400" y="6202423"/>
            <a:ext cx="1795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Feature Importance</a:t>
            </a:r>
            <a:b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en-US" altLang="zh-TW" sz="1400" dirty="0" err="1">
                <a:latin typeface="Arial" panose="020B0604020202020204" pitchFamily="34" charset="0"/>
                <a:cs typeface="Arial" panose="020B0604020202020204" pitchFamily="34" charset="0"/>
              </a:rPr>
              <a:t>Explainability</a:t>
            </a: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  )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48577A9-315C-45EB-BB9B-2312E45C9C7E}"/>
              </a:ext>
            </a:extLst>
          </p:cNvPr>
          <p:cNvSpPr txBox="1"/>
          <p:nvPr/>
        </p:nvSpPr>
        <p:spPr>
          <a:xfrm>
            <a:off x="1944171" y="5097765"/>
            <a:ext cx="1267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Utility Score, AUROC, AUPRC,</a:t>
            </a:r>
          </a:p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F1-Score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75D4A808-E319-4781-9D48-E28875AC9145}"/>
              </a:ext>
            </a:extLst>
          </p:cNvPr>
          <p:cNvCxnSpPr>
            <a:cxnSpLocks/>
            <a:stCxn id="44" idx="1"/>
            <a:endCxn id="6" idx="3"/>
          </p:cNvCxnSpPr>
          <p:nvPr/>
        </p:nvCxnSpPr>
        <p:spPr>
          <a:xfrm rot="10800000">
            <a:off x="3211200" y="5574820"/>
            <a:ext cx="692201" cy="447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C35871C0-BA6F-4CFB-94F3-805253DF0B6E}"/>
              </a:ext>
            </a:extLst>
          </p:cNvPr>
          <p:cNvCxnSpPr>
            <a:cxnSpLocks/>
            <a:stCxn id="44" idx="1"/>
            <a:endCxn id="36" idx="3"/>
          </p:cNvCxnSpPr>
          <p:nvPr/>
        </p:nvCxnSpPr>
        <p:spPr>
          <a:xfrm rot="10800000" flipV="1">
            <a:off x="3217810" y="6022423"/>
            <a:ext cx="685590" cy="4416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E89865E-E9A8-4185-9216-0A67C11CE668}"/>
              </a:ext>
            </a:extLst>
          </p:cNvPr>
          <p:cNvSpPr txBox="1"/>
          <p:nvPr/>
        </p:nvSpPr>
        <p:spPr>
          <a:xfrm>
            <a:off x="8885012" y="5539042"/>
            <a:ext cx="25240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Stratifying by labels</a:t>
            </a:r>
            <a:endParaRPr lang="zh-TW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FE3AC540-A8B3-44FD-BA85-E733F16CB722}"/>
              </a:ext>
            </a:extLst>
          </p:cNvPr>
          <p:cNvSpPr txBox="1"/>
          <p:nvPr/>
        </p:nvSpPr>
        <p:spPr>
          <a:xfrm>
            <a:off x="5491493" y="166150"/>
            <a:ext cx="3983600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0" i="0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: Linux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b="0" i="0" dirty="0">
                <a:solidFill>
                  <a:srgbClr val="2A2A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Programming Language: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Libraries : </a:t>
            </a:r>
            <a:r>
              <a:rPr lang="en-US" altLang="zh-TW" sz="1600" dirty="0" err="1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</a:t>
            </a:r>
            <a:r>
              <a:rPr lang="en-US" altLang="zh-TW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scikit-learn, </a:t>
            </a:r>
            <a:r>
              <a:rPr lang="en-US" altLang="zh-TW" sz="1600" dirty="0" err="1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altLang="zh-TW" sz="1600" dirty="0">
                <a:solidFill>
                  <a:srgbClr val="2A2A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69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05884-2BA3-414B-9F4E-F0FCBF26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 err="1">
                <a:latin typeface="Arial" panose="020B0604020202020204" pitchFamily="34" charset="0"/>
                <a:cs typeface="Arial" panose="020B0604020202020204" pitchFamily="34" charset="0"/>
              </a:rPr>
              <a:t>Backgrouds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047D8-D230-4F1B-AD27-7E2F24DC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8675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Sepsis is a life-threatening condition that happens when the body’s immune system has an extreme response to an </a:t>
            </a: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infection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 causing </a:t>
            </a: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 dysfunction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There were 48.9 million cases and 11 million sepsis-related deaths worldwide, representing </a:t>
            </a: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20% of all global deaths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Over </a:t>
            </a: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in 3 of people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who die in hospitals have sepsis.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Sepsis costs U.S. hospitals more than any other health condition at $24 billion (</a:t>
            </a: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13% of U.S. healthcare expenses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) a year.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Sepsis is a major public health issue responsible for significant morbidity, mortality, and healthcare expenses.</a:t>
            </a:r>
          </a:p>
          <a:p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4367FB-CA32-4306-B4DF-37A64635B87C}"/>
              </a:ext>
            </a:extLst>
          </p:cNvPr>
          <p:cNvSpPr txBox="1"/>
          <p:nvPr/>
        </p:nvSpPr>
        <p:spPr>
          <a:xfrm>
            <a:off x="0" y="6027003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Singer, Mervyn, et al. "The third international consensus definitions for sepsis and septic shock (Sepsis-3)." </a:t>
            </a:r>
            <a:r>
              <a:rPr lang="en-US" altLang="zh-TW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Jama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315.8 (2016): 801-810.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https://www.who.int/news-room/fact-sheets/detail/sepsis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Dellinger, R. Phillip, et al. "Surviving sepsis campaign: international guidelines for management of severe sepsis and septic shock: 2012." </a:t>
            </a:r>
            <a:r>
              <a:rPr lang="en-US" altLang="zh-TW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Critical care medicine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41.2 (2013): 580-637.</a:t>
            </a:r>
            <a:endParaRPr lang="zh-TW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8EBA753-A372-4BEA-8339-53C247F1A9D9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CFC3B1A-9672-42BC-B398-C825CBA56891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892AD26A-0B6D-4AB2-AA9F-392D2E084E51}"/>
              </a:ext>
            </a:extLst>
          </p:cNvPr>
          <p:cNvCxnSpPr>
            <a:cxnSpLocks/>
          </p:cNvCxnSpPr>
          <p:nvPr/>
        </p:nvCxnSpPr>
        <p:spPr>
          <a:xfrm>
            <a:off x="838200" y="1555941"/>
            <a:ext cx="10515600" cy="0"/>
          </a:xfrm>
          <a:prstGeom prst="line">
            <a:avLst/>
          </a:prstGeom>
          <a:ln w="38100">
            <a:solidFill>
              <a:srgbClr val="E5A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55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7F1F3-428A-47B8-8ED0-8BE49A2E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Dataset Challenges</a:t>
            </a:r>
            <a:endParaRPr lang="zh-TW" altLang="en-US" sz="4000" dirty="0"/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3046DF5A-3A32-4E66-ACCF-4AFF6360E5CF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D9D40A-8232-4F90-A07F-2967C7F328F0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內容版面配置區 2">
            <a:extLst>
              <a:ext uri="{FF2B5EF4-FFF2-40B4-BE49-F238E27FC236}">
                <a16:creationId xmlns:a16="http://schemas.microsoft.com/office/drawing/2014/main" id="{818E01E3-B802-4B7C-83EE-CF2472155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385"/>
            <a:ext cx="10673219" cy="45626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Missing Rate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Challenge: Many features, especially lab values, have high missingness.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Solution: Use </a:t>
            </a:r>
            <a:r>
              <a:rPr lang="en-US" altLang="zh-TW" sz="18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, which handles missing values natively.</a:t>
            </a:r>
          </a:p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Raw Features and Various Variable-Length Inputs: 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Challenge: Only 40 raw variables, possibly insufficient for capturing complex clinical patterns.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Solution: Apply diverse 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representation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 to enrich the data.</a:t>
            </a:r>
            <a:endParaRPr lang="en-US" altLang="zh-TW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Imbalanced Dataset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Challenge: Over 1.5 million records, but fewer than 30,000 with sepsis.</a:t>
            </a:r>
          </a:p>
          <a:p>
            <a:pPr lvl="1">
              <a:lnSpc>
                <a:spcPct val="150000"/>
              </a:lnSpc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Solution: Explore 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up-sampling, down-sampling, and weighted loss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to address imbalance.</a:t>
            </a:r>
          </a:p>
        </p:txBody>
      </p:sp>
    </p:spTree>
    <p:extLst>
      <p:ext uri="{BB962C8B-B14F-4D97-AF65-F5344CB8AC3E}">
        <p14:creationId xmlns:p14="http://schemas.microsoft.com/office/powerpoint/2010/main" val="1119810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31AA693-39E6-45BB-B07B-261BFBC90E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9F5E29-CC44-42DA-BC3C-D8052080DAF9}"/>
              </a:ext>
            </a:extLst>
          </p:cNvPr>
          <p:cNvSpPr txBox="1"/>
          <p:nvPr/>
        </p:nvSpPr>
        <p:spPr>
          <a:xfrm>
            <a:off x="1106510" y="2967335"/>
            <a:ext cx="9978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54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SETTING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66976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99011-E06F-4707-9552-6E62B7D6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Dataset –</a:t>
            </a:r>
            <a:r>
              <a:rPr lang="zh-TW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TW" sz="4000" dirty="0" err="1">
                <a:latin typeface="Arial" panose="020B0604020202020204" pitchFamily="34" charset="0"/>
                <a:cs typeface="Arial" panose="020B0604020202020204" pitchFamily="34" charset="0"/>
              </a:rPr>
              <a:t>PhysioNet</a:t>
            </a:r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/Computing in Cardiology Challenge 2019</a:t>
            </a:r>
            <a:endParaRPr lang="zh-TW" altLang="en-US" sz="4000" dirty="0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51329553-ADBD-42B8-857F-876F4C6F458A}"/>
              </a:ext>
            </a:extLst>
          </p:cNvPr>
          <p:cNvGraphicFramePr>
            <a:graphicFrameLocks noGrp="1"/>
          </p:cNvGraphicFramePr>
          <p:nvPr/>
        </p:nvGraphicFramePr>
        <p:xfrm>
          <a:off x="1055999" y="3775889"/>
          <a:ext cx="50400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365357386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889371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96396979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Hospital system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7834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patients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20,336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20,000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6010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records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739,663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684,508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7014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Variables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( Cat: 3 / Num: 37 )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45923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Avg. # Rec. / Patient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38.48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38.48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29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sepsis patients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1,790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1,142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035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Sepsis prevalence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8.8%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5.7%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178178"/>
                  </a:ext>
                </a:extLst>
              </a:tr>
            </a:tbl>
          </a:graphicData>
        </a:graphic>
      </p:graphicFrame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1701100F-E362-4762-A6BA-D97033A75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743"/>
            <a:ext cx="10515600" cy="1603375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Including ICU patients in two separate hospital systems.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Available patient covariates consist of demographics, vital signs, and laboratory values.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Each patient file will have the same column and </a:t>
            </a: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row will represent a single hour's worth of records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C1C6046-0ECD-4206-A26C-99E64667686F}"/>
              </a:ext>
            </a:extLst>
          </p:cNvPr>
          <p:cNvSpPr txBox="1"/>
          <p:nvPr/>
        </p:nvSpPr>
        <p:spPr>
          <a:xfrm>
            <a:off x="1073" y="6581001"/>
            <a:ext cx="6094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https://physionet.org/content/challenge-2019/1.0.0/</a:t>
            </a: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69E2815B-6298-4E40-997F-98D6FB7A7B30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94988AB-B4EA-4834-BE24-6707CAF17C6C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0BD5DD7-DA82-4592-9E64-0FE06C5F9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93022"/>
              </p:ext>
            </p:extLst>
          </p:nvPr>
        </p:nvGraphicFramePr>
        <p:xfrm>
          <a:off x="7429962" y="3694173"/>
          <a:ext cx="3923838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17238">
                  <a:extLst>
                    <a:ext uri="{9D8B030D-6E8A-4147-A177-3AD203B41FA5}">
                      <a16:colId xmlns:a16="http://schemas.microsoft.com/office/drawing/2014/main" val="3653573869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val="158893713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/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Statistics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78343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patients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38,895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6010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records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1,535,282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44686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Avg. # Rec. / Patient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38.48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7014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Raw Variables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( Cat: 3 / Num: 37 )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1602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Features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204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2805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of sepsis records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27,679 (1.8%)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403504"/>
                  </a:ext>
                </a:extLst>
              </a:tr>
            </a:tbl>
          </a:graphicData>
        </a:graphic>
      </p:graphicFrame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C12FC4BB-75D9-4CB0-8EC7-AA9C5BB48645}"/>
              </a:ext>
            </a:extLst>
          </p:cNvPr>
          <p:cNvCxnSpPr/>
          <p:nvPr/>
        </p:nvCxnSpPr>
        <p:spPr>
          <a:xfrm>
            <a:off x="6536028" y="4842689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945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31AA693-39E6-45BB-B07B-261BFBC90E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9F5E29-CC44-42DA-BC3C-D8052080DAF9}"/>
              </a:ext>
            </a:extLst>
          </p:cNvPr>
          <p:cNvSpPr txBox="1"/>
          <p:nvPr/>
        </p:nvSpPr>
        <p:spPr>
          <a:xfrm>
            <a:off x="1106510" y="2967335"/>
            <a:ext cx="9978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54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36420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A68ED-84B6-4224-94E9-EB4FFEA8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Experiment Result</a:t>
            </a:r>
            <a:endParaRPr lang="zh-TW" altLang="en-US" sz="40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75FD962-A69D-414A-87D6-38174575D59C}"/>
              </a:ext>
            </a:extLst>
          </p:cNvPr>
          <p:cNvGraphicFramePr>
            <a:graphicFrameLocks noGrp="1"/>
          </p:cNvGraphicFramePr>
          <p:nvPr/>
        </p:nvGraphicFramePr>
        <p:xfrm>
          <a:off x="2102985" y="3362881"/>
          <a:ext cx="798603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1005">
                  <a:extLst>
                    <a:ext uri="{9D8B030D-6E8A-4147-A177-3AD203B41FA5}">
                      <a16:colId xmlns:a16="http://schemas.microsoft.com/office/drawing/2014/main" val="2508107448"/>
                    </a:ext>
                  </a:extLst>
                </a:gridCol>
                <a:gridCol w="1331005">
                  <a:extLst>
                    <a:ext uri="{9D8B030D-6E8A-4147-A177-3AD203B41FA5}">
                      <a16:colId xmlns:a16="http://schemas.microsoft.com/office/drawing/2014/main" val="949517085"/>
                    </a:ext>
                  </a:extLst>
                </a:gridCol>
                <a:gridCol w="1331005">
                  <a:extLst>
                    <a:ext uri="{9D8B030D-6E8A-4147-A177-3AD203B41FA5}">
                      <a16:colId xmlns:a16="http://schemas.microsoft.com/office/drawing/2014/main" val="1417855731"/>
                    </a:ext>
                  </a:extLst>
                </a:gridCol>
                <a:gridCol w="1331005">
                  <a:extLst>
                    <a:ext uri="{9D8B030D-6E8A-4147-A177-3AD203B41FA5}">
                      <a16:colId xmlns:a16="http://schemas.microsoft.com/office/drawing/2014/main" val="2854744228"/>
                    </a:ext>
                  </a:extLst>
                </a:gridCol>
                <a:gridCol w="1331005">
                  <a:extLst>
                    <a:ext uri="{9D8B030D-6E8A-4147-A177-3AD203B41FA5}">
                      <a16:colId xmlns:a16="http://schemas.microsoft.com/office/drawing/2014/main" val="61593129"/>
                    </a:ext>
                  </a:extLst>
                </a:gridCol>
                <a:gridCol w="1331005">
                  <a:extLst>
                    <a:ext uri="{9D8B030D-6E8A-4147-A177-3AD203B41FA5}">
                      <a16:colId xmlns:a16="http://schemas.microsoft.com/office/drawing/2014/main" val="3352957905"/>
                    </a:ext>
                  </a:extLst>
                </a:gridCol>
              </a:tblGrid>
              <a:tr h="25200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model’s average performance across the 5-fold test sets.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90634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AUROC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AUPRC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Utility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42229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SailOcean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0.8192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0.8334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0.1033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0.1183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0.3989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0973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 Model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0.8259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0.8402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0.1112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0.1223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0.4118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919377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8F697DB8-EF0E-4CAC-93B5-FBAD5D6095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232" b="27021"/>
          <a:stretch/>
        </p:blipFill>
        <p:spPr>
          <a:xfrm>
            <a:off x="705984" y="2464594"/>
            <a:ext cx="10321623" cy="6223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F05431-6AC0-4B5F-8CC0-6427EA339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81" b="92861"/>
          <a:stretch/>
        </p:blipFill>
        <p:spPr>
          <a:xfrm>
            <a:off x="705984" y="2160588"/>
            <a:ext cx="10321619" cy="294430"/>
          </a:xfrm>
          <a:prstGeom prst="rect">
            <a:avLst/>
          </a:prstGeom>
        </p:spPr>
      </p:pic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E0388FEA-58AC-45B5-BA8B-327AFD5CF3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9355" y="3234510"/>
            <a:ext cx="1378140" cy="72076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1898A58-319C-4E25-93D3-B818B0FE3BAC}"/>
              </a:ext>
            </a:extLst>
          </p:cNvPr>
          <p:cNvSpPr txBox="1"/>
          <p:nvPr/>
        </p:nvSpPr>
        <p:spPr>
          <a:xfrm>
            <a:off x="600635" y="4432801"/>
            <a:ext cx="14555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 </a:t>
            </a:r>
            <a:b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zh-TW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D6BB24E7-F686-4A01-B4AE-9610F3609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5614"/>
            <a:ext cx="10515600" cy="377898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performance of our proposed model compared to our target performance ?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F3D19838-E6C4-4727-9F13-F08A870BD412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FD348E8-49FF-4286-B3B4-D4162E462163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8132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A68ED-84B6-4224-94E9-EB4FFEA8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Experiment Result</a:t>
            </a:r>
            <a:endParaRPr lang="zh-TW" altLang="en-US" sz="4000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C5435B55-A7C4-46A6-92E9-EAA3D3B79BA4}"/>
              </a:ext>
            </a:extLst>
          </p:cNvPr>
          <p:cNvGraphicFramePr>
            <a:graphicFrameLocks noGrp="1"/>
          </p:cNvGraphicFramePr>
          <p:nvPr/>
        </p:nvGraphicFramePr>
        <p:xfrm>
          <a:off x="1504951" y="1929222"/>
          <a:ext cx="9182098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1333">
                  <a:extLst>
                    <a:ext uri="{9D8B030D-6E8A-4147-A177-3AD203B41FA5}">
                      <a16:colId xmlns:a16="http://schemas.microsoft.com/office/drawing/2014/main" val="2508107448"/>
                    </a:ext>
                  </a:extLst>
                </a:gridCol>
                <a:gridCol w="1414153">
                  <a:extLst>
                    <a:ext uri="{9D8B030D-6E8A-4147-A177-3AD203B41FA5}">
                      <a16:colId xmlns:a16="http://schemas.microsoft.com/office/drawing/2014/main" val="949517085"/>
                    </a:ext>
                  </a:extLst>
                </a:gridCol>
                <a:gridCol w="1414153">
                  <a:extLst>
                    <a:ext uri="{9D8B030D-6E8A-4147-A177-3AD203B41FA5}">
                      <a16:colId xmlns:a16="http://schemas.microsoft.com/office/drawing/2014/main" val="1417855731"/>
                    </a:ext>
                  </a:extLst>
                </a:gridCol>
                <a:gridCol w="1414153">
                  <a:extLst>
                    <a:ext uri="{9D8B030D-6E8A-4147-A177-3AD203B41FA5}">
                      <a16:colId xmlns:a16="http://schemas.microsoft.com/office/drawing/2014/main" val="2854744228"/>
                    </a:ext>
                  </a:extLst>
                </a:gridCol>
                <a:gridCol w="1414153">
                  <a:extLst>
                    <a:ext uri="{9D8B030D-6E8A-4147-A177-3AD203B41FA5}">
                      <a16:colId xmlns:a16="http://schemas.microsoft.com/office/drawing/2014/main" val="61593129"/>
                    </a:ext>
                  </a:extLst>
                </a:gridCol>
                <a:gridCol w="1414153">
                  <a:extLst>
                    <a:ext uri="{9D8B030D-6E8A-4147-A177-3AD203B41FA5}">
                      <a16:colId xmlns:a16="http://schemas.microsoft.com/office/drawing/2014/main" val="3352957905"/>
                    </a:ext>
                  </a:extLst>
                </a:gridCol>
              </a:tblGrid>
              <a:tr h="25200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model’s average performance across the 5-fold test sets.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90634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AUROC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AUPRC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Utility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42229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0.9818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0.8061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0.1034</a:t>
                      </a:r>
                      <a:endParaRPr lang="zh-TW" altLang="en-US" sz="18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0.0197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0.0095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0973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UP-Sampling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0.8136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0.8002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0.0968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0.1093</a:t>
                      </a:r>
                      <a:endParaRPr lang="zh-TW" altLang="en-US" sz="18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0.3467</a:t>
                      </a:r>
                      <a:endParaRPr lang="zh-TW" altLang="en-US" sz="1800" u="sng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520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Down-Sampling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0.8411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7709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0904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1118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0.3195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97402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[1] </a:t>
                      </a: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CB Loss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0.9817</a:t>
                      </a:r>
                      <a:endParaRPr lang="zh-TW" altLang="en-US" sz="18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0.8071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0.1036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0.0245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0.0119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0667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scale_pos_weight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0.8083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kumimoji="0" lang="en-US" altLang="zh-TW" sz="1800" b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8065</a:t>
                      </a:r>
                      <a:endParaRPr lang="zh-TW" altLang="en-US" sz="18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1091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0.3582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9902078"/>
                  </a:ext>
                </a:extLst>
              </a:tr>
            </a:tbl>
          </a:graphicData>
        </a:graphic>
      </p:graphicFrame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D6B1A47-11E6-45E4-995A-ED9BC5BEE7BA}"/>
              </a:ext>
            </a:extLst>
          </p:cNvPr>
          <p:cNvSpPr txBox="1">
            <a:spLocks/>
          </p:cNvSpPr>
          <p:nvPr/>
        </p:nvSpPr>
        <p:spPr>
          <a:xfrm>
            <a:off x="838200" y="1344014"/>
            <a:ext cx="10515600" cy="73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How can we address the class imbalance problem ? ( Based on 37 raw Variables )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9ED20D7-02A9-483C-9886-A80EB1655553}"/>
              </a:ext>
            </a:extLst>
          </p:cNvPr>
          <p:cNvSpPr txBox="1"/>
          <p:nvPr/>
        </p:nvSpPr>
        <p:spPr>
          <a:xfrm>
            <a:off x="0" y="6392196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57200" algn="l"/>
            <a:r>
              <a:rPr lang="en-US" altLang="zh-TW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[1] Y. Cui, M. Jia, T.-Y. Lin, Y. Song, and S. </a:t>
            </a:r>
            <a:r>
              <a:rPr lang="en-US" altLang="zh-TW" sz="1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Belongie</a:t>
            </a:r>
            <a:r>
              <a:rPr lang="en-US" altLang="zh-TW" sz="1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“Class-Balanced Loss Based on Effective Number of Samples.” Available: https://openaccess.thecvf.com/content_CVPR_2019/papers/Cui_Class-Balanced_Loss_Based_on_Effective_Number_of_Samples_CVPR_2019_paper.pdf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07169BA-6F57-401E-8870-2D07240693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66"/>
          <a:stretch/>
        </p:blipFill>
        <p:spPr>
          <a:xfrm>
            <a:off x="3058647" y="4671212"/>
            <a:ext cx="9027567" cy="1539314"/>
          </a:xfrm>
          <a:prstGeom prst="rect">
            <a:avLst/>
          </a:prstGeom>
        </p:spPr>
      </p:pic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F2EC9447-12C8-4519-B768-431A40F22C30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83163" y="4694890"/>
            <a:ext cx="879034" cy="759159"/>
          </a:xfrm>
          <a:prstGeom prst="bentConnector3">
            <a:avLst>
              <a:gd name="adj1" fmla="val 10201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AD961FF-BA1D-4CFC-BA41-3DA48511D721}"/>
              </a:ext>
            </a:extLst>
          </p:cNvPr>
          <p:cNvSpPr txBox="1"/>
          <p:nvPr/>
        </p:nvSpPr>
        <p:spPr>
          <a:xfrm>
            <a:off x="1257011" y="5687306"/>
            <a:ext cx="21313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altLang="zh-TW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Official Document</a:t>
            </a:r>
            <a:endParaRPr lang="zh-TW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84B566A5-A146-4A6B-AB52-B609467313AC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969A8D3-61F0-4AA3-AC96-94BD58A35814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87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A68ED-84B6-4224-94E9-EB4FFEA8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Experiment Result</a:t>
            </a:r>
            <a:endParaRPr lang="zh-TW" altLang="en-US" sz="40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D6B1A47-11E6-45E4-995A-ED9BC5BEE7BA}"/>
              </a:ext>
            </a:extLst>
          </p:cNvPr>
          <p:cNvSpPr txBox="1">
            <a:spLocks/>
          </p:cNvSpPr>
          <p:nvPr/>
        </p:nvSpPr>
        <p:spPr>
          <a:xfrm>
            <a:off x="838200" y="1344014"/>
            <a:ext cx="10515600" cy="73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表格 3">
            <a:extLst>
              <a:ext uri="{FF2B5EF4-FFF2-40B4-BE49-F238E27FC236}">
                <a16:creationId xmlns:a16="http://schemas.microsoft.com/office/drawing/2014/main" id="{D37BC362-09A6-4659-A05C-66D34D2D0437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235078"/>
          <a:ext cx="11430000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8900">
                  <a:extLst>
                    <a:ext uri="{9D8B030D-6E8A-4147-A177-3AD203B41FA5}">
                      <a16:colId xmlns:a16="http://schemas.microsoft.com/office/drawing/2014/main" val="2508107448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949517085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1417855731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2854744228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61593129"/>
                    </a:ext>
                  </a:extLst>
                </a:gridCol>
                <a:gridCol w="1506220">
                  <a:extLst>
                    <a:ext uri="{9D8B030D-6E8A-4147-A177-3AD203B41FA5}">
                      <a16:colId xmlns:a16="http://schemas.microsoft.com/office/drawing/2014/main" val="3352957905"/>
                    </a:ext>
                  </a:extLst>
                </a:gridCol>
              </a:tblGrid>
              <a:tr h="25200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model’s average performance across the 5-fold test sets.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90634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AUROC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AUPRC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Utility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42229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Raw Variables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0.8083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8065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1091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0.3582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0973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Raw Variables + Missing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0.8267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0.8353</a:t>
                      </a:r>
                      <a:endParaRPr lang="zh-TW" altLang="en-US" sz="18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0.1069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0.1222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0.4089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520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Raw Variables + Sliding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0.8170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0.8349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0.1073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0.1181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0.3997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9740281"/>
                  </a:ext>
                </a:extLst>
              </a:tr>
              <a:tr h="34103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Raw Variables + Scores 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0.8179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0.8297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0.1005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0.1165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0.3907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06677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Raw Variables + </a:t>
                      </a:r>
                      <a:b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Augmented Features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0.8248</a:t>
                      </a:r>
                      <a:endParaRPr lang="zh-TW" altLang="en-US" sz="18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0.8387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0.1077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0.1221</a:t>
                      </a:r>
                      <a:endParaRPr lang="zh-TW" altLang="en-US" sz="18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0.4104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3987176"/>
                  </a:ext>
                </a:extLst>
              </a:tr>
            </a:tbl>
          </a:graphicData>
        </a:graphic>
      </p:graphicFrame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BF698745-3962-40F9-99B5-E5CC747F1ACE}"/>
              </a:ext>
            </a:extLst>
          </p:cNvPr>
          <p:cNvSpPr txBox="1">
            <a:spLocks/>
          </p:cNvSpPr>
          <p:nvPr/>
        </p:nvSpPr>
        <p:spPr>
          <a:xfrm>
            <a:off x="990600" y="1496414"/>
            <a:ext cx="10515600" cy="73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performance of each feature engineering component?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333A4B55-5619-41E5-8CAB-C53F430A63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4094" y="4226629"/>
            <a:ext cx="1378140" cy="720763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9D53851-1465-48D3-8AB9-24C01F78D99B}"/>
              </a:ext>
            </a:extLst>
          </p:cNvPr>
          <p:cNvCxnSpPr>
            <a:cxnSpLocks/>
          </p:cNvCxnSpPr>
          <p:nvPr/>
        </p:nvCxnSpPr>
        <p:spPr>
          <a:xfrm>
            <a:off x="512782" y="3897940"/>
            <a:ext cx="406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6AC2A62-CEF4-405B-9A3B-C3F72D7717DB}"/>
              </a:ext>
            </a:extLst>
          </p:cNvPr>
          <p:cNvSpPr txBox="1"/>
          <p:nvPr/>
        </p:nvSpPr>
        <p:spPr>
          <a:xfrm>
            <a:off x="1233546" y="5091415"/>
            <a:ext cx="1031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Different sliding window lengths (e.g., 3 or 12 hours) showed no significant impact on performance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4DE7D5F8-F91C-4D18-ABA9-31F2267761F6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4095D8D-D9AE-45EA-B44F-42B9F26660FA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55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A68ED-84B6-4224-94E9-EB4FFEA8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Experiment Result</a:t>
            </a:r>
            <a:endParaRPr lang="zh-TW" altLang="en-US" sz="40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D6B1A47-11E6-45E4-995A-ED9BC5BEE7BA}"/>
              </a:ext>
            </a:extLst>
          </p:cNvPr>
          <p:cNvSpPr txBox="1">
            <a:spLocks/>
          </p:cNvSpPr>
          <p:nvPr/>
        </p:nvSpPr>
        <p:spPr>
          <a:xfrm>
            <a:off x="838200" y="1344014"/>
            <a:ext cx="10515600" cy="73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BF698745-3962-40F9-99B5-E5CC747F1ACE}"/>
              </a:ext>
            </a:extLst>
          </p:cNvPr>
          <p:cNvSpPr txBox="1">
            <a:spLocks/>
          </p:cNvSpPr>
          <p:nvPr/>
        </p:nvSpPr>
        <p:spPr>
          <a:xfrm>
            <a:off x="990600" y="1496414"/>
            <a:ext cx="10515600" cy="73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Based on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, what is the performance of text component?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表格 3">
            <a:extLst>
              <a:ext uri="{FF2B5EF4-FFF2-40B4-BE49-F238E27FC236}">
                <a16:creationId xmlns:a16="http://schemas.microsoft.com/office/drawing/2014/main" id="{FC437423-B23A-48C9-A8BB-6DCC24884F7A}"/>
              </a:ext>
            </a:extLst>
          </p:cNvPr>
          <p:cNvGraphicFramePr>
            <a:graphicFrameLocks noGrp="1"/>
          </p:cNvGraphicFramePr>
          <p:nvPr/>
        </p:nvGraphicFramePr>
        <p:xfrm>
          <a:off x="1003300" y="2122448"/>
          <a:ext cx="10198100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84325">
                  <a:extLst>
                    <a:ext uri="{9D8B030D-6E8A-4147-A177-3AD203B41FA5}">
                      <a16:colId xmlns:a16="http://schemas.microsoft.com/office/drawing/2014/main" val="2508107448"/>
                    </a:ext>
                  </a:extLst>
                </a:gridCol>
                <a:gridCol w="1362755">
                  <a:extLst>
                    <a:ext uri="{9D8B030D-6E8A-4147-A177-3AD203B41FA5}">
                      <a16:colId xmlns:a16="http://schemas.microsoft.com/office/drawing/2014/main" val="949517085"/>
                    </a:ext>
                  </a:extLst>
                </a:gridCol>
                <a:gridCol w="1362755">
                  <a:extLst>
                    <a:ext uri="{9D8B030D-6E8A-4147-A177-3AD203B41FA5}">
                      <a16:colId xmlns:a16="http://schemas.microsoft.com/office/drawing/2014/main" val="1417855731"/>
                    </a:ext>
                  </a:extLst>
                </a:gridCol>
                <a:gridCol w="1362755">
                  <a:extLst>
                    <a:ext uri="{9D8B030D-6E8A-4147-A177-3AD203B41FA5}">
                      <a16:colId xmlns:a16="http://schemas.microsoft.com/office/drawing/2014/main" val="2854744228"/>
                    </a:ext>
                  </a:extLst>
                </a:gridCol>
                <a:gridCol w="1362755">
                  <a:extLst>
                    <a:ext uri="{9D8B030D-6E8A-4147-A177-3AD203B41FA5}">
                      <a16:colId xmlns:a16="http://schemas.microsoft.com/office/drawing/2014/main" val="61593129"/>
                    </a:ext>
                  </a:extLst>
                </a:gridCol>
                <a:gridCol w="1362755">
                  <a:extLst>
                    <a:ext uri="{9D8B030D-6E8A-4147-A177-3AD203B41FA5}">
                      <a16:colId xmlns:a16="http://schemas.microsoft.com/office/drawing/2014/main" val="3352957905"/>
                    </a:ext>
                  </a:extLst>
                </a:gridCol>
              </a:tblGrid>
              <a:tr h="25200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model’s average performance across the 5-fold test sets.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90634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AUROC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AUPRC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Utility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42229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0.7749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0.7696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0.0903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0.2715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520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Raw Variables </a:t>
                      </a:r>
                      <a:b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Augmented Features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0.8248</a:t>
                      </a:r>
                      <a:endParaRPr lang="zh-TW" altLang="en-US" sz="1800" u="non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0.8387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0.1077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none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0.1221</a:t>
                      </a:r>
                      <a:endParaRPr lang="zh-TW" altLang="en-US" sz="1800" u="none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0.4104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97402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</a:t>
                      </a: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+ Raw Variables</a:t>
                      </a:r>
                    </a:p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 Augmented Features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0.8259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0.8402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0.1112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0.1223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0.4118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066779"/>
                  </a:ext>
                </a:extLst>
              </a:tr>
            </a:tbl>
          </a:graphicData>
        </a:graphic>
      </p:graphicFrame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806BAD2-720A-4805-A610-24854B7EDE05}"/>
              </a:ext>
            </a:extLst>
          </p:cNvPr>
          <p:cNvSpPr txBox="1">
            <a:spLocks/>
          </p:cNvSpPr>
          <p:nvPr/>
        </p:nvSpPr>
        <p:spPr>
          <a:xfrm>
            <a:off x="990600" y="4693310"/>
            <a:ext cx="11201400" cy="73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Does using an MLP classifier improve performance compared to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? ( Only Text </a:t>
            </a: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Emb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表格 3">
            <a:extLst>
              <a:ext uri="{FF2B5EF4-FFF2-40B4-BE49-F238E27FC236}">
                <a16:creationId xmlns:a16="http://schemas.microsoft.com/office/drawing/2014/main" id="{DFD84DBF-101B-44D3-A29E-85CA7F2C21FA}"/>
              </a:ext>
            </a:extLst>
          </p:cNvPr>
          <p:cNvGraphicFramePr>
            <a:graphicFrameLocks noGrp="1"/>
          </p:cNvGraphicFramePr>
          <p:nvPr/>
        </p:nvGraphicFramePr>
        <p:xfrm>
          <a:off x="2410391" y="5255303"/>
          <a:ext cx="738391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0653">
                  <a:extLst>
                    <a:ext uri="{9D8B030D-6E8A-4147-A177-3AD203B41FA5}">
                      <a16:colId xmlns:a16="http://schemas.microsoft.com/office/drawing/2014/main" val="2508107448"/>
                    </a:ext>
                  </a:extLst>
                </a:gridCol>
                <a:gridCol w="1230653">
                  <a:extLst>
                    <a:ext uri="{9D8B030D-6E8A-4147-A177-3AD203B41FA5}">
                      <a16:colId xmlns:a16="http://schemas.microsoft.com/office/drawing/2014/main" val="949517085"/>
                    </a:ext>
                  </a:extLst>
                </a:gridCol>
                <a:gridCol w="1230653">
                  <a:extLst>
                    <a:ext uri="{9D8B030D-6E8A-4147-A177-3AD203B41FA5}">
                      <a16:colId xmlns:a16="http://schemas.microsoft.com/office/drawing/2014/main" val="1417855731"/>
                    </a:ext>
                  </a:extLst>
                </a:gridCol>
                <a:gridCol w="1230653">
                  <a:extLst>
                    <a:ext uri="{9D8B030D-6E8A-4147-A177-3AD203B41FA5}">
                      <a16:colId xmlns:a16="http://schemas.microsoft.com/office/drawing/2014/main" val="2854744228"/>
                    </a:ext>
                  </a:extLst>
                </a:gridCol>
                <a:gridCol w="1230653">
                  <a:extLst>
                    <a:ext uri="{9D8B030D-6E8A-4147-A177-3AD203B41FA5}">
                      <a16:colId xmlns:a16="http://schemas.microsoft.com/office/drawing/2014/main" val="61593129"/>
                    </a:ext>
                  </a:extLst>
                </a:gridCol>
                <a:gridCol w="1230653">
                  <a:extLst>
                    <a:ext uri="{9D8B030D-6E8A-4147-A177-3AD203B41FA5}">
                      <a16:colId xmlns:a16="http://schemas.microsoft.com/office/drawing/2014/main" val="3352957905"/>
                    </a:ext>
                  </a:extLst>
                </a:gridCol>
              </a:tblGrid>
              <a:tr h="252000"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model’s average performance across the 5-fold test sets.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90634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AUROC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AUPRC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Utility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42229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0.7749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0.7696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0.0788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0.0903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0.2715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520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MLP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0.8698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0.7677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0.0760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0.1192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0.3047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9740281"/>
                  </a:ext>
                </a:extLst>
              </a:tr>
            </a:tbl>
          </a:graphicData>
        </a:graphic>
      </p:graphicFrame>
      <p:sp>
        <p:nvSpPr>
          <p:cNvPr id="8" name="等腰三角形 7">
            <a:extLst>
              <a:ext uri="{FF2B5EF4-FFF2-40B4-BE49-F238E27FC236}">
                <a16:creationId xmlns:a16="http://schemas.microsoft.com/office/drawing/2014/main" id="{8015506B-4BEC-4ACE-AA6E-A1AB22C76350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A16EA82-A659-499F-8940-4F757EFB7CC3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285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A68ED-84B6-4224-94E9-EB4FFEA8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Experiment Result</a:t>
            </a:r>
            <a:endParaRPr lang="zh-TW" altLang="en-US" sz="40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D6B1A47-11E6-45E4-995A-ED9BC5BEE7BA}"/>
              </a:ext>
            </a:extLst>
          </p:cNvPr>
          <p:cNvSpPr txBox="1">
            <a:spLocks/>
          </p:cNvSpPr>
          <p:nvPr/>
        </p:nvSpPr>
        <p:spPr>
          <a:xfrm>
            <a:off x="838200" y="1344014"/>
            <a:ext cx="10515600" cy="73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BF698745-3962-40F9-99B5-E5CC747F1ACE}"/>
              </a:ext>
            </a:extLst>
          </p:cNvPr>
          <p:cNvSpPr txBox="1">
            <a:spLocks/>
          </p:cNvSpPr>
          <p:nvPr/>
        </p:nvSpPr>
        <p:spPr>
          <a:xfrm>
            <a:off x="990600" y="1496414"/>
            <a:ext cx="10515600" cy="73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Why don’t we use deep learning model such as FT-Transformer? ( Based on 37 variables )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表格 3">
            <a:extLst>
              <a:ext uri="{FF2B5EF4-FFF2-40B4-BE49-F238E27FC236}">
                <a16:creationId xmlns:a16="http://schemas.microsoft.com/office/drawing/2014/main" id="{4DA8CDA9-7B64-4519-AE46-5135DB577F74}"/>
              </a:ext>
            </a:extLst>
          </p:cNvPr>
          <p:cNvGraphicFramePr>
            <a:graphicFrameLocks noGrp="1"/>
          </p:cNvGraphicFramePr>
          <p:nvPr/>
        </p:nvGraphicFramePr>
        <p:xfrm>
          <a:off x="1723373" y="3128389"/>
          <a:ext cx="8374345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3505">
                  <a:extLst>
                    <a:ext uri="{9D8B030D-6E8A-4147-A177-3AD203B41FA5}">
                      <a16:colId xmlns:a16="http://schemas.microsoft.com/office/drawing/2014/main" val="2508107448"/>
                    </a:ext>
                  </a:extLst>
                </a:gridCol>
                <a:gridCol w="1268168">
                  <a:extLst>
                    <a:ext uri="{9D8B030D-6E8A-4147-A177-3AD203B41FA5}">
                      <a16:colId xmlns:a16="http://schemas.microsoft.com/office/drawing/2014/main" val="949517085"/>
                    </a:ext>
                  </a:extLst>
                </a:gridCol>
                <a:gridCol w="1268168">
                  <a:extLst>
                    <a:ext uri="{9D8B030D-6E8A-4147-A177-3AD203B41FA5}">
                      <a16:colId xmlns:a16="http://schemas.microsoft.com/office/drawing/2014/main" val="1417855731"/>
                    </a:ext>
                  </a:extLst>
                </a:gridCol>
                <a:gridCol w="1268168">
                  <a:extLst>
                    <a:ext uri="{9D8B030D-6E8A-4147-A177-3AD203B41FA5}">
                      <a16:colId xmlns:a16="http://schemas.microsoft.com/office/drawing/2014/main" val="2854744228"/>
                    </a:ext>
                  </a:extLst>
                </a:gridCol>
                <a:gridCol w="1268168">
                  <a:extLst>
                    <a:ext uri="{9D8B030D-6E8A-4147-A177-3AD203B41FA5}">
                      <a16:colId xmlns:a16="http://schemas.microsoft.com/office/drawing/2014/main" val="61593129"/>
                    </a:ext>
                  </a:extLst>
                </a:gridCol>
                <a:gridCol w="1268168">
                  <a:extLst>
                    <a:ext uri="{9D8B030D-6E8A-4147-A177-3AD203B41FA5}">
                      <a16:colId xmlns:a16="http://schemas.microsoft.com/office/drawing/2014/main" val="3352957905"/>
                    </a:ext>
                  </a:extLst>
                </a:gridCol>
              </a:tblGrid>
              <a:tr h="252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model’s average performance across the 5-fold test sets.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Down-Sampling + Simple Imputation )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90634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AUROC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AUPRC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F1-score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Utility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42229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MLP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0.7502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8043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kumimoji="0" lang="en-US" altLang="zh-TW" sz="1800" b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0808</a:t>
                      </a:r>
                      <a:endParaRPr lang="zh-TW" altLang="en-US" sz="18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0911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sng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0.3126</a:t>
                      </a:r>
                      <a:endParaRPr lang="zh-TW" altLang="en-US" sz="1800" u="sng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0973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Resnet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0.8776</a:t>
                      </a:r>
                      <a:endParaRPr lang="zh-TW" altLang="en-US" sz="18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0.7741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0.0717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0.1183</a:t>
                      </a:r>
                      <a:endParaRPr lang="zh-TW" altLang="en-US" sz="18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0.2784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05209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[2] </a:t>
                      </a:r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FT-Transformer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0.8943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u="sng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0.7860</a:t>
                      </a:r>
                      <a:endParaRPr lang="zh-TW" altLang="en-US" sz="18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0.0698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0.1264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0.2745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974028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0.8411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7709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0904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</a:t>
                      </a:r>
                      <a:r>
                        <a:rPr kumimoji="0" lang="en-US" altLang="zh-TW" sz="18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1118</a:t>
                      </a:r>
                      <a:endParaRPr lang="zh-TW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0.3195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2180472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410D2CB4-A1A8-4542-9D18-279BFF2C40BB}"/>
              </a:ext>
            </a:extLst>
          </p:cNvPr>
          <p:cNvSpPr txBox="1"/>
          <p:nvPr/>
        </p:nvSpPr>
        <p:spPr>
          <a:xfrm>
            <a:off x="6350" y="6364321"/>
            <a:ext cx="117538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57200" algn="l"/>
            <a:r>
              <a:rPr lang="en-US" altLang="zh-TW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[2] Y. 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Gorishniy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I. 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Rubachev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V. 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Khrulkov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and A. 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Babenko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“Revisiting Deep Learning Models for Tabular Data,” </a:t>
            </a:r>
            <a:r>
              <a:rPr lang="en-US" altLang="zh-TW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Neural Information Processing Systems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2021. https://proceedings.neurips.cc/paper_files/paper/2021/hash/9d86d83f925f2149e9edb0ac3b49229c-Abstract.html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4244AEC-9114-4E93-9B0A-F834EC2A78C5}"/>
              </a:ext>
            </a:extLst>
          </p:cNvPr>
          <p:cNvSpPr txBox="1"/>
          <p:nvPr/>
        </p:nvSpPr>
        <p:spPr>
          <a:xfrm>
            <a:off x="0" y="5947551"/>
            <a:ext cx="11849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57200" algn="l"/>
            <a:r>
              <a:rPr lang="en-US" altLang="zh-TW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[1] R. 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Shwartz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-Ziv and A. Armon, “Tabular data: Deep learning is not all you need,” </a:t>
            </a:r>
            <a:r>
              <a:rPr lang="en-US" altLang="zh-TW" sz="1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Information Fusion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, vol. 81, pp. 84–90, May 2022, </a:t>
            </a:r>
            <a:r>
              <a:rPr lang="en-US" altLang="zh-TW" sz="1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doi</a:t>
            </a:r>
            <a:r>
              <a:rPr lang="en-US" altLang="zh-TW" sz="1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https://doi.org/10.1016/j.inffus.2021.11.011.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8859B68-B328-4DDB-9158-AD1B7B4AED1A}"/>
              </a:ext>
            </a:extLst>
          </p:cNvPr>
          <p:cNvSpPr txBox="1"/>
          <p:nvPr/>
        </p:nvSpPr>
        <p:spPr>
          <a:xfrm>
            <a:off x="1748425" y="2659642"/>
            <a:ext cx="7562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Deep learning methods were also able to achieve competitive results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92B37095-62E3-4668-B562-1C99352957D0}"/>
              </a:ext>
            </a:extLst>
          </p:cNvPr>
          <p:cNvSpPr/>
          <p:nvPr/>
        </p:nvSpPr>
        <p:spPr>
          <a:xfrm>
            <a:off x="1075325" y="2802208"/>
            <a:ext cx="673100" cy="132056"/>
          </a:xfrm>
          <a:prstGeom prst="rightArrow">
            <a:avLst/>
          </a:prstGeom>
          <a:solidFill>
            <a:srgbClr val="FCC2C2"/>
          </a:solidFill>
          <a:ln>
            <a:solidFill>
              <a:srgbClr val="E5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4127B7F-7A83-4E35-AD05-35CB60F59860}"/>
              </a:ext>
            </a:extLst>
          </p:cNvPr>
          <p:cNvSpPr txBox="1"/>
          <p:nvPr/>
        </p:nvSpPr>
        <p:spPr>
          <a:xfrm>
            <a:off x="1050273" y="1993511"/>
            <a:ext cx="680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dirty="0"/>
              <a:t>As suggested in '</a:t>
            </a:r>
            <a:r>
              <a:rPr lang="en-US" altLang="zh-TW" sz="1400" dirty="0"/>
              <a:t>[1] </a:t>
            </a:r>
            <a:r>
              <a:rPr lang="en-US" altLang="zh-TW" dirty="0"/>
              <a:t>Tabular Data: Deep Learning Is Not All You Need', the optimal method can vary depending on the dataset.</a:t>
            </a:r>
            <a:endParaRPr lang="en-US" altLang="zh-TW" b="0" i="0" dirty="0">
              <a:solidFill>
                <a:srgbClr val="1F1F1F"/>
              </a:solidFill>
              <a:effectLst/>
              <a:latin typeface="ElsevierGulliver"/>
            </a:endParaRPr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74E1FD22-9138-49C5-B232-CE69FC3E7290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DA80A1D-3ABA-47B1-9D3B-7B90F302C490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38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09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A68ED-84B6-4224-94E9-EB4FFEA8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Experiment Result</a:t>
            </a:r>
            <a:endParaRPr lang="zh-TW" altLang="en-US" sz="40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D6B1A47-11E6-45E4-995A-ED9BC5BEE7BA}"/>
              </a:ext>
            </a:extLst>
          </p:cNvPr>
          <p:cNvSpPr txBox="1">
            <a:spLocks/>
          </p:cNvSpPr>
          <p:nvPr/>
        </p:nvSpPr>
        <p:spPr>
          <a:xfrm>
            <a:off x="838200" y="1344014"/>
            <a:ext cx="10515600" cy="73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BF698745-3962-40F9-99B5-E5CC747F1ACE}"/>
              </a:ext>
            </a:extLst>
          </p:cNvPr>
          <p:cNvSpPr txBox="1">
            <a:spLocks/>
          </p:cNvSpPr>
          <p:nvPr/>
        </p:nvSpPr>
        <p:spPr>
          <a:xfrm>
            <a:off x="990600" y="1496414"/>
            <a:ext cx="10515600" cy="73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 Raw + Augmented ) Feature Importance based on SHAP Values ( Top 10 )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6C116BD-8208-4E07-86B7-CADBED750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428" y="1926113"/>
            <a:ext cx="6642562" cy="456676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AD8F8F1-F324-4FF6-A24C-9F5EB7DB0548}"/>
              </a:ext>
            </a:extLst>
          </p:cNvPr>
          <p:cNvSpPr/>
          <p:nvPr/>
        </p:nvSpPr>
        <p:spPr>
          <a:xfrm>
            <a:off x="3868850" y="3301841"/>
            <a:ext cx="1562101" cy="363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8ECEA6-E46C-49BB-A7AC-5F94532FE615}"/>
              </a:ext>
            </a:extLst>
          </p:cNvPr>
          <p:cNvSpPr/>
          <p:nvPr/>
        </p:nvSpPr>
        <p:spPr>
          <a:xfrm>
            <a:off x="3868850" y="3668431"/>
            <a:ext cx="1562101" cy="363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D9AB0B-C22F-4AD7-82BF-93F93400CD10}"/>
              </a:ext>
            </a:extLst>
          </p:cNvPr>
          <p:cNvSpPr/>
          <p:nvPr/>
        </p:nvSpPr>
        <p:spPr>
          <a:xfrm>
            <a:off x="3868850" y="4031613"/>
            <a:ext cx="1562101" cy="3631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F0CB9E5-1C5E-4C41-9605-80D0E378D4AC}"/>
              </a:ext>
            </a:extLst>
          </p:cNvPr>
          <p:cNvCxnSpPr>
            <a:cxnSpLocks/>
            <a:stCxn id="9" idx="1"/>
            <a:endCxn id="16" idx="3"/>
          </p:cNvCxnSpPr>
          <p:nvPr/>
        </p:nvCxnSpPr>
        <p:spPr>
          <a:xfrm flipH="1" flipV="1">
            <a:off x="3233803" y="3216228"/>
            <a:ext cx="635047" cy="2672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937B7C7E-AF7B-4894-B9B1-1A43FF7DEE30}"/>
              </a:ext>
            </a:extLst>
          </p:cNvPr>
          <p:cNvSpPr txBox="1">
            <a:spLocks/>
          </p:cNvSpPr>
          <p:nvPr/>
        </p:nvSpPr>
        <p:spPr>
          <a:xfrm>
            <a:off x="838200" y="3600868"/>
            <a:ext cx="2395603" cy="5093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Missingness Indicators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E10E5814-4F6E-458C-9E45-62D5936C18BD}"/>
              </a:ext>
            </a:extLst>
          </p:cNvPr>
          <p:cNvSpPr txBox="1">
            <a:spLocks/>
          </p:cNvSpPr>
          <p:nvPr/>
        </p:nvSpPr>
        <p:spPr>
          <a:xfrm>
            <a:off x="1086647" y="4181949"/>
            <a:ext cx="2147156" cy="787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buNone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Statistical Features 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over Sliding Window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18E7D7EC-573A-4C80-97B3-E0F23B352C50}"/>
              </a:ext>
            </a:extLst>
          </p:cNvPr>
          <p:cNvSpPr txBox="1">
            <a:spLocks/>
          </p:cNvSpPr>
          <p:nvPr/>
        </p:nvSpPr>
        <p:spPr>
          <a:xfrm>
            <a:off x="1337167" y="2961549"/>
            <a:ext cx="1896636" cy="509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50000"/>
              </a:lnSpc>
              <a:buNone/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Empirical Scores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E9EFA00-A994-44FE-ACF1-8D8DC4CEA574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3233803" y="3850022"/>
            <a:ext cx="635047" cy="55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F3F0EFE-4B8C-4977-9523-9C86044BDF2A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3233803" y="4213204"/>
            <a:ext cx="635047" cy="3625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67ACB680-81B7-4A5F-8B4C-227772B5934A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5A6A70D-7DBC-428A-AA96-5F5DCAC78859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39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5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05884-2BA3-414B-9F4E-F0FCBF26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047D8-D230-4F1B-AD27-7E2F24DC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56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If we predict sepsis too early such as 12 hours before the patient's sepsis onset: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Alert fatigue: Frequent and early alarms may overwhelm physicians.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Low clinical utility: </a:t>
            </a: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Overtreatment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can severely harm patients’ health conditions.</a:t>
            </a: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If we predict too late such as 3 hours before the patient's sepsis onset: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Less intervention time: There's less time to administer effective treatments.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Higher mortality risk: Each hour of delayed treatment has been associated with roughly an </a:t>
            </a: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4-8% increase in mortality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sepsis for each patient at each time point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(e.g. hourly), we may</a:t>
            </a: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correctly predict sepsis early enough to allow intervention but not so early.</a:t>
            </a:r>
          </a:p>
          <a:p>
            <a:pPr marL="0" indent="0">
              <a:buNone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FD7D48-870A-4409-A843-FCF6EF645424}"/>
              </a:ext>
            </a:extLst>
          </p:cNvPr>
          <p:cNvSpPr txBox="1"/>
          <p:nvPr/>
        </p:nvSpPr>
        <p:spPr>
          <a:xfrm>
            <a:off x="0" y="6396335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Seymour, Christopher W., et al. "Time to treatment and mortality during mandated emergency care for sepsis." </a:t>
            </a:r>
            <a:r>
              <a:rPr lang="en-US" altLang="zh-TW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 England Journal of Medicine</a:t>
            </a:r>
            <a:r>
              <a:rPr lang="en-US" altLang="zh-TW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376.23 (2017): 2235-2244.</a:t>
            </a:r>
            <a:endParaRPr lang="en-US" altLang="zh-TW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https://www.globalpointofcare.abbott/us/en/products-solutions/solutions/istat-healthcare-settings-us/hospital-ed-sepsis.html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6999EA5-5719-4EC9-99E9-32A149CB2439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2C58949-D37E-4174-BAB2-168B69B1E10F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91566A42-D9E7-4CC2-968F-4C718DD14897}"/>
              </a:ext>
            </a:extLst>
          </p:cNvPr>
          <p:cNvCxnSpPr>
            <a:cxnSpLocks/>
          </p:cNvCxnSpPr>
          <p:nvPr/>
        </p:nvCxnSpPr>
        <p:spPr>
          <a:xfrm>
            <a:off x="838200" y="1555941"/>
            <a:ext cx="10515600" cy="0"/>
          </a:xfrm>
          <a:prstGeom prst="line">
            <a:avLst/>
          </a:prstGeom>
          <a:ln w="38100">
            <a:solidFill>
              <a:srgbClr val="E5A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4434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31AA693-39E6-45BB-B07B-261BFBC90E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9F5E29-CC44-42DA-BC3C-D8052080DAF9}"/>
              </a:ext>
            </a:extLst>
          </p:cNvPr>
          <p:cNvSpPr txBox="1"/>
          <p:nvPr/>
        </p:nvSpPr>
        <p:spPr>
          <a:xfrm>
            <a:off x="775415" y="2967335"/>
            <a:ext cx="106411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54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LIMITATION 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76687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3A68ED-84B6-4224-94E9-EB4FFEA8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Conclusion &amp; Limitation</a:t>
            </a:r>
            <a:endParaRPr lang="zh-TW" altLang="en-US" sz="40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D6B1A47-11E6-45E4-995A-ED9BC5BEE7BA}"/>
              </a:ext>
            </a:extLst>
          </p:cNvPr>
          <p:cNvSpPr txBox="1">
            <a:spLocks/>
          </p:cNvSpPr>
          <p:nvPr/>
        </p:nvSpPr>
        <p:spPr>
          <a:xfrm>
            <a:off x="838200" y="1344014"/>
            <a:ext cx="10515600" cy="73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BF698745-3962-40F9-99B5-E5CC747F1ACE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083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  <a:p>
            <a:pPr lvl="1">
              <a:lnSpc>
                <a:spcPct val="150000"/>
              </a:lnSpc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Effectively addresses challenges like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imbalance 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variable-length time series inputs.</a:t>
            </a:r>
          </a:p>
          <a:p>
            <a:pPr lvl="1">
              <a:lnSpc>
                <a:spcPct val="150000"/>
              </a:lnSpc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Enhances data representation through comprehensive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 and text embeddings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Offers </a:t>
            </a:r>
            <a:r>
              <a:rPr lang="en-US" altLang="zh-TW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interpretability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by identifying key features that contribute to sepsis risk predictions.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Limitation :</a:t>
            </a:r>
          </a:p>
          <a:p>
            <a:pPr lvl="1">
              <a:lnSpc>
                <a:spcPct val="150000"/>
              </a:lnSpc>
            </a:pPr>
            <a:r>
              <a:rPr lang="en-US" altLang="zh-TW" sz="1600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 performs less competitively than deep learning models when using text embeddings as input.</a:t>
            </a:r>
          </a:p>
          <a:p>
            <a:pPr lvl="1">
              <a:lnSpc>
                <a:spcPct val="150000"/>
              </a:lnSpc>
            </a:pPr>
            <a:r>
              <a:rPr lang="en-US" altLang="zh-TW" sz="1600" dirty="0">
                <a:latin typeface="Arial" panose="020B0604020202020204" pitchFamily="34" charset="0"/>
                <a:cs typeface="Arial" panose="020B0604020202020204" pitchFamily="34" charset="0"/>
              </a:rPr>
              <a:t>ML models have limitations in addressing multi-modality.</a:t>
            </a:r>
            <a:endParaRPr lang="zh-TW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0DA53B4-CFA1-4902-854B-4E6AD3290920}"/>
              </a:ext>
            </a:extLst>
          </p:cNvPr>
          <p:cNvCxnSpPr>
            <a:cxnSpLocks/>
          </p:cNvCxnSpPr>
          <p:nvPr/>
        </p:nvCxnSpPr>
        <p:spPr>
          <a:xfrm>
            <a:off x="838200" y="1555941"/>
            <a:ext cx="10515600" cy="0"/>
          </a:xfrm>
          <a:prstGeom prst="line">
            <a:avLst/>
          </a:prstGeom>
          <a:ln w="38100">
            <a:solidFill>
              <a:srgbClr val="E5A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A5B5FE29-37A7-4596-802F-D8288A3ACAB2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1DD13AA-0DC3-44E5-A053-4466E4EAC0B7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41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360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05884-2BA3-414B-9F4E-F0FCBF26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Work distribution chart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48EBA753-A372-4BEA-8339-53C247F1A9D9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CFC3B1A-9672-42BC-B398-C825CBA56891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42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0EFB5196-586A-4D97-8B12-DEBB493797AA}"/>
              </a:ext>
            </a:extLst>
          </p:cNvPr>
          <p:cNvCxnSpPr>
            <a:cxnSpLocks/>
          </p:cNvCxnSpPr>
          <p:nvPr/>
        </p:nvCxnSpPr>
        <p:spPr>
          <a:xfrm>
            <a:off x="838200" y="1555941"/>
            <a:ext cx="10515600" cy="0"/>
          </a:xfrm>
          <a:prstGeom prst="line">
            <a:avLst/>
          </a:prstGeom>
          <a:ln w="38100">
            <a:solidFill>
              <a:srgbClr val="E5A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B359FBD5-6ED4-401F-809A-361F365AB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99506"/>
              </p:ext>
            </p:extLst>
          </p:nvPr>
        </p:nvGraphicFramePr>
        <p:xfrm>
          <a:off x="2956866" y="2536845"/>
          <a:ext cx="627826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32822">
                  <a:extLst>
                    <a:ext uri="{9D8B030D-6E8A-4147-A177-3AD203B41FA5}">
                      <a16:colId xmlns:a16="http://schemas.microsoft.com/office/drawing/2014/main" val="2252353535"/>
                    </a:ext>
                  </a:extLst>
                </a:gridCol>
                <a:gridCol w="1822723">
                  <a:extLst>
                    <a:ext uri="{9D8B030D-6E8A-4147-A177-3AD203B41FA5}">
                      <a16:colId xmlns:a16="http://schemas.microsoft.com/office/drawing/2014/main" val="2910213333"/>
                    </a:ext>
                  </a:extLst>
                </a:gridCol>
                <a:gridCol w="1822723">
                  <a:extLst>
                    <a:ext uri="{9D8B030D-6E8A-4147-A177-3AD203B41FA5}">
                      <a16:colId xmlns:a16="http://schemas.microsoft.com/office/drawing/2014/main" val="36544333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鄭志權</a:t>
                      </a: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蔡璧如</a:t>
                      </a:r>
                    </a:p>
                  </a:txBody>
                  <a:tcPr>
                    <a:solidFill>
                      <a:srgbClr val="E5A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2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231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Problem Settings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58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 Papers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93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EDA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62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Methods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2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Experiment Settings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8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2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Conclusions</a:t>
                      </a:r>
                      <a:endParaRPr lang="zh-TW" alt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</a:t>
                      </a:r>
                      <a:endParaRPr lang="zh-TW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168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8445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DB343DB-F865-404F-B7F5-C50C90ADAD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36000" y="76200"/>
          <a:ext cx="9720000" cy="6705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34123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4261325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72992362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11513917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val="34019193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%Missing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153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Cont.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(20, 280)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9.86</a:t>
                      </a:r>
                      <a:r>
                        <a:rPr lang="zh-TW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(2.28)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 rate (beats per minute)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9602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O2Sat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(20, 100)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13.05 (2.45)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Pulse oximetry (%)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1335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(20, 50)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66.16 (7.41)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Temperature (Deg C)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95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SBP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(20, 300)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14.59 (3.89)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Systolic BP (mm Hg)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0630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(20, 300)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12.43 (2.77)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Mean arterial pressure (mm Hg)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815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DBP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(20, 300)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31.54 (20.84)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Diastolic BP (mm Hg)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0784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(1, 100)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15.30 (3.06)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Respiration rate (breaths per minute)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353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EtCO2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(10, 100)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96.32 (91.66)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End tidal carbon dioxide (mm Hg)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7294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BaseExcess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(-32, 100)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94.52 (67.79)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Measure of excess bicarbonate (mmol/L)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697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HCO3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(0, 55)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95.77 (56.08)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Bicarbonate (mmol/L)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3292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FiO2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(-50, 4000)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91.60 (56.16)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Fraction of inspired oxygen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1885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(6.6, 7.9)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93.02 (54.33)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N/A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011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PaCO2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(10, 100)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94.40 (55.58)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Partial pressure of CO2 from arterial blood (mm Hg)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30222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SaO2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(23, 100)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96.53 (69.74)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Oxygen saturation from arterial blood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076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AST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(3, 9961)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98.38 (69.48)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Aspartate transaminase (IU/L)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7232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BUN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(1, 268)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93.12 (20.49)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Blood urea nitrogen (mg/dL)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3844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Alkalinephos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(7, 3833)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98.39 (69.77)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Alkaline phosphatase (IU/L)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7284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Calcium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(1, 28)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94.13 (28.51)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(mg/dL)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247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Chloride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(26, 145)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95.42 (53.17)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(mmol/L)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6193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Creatinine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(0.1, 46.6)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93.90 (19.42)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(mg/dL)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3060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Bilirubin_direct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(0.01, 37.50)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99.81 (95.36)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Bilirubin direct (mg/dL)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921992"/>
                  </a:ext>
                </a:extLst>
              </a:tr>
            </a:tbl>
          </a:graphicData>
        </a:graphic>
      </p:graphicFrame>
      <p:sp>
        <p:nvSpPr>
          <p:cNvPr id="6" name="右大括弧 5">
            <a:extLst>
              <a:ext uri="{FF2B5EF4-FFF2-40B4-BE49-F238E27FC236}">
                <a16:creationId xmlns:a16="http://schemas.microsoft.com/office/drawing/2014/main" id="{B58DFD70-9DDC-49AF-B977-6782C7275378}"/>
              </a:ext>
            </a:extLst>
          </p:cNvPr>
          <p:cNvSpPr/>
          <p:nvPr/>
        </p:nvSpPr>
        <p:spPr>
          <a:xfrm rot="10800000">
            <a:off x="954670" y="386290"/>
            <a:ext cx="207983" cy="2429934"/>
          </a:xfrm>
          <a:prstGeom prst="rightBrace">
            <a:avLst>
              <a:gd name="adj1" fmla="val 108333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右大括弧 6">
            <a:extLst>
              <a:ext uri="{FF2B5EF4-FFF2-40B4-BE49-F238E27FC236}">
                <a16:creationId xmlns:a16="http://schemas.microsoft.com/office/drawing/2014/main" id="{52D7FC98-CE2A-4C94-A32E-4717A7AA148F}"/>
              </a:ext>
            </a:extLst>
          </p:cNvPr>
          <p:cNvSpPr/>
          <p:nvPr/>
        </p:nvSpPr>
        <p:spPr>
          <a:xfrm rot="10800000">
            <a:off x="954668" y="2816224"/>
            <a:ext cx="207983" cy="3965576"/>
          </a:xfrm>
          <a:prstGeom prst="rightBrace">
            <a:avLst>
              <a:gd name="adj1" fmla="val 108333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4F99C6-CACC-4C92-BB1F-4E9D3EE8C22A}"/>
              </a:ext>
            </a:extLst>
          </p:cNvPr>
          <p:cNvSpPr txBox="1"/>
          <p:nvPr/>
        </p:nvSpPr>
        <p:spPr>
          <a:xfrm>
            <a:off x="196174" y="1339647"/>
            <a:ext cx="73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Vital</a:t>
            </a: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signs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CE66E3F-5951-43B2-A220-CFF9D5AA1FD7}"/>
              </a:ext>
            </a:extLst>
          </p:cNvPr>
          <p:cNvSpPr txBox="1"/>
          <p:nvPr/>
        </p:nvSpPr>
        <p:spPr>
          <a:xfrm>
            <a:off x="196174" y="4537402"/>
            <a:ext cx="850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A63532-54D1-4734-81F2-66B1AE56E15D}"/>
              </a:ext>
            </a:extLst>
          </p:cNvPr>
          <p:cNvSpPr txBox="1"/>
          <p:nvPr/>
        </p:nvSpPr>
        <p:spPr>
          <a:xfrm>
            <a:off x="9686000" y="1293480"/>
            <a:ext cx="2105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After LOCF imputation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9126F945-5E7D-49B8-9C9A-B72E2F1E0124}"/>
              </a:ext>
            </a:extLst>
          </p:cNvPr>
          <p:cNvCxnSpPr>
            <a:cxnSpLocks/>
          </p:cNvCxnSpPr>
          <p:nvPr/>
        </p:nvCxnSpPr>
        <p:spPr>
          <a:xfrm>
            <a:off x="6207125" y="542925"/>
            <a:ext cx="3478875" cy="904443"/>
          </a:xfrm>
          <a:prstGeom prst="bentConnector3">
            <a:avLst>
              <a:gd name="adj1" fmla="val 8322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E49EE3C-4DC4-40B3-91CA-16B500B7090C}"/>
              </a:ext>
            </a:extLst>
          </p:cNvPr>
          <p:cNvSpPr txBox="1"/>
          <p:nvPr/>
        </p:nvSpPr>
        <p:spPr>
          <a:xfrm>
            <a:off x="9098924" y="4684825"/>
            <a:ext cx="2770299" cy="954107"/>
          </a:xfrm>
          <a:prstGeom prst="rect">
            <a:avLst/>
          </a:prstGeom>
          <a:solidFill>
            <a:srgbClr val="E5A0A0"/>
          </a:solidFill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The missing rates of labs are extremely high; it might be because the lab test needs to take more time than vital signs.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359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DB343DB-F865-404F-B7F5-C50C90ADAD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36000" y="121920"/>
          <a:ext cx="9720000" cy="661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341236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74261325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589111495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625136606"/>
                    </a:ext>
                  </a:extLst>
                </a:gridCol>
                <a:gridCol w="4500000">
                  <a:extLst>
                    <a:ext uri="{9D8B030D-6E8A-4147-A177-3AD203B41FA5}">
                      <a16:colId xmlns:a16="http://schemas.microsoft.com/office/drawing/2014/main" val="3398389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%Missing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5A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115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Glucose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(10, 988)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82.93 (14.60)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Serum glucose (mg/dL)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960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Lactate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(0.2, 31.0)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97.32 (70.12)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Lactic acid (mg/dL)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113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Magnesium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(0.2, 9.8)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93.67 (27.82)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(mmol/dL)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49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Phosphate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(0.2, 18.8)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95.97 (42.73)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(mg/dL)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063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Potassium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(1.0, 27.5)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90.67 (18.21)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(mmol/L)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078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Bilirubin_total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(0.1, 49.6)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98.51 (69.87)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Total bilirubin (mg/dL)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353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TroponinI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(0.01, 440.00)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99.06 (85.07)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Troponin I (ng/mL)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47294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Hct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(5.5, 71.7)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91.11 (19.42)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Hematocrit (%)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697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Hgb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(2.2, 32.0)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92.60 (20.96)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Hemoglobin (g/dL)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329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PTT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(12.5, 250.0)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97.03 (54.94)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partial thromboplastin time (seconds)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2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WBC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(0.1, 440.0)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93.58 (22.49)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Leukocyte count (count*10^3/µL)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447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Fibrinogen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(34, 1760)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99.34</a:t>
                      </a:r>
                      <a:r>
                        <a:rPr kumimoji="0" lang="zh-TW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(89.27)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(mg/dL)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2887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Platelets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(1, 2322)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94.05 (22.30)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(count*10^3/µL)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913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Cont.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(14, 100)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0.00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Years (100 for patients 90 or above)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04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Cat.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[0, 1]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Female (0) or Male 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5520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Unit1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Cat.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[0, 1]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39.53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Administrative identifier for ICU unit (MICU)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166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Unit2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Cat.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[0, 1]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39.53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Administrative identifier for ICU unit (SICU)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276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HospAdmTime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Cont.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(-5366.86, 24.00)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Hours between hospital admit and ICU admit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0396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ICULOS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Cont.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(1, 336)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ICU length-of-stay (hours since ICU admit)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35373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SepsisLabel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Cat.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[0, 1]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For sepsis patients, l</a:t>
                      </a: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abel</a:t>
                      </a: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is 1 if </a:t>
                      </a:r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 ≥ t</a:t>
                      </a:r>
                      <a:r>
                        <a:rPr lang="en-US" altLang="zh-TW" sz="1400" b="0" i="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sepsis</a:t>
                      </a:r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−6 </a:t>
                      </a: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and 0 if </a:t>
                      </a:r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 &lt; t</a:t>
                      </a:r>
                      <a:r>
                        <a:rPr lang="en-US" altLang="zh-TW" sz="1400" b="0" i="0" u="none" strike="noStrike" kern="1200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sepsis</a:t>
                      </a:r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−6</a:t>
                      </a: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 For non-sepsis patients, l</a:t>
                      </a: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abel</a:t>
                      </a:r>
                      <a:r>
                        <a:rPr lang="en-US" altLang="zh-TW" sz="1400" b="0" i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is 0.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6389932"/>
                  </a:ext>
                </a:extLst>
              </a:tr>
            </a:tbl>
          </a:graphicData>
        </a:graphic>
      </p:graphicFrame>
      <p:sp>
        <p:nvSpPr>
          <p:cNvPr id="8" name="右大括弧 7">
            <a:extLst>
              <a:ext uri="{FF2B5EF4-FFF2-40B4-BE49-F238E27FC236}">
                <a16:creationId xmlns:a16="http://schemas.microsoft.com/office/drawing/2014/main" id="{1B83F69B-967E-44B4-A927-53F625A79199}"/>
              </a:ext>
            </a:extLst>
          </p:cNvPr>
          <p:cNvSpPr/>
          <p:nvPr/>
        </p:nvSpPr>
        <p:spPr>
          <a:xfrm rot="10800000">
            <a:off x="951984" y="4381499"/>
            <a:ext cx="207983" cy="1807634"/>
          </a:xfrm>
          <a:prstGeom prst="rightBrace">
            <a:avLst>
              <a:gd name="adj1" fmla="val 108333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96757FE-8C4B-436F-AEFA-3D36E426DBB5}"/>
              </a:ext>
            </a:extLst>
          </p:cNvPr>
          <p:cNvSpPr txBox="1"/>
          <p:nvPr/>
        </p:nvSpPr>
        <p:spPr>
          <a:xfrm>
            <a:off x="196174" y="5023706"/>
            <a:ext cx="10256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Demo</a:t>
            </a: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graphics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右大括弧 9">
            <a:extLst>
              <a:ext uri="{FF2B5EF4-FFF2-40B4-BE49-F238E27FC236}">
                <a16:creationId xmlns:a16="http://schemas.microsoft.com/office/drawing/2014/main" id="{08AC1FF6-2FF0-4AE7-9DC2-35258288DAE0}"/>
              </a:ext>
            </a:extLst>
          </p:cNvPr>
          <p:cNvSpPr/>
          <p:nvPr/>
        </p:nvSpPr>
        <p:spPr>
          <a:xfrm rot="10800000">
            <a:off x="954667" y="431800"/>
            <a:ext cx="207983" cy="3949700"/>
          </a:xfrm>
          <a:prstGeom prst="rightBrace">
            <a:avLst>
              <a:gd name="adj1" fmla="val 108333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C1023CF-575F-46A8-96A9-59E624F844E7}"/>
              </a:ext>
            </a:extLst>
          </p:cNvPr>
          <p:cNvSpPr txBox="1"/>
          <p:nvPr/>
        </p:nvSpPr>
        <p:spPr>
          <a:xfrm>
            <a:off x="196174" y="2149816"/>
            <a:ext cx="850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</a:p>
          <a:p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B6DC564-7F4C-4F08-96BE-DB457C646B0B}"/>
              </a:ext>
            </a:extLst>
          </p:cNvPr>
          <p:cNvGraphicFramePr>
            <a:graphicFrameLocks noGrp="1"/>
          </p:cNvGraphicFramePr>
          <p:nvPr/>
        </p:nvGraphicFramePr>
        <p:xfrm>
          <a:off x="9295826" y="1797050"/>
          <a:ext cx="2700000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37259476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8774105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5036236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5A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2122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44%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56%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27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Unit1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50.41%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49.59%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980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Unit2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49.59%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50.41%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104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7186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7CAA8B4-4FBD-4EA5-9CA7-4A5903648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286"/>
            <a:ext cx="12192000" cy="6357938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C8EF806-E4FB-4A5B-8A75-DFF56160BA46}"/>
              </a:ext>
            </a:extLst>
          </p:cNvPr>
          <p:cNvSpPr txBox="1"/>
          <p:nvPr/>
        </p:nvSpPr>
        <p:spPr>
          <a:xfrm>
            <a:off x="0" y="53798"/>
            <a:ext cx="481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The distribution of each continuous variables.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532C8A4-6F14-48E0-B321-EA74DC2A3984}"/>
              </a:ext>
            </a:extLst>
          </p:cNvPr>
          <p:cNvCxnSpPr/>
          <p:nvPr/>
        </p:nvCxnSpPr>
        <p:spPr>
          <a:xfrm>
            <a:off x="11990231" y="4883132"/>
            <a:ext cx="0" cy="14017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74F07DBE-C4D9-4DCD-9285-DD15849EC68E}"/>
              </a:ext>
            </a:extLst>
          </p:cNvPr>
          <p:cNvSpPr txBox="1"/>
          <p:nvPr/>
        </p:nvSpPr>
        <p:spPr>
          <a:xfrm>
            <a:off x="8262601" y="4729243"/>
            <a:ext cx="3929399" cy="307777"/>
          </a:xfrm>
          <a:prstGeom prst="rect">
            <a:avLst/>
          </a:prstGeom>
          <a:solidFill>
            <a:srgbClr val="E5A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The gap is because of the setting of the dataset.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CD415B-42BF-4A32-A9A4-DA276A3F6E64}"/>
              </a:ext>
            </a:extLst>
          </p:cNvPr>
          <p:cNvSpPr txBox="1"/>
          <p:nvPr/>
        </p:nvSpPr>
        <p:spPr>
          <a:xfrm>
            <a:off x="8262601" y="84575"/>
            <a:ext cx="3929399" cy="307777"/>
          </a:xfrm>
          <a:prstGeom prst="rect">
            <a:avLst/>
          </a:prstGeom>
          <a:solidFill>
            <a:srgbClr val="E5A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Most of the variables are with high skewness.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804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F1DD323-609E-41B8-A6A1-AD743EB171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D22193F-A923-434F-B24A-24CD60CBF387}"/>
              </a:ext>
            </a:extLst>
          </p:cNvPr>
          <p:cNvSpPr txBox="1"/>
          <p:nvPr/>
        </p:nvSpPr>
        <p:spPr>
          <a:xfrm>
            <a:off x="1106510" y="2921168"/>
            <a:ext cx="99789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6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097414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05884-2BA3-414B-9F4E-F0FCBF26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Research Aims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047D8-D230-4F1B-AD27-7E2F24DC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5661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There is high complexity in sepsis patients, making it overwhelming for physicians to for prediction.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The current definition of sepsis uses </a:t>
            </a: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SOFA score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to classify patients with infectious diseases into potentially severe outcomes. However, by the time SOFA scores change significantly, sepsis is often already in a severe stage.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This project aims to </a:t>
            </a: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sepsis early before the clinical prediction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of sepsis using machine learning to </a:t>
            </a: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outcomes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6999EA5-5719-4EC9-99E9-32A149CB2439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2C58949-D37E-4174-BAB2-168B69B1E10F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FB6A3D5-038F-473D-88D0-17388CABBEA4}"/>
              </a:ext>
            </a:extLst>
          </p:cNvPr>
          <p:cNvCxnSpPr>
            <a:cxnSpLocks/>
          </p:cNvCxnSpPr>
          <p:nvPr/>
        </p:nvCxnSpPr>
        <p:spPr>
          <a:xfrm>
            <a:off x="838200" y="1555941"/>
            <a:ext cx="10515600" cy="0"/>
          </a:xfrm>
          <a:prstGeom prst="line">
            <a:avLst/>
          </a:prstGeom>
          <a:ln w="38100">
            <a:solidFill>
              <a:srgbClr val="E5A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2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05884-2BA3-414B-9F4E-F0FCBF26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047D8-D230-4F1B-AD27-7E2F24DC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566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Limited Raw Features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: Only 40 features are in the datasets.</a:t>
            </a:r>
          </a:p>
          <a:p>
            <a:pPr>
              <a:lnSpc>
                <a:spcPct val="100000"/>
              </a:lnSpc>
            </a:pP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Missing rates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: Most of the missing rates of the features are greater than 90%.</a:t>
            </a:r>
          </a:p>
          <a:p>
            <a:pPr>
              <a:lnSpc>
                <a:spcPct val="100000"/>
              </a:lnSpc>
            </a:pP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Variable-Length Inputs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: The number of records we can use is different at each hour.</a:t>
            </a:r>
          </a:p>
          <a:p>
            <a:pPr>
              <a:lnSpc>
                <a:spcPct val="100000"/>
              </a:lnSpc>
            </a:pP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 imbalance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: Only 7.26% of the patients finally have sepsis (1.8% of the records).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6999EA5-5719-4EC9-99E9-32A149CB2439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2C58949-D37E-4174-BAB2-168B69B1E10F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127B6ED-5CD5-4A91-98C6-4D5A99D2314F}"/>
              </a:ext>
            </a:extLst>
          </p:cNvPr>
          <p:cNvCxnSpPr>
            <a:cxnSpLocks/>
          </p:cNvCxnSpPr>
          <p:nvPr/>
        </p:nvCxnSpPr>
        <p:spPr>
          <a:xfrm>
            <a:off x="838200" y="1555941"/>
            <a:ext cx="10515600" cy="0"/>
          </a:xfrm>
          <a:prstGeom prst="line">
            <a:avLst/>
          </a:prstGeom>
          <a:ln w="38100">
            <a:solidFill>
              <a:srgbClr val="E5A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74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05884-2BA3-414B-9F4E-F0FCBF26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Contributions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2047D8-D230-4F1B-AD27-7E2F24DCE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56613"/>
          </a:xfrm>
        </p:spPr>
        <p:txBody>
          <a:bodyPr>
            <a:normAutofit/>
          </a:bodyPr>
          <a:lstStyle/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Addresses issues such as </a:t>
            </a: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imbalance datasets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variable-length time series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as input.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By designing for a custom utility function rather than traditional metrics (e.g., Accuracy), the model aligns more closely with actual clinical priorities.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Construct a model that can predict sepsis within a proper time window, enabling timely intervention to </a:t>
            </a: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clinical outcomes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Provide explanations for predictions, such as which features contribute most to the sepsis risk to enhance </a:t>
            </a:r>
            <a:r>
              <a:rPr lang="en-US" altLang="zh-TW" sz="20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interpretability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C6999EA5-5719-4EC9-99E9-32A149CB2439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2C58949-D37E-4174-BAB2-168B69B1E10F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FCE1057-F5D7-420B-ABEC-2738C61B960A}"/>
              </a:ext>
            </a:extLst>
          </p:cNvPr>
          <p:cNvCxnSpPr>
            <a:cxnSpLocks/>
          </p:cNvCxnSpPr>
          <p:nvPr/>
        </p:nvCxnSpPr>
        <p:spPr>
          <a:xfrm>
            <a:off x="838200" y="1555941"/>
            <a:ext cx="10515600" cy="0"/>
          </a:xfrm>
          <a:prstGeom prst="line">
            <a:avLst/>
          </a:prstGeom>
          <a:ln w="38100">
            <a:solidFill>
              <a:srgbClr val="E5A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64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31AA693-39E6-45BB-B07B-261BFBC90E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0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89F5E29-CC44-42DA-BC3C-D8052080DAF9}"/>
              </a:ext>
            </a:extLst>
          </p:cNvPr>
          <p:cNvSpPr txBox="1"/>
          <p:nvPr/>
        </p:nvSpPr>
        <p:spPr>
          <a:xfrm>
            <a:off x="1106510" y="2967335"/>
            <a:ext cx="99789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5400" b="1" dirty="0">
                <a:solidFill>
                  <a:srgbClr val="D76E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SETTING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8919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7F1F3-428A-47B8-8ED0-8BE49A2E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Problem Description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D11F7A-A67D-48CB-80A6-5C8104396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55785"/>
            <a:ext cx="10760903" cy="1341670"/>
          </a:xfrm>
        </p:spPr>
        <p:txBody>
          <a:bodyPr>
            <a:normAutofit/>
          </a:bodyPr>
          <a:lstStyle/>
          <a:p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Each patient contains multiple records since ICU admission.</a:t>
            </a:r>
          </a:p>
          <a:p>
            <a:pPr>
              <a:lnSpc>
                <a:spcPct val="150000"/>
              </a:lnSpc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Research Problem: 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 patient at every hour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, the goal is to predict whether sepsis will occur within the </a:t>
            </a:r>
            <a:r>
              <a:rPr lang="en-US" altLang="zh-TW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6 hours </a:t>
            </a: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using current and past records.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B6BA609-8A17-4C3D-B00D-C1ACACD36B0E}"/>
              </a:ext>
            </a:extLst>
          </p:cNvPr>
          <p:cNvGraphicFramePr>
            <a:graphicFrameLocks noGrp="1"/>
          </p:cNvGraphicFramePr>
          <p:nvPr/>
        </p:nvGraphicFramePr>
        <p:xfrm>
          <a:off x="838198" y="3571169"/>
          <a:ext cx="3470756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7689">
                  <a:extLst>
                    <a:ext uri="{9D8B030D-6E8A-4147-A177-3AD203B41FA5}">
                      <a16:colId xmlns:a16="http://schemas.microsoft.com/office/drawing/2014/main" val="2796933584"/>
                    </a:ext>
                  </a:extLst>
                </a:gridCol>
                <a:gridCol w="867689">
                  <a:extLst>
                    <a:ext uri="{9D8B030D-6E8A-4147-A177-3AD203B41FA5}">
                      <a16:colId xmlns:a16="http://schemas.microsoft.com/office/drawing/2014/main" val="2722262505"/>
                    </a:ext>
                  </a:extLst>
                </a:gridCol>
                <a:gridCol w="867689">
                  <a:extLst>
                    <a:ext uri="{9D8B030D-6E8A-4147-A177-3AD203B41FA5}">
                      <a16:colId xmlns:a16="http://schemas.microsoft.com/office/drawing/2014/main" val="3971784377"/>
                    </a:ext>
                  </a:extLst>
                </a:gridCol>
                <a:gridCol w="867689">
                  <a:extLst>
                    <a:ext uri="{9D8B030D-6E8A-4147-A177-3AD203B41FA5}">
                      <a16:colId xmlns:a16="http://schemas.microsoft.com/office/drawing/2014/main" val="424532052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Temp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ICULOS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36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NaN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8634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78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35.8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8203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51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75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35.8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  <a:endParaRPr lang="zh-TW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102233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49755DF-16A5-447B-B5A3-19377C538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154730"/>
              </p:ext>
            </p:extLst>
          </p:nvPr>
        </p:nvGraphicFramePr>
        <p:xfrm>
          <a:off x="9434390" y="3571169"/>
          <a:ext cx="1260000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805255230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Prediction</a:t>
                      </a:r>
                      <a:endParaRPr lang="zh-TW" altLang="en-US"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E5A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9238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0246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0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93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…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097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1</a:t>
                      </a:r>
                      <a:endParaRPr kumimoji="0" lang="zh-TW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577386"/>
                  </a:ext>
                </a:extLst>
              </a:tr>
            </a:tbl>
          </a:graphicData>
        </a:graphic>
      </p:graphicFrame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3046DF5A-3A32-4E66-ACCF-4AFF6360E5CF}"/>
              </a:ext>
            </a:extLst>
          </p:cNvPr>
          <p:cNvSpPr/>
          <p:nvPr/>
        </p:nvSpPr>
        <p:spPr>
          <a:xfrm flipV="1">
            <a:off x="10968000" y="0"/>
            <a:ext cx="1224000" cy="972000"/>
          </a:xfrm>
          <a:prstGeom prst="triangle">
            <a:avLst/>
          </a:prstGeom>
          <a:solidFill>
            <a:srgbClr val="E5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D9D40A-8232-4F90-A07F-2967C7F328F0}"/>
              </a:ext>
            </a:extLst>
          </p:cNvPr>
          <p:cNvSpPr txBox="1"/>
          <p:nvPr/>
        </p:nvSpPr>
        <p:spPr>
          <a:xfrm>
            <a:off x="11145338" y="165070"/>
            <a:ext cx="869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TW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93E7A84F-91EA-4D2E-9483-202159853AE4}"/>
              </a:ext>
            </a:extLst>
          </p:cNvPr>
          <p:cNvSpPr txBox="1">
            <a:spLocks/>
          </p:cNvSpPr>
          <p:nvPr/>
        </p:nvSpPr>
        <p:spPr>
          <a:xfrm>
            <a:off x="838199" y="3075246"/>
            <a:ext cx="2994766" cy="416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For a specific patients :</a:t>
            </a: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32C28CB-C5DC-41E6-8A46-3FEE818B2057}"/>
              </a:ext>
            </a:extLst>
          </p:cNvPr>
          <p:cNvSpPr txBox="1">
            <a:spLocks/>
          </p:cNvSpPr>
          <p:nvPr/>
        </p:nvSpPr>
        <p:spPr>
          <a:xfrm>
            <a:off x="1456196" y="6092681"/>
            <a:ext cx="2322583" cy="416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Input : Tabular Data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A8A5A8-6F0F-43B6-A348-404AC5D9A8F7}"/>
              </a:ext>
            </a:extLst>
          </p:cNvPr>
          <p:cNvSpPr/>
          <p:nvPr/>
        </p:nvSpPr>
        <p:spPr>
          <a:xfrm>
            <a:off x="5432457" y="3682352"/>
            <a:ext cx="2538034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 Imputation</a:t>
            </a:r>
            <a:endParaRPr lang="zh-TW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AB861AC-1A38-4357-97A0-B585A38112C7}"/>
              </a:ext>
            </a:extLst>
          </p:cNvPr>
          <p:cNvSpPr/>
          <p:nvPr/>
        </p:nvSpPr>
        <p:spPr>
          <a:xfrm>
            <a:off x="5432457" y="2940443"/>
            <a:ext cx="2538034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zh-TW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DD6C2E3-14AC-4A7A-94B4-B0C9BBFCF8FC}"/>
              </a:ext>
            </a:extLst>
          </p:cNvPr>
          <p:cNvSpPr/>
          <p:nvPr/>
        </p:nvSpPr>
        <p:spPr>
          <a:xfrm>
            <a:off x="5432457" y="5166171"/>
            <a:ext cx="2538034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 ( </a:t>
            </a:r>
            <a:r>
              <a:rPr lang="en-US" altLang="zh-TW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altLang="zh-TW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  <a:endParaRPr lang="zh-TW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477AB5-2B80-469B-A739-5D1D7D9A0D6B}"/>
              </a:ext>
            </a:extLst>
          </p:cNvPr>
          <p:cNvSpPr/>
          <p:nvPr/>
        </p:nvSpPr>
        <p:spPr>
          <a:xfrm>
            <a:off x="5432457" y="4424261"/>
            <a:ext cx="2538034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Down/Up Sampling</a:t>
            </a:r>
            <a:endParaRPr lang="zh-TW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F1A0E868-EA26-447F-9B82-BE7405354385}"/>
              </a:ext>
            </a:extLst>
          </p:cNvPr>
          <p:cNvSpPr/>
          <p:nvPr/>
        </p:nvSpPr>
        <p:spPr>
          <a:xfrm>
            <a:off x="4555748" y="6158314"/>
            <a:ext cx="479716" cy="210694"/>
          </a:xfrm>
          <a:prstGeom prst="rightArrow">
            <a:avLst/>
          </a:prstGeom>
          <a:solidFill>
            <a:srgbClr val="FCC2C2"/>
          </a:solidFill>
          <a:ln>
            <a:solidFill>
              <a:srgbClr val="E5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3238FD84-C3CC-44C5-90DC-FF33FC3F6256}"/>
              </a:ext>
            </a:extLst>
          </p:cNvPr>
          <p:cNvSpPr txBox="1">
            <a:spLocks/>
          </p:cNvSpPr>
          <p:nvPr/>
        </p:nvSpPr>
        <p:spPr>
          <a:xfrm>
            <a:off x="5444983" y="6092681"/>
            <a:ext cx="2538034" cy="416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3C2FFC78-697D-4415-9754-B34230DE0470}"/>
              </a:ext>
            </a:extLst>
          </p:cNvPr>
          <p:cNvSpPr/>
          <p:nvPr/>
        </p:nvSpPr>
        <p:spPr>
          <a:xfrm>
            <a:off x="8417588" y="6158314"/>
            <a:ext cx="479716" cy="210694"/>
          </a:xfrm>
          <a:prstGeom prst="rightArrow">
            <a:avLst/>
          </a:prstGeom>
          <a:solidFill>
            <a:srgbClr val="FCC2C2"/>
          </a:solidFill>
          <a:ln>
            <a:solidFill>
              <a:srgbClr val="E5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7EFAA0EC-CD18-4844-BE15-5B8427E691F4}"/>
              </a:ext>
            </a:extLst>
          </p:cNvPr>
          <p:cNvSpPr txBox="1">
            <a:spLocks/>
          </p:cNvSpPr>
          <p:nvPr/>
        </p:nvSpPr>
        <p:spPr>
          <a:xfrm>
            <a:off x="9225302" y="6092681"/>
            <a:ext cx="2538034" cy="416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dirty="0">
                <a:latin typeface="Arial" panose="020B0604020202020204" pitchFamily="34" charset="0"/>
                <a:cs typeface="Arial" panose="020B0604020202020204" pitchFamily="34" charset="0"/>
              </a:rPr>
              <a:t>Output : Probability</a:t>
            </a:r>
          </a:p>
        </p:txBody>
      </p:sp>
      <p:sp>
        <p:nvSpPr>
          <p:cNvPr id="31" name="箭號: 向右 30">
            <a:extLst>
              <a:ext uri="{FF2B5EF4-FFF2-40B4-BE49-F238E27FC236}">
                <a16:creationId xmlns:a16="http://schemas.microsoft.com/office/drawing/2014/main" id="{D4A5F410-D6DB-4E31-9F3E-01EF2B72624F}"/>
              </a:ext>
            </a:extLst>
          </p:cNvPr>
          <p:cNvSpPr/>
          <p:nvPr/>
        </p:nvSpPr>
        <p:spPr>
          <a:xfrm>
            <a:off x="4545981" y="4172795"/>
            <a:ext cx="479716" cy="210694"/>
          </a:xfrm>
          <a:prstGeom prst="rightArrow">
            <a:avLst/>
          </a:prstGeom>
          <a:solidFill>
            <a:srgbClr val="FCC2C2"/>
          </a:solidFill>
          <a:ln>
            <a:solidFill>
              <a:srgbClr val="E5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AB9AA286-EBF0-4F0B-B51B-DC8C008856C5}"/>
              </a:ext>
            </a:extLst>
          </p:cNvPr>
          <p:cNvSpPr/>
          <p:nvPr/>
        </p:nvSpPr>
        <p:spPr>
          <a:xfrm>
            <a:off x="8405062" y="4172795"/>
            <a:ext cx="479716" cy="210694"/>
          </a:xfrm>
          <a:prstGeom prst="rightArrow">
            <a:avLst/>
          </a:prstGeom>
          <a:solidFill>
            <a:srgbClr val="FCC2C2"/>
          </a:solidFill>
          <a:ln>
            <a:solidFill>
              <a:srgbClr val="E5A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FF1354A3-3568-4B1A-A3E4-6ED0861493A3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>
            <a:off x="6701474" y="3480443"/>
            <a:ext cx="0" cy="2019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DC23680-7430-4D2A-9AF2-B510C91473B8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6701474" y="4222352"/>
            <a:ext cx="0" cy="2019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E0CA6A6-F5F1-4655-A445-F3AEA1DEE615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6701474" y="4964261"/>
            <a:ext cx="0" cy="2019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7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12081</TotalTime>
  <Words>6480</Words>
  <Application>Microsoft Office PowerPoint</Application>
  <PresentationFormat>寬螢幕</PresentationFormat>
  <Paragraphs>1036</Paragraphs>
  <Slides>46</Slides>
  <Notes>11</Notes>
  <HiddenSlides>2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4" baseType="lpstr">
      <vt:lpstr>Arial Unicode MS</vt:lpstr>
      <vt:lpstr>ElsevierGulliver</vt:lpstr>
      <vt:lpstr>微軟正黑體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Backgrouds</vt:lpstr>
      <vt:lpstr>Motivation</vt:lpstr>
      <vt:lpstr>Research Aims</vt:lpstr>
      <vt:lpstr>Challenges</vt:lpstr>
      <vt:lpstr>Contributions</vt:lpstr>
      <vt:lpstr>PowerPoint 簡報</vt:lpstr>
      <vt:lpstr>Problem Description</vt:lpstr>
      <vt:lpstr>Evaluation Metrics</vt:lpstr>
      <vt:lpstr>Evaluation Metrics</vt:lpstr>
      <vt:lpstr>Evaluation Metrics</vt:lpstr>
      <vt:lpstr>Target Performance</vt:lpstr>
      <vt:lpstr>PowerPoint 簡報</vt:lpstr>
      <vt:lpstr>Selected Literature List</vt:lpstr>
      <vt:lpstr>Application Side Summary</vt:lpstr>
      <vt:lpstr>Application Side Summary</vt:lpstr>
      <vt:lpstr>PowerPoint 簡報</vt:lpstr>
      <vt:lpstr>PowerPoint 簡報</vt:lpstr>
      <vt:lpstr>PowerPoint 簡報</vt:lpstr>
      <vt:lpstr>Application Side Summary</vt:lpstr>
      <vt:lpstr>Conclusion</vt:lpstr>
      <vt:lpstr>PowerPoint 簡報</vt:lpstr>
      <vt:lpstr>Data Preparation</vt:lpstr>
      <vt:lpstr>Feature Engineering (1/3)</vt:lpstr>
      <vt:lpstr>Feature Engineering (2/3)</vt:lpstr>
      <vt:lpstr>Feature Engineering (3/3)</vt:lpstr>
      <vt:lpstr>Modeling</vt:lpstr>
      <vt:lpstr>Evaluation Strategy </vt:lpstr>
      <vt:lpstr>Dataset Challenges</vt:lpstr>
      <vt:lpstr>PowerPoint 簡報</vt:lpstr>
      <vt:lpstr>Dataset – The PhysioNet/Computing in Cardiology Challenge 2019</vt:lpstr>
      <vt:lpstr>PowerPoint 簡報</vt:lpstr>
      <vt:lpstr>Experiment Result</vt:lpstr>
      <vt:lpstr>Experiment Result</vt:lpstr>
      <vt:lpstr>Experiment Result</vt:lpstr>
      <vt:lpstr>Experiment Result</vt:lpstr>
      <vt:lpstr>Experiment Result</vt:lpstr>
      <vt:lpstr>Experiment Result</vt:lpstr>
      <vt:lpstr>PowerPoint 簡報</vt:lpstr>
      <vt:lpstr>Conclusion &amp; Limitation</vt:lpstr>
      <vt:lpstr>Work distribution chart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璧如 蔡</dc:creator>
  <cp:lastModifiedBy>璧如 蔡</cp:lastModifiedBy>
  <cp:revision>576</cp:revision>
  <dcterms:created xsi:type="dcterms:W3CDTF">2025-03-15T04:43:55Z</dcterms:created>
  <dcterms:modified xsi:type="dcterms:W3CDTF">2025-06-03T06:50:54Z</dcterms:modified>
</cp:coreProperties>
</file>