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7BD3"/>
    <a:srgbClr val="00CC99"/>
    <a:srgbClr val="CCFF99"/>
    <a:srgbClr val="CC66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DFADDB73-093D-40BC-B198-AB4C0A83AFF4}" type="datetimeFigureOut">
              <a:rPr lang="en-GB" smtClean="0"/>
              <a:t>25/10/2018</a:t>
            </a:fld>
            <a:endParaRPr lang="en-GB"/>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C9C32CA-C65D-48F5-8EF1-47AEFF951DE8}"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36428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ADDB73-093D-40BC-B198-AB4C0A83AFF4}" type="datetimeFigureOut">
              <a:rPr lang="en-GB" smtClean="0"/>
              <a:t>25/10/2018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9C32CA-C65D-48F5-8EF1-47AEFF951DE8}" type="slidenum">
              <a:rPr lang="en-GB" smtClean="0"/>
              <a:t>‹#›</a:t>
            </a:fld>
            <a:endParaRPr lang="en-GB"/>
          </a:p>
        </p:txBody>
      </p:sp>
    </p:spTree>
    <p:extLst>
      <p:ext uri="{BB962C8B-B14F-4D97-AF65-F5344CB8AC3E}">
        <p14:creationId xmlns:p14="http://schemas.microsoft.com/office/powerpoint/2010/main" val="2742025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ADDB73-093D-40BC-B198-AB4C0A83AFF4}" type="datetimeFigureOut">
              <a:rPr lang="en-GB" smtClean="0"/>
              <a:t>25/10/2018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9C32CA-C65D-48F5-8EF1-47AEFF951DE8}" type="slidenum">
              <a:rPr lang="en-GB" smtClean="0"/>
              <a:t>‹#›</a:t>
            </a:fld>
            <a:endParaRPr lang="en-GB"/>
          </a:p>
        </p:txBody>
      </p:sp>
    </p:spTree>
    <p:extLst>
      <p:ext uri="{BB962C8B-B14F-4D97-AF65-F5344CB8AC3E}">
        <p14:creationId xmlns:p14="http://schemas.microsoft.com/office/powerpoint/2010/main" val="2376850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ADDB73-093D-40BC-B198-AB4C0A83AFF4}" type="datetimeFigureOut">
              <a:rPr lang="en-GB" smtClean="0"/>
              <a:t>25/10/2018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9C32CA-C65D-48F5-8EF1-47AEFF951DE8}" type="slidenum">
              <a:rPr lang="en-GB" smtClean="0"/>
              <a:t>‹#›</a:t>
            </a:fld>
            <a:endParaRPr lang="en-GB"/>
          </a:p>
        </p:txBody>
      </p:sp>
    </p:spTree>
    <p:extLst>
      <p:ext uri="{BB962C8B-B14F-4D97-AF65-F5344CB8AC3E}">
        <p14:creationId xmlns:p14="http://schemas.microsoft.com/office/powerpoint/2010/main" val="2463677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ADDB73-093D-40BC-B198-AB4C0A83AFF4}" type="datetimeFigureOut">
              <a:rPr lang="en-GB" smtClean="0"/>
              <a:t>25/10/2018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9C32CA-C65D-48F5-8EF1-47AEFF951DE8}"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31309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ADDB73-093D-40BC-B198-AB4C0A83AFF4}" type="datetimeFigureOut">
              <a:rPr lang="en-GB" smtClean="0"/>
              <a:t>25/10/2018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9C32CA-C65D-48F5-8EF1-47AEFF951DE8}" type="slidenum">
              <a:rPr lang="en-GB" smtClean="0"/>
              <a:t>‹#›</a:t>
            </a:fld>
            <a:endParaRPr lang="en-GB"/>
          </a:p>
        </p:txBody>
      </p:sp>
    </p:spTree>
    <p:extLst>
      <p:ext uri="{BB962C8B-B14F-4D97-AF65-F5344CB8AC3E}">
        <p14:creationId xmlns:p14="http://schemas.microsoft.com/office/powerpoint/2010/main" val="1785737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ADDB73-093D-40BC-B198-AB4C0A83AFF4}" type="datetimeFigureOut">
              <a:rPr lang="en-GB" smtClean="0"/>
              <a:t>25/10/2018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C9C32CA-C65D-48F5-8EF1-47AEFF951DE8}" type="slidenum">
              <a:rPr lang="en-GB" smtClean="0"/>
              <a:t>‹#›</a:t>
            </a:fld>
            <a:endParaRPr lang="en-GB"/>
          </a:p>
        </p:txBody>
      </p:sp>
    </p:spTree>
    <p:extLst>
      <p:ext uri="{BB962C8B-B14F-4D97-AF65-F5344CB8AC3E}">
        <p14:creationId xmlns:p14="http://schemas.microsoft.com/office/powerpoint/2010/main" val="214170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ADDB73-093D-40BC-B198-AB4C0A83AFF4}" type="datetimeFigureOut">
              <a:rPr lang="en-GB" smtClean="0"/>
              <a:t>25/10/2018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C9C32CA-C65D-48F5-8EF1-47AEFF951DE8}" type="slidenum">
              <a:rPr lang="en-GB" smtClean="0"/>
              <a:t>‹#›</a:t>
            </a:fld>
            <a:endParaRPr lang="en-GB"/>
          </a:p>
        </p:txBody>
      </p:sp>
    </p:spTree>
    <p:extLst>
      <p:ext uri="{BB962C8B-B14F-4D97-AF65-F5344CB8AC3E}">
        <p14:creationId xmlns:p14="http://schemas.microsoft.com/office/powerpoint/2010/main" val="3068872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DDB73-093D-40BC-B198-AB4C0A83AFF4}" type="datetimeFigureOut">
              <a:rPr lang="en-GB" smtClean="0"/>
              <a:t>25/10/2018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C9C32CA-C65D-48F5-8EF1-47AEFF951DE8}" type="slidenum">
              <a:rPr lang="en-GB" smtClean="0"/>
              <a:t>‹#›</a:t>
            </a:fld>
            <a:endParaRPr lang="en-GB"/>
          </a:p>
        </p:txBody>
      </p:sp>
    </p:spTree>
    <p:extLst>
      <p:ext uri="{BB962C8B-B14F-4D97-AF65-F5344CB8AC3E}">
        <p14:creationId xmlns:p14="http://schemas.microsoft.com/office/powerpoint/2010/main" val="1211150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FADDB73-093D-40BC-B198-AB4C0A83AFF4}" type="datetimeFigureOut">
              <a:rPr lang="en-GB" smtClean="0"/>
              <a:t>25/10/2018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9C32CA-C65D-48F5-8EF1-47AEFF951DE8}" type="slidenum">
              <a:rPr lang="en-GB" smtClean="0"/>
              <a:t>‹#›</a:t>
            </a:fld>
            <a:endParaRPr lang="en-GB"/>
          </a:p>
        </p:txBody>
      </p:sp>
    </p:spTree>
    <p:extLst>
      <p:ext uri="{BB962C8B-B14F-4D97-AF65-F5344CB8AC3E}">
        <p14:creationId xmlns:p14="http://schemas.microsoft.com/office/powerpoint/2010/main" val="2133541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FADDB73-093D-40BC-B198-AB4C0A83AFF4}" type="datetimeFigureOut">
              <a:rPr lang="en-GB" smtClean="0"/>
              <a:t>25/10/2018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9C32CA-C65D-48F5-8EF1-47AEFF951DE8}" type="slidenum">
              <a:rPr lang="en-GB" smtClean="0"/>
              <a:t>‹#›</a:t>
            </a:fld>
            <a:endParaRPr lang="en-GB"/>
          </a:p>
        </p:txBody>
      </p:sp>
    </p:spTree>
    <p:extLst>
      <p:ext uri="{BB962C8B-B14F-4D97-AF65-F5344CB8AC3E}">
        <p14:creationId xmlns:p14="http://schemas.microsoft.com/office/powerpoint/2010/main" val="2475341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DFADDB73-093D-40BC-B198-AB4C0A83AFF4}" type="datetimeFigureOut">
              <a:rPr lang="en-GB" smtClean="0"/>
              <a:t>25/10/2018</a:t>
            </a:fld>
            <a:endParaRPr lang="en-GB"/>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GB"/>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C9C32CA-C65D-48F5-8EF1-47AEFF951DE8}" type="slidenum">
              <a:rPr lang="en-GB" smtClean="0"/>
              <a:t>‹#›</a:t>
            </a:fld>
            <a:endParaRPr lang="en-GB"/>
          </a:p>
        </p:txBody>
      </p:sp>
    </p:spTree>
    <p:extLst>
      <p:ext uri="{BB962C8B-B14F-4D97-AF65-F5344CB8AC3E}">
        <p14:creationId xmlns:p14="http://schemas.microsoft.com/office/powerpoint/2010/main" val="3338164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charga600/AME_5_GPG_1819-Tutorials/tree/Hand-In-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docs.unity3d.com/ScriptReference/Behaviour.html" TargetMode="External"/><Relationship Id="rId2" Type="http://schemas.openxmlformats.org/officeDocument/2006/relationships/hyperlink" Target="https://docs.microsoft.com/en-us/dotnet/csharp/language-reference/keywords/public"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docs.microsoft.com/en-us/dotnet/csharp/language-reference/keywords/float" TargetMode="External"/><Relationship Id="rId4" Type="http://schemas.openxmlformats.org/officeDocument/2006/relationships/hyperlink" Target="https://docs.microsoft.com/en-us/dotnet/csharp/language-reference/keywords/privat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ocs.unity3d.com/ScriptReference/Time-deltaTime.html" TargetMode="External"/><Relationship Id="rId2" Type="http://schemas.openxmlformats.org/officeDocument/2006/relationships/hyperlink" Target="https://docs.microsoft.com/en-us/dotnet/csharp/language-reference/keywords/if-else"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docs.unity3d.com/ScriptReference/Input.GetKeyDown.html" TargetMode="External"/><Relationship Id="rId2" Type="http://schemas.openxmlformats.org/officeDocument/2006/relationships/hyperlink" Target="https://docs.microsoft.com/en-us/dotnet/csharp/language-reference/keywords/if-else"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docs.unity3d.com/ScriptReference/Behaviour-enabled.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cs.unity3d.com/ScriptReference/ScriptableObject.OnEnable.html" TargetMode="External"/><Relationship Id="rId2" Type="http://schemas.openxmlformats.org/officeDocument/2006/relationships/hyperlink" Target="https://docs.unity3d.com/ScriptReference/Camera.html"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cs.unity3d.com/ScriptReference/Object.FindObjectOfType.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ocs.unity3d.com/ScriptReference/Time-deltaTime.html" TargetMode="External"/><Relationship Id="rId2" Type="http://schemas.openxmlformats.org/officeDocument/2006/relationships/hyperlink" Target="https://docs.microsoft.com/en-us/dotnet/csharp/language-reference/keywords/if-else"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if-else" TargetMode="External"/><Relationship Id="rId2" Type="http://schemas.openxmlformats.org/officeDocument/2006/relationships/hyperlink" Target="https://docs.unity3d.com/ScriptReference/Object.FindObjectOfType.html"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E72AF-5E98-437A-B539-5866472E2337}"/>
              </a:ext>
            </a:extLst>
          </p:cNvPr>
          <p:cNvSpPr>
            <a:spLocks noGrp="1"/>
          </p:cNvSpPr>
          <p:nvPr>
            <p:ph type="ctrTitle"/>
          </p:nvPr>
        </p:nvSpPr>
        <p:spPr>
          <a:xfrm>
            <a:off x="949525" y="228599"/>
            <a:ext cx="10132452" cy="3839633"/>
          </a:xfrm>
        </p:spPr>
        <p:txBody>
          <a:bodyPr anchor="b">
            <a:normAutofit/>
          </a:bodyPr>
          <a:lstStyle/>
          <a:p>
            <a:r>
              <a:rPr lang="en-GB" sz="4800"/>
              <a:t>Warp Camera Effect</a:t>
            </a:r>
          </a:p>
        </p:txBody>
      </p:sp>
      <p:sp>
        <p:nvSpPr>
          <p:cNvPr id="8" name="Rectangle 7">
            <a:extLst>
              <a:ext uri="{FF2B5EF4-FFF2-40B4-BE49-F238E27FC236}">
                <a16:creationId xmlns:a16="http://schemas.microsoft.com/office/drawing/2014/main" id="{CDC77849-3BD1-4E59-BF04-13EDE5486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023" y="4233670"/>
            <a:ext cx="10828817" cy="26243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E2D85DE-B871-4A90-870C-DEE87A1934D2}"/>
              </a:ext>
            </a:extLst>
          </p:cNvPr>
          <p:cNvSpPr>
            <a:spLocks noGrp="1"/>
          </p:cNvSpPr>
          <p:nvPr>
            <p:ph type="subTitle" idx="1"/>
          </p:nvPr>
        </p:nvSpPr>
        <p:spPr>
          <a:xfrm>
            <a:off x="949525" y="4389966"/>
            <a:ext cx="10132452" cy="2229198"/>
          </a:xfrm>
          <a:noFill/>
        </p:spPr>
        <p:txBody>
          <a:bodyPr anchor="t">
            <a:normAutofit/>
          </a:bodyPr>
          <a:lstStyle/>
          <a:p>
            <a:r>
              <a:rPr lang="en-GB" sz="3200" dirty="0">
                <a:solidFill>
                  <a:schemeClr val="tx1"/>
                </a:solidFill>
              </a:rPr>
              <a:t>A Unity tutorial for warp and hyperdrive charge effects for the camera using a code based solution</a:t>
            </a:r>
          </a:p>
          <a:p>
            <a:endParaRPr lang="en-GB" sz="3200" dirty="0">
              <a:solidFill>
                <a:schemeClr val="tx1"/>
              </a:solidFill>
            </a:endParaRPr>
          </a:p>
          <a:p>
            <a:r>
              <a:rPr lang="en-GB" sz="1600" dirty="0">
                <a:solidFill>
                  <a:schemeClr val="tx1"/>
                </a:solidFill>
                <a:hlinkClick r:id="rId2">
                  <a:extLst>
                    <a:ext uri="{A12FA001-AC4F-418D-AE19-62706E023703}">
                      <ahyp:hlinkClr xmlns:ahyp="http://schemas.microsoft.com/office/drawing/2018/hyperlinkcolor" val="tx"/>
                    </a:ext>
                  </a:extLst>
                </a:hlinkClick>
              </a:rPr>
              <a:t>GitHub repository for this project</a:t>
            </a:r>
            <a:endParaRPr lang="en-GB" sz="1600" dirty="0">
              <a:solidFill>
                <a:schemeClr val="tx1"/>
              </a:solidFill>
            </a:endParaRPr>
          </a:p>
        </p:txBody>
      </p:sp>
      <p:sp>
        <p:nvSpPr>
          <p:cNvPr id="10" name="Rectangle 9">
            <a:extLst>
              <a:ext uri="{FF2B5EF4-FFF2-40B4-BE49-F238E27FC236}">
                <a16:creationId xmlns:a16="http://schemas.microsoft.com/office/drawing/2014/main" id="{0D11122E-E982-4BDE-B647-CC3FFA523A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464025" cy="423648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46212EE-01CC-454A-833C-B8485AA4C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33670"/>
            <a:ext cx="464025" cy="26243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6887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CDC77849-3BD1-4E59-BF04-13EDE5486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023" y="4233670"/>
            <a:ext cx="10828817" cy="26243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D11122E-E982-4BDE-B647-CC3FFA523A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464025" cy="423648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46212EE-01CC-454A-833C-B8485AA4C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33670"/>
            <a:ext cx="464025" cy="26243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42883680-6213-44DE-A459-2144D4AEB1DC}"/>
              </a:ext>
            </a:extLst>
          </p:cNvPr>
          <p:cNvSpPr>
            <a:spLocks noGrp="1"/>
          </p:cNvSpPr>
          <p:nvPr>
            <p:ph type="title"/>
          </p:nvPr>
        </p:nvSpPr>
        <p:spPr>
          <a:xfrm>
            <a:off x="949525" y="228599"/>
            <a:ext cx="10343315" cy="3839633"/>
          </a:xfrm>
        </p:spPr>
        <p:txBody>
          <a:bodyPr vert="horz" lIns="91440" tIns="45720" rIns="91440" bIns="45720" numCol="1" rtlCol="0" anchor="ctr">
            <a:normAutofit/>
          </a:bodyPr>
          <a:lstStyle/>
          <a:p>
            <a:pPr>
              <a:lnSpc>
                <a:spcPct val="100000"/>
              </a:lnSpc>
            </a:pPr>
            <a:r>
              <a:rPr lang="en-US" sz="3200" dirty="0"/>
              <a:t>Lastly we can return to Unity an attach the main script and the behavior script to an object of our choosing, in my case I used the cube </a:t>
            </a:r>
            <a:r>
              <a:rPr lang="en-US" sz="3200"/>
              <a:t>created earlier. </a:t>
            </a:r>
            <a:r>
              <a:rPr lang="en-US" sz="3200" dirty="0"/>
              <a:t>Attach both scripts but disable the behavior script and drag and drop in into the slot on the main script where it requires a behavior.</a:t>
            </a:r>
            <a:endParaRPr lang="en-US" sz="3200" i="1" dirty="0">
              <a:solidFill>
                <a:srgbClr val="BA7BD3"/>
              </a:solidFill>
            </a:endParaRPr>
          </a:p>
        </p:txBody>
      </p:sp>
      <p:pic>
        <p:nvPicPr>
          <p:cNvPr id="2" name="Picture 1">
            <a:extLst>
              <a:ext uri="{FF2B5EF4-FFF2-40B4-BE49-F238E27FC236}">
                <a16:creationId xmlns:a16="http://schemas.microsoft.com/office/drawing/2014/main" id="{21B4003A-4BC3-4260-85BC-037867996784}"/>
              </a:ext>
            </a:extLst>
          </p:cNvPr>
          <p:cNvPicPr>
            <a:picLocks noChangeAspect="1"/>
          </p:cNvPicPr>
          <p:nvPr/>
        </p:nvPicPr>
        <p:blipFill>
          <a:blip r:embed="rId2"/>
          <a:stretch>
            <a:fillRect/>
          </a:stretch>
        </p:blipFill>
        <p:spPr>
          <a:xfrm>
            <a:off x="3687681" y="4998147"/>
            <a:ext cx="4381500" cy="1095375"/>
          </a:xfrm>
          <a:prstGeom prst="rect">
            <a:avLst/>
          </a:prstGeom>
        </p:spPr>
      </p:pic>
    </p:spTree>
    <p:extLst>
      <p:ext uri="{BB962C8B-B14F-4D97-AF65-F5344CB8AC3E}">
        <p14:creationId xmlns:p14="http://schemas.microsoft.com/office/powerpoint/2010/main" val="2313224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CDC77849-3BD1-4E59-BF04-13EDE5486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023" y="4233670"/>
            <a:ext cx="10828817" cy="26243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D11122E-E982-4BDE-B647-CC3FFA523A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464025" cy="423648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46212EE-01CC-454A-833C-B8485AA4C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33670"/>
            <a:ext cx="464025" cy="26243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42883680-6213-44DE-A459-2144D4AEB1DC}"/>
              </a:ext>
            </a:extLst>
          </p:cNvPr>
          <p:cNvSpPr>
            <a:spLocks noGrp="1"/>
          </p:cNvSpPr>
          <p:nvPr>
            <p:ph type="title"/>
          </p:nvPr>
        </p:nvSpPr>
        <p:spPr>
          <a:xfrm>
            <a:off x="949525" y="228599"/>
            <a:ext cx="10343315" cy="3839633"/>
          </a:xfrm>
        </p:spPr>
        <p:txBody>
          <a:bodyPr vert="horz" lIns="91440" tIns="45720" rIns="91440" bIns="45720" numCol="1" rtlCol="0" anchor="ctr">
            <a:normAutofit/>
          </a:bodyPr>
          <a:lstStyle/>
          <a:p>
            <a:pPr>
              <a:lnSpc>
                <a:spcPct val="100000"/>
              </a:lnSpc>
            </a:pPr>
            <a:r>
              <a:rPr lang="en-US" sz="3200" dirty="0"/>
              <a:t>/</a:t>
            </a:r>
            <a:br>
              <a:rPr lang="en-US" sz="3200" dirty="0"/>
            </a:br>
            <a:r>
              <a:rPr lang="en-US" sz="3200" dirty="0"/>
              <a:t>/</a:t>
            </a:r>
            <a:br>
              <a:rPr lang="en-US" sz="3200" dirty="0"/>
            </a:br>
            <a:r>
              <a:rPr lang="en-US" sz="3200" dirty="0"/>
              <a:t>/**END OF TUTORIAL**</a:t>
            </a:r>
            <a:br>
              <a:rPr lang="en-US" sz="3200" dirty="0"/>
            </a:br>
            <a:r>
              <a:rPr lang="en-US" sz="3200" dirty="0"/>
              <a:t>/</a:t>
            </a:r>
            <a:br>
              <a:rPr lang="en-US" sz="3200" dirty="0"/>
            </a:br>
            <a:r>
              <a:rPr lang="en-US" sz="3200" dirty="0"/>
              <a:t>/</a:t>
            </a:r>
            <a:br>
              <a:rPr lang="en-US" sz="3200" dirty="0"/>
            </a:br>
            <a:r>
              <a:rPr lang="en-US" sz="3200" dirty="0"/>
              <a:t>/**TRANSMISSION TERMINATED**</a:t>
            </a:r>
            <a:endParaRPr lang="en-US" sz="3200" i="1" dirty="0">
              <a:solidFill>
                <a:srgbClr val="BA7BD3"/>
              </a:solidFill>
            </a:endParaRPr>
          </a:p>
        </p:txBody>
      </p:sp>
    </p:spTree>
    <p:extLst>
      <p:ext uri="{BB962C8B-B14F-4D97-AF65-F5344CB8AC3E}">
        <p14:creationId xmlns:p14="http://schemas.microsoft.com/office/powerpoint/2010/main" val="2087361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5F421EE-FF8C-4FE9-81DD-BFBA8A553525}"/>
              </a:ext>
            </a:extLst>
          </p:cNvPr>
          <p:cNvSpPr>
            <a:spLocks noGrp="1"/>
          </p:cNvSpPr>
          <p:nvPr>
            <p:ph type="title"/>
          </p:nvPr>
        </p:nvSpPr>
        <p:spPr>
          <a:xfrm>
            <a:off x="949525" y="228599"/>
            <a:ext cx="10132452" cy="3839633"/>
          </a:xfrm>
        </p:spPr>
        <p:txBody>
          <a:bodyPr vert="horz" lIns="91440" tIns="45720" rIns="91440" bIns="45720" rtlCol="0" anchor="ctr">
            <a:normAutofit/>
          </a:bodyPr>
          <a:lstStyle/>
          <a:p>
            <a:pPr>
              <a:lnSpc>
                <a:spcPct val="100000"/>
              </a:lnSpc>
            </a:pPr>
            <a:r>
              <a:rPr lang="en-US" sz="3200" dirty="0"/>
              <a:t>The goal of this tutorial is to create a simple camera effect which will change the camera’s field of view (FOV) to make it appear as if a warp or hyperdrive is charging up.</a:t>
            </a:r>
            <a:br>
              <a:rPr lang="en-US" sz="3200" dirty="0"/>
            </a:br>
            <a:br>
              <a:rPr lang="en-US" sz="3200" dirty="0"/>
            </a:br>
            <a:r>
              <a:rPr lang="en-US" sz="3200" dirty="0"/>
              <a:t>In this tutorial we will be using C# as our chosen programming language.</a:t>
            </a:r>
          </a:p>
        </p:txBody>
      </p:sp>
      <p:sp>
        <p:nvSpPr>
          <p:cNvPr id="5" name="Rectangle 8">
            <a:extLst>
              <a:ext uri="{FF2B5EF4-FFF2-40B4-BE49-F238E27FC236}">
                <a16:creationId xmlns:a16="http://schemas.microsoft.com/office/drawing/2014/main" id="{CDC77849-3BD1-4E59-BF04-13EDE5486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023" y="4233670"/>
            <a:ext cx="10828817" cy="26243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0">
            <a:extLst>
              <a:ext uri="{FF2B5EF4-FFF2-40B4-BE49-F238E27FC236}">
                <a16:creationId xmlns:a16="http://schemas.microsoft.com/office/drawing/2014/main" id="{0D11122E-E982-4BDE-B647-CC3FFA523A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464025" cy="423648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46212EE-01CC-454A-833C-B8485AA4C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33670"/>
            <a:ext cx="464025" cy="26243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1458B6C-5B51-49CF-9AF4-309C9A2909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1793" y="4263261"/>
            <a:ext cx="4893276" cy="2565147"/>
          </a:xfrm>
          <a:prstGeom prst="rect">
            <a:avLst/>
          </a:prstGeom>
        </p:spPr>
      </p:pic>
    </p:spTree>
    <p:extLst>
      <p:ext uri="{BB962C8B-B14F-4D97-AF65-F5344CB8AC3E}">
        <p14:creationId xmlns:p14="http://schemas.microsoft.com/office/powerpoint/2010/main" val="2810695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CDC77849-3BD1-4E59-BF04-13EDE5486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023" y="4233670"/>
            <a:ext cx="10828817" cy="26243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D11122E-E982-4BDE-B647-CC3FFA523A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464025" cy="423648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46212EE-01CC-454A-833C-B8485AA4C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33670"/>
            <a:ext cx="464025" cy="26243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42883680-6213-44DE-A459-2144D4AEB1DC}"/>
              </a:ext>
            </a:extLst>
          </p:cNvPr>
          <p:cNvSpPr>
            <a:spLocks noGrp="1"/>
          </p:cNvSpPr>
          <p:nvPr>
            <p:ph type="title"/>
          </p:nvPr>
        </p:nvSpPr>
        <p:spPr>
          <a:xfrm>
            <a:off x="949525" y="228599"/>
            <a:ext cx="10132452" cy="3839633"/>
          </a:xfrm>
        </p:spPr>
        <p:txBody>
          <a:bodyPr vert="horz" lIns="91440" tIns="45720" rIns="91440" bIns="45720" numCol="1" rtlCol="0" anchor="ctr">
            <a:normAutofit/>
          </a:bodyPr>
          <a:lstStyle/>
          <a:p>
            <a:pPr>
              <a:lnSpc>
                <a:spcPct val="100000"/>
              </a:lnSpc>
            </a:pPr>
            <a:r>
              <a:rPr lang="en-US" sz="3200" dirty="0"/>
              <a:t>To start off, let’s start by creating a new Unity project. Let’s place the camera and light at two locations.</a:t>
            </a:r>
            <a:br>
              <a:rPr lang="en-US" sz="3200" dirty="0"/>
            </a:br>
            <a:br>
              <a:rPr lang="en-US" sz="3200" dirty="0"/>
            </a:br>
            <a:r>
              <a:rPr lang="en-US" sz="3200" dirty="0"/>
              <a:t>We’ll also add a cube in to give us some perspective on how well the warp effect is.</a:t>
            </a:r>
          </a:p>
        </p:txBody>
      </p:sp>
      <p:pic>
        <p:nvPicPr>
          <p:cNvPr id="4" name="Picture 3">
            <a:extLst>
              <a:ext uri="{FF2B5EF4-FFF2-40B4-BE49-F238E27FC236}">
                <a16:creationId xmlns:a16="http://schemas.microsoft.com/office/drawing/2014/main" id="{D20955F8-7FCD-4983-A59C-2A48DA160D0D}"/>
              </a:ext>
            </a:extLst>
          </p:cNvPr>
          <p:cNvPicPr>
            <a:picLocks noChangeAspect="1"/>
          </p:cNvPicPr>
          <p:nvPr/>
        </p:nvPicPr>
        <p:blipFill>
          <a:blip r:embed="rId2"/>
          <a:stretch>
            <a:fillRect/>
          </a:stretch>
        </p:blipFill>
        <p:spPr>
          <a:xfrm>
            <a:off x="511615" y="4266625"/>
            <a:ext cx="3994481" cy="2558420"/>
          </a:xfrm>
          <a:prstGeom prst="rect">
            <a:avLst/>
          </a:prstGeom>
        </p:spPr>
      </p:pic>
      <p:pic>
        <p:nvPicPr>
          <p:cNvPr id="5" name="Picture 4">
            <a:extLst>
              <a:ext uri="{FF2B5EF4-FFF2-40B4-BE49-F238E27FC236}">
                <a16:creationId xmlns:a16="http://schemas.microsoft.com/office/drawing/2014/main" id="{4FC84816-CB48-4FB7-A41D-0CCEABFB3600}"/>
              </a:ext>
            </a:extLst>
          </p:cNvPr>
          <p:cNvPicPr>
            <a:picLocks noChangeAspect="1"/>
          </p:cNvPicPr>
          <p:nvPr/>
        </p:nvPicPr>
        <p:blipFill rotWithShape="1">
          <a:blip r:embed="rId3"/>
          <a:srcRect b="6345"/>
          <a:stretch/>
        </p:blipFill>
        <p:spPr>
          <a:xfrm>
            <a:off x="4561926" y="4265971"/>
            <a:ext cx="2240433" cy="2558420"/>
          </a:xfrm>
          <a:prstGeom prst="rect">
            <a:avLst/>
          </a:prstGeom>
        </p:spPr>
      </p:pic>
      <p:pic>
        <p:nvPicPr>
          <p:cNvPr id="6" name="Picture 5">
            <a:extLst>
              <a:ext uri="{FF2B5EF4-FFF2-40B4-BE49-F238E27FC236}">
                <a16:creationId xmlns:a16="http://schemas.microsoft.com/office/drawing/2014/main" id="{48AB6B46-B8E7-457C-9115-44EF61824BDA}"/>
              </a:ext>
            </a:extLst>
          </p:cNvPr>
          <p:cNvPicPr>
            <a:picLocks noChangeAspect="1"/>
          </p:cNvPicPr>
          <p:nvPr/>
        </p:nvPicPr>
        <p:blipFill>
          <a:blip r:embed="rId4"/>
          <a:stretch>
            <a:fillRect/>
          </a:stretch>
        </p:blipFill>
        <p:spPr>
          <a:xfrm>
            <a:off x="6841713" y="4265971"/>
            <a:ext cx="2222810" cy="2558420"/>
          </a:xfrm>
          <a:prstGeom prst="rect">
            <a:avLst/>
          </a:prstGeom>
        </p:spPr>
      </p:pic>
      <p:pic>
        <p:nvPicPr>
          <p:cNvPr id="7" name="Picture 6">
            <a:extLst>
              <a:ext uri="{FF2B5EF4-FFF2-40B4-BE49-F238E27FC236}">
                <a16:creationId xmlns:a16="http://schemas.microsoft.com/office/drawing/2014/main" id="{8842B2A1-9C58-4AD1-B77E-9904C0D6E7A7}"/>
              </a:ext>
            </a:extLst>
          </p:cNvPr>
          <p:cNvPicPr>
            <a:picLocks noChangeAspect="1"/>
          </p:cNvPicPr>
          <p:nvPr/>
        </p:nvPicPr>
        <p:blipFill>
          <a:blip r:embed="rId5"/>
          <a:stretch>
            <a:fillRect/>
          </a:stretch>
        </p:blipFill>
        <p:spPr>
          <a:xfrm>
            <a:off x="9102811" y="4267135"/>
            <a:ext cx="2147902" cy="2557256"/>
          </a:xfrm>
          <a:prstGeom prst="rect">
            <a:avLst/>
          </a:prstGeom>
        </p:spPr>
      </p:pic>
    </p:spTree>
    <p:extLst>
      <p:ext uri="{BB962C8B-B14F-4D97-AF65-F5344CB8AC3E}">
        <p14:creationId xmlns:p14="http://schemas.microsoft.com/office/powerpoint/2010/main" val="2966660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CDC77849-3BD1-4E59-BF04-13EDE5486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023" y="4233670"/>
            <a:ext cx="10828817" cy="26243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D11122E-E982-4BDE-B647-CC3FFA523A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464025" cy="423648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46212EE-01CC-454A-833C-B8485AA4C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33670"/>
            <a:ext cx="464025" cy="26243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42883680-6213-44DE-A459-2144D4AEB1DC}"/>
              </a:ext>
            </a:extLst>
          </p:cNvPr>
          <p:cNvSpPr>
            <a:spLocks noGrp="1"/>
          </p:cNvSpPr>
          <p:nvPr>
            <p:ph type="title"/>
          </p:nvPr>
        </p:nvSpPr>
        <p:spPr>
          <a:xfrm>
            <a:off x="949525" y="228599"/>
            <a:ext cx="10132452" cy="3839633"/>
          </a:xfrm>
        </p:spPr>
        <p:txBody>
          <a:bodyPr vert="horz" lIns="91440" tIns="45720" rIns="91440" bIns="45720" numCol="1" rtlCol="0" anchor="ctr">
            <a:normAutofit fontScale="90000"/>
          </a:bodyPr>
          <a:lstStyle/>
          <a:p>
            <a:pPr>
              <a:lnSpc>
                <a:spcPct val="100000"/>
              </a:lnSpc>
            </a:pPr>
            <a:r>
              <a:rPr lang="en-US" sz="3200" dirty="0"/>
              <a:t>Next we’ll create and add out first script. This will be the main script which controls the second behavior script.</a:t>
            </a:r>
            <a:br>
              <a:rPr lang="en-US" sz="3200" dirty="0"/>
            </a:br>
            <a:br>
              <a:rPr lang="en-US" sz="3200" dirty="0"/>
            </a:br>
            <a:r>
              <a:rPr lang="en-US" sz="3200" dirty="0"/>
              <a:t>We’ll need to declare 3 variables:</a:t>
            </a:r>
            <a:br>
              <a:rPr lang="en-US" sz="3200" dirty="0"/>
            </a:br>
            <a:r>
              <a:rPr lang="en-US" sz="3200" dirty="0"/>
              <a:t> - A </a:t>
            </a:r>
            <a:r>
              <a:rPr lang="en-US" sz="3200" dirty="0">
                <a:solidFill>
                  <a:srgbClr val="00B0F0"/>
                </a:solidFill>
                <a:hlinkClick r:id="rId2">
                  <a:extLst>
                    <a:ext uri="{A12FA001-AC4F-418D-AE19-62706E023703}">
                      <ahyp:hlinkClr xmlns:ahyp="http://schemas.microsoft.com/office/drawing/2018/hyperlinkcolor" val="tx"/>
                    </a:ext>
                  </a:extLst>
                </a:hlinkClick>
              </a:rPr>
              <a:t>Public</a:t>
            </a:r>
            <a:r>
              <a:rPr lang="en-US" sz="3200" dirty="0"/>
              <a:t> </a:t>
            </a:r>
            <a:r>
              <a:rPr lang="en-US" sz="3200" dirty="0" err="1">
                <a:solidFill>
                  <a:srgbClr val="00CC99"/>
                </a:solidFill>
                <a:hlinkClick r:id="rId3">
                  <a:extLst>
                    <a:ext uri="{A12FA001-AC4F-418D-AE19-62706E023703}">
                      <ahyp:hlinkClr xmlns:ahyp="http://schemas.microsoft.com/office/drawing/2018/hyperlinkcolor" val="tx"/>
                    </a:ext>
                  </a:extLst>
                </a:hlinkClick>
              </a:rPr>
              <a:t>Behaviour</a:t>
            </a:r>
            <a:r>
              <a:rPr lang="en-US" sz="3200" dirty="0"/>
              <a:t> called </a:t>
            </a:r>
            <a:r>
              <a:rPr lang="en-US" sz="3200" i="1" dirty="0" err="1">
                <a:solidFill>
                  <a:srgbClr val="BA7BD3"/>
                </a:solidFill>
              </a:rPr>
              <a:t>camFov</a:t>
            </a:r>
            <a:r>
              <a:rPr lang="en-US" sz="3200" dirty="0"/>
              <a:t> to hold our second script/behavior</a:t>
            </a:r>
            <a:br>
              <a:rPr lang="en-US" sz="3200" dirty="0"/>
            </a:br>
            <a:r>
              <a:rPr lang="en-US" sz="3200" dirty="0"/>
              <a:t> - A </a:t>
            </a:r>
            <a:r>
              <a:rPr lang="en-US" sz="3200" dirty="0">
                <a:solidFill>
                  <a:srgbClr val="00B0F0"/>
                </a:solidFill>
                <a:hlinkClick r:id="rId4">
                  <a:extLst>
                    <a:ext uri="{A12FA001-AC4F-418D-AE19-62706E023703}">
                      <ahyp:hlinkClr xmlns:ahyp="http://schemas.microsoft.com/office/drawing/2018/hyperlinkcolor" val="tx"/>
                    </a:ext>
                  </a:extLst>
                </a:hlinkClick>
              </a:rPr>
              <a:t>Private</a:t>
            </a:r>
            <a:r>
              <a:rPr lang="en-US" sz="3200" dirty="0"/>
              <a:t> </a:t>
            </a:r>
            <a:r>
              <a:rPr lang="en-US" sz="3200" dirty="0">
                <a:solidFill>
                  <a:srgbClr val="00B0F0"/>
                </a:solidFill>
                <a:hlinkClick r:id="rId5">
                  <a:extLst>
                    <a:ext uri="{A12FA001-AC4F-418D-AE19-62706E023703}">
                      <ahyp:hlinkClr xmlns:ahyp="http://schemas.microsoft.com/office/drawing/2018/hyperlinkcolor" val="tx"/>
                    </a:ext>
                  </a:extLst>
                </a:hlinkClick>
              </a:rPr>
              <a:t>float</a:t>
            </a:r>
            <a:r>
              <a:rPr lang="en-US" sz="3200" dirty="0"/>
              <a:t> called </a:t>
            </a:r>
            <a:r>
              <a:rPr lang="en-US" sz="3200" i="1" dirty="0" err="1">
                <a:solidFill>
                  <a:srgbClr val="BA7BD3"/>
                </a:solidFill>
              </a:rPr>
              <a:t>driveCD</a:t>
            </a:r>
            <a:r>
              <a:rPr lang="en-US" sz="3200" dirty="0"/>
              <a:t> to hold our cooldown value</a:t>
            </a:r>
            <a:br>
              <a:rPr lang="en-US" sz="3200" dirty="0"/>
            </a:br>
            <a:r>
              <a:rPr lang="en-US" sz="3200" dirty="0"/>
              <a:t> - Another </a:t>
            </a:r>
            <a:r>
              <a:rPr lang="en-US" sz="3200" dirty="0">
                <a:solidFill>
                  <a:srgbClr val="00B0F0"/>
                </a:solidFill>
                <a:hlinkClick r:id="rId4">
                  <a:extLst>
                    <a:ext uri="{A12FA001-AC4F-418D-AE19-62706E023703}">
                      <ahyp:hlinkClr xmlns:ahyp="http://schemas.microsoft.com/office/drawing/2018/hyperlinkcolor" val="tx"/>
                    </a:ext>
                  </a:extLst>
                </a:hlinkClick>
              </a:rPr>
              <a:t>Private</a:t>
            </a:r>
            <a:r>
              <a:rPr lang="en-US" sz="3200" dirty="0"/>
              <a:t> </a:t>
            </a:r>
            <a:r>
              <a:rPr lang="en-US" sz="3200" dirty="0">
                <a:solidFill>
                  <a:srgbClr val="00B0F0"/>
                </a:solidFill>
                <a:hlinkClick r:id="rId5">
                  <a:extLst>
                    <a:ext uri="{A12FA001-AC4F-418D-AE19-62706E023703}">
                      <ahyp:hlinkClr xmlns:ahyp="http://schemas.microsoft.com/office/drawing/2018/hyperlinkcolor" val="tx"/>
                    </a:ext>
                  </a:extLst>
                </a:hlinkClick>
              </a:rPr>
              <a:t>float</a:t>
            </a:r>
            <a:r>
              <a:rPr lang="en-US" sz="3200" dirty="0"/>
              <a:t> called </a:t>
            </a:r>
            <a:r>
              <a:rPr lang="en-US" sz="3200" i="1" dirty="0">
                <a:solidFill>
                  <a:srgbClr val="BA7BD3"/>
                </a:solidFill>
              </a:rPr>
              <a:t>count</a:t>
            </a:r>
            <a:r>
              <a:rPr lang="en-US" sz="3200" dirty="0"/>
              <a:t> to count down from the cooldown variable when the behavior is activated</a:t>
            </a:r>
            <a:br>
              <a:rPr lang="en-US" sz="3200" dirty="0"/>
            </a:br>
            <a:endParaRPr lang="en-US" sz="3200" dirty="0"/>
          </a:p>
        </p:txBody>
      </p:sp>
      <p:pic>
        <p:nvPicPr>
          <p:cNvPr id="2" name="Picture 1">
            <a:extLst>
              <a:ext uri="{FF2B5EF4-FFF2-40B4-BE49-F238E27FC236}">
                <a16:creationId xmlns:a16="http://schemas.microsoft.com/office/drawing/2014/main" id="{F383C589-07C3-42B1-9ADF-59576AAC51CF}"/>
              </a:ext>
            </a:extLst>
          </p:cNvPr>
          <p:cNvPicPr>
            <a:picLocks noChangeAspect="1"/>
          </p:cNvPicPr>
          <p:nvPr/>
        </p:nvPicPr>
        <p:blipFill rotWithShape="1">
          <a:blip r:embed="rId6"/>
          <a:srcRect b="2005"/>
          <a:stretch/>
        </p:blipFill>
        <p:spPr>
          <a:xfrm>
            <a:off x="7378930" y="4311385"/>
            <a:ext cx="2662752" cy="2468900"/>
          </a:xfrm>
          <a:prstGeom prst="rect">
            <a:avLst/>
          </a:prstGeom>
        </p:spPr>
      </p:pic>
      <p:pic>
        <p:nvPicPr>
          <p:cNvPr id="13" name="Picture 12">
            <a:extLst>
              <a:ext uri="{FF2B5EF4-FFF2-40B4-BE49-F238E27FC236}">
                <a16:creationId xmlns:a16="http://schemas.microsoft.com/office/drawing/2014/main" id="{07C11685-347F-4456-8FF3-4EE8C50A1BE3}"/>
              </a:ext>
            </a:extLst>
          </p:cNvPr>
          <p:cNvPicPr>
            <a:picLocks noChangeAspect="1"/>
          </p:cNvPicPr>
          <p:nvPr/>
        </p:nvPicPr>
        <p:blipFill rotWithShape="1">
          <a:blip r:embed="rId6"/>
          <a:srcRect l="4504" t="22691" r="30720" b="54975"/>
          <a:stretch/>
        </p:blipFill>
        <p:spPr>
          <a:xfrm>
            <a:off x="949525" y="4915640"/>
            <a:ext cx="3863547" cy="1260390"/>
          </a:xfrm>
          <a:prstGeom prst="rect">
            <a:avLst/>
          </a:prstGeom>
        </p:spPr>
      </p:pic>
      <p:sp>
        <p:nvSpPr>
          <p:cNvPr id="15" name="Left Brace 14">
            <a:extLst>
              <a:ext uri="{FF2B5EF4-FFF2-40B4-BE49-F238E27FC236}">
                <a16:creationId xmlns:a16="http://schemas.microsoft.com/office/drawing/2014/main" id="{028E4380-E52E-435A-AAC9-18067143AA40}"/>
              </a:ext>
            </a:extLst>
          </p:cNvPr>
          <p:cNvSpPr/>
          <p:nvPr/>
        </p:nvSpPr>
        <p:spPr>
          <a:xfrm>
            <a:off x="7425822" y="4875356"/>
            <a:ext cx="132062" cy="507036"/>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6" name="Left Brace 15">
            <a:extLst>
              <a:ext uri="{FF2B5EF4-FFF2-40B4-BE49-F238E27FC236}">
                <a16:creationId xmlns:a16="http://schemas.microsoft.com/office/drawing/2014/main" id="{C3544294-342E-432E-BB68-10273EE9B7E5}"/>
              </a:ext>
            </a:extLst>
          </p:cNvPr>
          <p:cNvSpPr/>
          <p:nvPr/>
        </p:nvSpPr>
        <p:spPr>
          <a:xfrm rot="10800000">
            <a:off x="4859965" y="4915640"/>
            <a:ext cx="175101" cy="1260389"/>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17" name="Straight Connector 16">
            <a:extLst>
              <a:ext uri="{FF2B5EF4-FFF2-40B4-BE49-F238E27FC236}">
                <a16:creationId xmlns:a16="http://schemas.microsoft.com/office/drawing/2014/main" id="{1FC6E2E2-A923-49BF-A9E0-C1393302576C}"/>
              </a:ext>
            </a:extLst>
          </p:cNvPr>
          <p:cNvCxnSpPr>
            <a:cxnSpLocks/>
            <a:stCxn id="16" idx="1"/>
            <a:endCxn id="15" idx="1"/>
          </p:cNvCxnSpPr>
          <p:nvPr/>
        </p:nvCxnSpPr>
        <p:spPr>
          <a:xfrm flipV="1">
            <a:off x="5035066" y="5128874"/>
            <a:ext cx="2390756" cy="41696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7443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CDC77849-3BD1-4E59-BF04-13EDE5486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023" y="4233670"/>
            <a:ext cx="10828817" cy="26243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D11122E-E982-4BDE-B647-CC3FFA523A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464025" cy="423648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46212EE-01CC-454A-833C-B8485AA4C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33670"/>
            <a:ext cx="464025" cy="26243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42883680-6213-44DE-A459-2144D4AEB1DC}"/>
              </a:ext>
            </a:extLst>
          </p:cNvPr>
          <p:cNvSpPr>
            <a:spLocks noGrp="1"/>
          </p:cNvSpPr>
          <p:nvPr>
            <p:ph type="title"/>
          </p:nvPr>
        </p:nvSpPr>
        <p:spPr>
          <a:xfrm>
            <a:off x="949525" y="228599"/>
            <a:ext cx="10132452" cy="3839633"/>
          </a:xfrm>
        </p:spPr>
        <p:txBody>
          <a:bodyPr vert="horz" lIns="91440" tIns="45720" rIns="91440" bIns="45720" numCol="1" rtlCol="0" anchor="ctr">
            <a:normAutofit/>
          </a:bodyPr>
          <a:lstStyle/>
          <a:p>
            <a:pPr>
              <a:lnSpc>
                <a:spcPct val="100000"/>
              </a:lnSpc>
            </a:pPr>
            <a:r>
              <a:rPr lang="en-US" sz="3200" dirty="0"/>
              <a:t>Next we’ll create an </a:t>
            </a:r>
            <a:r>
              <a:rPr lang="en-US" sz="3200" dirty="0">
                <a:solidFill>
                  <a:srgbClr val="00B0F0"/>
                </a:solidFill>
                <a:hlinkClick r:id="rId2">
                  <a:extLst>
                    <a:ext uri="{A12FA001-AC4F-418D-AE19-62706E023703}">
                      <ahyp:hlinkClr xmlns:ahyp="http://schemas.microsoft.com/office/drawing/2018/hyperlinkcolor" val="tx"/>
                    </a:ext>
                  </a:extLst>
                </a:hlinkClick>
              </a:rPr>
              <a:t>if</a:t>
            </a:r>
            <a:r>
              <a:rPr lang="en-US" sz="3200" dirty="0">
                <a:hlinkClick r:id="rId2">
                  <a:extLst>
                    <a:ext uri="{A12FA001-AC4F-418D-AE19-62706E023703}">
                      <ahyp:hlinkClr xmlns:ahyp="http://schemas.microsoft.com/office/drawing/2018/hyperlinkcolor" val="tx"/>
                    </a:ext>
                  </a:extLst>
                </a:hlinkClick>
              </a:rPr>
              <a:t> statement</a:t>
            </a:r>
            <a:r>
              <a:rPr lang="en-US" sz="3200" dirty="0"/>
              <a:t> to check if </a:t>
            </a:r>
            <a:r>
              <a:rPr lang="en-US" sz="3200" i="1" dirty="0">
                <a:solidFill>
                  <a:srgbClr val="BA7BD3"/>
                </a:solidFill>
              </a:rPr>
              <a:t>count</a:t>
            </a:r>
            <a:r>
              <a:rPr lang="en-US" sz="3200" dirty="0"/>
              <a:t> is greater than 0 and, if true, then subtract the time taken to complete the last frame using </a:t>
            </a:r>
            <a:r>
              <a:rPr lang="en-US" sz="3200" dirty="0" err="1">
                <a:solidFill>
                  <a:srgbClr val="00CC99"/>
                </a:solidFill>
                <a:hlinkClick r:id="rId3">
                  <a:extLst>
                    <a:ext uri="{A12FA001-AC4F-418D-AE19-62706E023703}">
                      <ahyp:hlinkClr xmlns:ahyp="http://schemas.microsoft.com/office/drawing/2018/hyperlinkcolor" val="tx"/>
                    </a:ext>
                  </a:extLst>
                </a:hlinkClick>
              </a:rPr>
              <a:t>Time</a:t>
            </a:r>
            <a:r>
              <a:rPr lang="en-US" sz="3200" dirty="0" err="1">
                <a:hlinkClick r:id="rId3">
                  <a:extLst>
                    <a:ext uri="{A12FA001-AC4F-418D-AE19-62706E023703}">
                      <ahyp:hlinkClr xmlns:ahyp="http://schemas.microsoft.com/office/drawing/2018/hyperlinkcolor" val="tx"/>
                    </a:ext>
                  </a:extLst>
                </a:hlinkClick>
              </a:rPr>
              <a:t>.</a:t>
            </a:r>
            <a:r>
              <a:rPr lang="en-US" sz="3200" dirty="0" err="1">
                <a:solidFill>
                  <a:schemeClr val="tx1">
                    <a:lumMod val="95000"/>
                  </a:schemeClr>
                </a:solidFill>
                <a:hlinkClick r:id="rId3">
                  <a:extLst>
                    <a:ext uri="{A12FA001-AC4F-418D-AE19-62706E023703}">
                      <ahyp:hlinkClr xmlns:ahyp="http://schemas.microsoft.com/office/drawing/2018/hyperlinkcolor" val="tx"/>
                    </a:ext>
                  </a:extLst>
                </a:hlinkClick>
              </a:rPr>
              <a:t>deltaTime</a:t>
            </a:r>
            <a:r>
              <a:rPr lang="en-US" sz="3200" dirty="0">
                <a:solidFill>
                  <a:schemeClr val="tx1">
                    <a:lumMod val="95000"/>
                  </a:schemeClr>
                </a:solidFill>
              </a:rPr>
              <a:t>. </a:t>
            </a:r>
            <a:br>
              <a:rPr lang="en-US" sz="3200" dirty="0">
                <a:solidFill>
                  <a:schemeClr val="tx1">
                    <a:lumMod val="95000"/>
                  </a:schemeClr>
                </a:solidFill>
              </a:rPr>
            </a:br>
            <a:br>
              <a:rPr lang="en-US" sz="3200" dirty="0">
                <a:solidFill>
                  <a:schemeClr val="tx1">
                    <a:lumMod val="95000"/>
                  </a:schemeClr>
                </a:solidFill>
              </a:rPr>
            </a:br>
            <a:r>
              <a:rPr lang="en-US" sz="3200" dirty="0">
                <a:solidFill>
                  <a:schemeClr val="tx1">
                    <a:lumMod val="95000"/>
                  </a:schemeClr>
                </a:solidFill>
              </a:rPr>
              <a:t>We can then use </a:t>
            </a:r>
            <a:r>
              <a:rPr lang="en-US" sz="3200" i="1" dirty="0">
                <a:solidFill>
                  <a:srgbClr val="BA7BD3"/>
                </a:solidFill>
              </a:rPr>
              <a:t>count </a:t>
            </a:r>
            <a:r>
              <a:rPr lang="en-US" sz="3200" dirty="0"/>
              <a:t>as part of our condition when the user attempts to activate the hyperdrive and trigger the camera effect</a:t>
            </a:r>
            <a:endParaRPr lang="en-US" sz="3200" dirty="0">
              <a:solidFill>
                <a:schemeClr val="tx1">
                  <a:lumMod val="95000"/>
                </a:schemeClr>
              </a:solidFill>
            </a:endParaRPr>
          </a:p>
        </p:txBody>
      </p:sp>
      <p:pic>
        <p:nvPicPr>
          <p:cNvPr id="15" name="Picture 14">
            <a:extLst>
              <a:ext uri="{FF2B5EF4-FFF2-40B4-BE49-F238E27FC236}">
                <a16:creationId xmlns:a16="http://schemas.microsoft.com/office/drawing/2014/main" id="{169149CA-700A-4C8F-B141-ADEF540408B6}"/>
              </a:ext>
            </a:extLst>
          </p:cNvPr>
          <p:cNvPicPr>
            <a:picLocks noChangeAspect="1"/>
          </p:cNvPicPr>
          <p:nvPr/>
        </p:nvPicPr>
        <p:blipFill rotWithShape="1">
          <a:blip r:embed="rId4"/>
          <a:srcRect b="2005"/>
          <a:stretch/>
        </p:blipFill>
        <p:spPr>
          <a:xfrm>
            <a:off x="7378930" y="4311385"/>
            <a:ext cx="2662752" cy="2468900"/>
          </a:xfrm>
          <a:prstGeom prst="rect">
            <a:avLst/>
          </a:prstGeom>
        </p:spPr>
      </p:pic>
      <p:pic>
        <p:nvPicPr>
          <p:cNvPr id="16" name="Picture 15">
            <a:extLst>
              <a:ext uri="{FF2B5EF4-FFF2-40B4-BE49-F238E27FC236}">
                <a16:creationId xmlns:a16="http://schemas.microsoft.com/office/drawing/2014/main" id="{71B2B2F3-92E2-4751-9641-B88878A54DB4}"/>
              </a:ext>
            </a:extLst>
          </p:cNvPr>
          <p:cNvPicPr>
            <a:picLocks noChangeAspect="1"/>
          </p:cNvPicPr>
          <p:nvPr/>
        </p:nvPicPr>
        <p:blipFill rotWithShape="1">
          <a:blip r:embed="rId4"/>
          <a:srcRect l="5471" t="45171" r="29753" b="32495"/>
          <a:stretch/>
        </p:blipFill>
        <p:spPr>
          <a:xfrm>
            <a:off x="949525" y="4915640"/>
            <a:ext cx="3863547" cy="1260390"/>
          </a:xfrm>
          <a:prstGeom prst="rect">
            <a:avLst/>
          </a:prstGeom>
        </p:spPr>
      </p:pic>
      <p:sp>
        <p:nvSpPr>
          <p:cNvPr id="3" name="Left Brace 2">
            <a:extLst>
              <a:ext uri="{FF2B5EF4-FFF2-40B4-BE49-F238E27FC236}">
                <a16:creationId xmlns:a16="http://schemas.microsoft.com/office/drawing/2014/main" id="{A0930B13-BACB-494E-A0C4-D6F10647FACC}"/>
              </a:ext>
            </a:extLst>
          </p:cNvPr>
          <p:cNvSpPr/>
          <p:nvPr/>
        </p:nvSpPr>
        <p:spPr>
          <a:xfrm>
            <a:off x="7425823" y="5470471"/>
            <a:ext cx="144574" cy="498249"/>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7" name="Left Brace 16">
            <a:extLst>
              <a:ext uri="{FF2B5EF4-FFF2-40B4-BE49-F238E27FC236}">
                <a16:creationId xmlns:a16="http://schemas.microsoft.com/office/drawing/2014/main" id="{5747A887-EFFA-4569-871F-AB7A0BC675CA}"/>
              </a:ext>
            </a:extLst>
          </p:cNvPr>
          <p:cNvSpPr/>
          <p:nvPr/>
        </p:nvSpPr>
        <p:spPr>
          <a:xfrm rot="10800000">
            <a:off x="4859965" y="4915640"/>
            <a:ext cx="175101" cy="1260389"/>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5" name="Straight Connector 4">
            <a:extLst>
              <a:ext uri="{FF2B5EF4-FFF2-40B4-BE49-F238E27FC236}">
                <a16:creationId xmlns:a16="http://schemas.microsoft.com/office/drawing/2014/main" id="{03E54101-EE9B-40EC-B41E-5319C1A64E91}"/>
              </a:ext>
            </a:extLst>
          </p:cNvPr>
          <p:cNvCxnSpPr>
            <a:cxnSpLocks/>
            <a:stCxn id="17" idx="1"/>
            <a:endCxn id="3" idx="1"/>
          </p:cNvCxnSpPr>
          <p:nvPr/>
        </p:nvCxnSpPr>
        <p:spPr>
          <a:xfrm>
            <a:off x="5035066" y="5545834"/>
            <a:ext cx="2390757" cy="17376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14491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CDC77849-3BD1-4E59-BF04-13EDE5486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023" y="4233670"/>
            <a:ext cx="10828817" cy="26243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D11122E-E982-4BDE-B647-CC3FFA523A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464025" cy="423648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46212EE-01CC-454A-833C-B8485AA4C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33670"/>
            <a:ext cx="464025" cy="26243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42883680-6213-44DE-A459-2144D4AEB1DC}"/>
              </a:ext>
            </a:extLst>
          </p:cNvPr>
          <p:cNvSpPr>
            <a:spLocks noGrp="1"/>
          </p:cNvSpPr>
          <p:nvPr>
            <p:ph type="title"/>
          </p:nvPr>
        </p:nvSpPr>
        <p:spPr>
          <a:xfrm>
            <a:off x="949525" y="228599"/>
            <a:ext cx="10599924" cy="3839633"/>
          </a:xfrm>
        </p:spPr>
        <p:txBody>
          <a:bodyPr vert="horz" lIns="91440" tIns="45720" rIns="91440" bIns="45720" numCol="1" rtlCol="0" anchor="ctr">
            <a:normAutofit fontScale="90000"/>
          </a:bodyPr>
          <a:lstStyle/>
          <a:p>
            <a:pPr>
              <a:lnSpc>
                <a:spcPct val="100000"/>
              </a:lnSpc>
            </a:pPr>
            <a:r>
              <a:rPr lang="en-US" sz="3200" dirty="0"/>
              <a:t>Finally we’ll create a second </a:t>
            </a:r>
            <a:r>
              <a:rPr lang="en-US" sz="3200" dirty="0">
                <a:solidFill>
                  <a:srgbClr val="00B0F0"/>
                </a:solidFill>
                <a:hlinkClick r:id="rId2">
                  <a:extLst>
                    <a:ext uri="{A12FA001-AC4F-418D-AE19-62706E023703}">
                      <ahyp:hlinkClr xmlns:ahyp="http://schemas.microsoft.com/office/drawing/2018/hyperlinkcolor" val="tx"/>
                    </a:ext>
                  </a:extLst>
                </a:hlinkClick>
              </a:rPr>
              <a:t>if</a:t>
            </a:r>
            <a:r>
              <a:rPr lang="en-US" sz="3200" dirty="0">
                <a:hlinkClick r:id="rId2">
                  <a:extLst>
                    <a:ext uri="{A12FA001-AC4F-418D-AE19-62706E023703}">
                      <ahyp:hlinkClr xmlns:ahyp="http://schemas.microsoft.com/office/drawing/2018/hyperlinkcolor" val="tx"/>
                    </a:ext>
                  </a:extLst>
                </a:hlinkClick>
              </a:rPr>
              <a:t> statement</a:t>
            </a:r>
            <a:r>
              <a:rPr lang="en-US" sz="3200" dirty="0"/>
              <a:t> to check if the space bar has been pressed and that </a:t>
            </a:r>
            <a:r>
              <a:rPr lang="en-US" sz="3200" i="1" dirty="0">
                <a:solidFill>
                  <a:srgbClr val="BA7BD3"/>
                </a:solidFill>
              </a:rPr>
              <a:t>count</a:t>
            </a:r>
            <a:r>
              <a:rPr lang="en-US" sz="3200" dirty="0"/>
              <a:t> is less or equal to 0.</a:t>
            </a:r>
            <a:br>
              <a:rPr lang="en-US" sz="3200" dirty="0">
                <a:solidFill>
                  <a:schemeClr val="tx1">
                    <a:lumMod val="95000"/>
                  </a:schemeClr>
                </a:solidFill>
              </a:rPr>
            </a:br>
            <a:br>
              <a:rPr lang="en-US" sz="3200" dirty="0">
                <a:solidFill>
                  <a:schemeClr val="tx1">
                    <a:lumMod val="95000"/>
                  </a:schemeClr>
                </a:solidFill>
              </a:rPr>
            </a:br>
            <a:r>
              <a:rPr lang="en-US" sz="3200" dirty="0">
                <a:solidFill>
                  <a:schemeClr val="tx1">
                    <a:lumMod val="95000"/>
                  </a:schemeClr>
                </a:solidFill>
              </a:rPr>
              <a:t>To check if space bar has been pressed we use </a:t>
            </a:r>
            <a:r>
              <a:rPr lang="en-US" sz="3200" dirty="0" err="1">
                <a:solidFill>
                  <a:srgbClr val="00CC99"/>
                </a:solidFill>
                <a:hlinkClick r:id="rId3">
                  <a:extLst>
                    <a:ext uri="{A12FA001-AC4F-418D-AE19-62706E023703}">
                      <ahyp:hlinkClr xmlns:ahyp="http://schemas.microsoft.com/office/drawing/2018/hyperlinkcolor" val="tx"/>
                    </a:ext>
                  </a:extLst>
                </a:hlinkClick>
              </a:rPr>
              <a:t>Input</a:t>
            </a:r>
            <a:r>
              <a:rPr lang="en-US" sz="3200" dirty="0" err="1">
                <a:hlinkClick r:id="rId3">
                  <a:extLst>
                    <a:ext uri="{A12FA001-AC4F-418D-AE19-62706E023703}">
                      <ahyp:hlinkClr xmlns:ahyp="http://schemas.microsoft.com/office/drawing/2018/hyperlinkcolor" val="tx"/>
                    </a:ext>
                  </a:extLst>
                </a:hlinkClick>
              </a:rPr>
              <a:t>.GetKeyDown</a:t>
            </a:r>
            <a:r>
              <a:rPr lang="en-US" sz="3200" dirty="0">
                <a:hlinkClick r:id="rId3">
                  <a:extLst>
                    <a:ext uri="{A12FA001-AC4F-418D-AE19-62706E023703}">
                      <ahyp:hlinkClr xmlns:ahyp="http://schemas.microsoft.com/office/drawing/2018/hyperlinkcolor" val="tx"/>
                    </a:ext>
                  </a:extLst>
                </a:hlinkClick>
              </a:rPr>
              <a:t>(</a:t>
            </a:r>
            <a:r>
              <a:rPr lang="en-US" sz="3200" dirty="0" err="1">
                <a:solidFill>
                  <a:srgbClr val="CCFF99"/>
                </a:solidFill>
                <a:hlinkClick r:id="rId3">
                  <a:extLst>
                    <a:ext uri="{A12FA001-AC4F-418D-AE19-62706E023703}">
                      <ahyp:hlinkClr xmlns:ahyp="http://schemas.microsoft.com/office/drawing/2018/hyperlinkcolor" val="tx"/>
                    </a:ext>
                  </a:extLst>
                </a:hlinkClick>
              </a:rPr>
              <a:t>KeyCode</a:t>
            </a:r>
            <a:r>
              <a:rPr lang="en-US" sz="3200" dirty="0" err="1">
                <a:hlinkClick r:id="rId3">
                  <a:extLst>
                    <a:ext uri="{A12FA001-AC4F-418D-AE19-62706E023703}">
                      <ahyp:hlinkClr xmlns:ahyp="http://schemas.microsoft.com/office/drawing/2018/hyperlinkcolor" val="tx"/>
                    </a:ext>
                  </a:extLst>
                </a:hlinkClick>
              </a:rPr>
              <a:t>.Space</a:t>
            </a:r>
            <a:r>
              <a:rPr lang="en-US" sz="3200" dirty="0">
                <a:hlinkClick r:id="rId3">
                  <a:extLst>
                    <a:ext uri="{A12FA001-AC4F-418D-AE19-62706E023703}">
                      <ahyp:hlinkClr xmlns:ahyp="http://schemas.microsoft.com/office/drawing/2018/hyperlinkcolor" val="tx"/>
                    </a:ext>
                  </a:extLst>
                </a:hlinkClick>
              </a:rPr>
              <a:t>)</a:t>
            </a:r>
            <a:r>
              <a:rPr lang="en-US" sz="3200" dirty="0"/>
              <a:t>. This will check on the frame it was called on to see if the space bar has been pressed.</a:t>
            </a:r>
            <a:br>
              <a:rPr lang="en-US" sz="3200" dirty="0"/>
            </a:br>
            <a:br>
              <a:rPr lang="en-US" sz="3200" dirty="0"/>
            </a:br>
            <a:r>
              <a:rPr lang="en-US" sz="3200" dirty="0"/>
              <a:t>Then we can reset the </a:t>
            </a:r>
            <a:r>
              <a:rPr lang="en-US" sz="3200" i="1" dirty="0">
                <a:solidFill>
                  <a:srgbClr val="BA7BD3"/>
                </a:solidFill>
              </a:rPr>
              <a:t>count</a:t>
            </a:r>
            <a:r>
              <a:rPr lang="en-US" sz="3200" dirty="0"/>
              <a:t> to the value of </a:t>
            </a:r>
            <a:r>
              <a:rPr lang="en-US" sz="3200" i="1" dirty="0" err="1">
                <a:solidFill>
                  <a:srgbClr val="BA7BD3"/>
                </a:solidFill>
              </a:rPr>
              <a:t>driveCD</a:t>
            </a:r>
            <a:r>
              <a:rPr lang="en-US" sz="3200" dirty="0"/>
              <a:t> and start our behavior by referencing the variable </a:t>
            </a:r>
            <a:r>
              <a:rPr lang="en-US" sz="3200" i="1" dirty="0" err="1">
                <a:solidFill>
                  <a:srgbClr val="BA7BD3"/>
                </a:solidFill>
              </a:rPr>
              <a:t>camFov</a:t>
            </a:r>
            <a:r>
              <a:rPr lang="en-US" sz="3200" dirty="0"/>
              <a:t> and setting </a:t>
            </a:r>
            <a:r>
              <a:rPr lang="en-US" sz="3200" dirty="0">
                <a:hlinkClick r:id="rId4">
                  <a:extLst>
                    <a:ext uri="{A12FA001-AC4F-418D-AE19-62706E023703}">
                      <ahyp:hlinkClr xmlns:ahyp="http://schemas.microsoft.com/office/drawing/2018/hyperlinkcolor" val="tx"/>
                    </a:ext>
                  </a:extLst>
                </a:hlinkClick>
              </a:rPr>
              <a:t>.enabled </a:t>
            </a:r>
            <a:r>
              <a:rPr lang="en-US" sz="3200" dirty="0"/>
              <a:t>to true.</a:t>
            </a:r>
          </a:p>
        </p:txBody>
      </p:sp>
      <p:pic>
        <p:nvPicPr>
          <p:cNvPr id="15" name="Picture 14">
            <a:extLst>
              <a:ext uri="{FF2B5EF4-FFF2-40B4-BE49-F238E27FC236}">
                <a16:creationId xmlns:a16="http://schemas.microsoft.com/office/drawing/2014/main" id="{169149CA-700A-4C8F-B141-ADEF540408B6}"/>
              </a:ext>
            </a:extLst>
          </p:cNvPr>
          <p:cNvPicPr>
            <a:picLocks noChangeAspect="1"/>
          </p:cNvPicPr>
          <p:nvPr/>
        </p:nvPicPr>
        <p:blipFill rotWithShape="1">
          <a:blip r:embed="rId5"/>
          <a:srcRect b="2005"/>
          <a:stretch/>
        </p:blipFill>
        <p:spPr>
          <a:xfrm>
            <a:off x="7378930" y="4311385"/>
            <a:ext cx="2662752" cy="2468900"/>
          </a:xfrm>
          <a:prstGeom prst="rect">
            <a:avLst/>
          </a:prstGeom>
        </p:spPr>
      </p:pic>
      <p:pic>
        <p:nvPicPr>
          <p:cNvPr id="16" name="Picture 15">
            <a:extLst>
              <a:ext uri="{FF2B5EF4-FFF2-40B4-BE49-F238E27FC236}">
                <a16:creationId xmlns:a16="http://schemas.microsoft.com/office/drawing/2014/main" id="{71B2B2F3-92E2-4751-9641-B88878A54DB4}"/>
              </a:ext>
            </a:extLst>
          </p:cNvPr>
          <p:cNvPicPr>
            <a:picLocks noChangeAspect="1"/>
          </p:cNvPicPr>
          <p:nvPr/>
        </p:nvPicPr>
        <p:blipFill rotWithShape="1">
          <a:blip r:embed="rId5"/>
          <a:srcRect l="5990" t="69017" r="6300" b="7001"/>
          <a:stretch/>
        </p:blipFill>
        <p:spPr>
          <a:xfrm>
            <a:off x="996417" y="4915639"/>
            <a:ext cx="5231388" cy="1353356"/>
          </a:xfrm>
          <a:prstGeom prst="rect">
            <a:avLst/>
          </a:prstGeom>
        </p:spPr>
      </p:pic>
      <p:sp>
        <p:nvSpPr>
          <p:cNvPr id="3" name="Left Brace 2">
            <a:extLst>
              <a:ext uri="{FF2B5EF4-FFF2-40B4-BE49-F238E27FC236}">
                <a16:creationId xmlns:a16="http://schemas.microsoft.com/office/drawing/2014/main" id="{A0930B13-BACB-494E-A0C4-D6F10647FACC}"/>
              </a:ext>
            </a:extLst>
          </p:cNvPr>
          <p:cNvSpPr/>
          <p:nvPr/>
        </p:nvSpPr>
        <p:spPr>
          <a:xfrm>
            <a:off x="7425823" y="6042614"/>
            <a:ext cx="144574" cy="609532"/>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7" name="Left Brace 16">
            <a:extLst>
              <a:ext uri="{FF2B5EF4-FFF2-40B4-BE49-F238E27FC236}">
                <a16:creationId xmlns:a16="http://schemas.microsoft.com/office/drawing/2014/main" id="{5747A887-EFFA-4569-871F-AB7A0BC675CA}"/>
              </a:ext>
            </a:extLst>
          </p:cNvPr>
          <p:cNvSpPr/>
          <p:nvPr/>
        </p:nvSpPr>
        <p:spPr>
          <a:xfrm rot="10800000">
            <a:off x="6286532" y="4915639"/>
            <a:ext cx="180170" cy="1353354"/>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5" name="Straight Connector 4">
            <a:extLst>
              <a:ext uri="{FF2B5EF4-FFF2-40B4-BE49-F238E27FC236}">
                <a16:creationId xmlns:a16="http://schemas.microsoft.com/office/drawing/2014/main" id="{03E54101-EE9B-40EC-B41E-5319C1A64E91}"/>
              </a:ext>
            </a:extLst>
          </p:cNvPr>
          <p:cNvCxnSpPr>
            <a:cxnSpLocks/>
            <a:stCxn id="17" idx="1"/>
            <a:endCxn id="3" idx="1"/>
          </p:cNvCxnSpPr>
          <p:nvPr/>
        </p:nvCxnSpPr>
        <p:spPr>
          <a:xfrm>
            <a:off x="6466702" y="5592316"/>
            <a:ext cx="959121" cy="75506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96937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CDC77849-3BD1-4E59-BF04-13EDE5486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023" y="4233670"/>
            <a:ext cx="10828817" cy="26243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D11122E-E982-4BDE-B647-CC3FFA523A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464025" cy="423648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46212EE-01CC-454A-833C-B8485AA4C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33670"/>
            <a:ext cx="464025" cy="26243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42883680-6213-44DE-A459-2144D4AEB1DC}"/>
              </a:ext>
            </a:extLst>
          </p:cNvPr>
          <p:cNvSpPr>
            <a:spLocks noGrp="1"/>
          </p:cNvSpPr>
          <p:nvPr>
            <p:ph type="title"/>
          </p:nvPr>
        </p:nvSpPr>
        <p:spPr>
          <a:xfrm>
            <a:off x="949525" y="228599"/>
            <a:ext cx="10343315" cy="3839633"/>
          </a:xfrm>
        </p:spPr>
        <p:txBody>
          <a:bodyPr vert="horz" lIns="91440" tIns="45720" rIns="91440" bIns="45720" numCol="1" rtlCol="0" anchor="ctr">
            <a:normAutofit fontScale="90000"/>
          </a:bodyPr>
          <a:lstStyle/>
          <a:p>
            <a:pPr>
              <a:lnSpc>
                <a:spcPct val="100000"/>
              </a:lnSpc>
            </a:pPr>
            <a:r>
              <a:rPr lang="en-US" sz="3200" dirty="0"/>
              <a:t>Now we can work on our behavior script. For this we’ll only need one variable which will hold a reference to the camera in our scene, </a:t>
            </a:r>
            <a:r>
              <a:rPr lang="en-US" sz="3200" dirty="0">
                <a:solidFill>
                  <a:srgbClr val="00CC99"/>
                </a:solidFill>
                <a:hlinkClick r:id="rId2">
                  <a:extLst>
                    <a:ext uri="{A12FA001-AC4F-418D-AE19-62706E023703}">
                      <ahyp:hlinkClr xmlns:ahyp="http://schemas.microsoft.com/office/drawing/2018/hyperlinkcolor" val="tx"/>
                    </a:ext>
                  </a:extLst>
                </a:hlinkClick>
              </a:rPr>
              <a:t>Camera</a:t>
            </a:r>
            <a:r>
              <a:rPr lang="en-US" sz="3200" dirty="0"/>
              <a:t> </a:t>
            </a:r>
            <a:r>
              <a:rPr lang="en-US" sz="3200" i="1" dirty="0">
                <a:solidFill>
                  <a:srgbClr val="BA7BD3"/>
                </a:solidFill>
              </a:rPr>
              <a:t>cam</a:t>
            </a:r>
            <a:r>
              <a:rPr lang="en-US" sz="3200" dirty="0"/>
              <a:t>.</a:t>
            </a:r>
            <a:br>
              <a:rPr lang="en-US" sz="3200" dirty="0"/>
            </a:br>
            <a:br>
              <a:rPr lang="en-US" sz="3200" dirty="0"/>
            </a:br>
            <a:r>
              <a:rPr lang="en-US" sz="3200" dirty="0"/>
              <a:t>Next we will use the </a:t>
            </a:r>
            <a:r>
              <a:rPr lang="en-US" sz="3200" dirty="0">
                <a:solidFill>
                  <a:srgbClr val="00B0F0"/>
                </a:solidFill>
                <a:hlinkClick r:id="rId3">
                  <a:extLst>
                    <a:ext uri="{A12FA001-AC4F-418D-AE19-62706E023703}">
                      <ahyp:hlinkClr xmlns:ahyp="http://schemas.microsoft.com/office/drawing/2018/hyperlinkcolor" val="tx"/>
                    </a:ext>
                  </a:extLst>
                </a:hlinkClick>
              </a:rPr>
              <a:t>void </a:t>
            </a:r>
            <a:r>
              <a:rPr lang="en-US" sz="3200" dirty="0" err="1">
                <a:solidFill>
                  <a:srgbClr val="00B0F0"/>
                </a:solidFill>
                <a:hlinkClick r:id="rId3">
                  <a:extLst>
                    <a:ext uri="{A12FA001-AC4F-418D-AE19-62706E023703}">
                      <ahyp:hlinkClr xmlns:ahyp="http://schemas.microsoft.com/office/drawing/2018/hyperlinkcolor" val="tx"/>
                    </a:ext>
                  </a:extLst>
                </a:hlinkClick>
              </a:rPr>
              <a:t>OnEnable</a:t>
            </a:r>
            <a:r>
              <a:rPr lang="en-US" sz="3200" dirty="0">
                <a:solidFill>
                  <a:srgbClr val="00B0F0"/>
                </a:solidFill>
                <a:hlinkClick r:id="rId3">
                  <a:extLst>
                    <a:ext uri="{A12FA001-AC4F-418D-AE19-62706E023703}">
                      <ahyp:hlinkClr xmlns:ahyp="http://schemas.microsoft.com/office/drawing/2018/hyperlinkcolor" val="tx"/>
                    </a:ext>
                  </a:extLst>
                </a:hlinkClick>
              </a:rPr>
              <a:t>() </a:t>
            </a:r>
            <a:r>
              <a:rPr lang="en-US" sz="3200" dirty="0"/>
              <a:t>method which will be called when the behavior is enabled in our main script. Inside this method we will set , to the camera in the scene using </a:t>
            </a:r>
            <a:r>
              <a:rPr lang="en-US" sz="3200" dirty="0" err="1">
                <a:hlinkClick r:id="rId4">
                  <a:extLst>
                    <a:ext uri="{A12FA001-AC4F-418D-AE19-62706E023703}">
                      <ahyp:hlinkClr xmlns:ahyp="http://schemas.microsoft.com/office/drawing/2018/hyperlinkcolor" val="tx"/>
                    </a:ext>
                  </a:extLst>
                </a:hlinkClick>
              </a:rPr>
              <a:t>FindObjectOfType</a:t>
            </a:r>
            <a:r>
              <a:rPr lang="en-US" sz="3200" dirty="0">
                <a:hlinkClick r:id="rId4">
                  <a:extLst>
                    <a:ext uri="{A12FA001-AC4F-418D-AE19-62706E023703}">
                      <ahyp:hlinkClr xmlns:ahyp="http://schemas.microsoft.com/office/drawing/2018/hyperlinkcolor" val="tx"/>
                    </a:ext>
                  </a:extLst>
                </a:hlinkClick>
              </a:rPr>
              <a:t>&lt;</a:t>
            </a:r>
            <a:r>
              <a:rPr lang="en-US" sz="3200" dirty="0">
                <a:solidFill>
                  <a:srgbClr val="00CC99"/>
                </a:solidFill>
                <a:hlinkClick r:id="rId2">
                  <a:extLst>
                    <a:ext uri="{A12FA001-AC4F-418D-AE19-62706E023703}">
                      <ahyp:hlinkClr xmlns:ahyp="http://schemas.microsoft.com/office/drawing/2018/hyperlinkcolor" val="tx"/>
                    </a:ext>
                  </a:extLst>
                </a:hlinkClick>
              </a:rPr>
              <a:t> Camera </a:t>
            </a:r>
            <a:r>
              <a:rPr lang="en-US" sz="3200" dirty="0">
                <a:hlinkClick r:id="rId4">
                  <a:extLst>
                    <a:ext uri="{A12FA001-AC4F-418D-AE19-62706E023703}">
                      <ahyp:hlinkClr xmlns:ahyp="http://schemas.microsoft.com/office/drawing/2018/hyperlinkcolor" val="tx"/>
                    </a:ext>
                  </a:extLst>
                </a:hlinkClick>
              </a:rPr>
              <a:t>&gt;()</a:t>
            </a:r>
            <a:r>
              <a:rPr lang="en-US" sz="3200" dirty="0"/>
              <a:t>. This will find and return the first active camera listed in the hierarchy of our project. Lastly we will set the FOV of </a:t>
            </a:r>
            <a:r>
              <a:rPr lang="en-US" sz="3200" i="1" dirty="0">
                <a:solidFill>
                  <a:srgbClr val="BA7BD3"/>
                </a:solidFill>
              </a:rPr>
              <a:t>cam</a:t>
            </a:r>
            <a:r>
              <a:rPr lang="en-US" sz="3200" dirty="0"/>
              <a:t> to 70 as a base value.</a:t>
            </a:r>
            <a:endParaRPr lang="en-US" sz="3200" i="1" dirty="0">
              <a:solidFill>
                <a:srgbClr val="BA7BD3"/>
              </a:solidFill>
            </a:endParaRPr>
          </a:p>
        </p:txBody>
      </p:sp>
      <p:pic>
        <p:nvPicPr>
          <p:cNvPr id="4" name="Picture 3">
            <a:extLst>
              <a:ext uri="{FF2B5EF4-FFF2-40B4-BE49-F238E27FC236}">
                <a16:creationId xmlns:a16="http://schemas.microsoft.com/office/drawing/2014/main" id="{0D570190-C144-4056-9B08-4F1FE051CDD5}"/>
              </a:ext>
            </a:extLst>
          </p:cNvPr>
          <p:cNvPicPr>
            <a:picLocks noChangeAspect="1"/>
          </p:cNvPicPr>
          <p:nvPr/>
        </p:nvPicPr>
        <p:blipFill>
          <a:blip r:embed="rId5"/>
          <a:stretch>
            <a:fillRect/>
          </a:stretch>
        </p:blipFill>
        <p:spPr>
          <a:xfrm>
            <a:off x="7498110" y="4289872"/>
            <a:ext cx="2419294" cy="2511925"/>
          </a:xfrm>
          <a:prstGeom prst="rect">
            <a:avLst/>
          </a:prstGeom>
        </p:spPr>
      </p:pic>
      <p:sp>
        <p:nvSpPr>
          <p:cNvPr id="17" name="Left Brace 16">
            <a:extLst>
              <a:ext uri="{FF2B5EF4-FFF2-40B4-BE49-F238E27FC236}">
                <a16:creationId xmlns:a16="http://schemas.microsoft.com/office/drawing/2014/main" id="{5747A887-EFFA-4569-871F-AB7A0BC675CA}"/>
              </a:ext>
            </a:extLst>
          </p:cNvPr>
          <p:cNvSpPr/>
          <p:nvPr/>
        </p:nvSpPr>
        <p:spPr>
          <a:xfrm rot="10800000">
            <a:off x="5283014" y="4898176"/>
            <a:ext cx="211697" cy="1436121"/>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5" name="Straight Connector 4">
            <a:extLst>
              <a:ext uri="{FF2B5EF4-FFF2-40B4-BE49-F238E27FC236}">
                <a16:creationId xmlns:a16="http://schemas.microsoft.com/office/drawing/2014/main" id="{03E54101-EE9B-40EC-B41E-5319C1A64E91}"/>
              </a:ext>
            </a:extLst>
          </p:cNvPr>
          <p:cNvCxnSpPr>
            <a:cxnSpLocks/>
            <a:stCxn id="17" idx="1"/>
            <a:endCxn id="3" idx="1"/>
          </p:cNvCxnSpPr>
          <p:nvPr/>
        </p:nvCxnSpPr>
        <p:spPr>
          <a:xfrm flipV="1">
            <a:off x="5494711" y="5236525"/>
            <a:ext cx="2063025" cy="37971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3" name="Left Brace 2">
            <a:extLst>
              <a:ext uri="{FF2B5EF4-FFF2-40B4-BE49-F238E27FC236}">
                <a16:creationId xmlns:a16="http://schemas.microsoft.com/office/drawing/2014/main" id="{A0930B13-BACB-494E-A0C4-D6F10647FACC}"/>
              </a:ext>
            </a:extLst>
          </p:cNvPr>
          <p:cNvSpPr/>
          <p:nvPr/>
        </p:nvSpPr>
        <p:spPr>
          <a:xfrm>
            <a:off x="7557736" y="4859271"/>
            <a:ext cx="144574" cy="754507"/>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pic>
        <p:nvPicPr>
          <p:cNvPr id="18" name="Picture 17">
            <a:extLst>
              <a:ext uri="{FF2B5EF4-FFF2-40B4-BE49-F238E27FC236}">
                <a16:creationId xmlns:a16="http://schemas.microsoft.com/office/drawing/2014/main" id="{A7806E2F-7B8B-40C4-A0E7-281D4D34D269}"/>
              </a:ext>
            </a:extLst>
          </p:cNvPr>
          <p:cNvPicPr>
            <a:picLocks noChangeAspect="1"/>
          </p:cNvPicPr>
          <p:nvPr/>
        </p:nvPicPr>
        <p:blipFill rotWithShape="1">
          <a:blip r:embed="rId5"/>
          <a:srcRect t="22073" b="45912"/>
          <a:stretch/>
        </p:blipFill>
        <p:spPr>
          <a:xfrm>
            <a:off x="949525" y="4898177"/>
            <a:ext cx="4305598" cy="1431202"/>
          </a:xfrm>
          <a:prstGeom prst="rect">
            <a:avLst/>
          </a:prstGeom>
        </p:spPr>
      </p:pic>
    </p:spTree>
    <p:extLst>
      <p:ext uri="{BB962C8B-B14F-4D97-AF65-F5344CB8AC3E}">
        <p14:creationId xmlns:p14="http://schemas.microsoft.com/office/powerpoint/2010/main" val="790675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CDC77849-3BD1-4E59-BF04-13EDE5486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023" y="4233670"/>
            <a:ext cx="10828817" cy="26243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D11122E-E982-4BDE-B647-CC3FFA523A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464025" cy="423648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46212EE-01CC-454A-833C-B8485AA4C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33670"/>
            <a:ext cx="464025" cy="26243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42883680-6213-44DE-A459-2144D4AEB1DC}"/>
              </a:ext>
            </a:extLst>
          </p:cNvPr>
          <p:cNvSpPr>
            <a:spLocks noGrp="1"/>
          </p:cNvSpPr>
          <p:nvPr>
            <p:ph type="title"/>
          </p:nvPr>
        </p:nvSpPr>
        <p:spPr>
          <a:xfrm>
            <a:off x="949525" y="228599"/>
            <a:ext cx="10343315" cy="3839633"/>
          </a:xfrm>
        </p:spPr>
        <p:txBody>
          <a:bodyPr vert="horz" lIns="91440" tIns="45720" rIns="91440" bIns="45720" numCol="1" rtlCol="0" anchor="ctr">
            <a:normAutofit fontScale="90000"/>
          </a:bodyPr>
          <a:lstStyle/>
          <a:p>
            <a:pPr>
              <a:lnSpc>
                <a:spcPct val="100000"/>
              </a:lnSpc>
            </a:pPr>
            <a:r>
              <a:rPr lang="en-US" sz="3200" dirty="0"/>
              <a:t>Next we will make use of another </a:t>
            </a:r>
            <a:r>
              <a:rPr lang="en-US" sz="3200" dirty="0">
                <a:solidFill>
                  <a:srgbClr val="00B0F0"/>
                </a:solidFill>
                <a:hlinkClick r:id="rId2">
                  <a:extLst>
                    <a:ext uri="{A12FA001-AC4F-418D-AE19-62706E023703}">
                      <ahyp:hlinkClr xmlns:ahyp="http://schemas.microsoft.com/office/drawing/2018/hyperlinkcolor" val="tx"/>
                    </a:ext>
                  </a:extLst>
                </a:hlinkClick>
              </a:rPr>
              <a:t>if</a:t>
            </a:r>
            <a:r>
              <a:rPr lang="en-US" sz="3200" dirty="0">
                <a:hlinkClick r:id="rId2">
                  <a:extLst>
                    <a:ext uri="{A12FA001-AC4F-418D-AE19-62706E023703}">
                      <ahyp:hlinkClr xmlns:ahyp="http://schemas.microsoft.com/office/drawing/2018/hyperlinkcolor" val="tx"/>
                    </a:ext>
                  </a:extLst>
                </a:hlinkClick>
              </a:rPr>
              <a:t> statement</a:t>
            </a:r>
            <a:r>
              <a:rPr lang="en-US" sz="3200" dirty="0"/>
              <a:t> statement in the Update method to increase the FOV of the camera.</a:t>
            </a:r>
            <a:br>
              <a:rPr lang="en-US" sz="3200" dirty="0"/>
            </a:br>
            <a:br>
              <a:rPr lang="en-US" sz="3200" dirty="0"/>
            </a:br>
            <a:r>
              <a:rPr lang="en-US" sz="3200" dirty="0"/>
              <a:t>As our condition we will use the current FOV of our camera </a:t>
            </a:r>
            <a:r>
              <a:rPr lang="en-US" sz="3200" i="1" dirty="0">
                <a:solidFill>
                  <a:srgbClr val="BA7BD3"/>
                </a:solidFill>
              </a:rPr>
              <a:t>cam</a:t>
            </a:r>
            <a:r>
              <a:rPr lang="en-US" sz="3200" dirty="0"/>
              <a:t>. If the FOV of </a:t>
            </a:r>
            <a:r>
              <a:rPr lang="en-US" sz="3200" i="1" dirty="0">
                <a:solidFill>
                  <a:srgbClr val="BA7BD3"/>
                </a:solidFill>
              </a:rPr>
              <a:t>cam</a:t>
            </a:r>
            <a:r>
              <a:rPr lang="en-US" sz="3200" dirty="0"/>
              <a:t> is less than 179, the maximum FOV of a camera in Unity, we will then increase it’s FOV by </a:t>
            </a:r>
            <a:r>
              <a:rPr lang="en-US" sz="3200" dirty="0" err="1">
                <a:solidFill>
                  <a:srgbClr val="00CC99"/>
                </a:solidFill>
                <a:hlinkClick r:id="rId3">
                  <a:extLst>
                    <a:ext uri="{A12FA001-AC4F-418D-AE19-62706E023703}">
                      <ahyp:hlinkClr xmlns:ahyp="http://schemas.microsoft.com/office/drawing/2018/hyperlinkcolor" val="tx"/>
                    </a:ext>
                  </a:extLst>
                </a:hlinkClick>
              </a:rPr>
              <a:t>Time</a:t>
            </a:r>
            <a:r>
              <a:rPr lang="en-US" sz="3200" dirty="0" err="1">
                <a:hlinkClick r:id="rId3">
                  <a:extLst>
                    <a:ext uri="{A12FA001-AC4F-418D-AE19-62706E023703}">
                      <ahyp:hlinkClr xmlns:ahyp="http://schemas.microsoft.com/office/drawing/2018/hyperlinkcolor" val="tx"/>
                    </a:ext>
                  </a:extLst>
                </a:hlinkClick>
              </a:rPr>
              <a:t>.</a:t>
            </a:r>
            <a:r>
              <a:rPr lang="en-US" sz="3200" dirty="0" err="1">
                <a:solidFill>
                  <a:schemeClr val="tx1">
                    <a:lumMod val="95000"/>
                  </a:schemeClr>
                </a:solidFill>
                <a:hlinkClick r:id="rId3">
                  <a:extLst>
                    <a:ext uri="{A12FA001-AC4F-418D-AE19-62706E023703}">
                      <ahyp:hlinkClr xmlns:ahyp="http://schemas.microsoft.com/office/drawing/2018/hyperlinkcolor" val="tx"/>
                    </a:ext>
                  </a:extLst>
                </a:hlinkClick>
              </a:rPr>
              <a:t>deltaTime</a:t>
            </a:r>
            <a:r>
              <a:rPr lang="en-US" sz="3200" dirty="0"/>
              <a:t> multiplied by 100. Using </a:t>
            </a:r>
            <a:r>
              <a:rPr lang="en-US" sz="3200" dirty="0" err="1">
                <a:solidFill>
                  <a:srgbClr val="00CC99"/>
                </a:solidFill>
                <a:hlinkClick r:id="rId3">
                  <a:extLst>
                    <a:ext uri="{A12FA001-AC4F-418D-AE19-62706E023703}">
                      <ahyp:hlinkClr xmlns:ahyp="http://schemas.microsoft.com/office/drawing/2018/hyperlinkcolor" val="tx"/>
                    </a:ext>
                  </a:extLst>
                </a:hlinkClick>
              </a:rPr>
              <a:t>Time</a:t>
            </a:r>
            <a:r>
              <a:rPr lang="en-US" sz="3200" dirty="0" err="1">
                <a:hlinkClick r:id="rId3">
                  <a:extLst>
                    <a:ext uri="{A12FA001-AC4F-418D-AE19-62706E023703}">
                      <ahyp:hlinkClr xmlns:ahyp="http://schemas.microsoft.com/office/drawing/2018/hyperlinkcolor" val="tx"/>
                    </a:ext>
                  </a:extLst>
                </a:hlinkClick>
              </a:rPr>
              <a:t>.</a:t>
            </a:r>
            <a:r>
              <a:rPr lang="en-US" sz="3200" dirty="0" err="1">
                <a:solidFill>
                  <a:schemeClr val="tx1">
                    <a:lumMod val="95000"/>
                  </a:schemeClr>
                </a:solidFill>
                <a:hlinkClick r:id="rId3">
                  <a:extLst>
                    <a:ext uri="{A12FA001-AC4F-418D-AE19-62706E023703}">
                      <ahyp:hlinkClr xmlns:ahyp="http://schemas.microsoft.com/office/drawing/2018/hyperlinkcolor" val="tx"/>
                    </a:ext>
                  </a:extLst>
                </a:hlinkClick>
              </a:rPr>
              <a:t>deltaTime</a:t>
            </a:r>
            <a:r>
              <a:rPr lang="en-US" sz="3200" dirty="0"/>
              <a:t> will ensure a smooth change in FOV.</a:t>
            </a:r>
            <a:endParaRPr lang="en-US" sz="3200" i="1" dirty="0">
              <a:solidFill>
                <a:srgbClr val="BA7BD3"/>
              </a:solidFill>
            </a:endParaRPr>
          </a:p>
        </p:txBody>
      </p:sp>
      <p:pic>
        <p:nvPicPr>
          <p:cNvPr id="4" name="Picture 3">
            <a:extLst>
              <a:ext uri="{FF2B5EF4-FFF2-40B4-BE49-F238E27FC236}">
                <a16:creationId xmlns:a16="http://schemas.microsoft.com/office/drawing/2014/main" id="{0D570190-C144-4056-9B08-4F1FE051CDD5}"/>
              </a:ext>
            </a:extLst>
          </p:cNvPr>
          <p:cNvPicPr>
            <a:picLocks noChangeAspect="1"/>
          </p:cNvPicPr>
          <p:nvPr/>
        </p:nvPicPr>
        <p:blipFill>
          <a:blip r:embed="rId4"/>
          <a:stretch>
            <a:fillRect/>
          </a:stretch>
        </p:blipFill>
        <p:spPr>
          <a:xfrm>
            <a:off x="7498110" y="4289872"/>
            <a:ext cx="2419294" cy="2511925"/>
          </a:xfrm>
          <a:prstGeom prst="rect">
            <a:avLst/>
          </a:prstGeom>
        </p:spPr>
      </p:pic>
      <p:sp>
        <p:nvSpPr>
          <p:cNvPr id="17" name="Left Brace 16">
            <a:extLst>
              <a:ext uri="{FF2B5EF4-FFF2-40B4-BE49-F238E27FC236}">
                <a16:creationId xmlns:a16="http://schemas.microsoft.com/office/drawing/2014/main" id="{5747A887-EFFA-4569-871F-AB7A0BC675CA}"/>
              </a:ext>
            </a:extLst>
          </p:cNvPr>
          <p:cNvSpPr/>
          <p:nvPr/>
        </p:nvSpPr>
        <p:spPr>
          <a:xfrm rot="10800000">
            <a:off x="5283012" y="5140942"/>
            <a:ext cx="211697" cy="945670"/>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5" name="Straight Connector 4">
            <a:extLst>
              <a:ext uri="{FF2B5EF4-FFF2-40B4-BE49-F238E27FC236}">
                <a16:creationId xmlns:a16="http://schemas.microsoft.com/office/drawing/2014/main" id="{03E54101-EE9B-40EC-B41E-5319C1A64E91}"/>
              </a:ext>
            </a:extLst>
          </p:cNvPr>
          <p:cNvCxnSpPr>
            <a:cxnSpLocks/>
            <a:stCxn id="17" idx="1"/>
            <a:endCxn id="3" idx="1"/>
          </p:cNvCxnSpPr>
          <p:nvPr/>
        </p:nvCxnSpPr>
        <p:spPr>
          <a:xfrm>
            <a:off x="5494709" y="5613777"/>
            <a:ext cx="2063027" cy="33269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3" name="Left Brace 2">
            <a:extLst>
              <a:ext uri="{FF2B5EF4-FFF2-40B4-BE49-F238E27FC236}">
                <a16:creationId xmlns:a16="http://schemas.microsoft.com/office/drawing/2014/main" id="{A0930B13-BACB-494E-A0C4-D6F10647FACC}"/>
              </a:ext>
            </a:extLst>
          </p:cNvPr>
          <p:cNvSpPr/>
          <p:nvPr/>
        </p:nvSpPr>
        <p:spPr>
          <a:xfrm>
            <a:off x="7557736" y="5698138"/>
            <a:ext cx="144574" cy="496671"/>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pic>
        <p:nvPicPr>
          <p:cNvPr id="18" name="Picture 17">
            <a:extLst>
              <a:ext uri="{FF2B5EF4-FFF2-40B4-BE49-F238E27FC236}">
                <a16:creationId xmlns:a16="http://schemas.microsoft.com/office/drawing/2014/main" id="{A7806E2F-7B8B-40C4-A0E7-281D4D34D269}"/>
              </a:ext>
            </a:extLst>
          </p:cNvPr>
          <p:cNvPicPr>
            <a:picLocks noChangeAspect="1"/>
          </p:cNvPicPr>
          <p:nvPr/>
        </p:nvPicPr>
        <p:blipFill rotWithShape="1">
          <a:blip r:embed="rId4"/>
          <a:srcRect l="158" t="55241" r="-158" b="23605"/>
          <a:stretch/>
        </p:blipFill>
        <p:spPr>
          <a:xfrm>
            <a:off x="947602" y="5140943"/>
            <a:ext cx="4305598" cy="945670"/>
          </a:xfrm>
          <a:prstGeom prst="rect">
            <a:avLst/>
          </a:prstGeom>
        </p:spPr>
      </p:pic>
    </p:spTree>
    <p:extLst>
      <p:ext uri="{BB962C8B-B14F-4D97-AF65-F5344CB8AC3E}">
        <p14:creationId xmlns:p14="http://schemas.microsoft.com/office/powerpoint/2010/main" val="2094178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CDC77849-3BD1-4E59-BF04-13EDE5486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023" y="4233670"/>
            <a:ext cx="10828817" cy="26243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D11122E-E982-4BDE-B647-CC3FFA523A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464025" cy="423648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46212EE-01CC-454A-833C-B8485AA4C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33670"/>
            <a:ext cx="464025" cy="26243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42883680-6213-44DE-A459-2144D4AEB1DC}"/>
              </a:ext>
            </a:extLst>
          </p:cNvPr>
          <p:cNvSpPr>
            <a:spLocks noGrp="1"/>
          </p:cNvSpPr>
          <p:nvPr>
            <p:ph type="title"/>
          </p:nvPr>
        </p:nvSpPr>
        <p:spPr>
          <a:xfrm>
            <a:off x="949525" y="228599"/>
            <a:ext cx="10343315" cy="3839633"/>
          </a:xfrm>
        </p:spPr>
        <p:txBody>
          <a:bodyPr vert="horz" lIns="91440" tIns="45720" rIns="91440" bIns="45720" numCol="1" rtlCol="0" anchor="ctr">
            <a:normAutofit/>
          </a:bodyPr>
          <a:lstStyle/>
          <a:p>
            <a:pPr>
              <a:lnSpc>
                <a:spcPct val="100000"/>
              </a:lnSpc>
            </a:pPr>
            <a:r>
              <a:rPr lang="en-US" sz="3200" dirty="0"/>
              <a:t>Now using an </a:t>
            </a:r>
            <a:r>
              <a:rPr lang="en-US" sz="3200" dirty="0">
                <a:solidFill>
                  <a:srgbClr val="00B0F0"/>
                </a:solidFill>
                <a:hlinkClick r:id="rId2">
                  <a:extLst>
                    <a:ext uri="{A12FA001-AC4F-418D-AE19-62706E023703}">
                      <ahyp:hlinkClr xmlns:ahyp="http://schemas.microsoft.com/office/drawing/2018/hyperlinkcolor" val="tx"/>
                    </a:ext>
                  </a:extLst>
                </a:hlinkClick>
              </a:rPr>
              <a:t>else</a:t>
            </a:r>
            <a:r>
              <a:rPr lang="en-US" sz="3200" dirty="0"/>
              <a:t> connected to the previous </a:t>
            </a:r>
            <a:r>
              <a:rPr lang="en-US" sz="3200" dirty="0">
                <a:solidFill>
                  <a:srgbClr val="00B0F0"/>
                </a:solidFill>
                <a:hlinkClick r:id="rId3">
                  <a:extLst>
                    <a:ext uri="{A12FA001-AC4F-418D-AE19-62706E023703}">
                      <ahyp:hlinkClr xmlns:ahyp="http://schemas.microsoft.com/office/drawing/2018/hyperlinkcolor" val="tx"/>
                    </a:ext>
                  </a:extLst>
                </a:hlinkClick>
              </a:rPr>
              <a:t>if</a:t>
            </a:r>
            <a:r>
              <a:rPr lang="en-US" sz="3200" dirty="0">
                <a:hlinkClick r:id="rId3">
                  <a:extLst>
                    <a:ext uri="{A12FA001-AC4F-418D-AE19-62706E023703}">
                      <ahyp:hlinkClr xmlns:ahyp="http://schemas.microsoft.com/office/drawing/2018/hyperlinkcolor" val="tx"/>
                    </a:ext>
                  </a:extLst>
                </a:hlinkClick>
              </a:rPr>
              <a:t> statement</a:t>
            </a:r>
            <a:r>
              <a:rPr lang="en-US" sz="3200" dirty="0"/>
              <a:t> we can reset the FOV of </a:t>
            </a:r>
            <a:r>
              <a:rPr lang="en-US" sz="3200" i="1" dirty="0">
                <a:solidFill>
                  <a:srgbClr val="BA7BD3"/>
                </a:solidFill>
              </a:rPr>
              <a:t>cam</a:t>
            </a:r>
            <a:r>
              <a:rPr lang="en-US" sz="3200" dirty="0"/>
              <a:t> to 70 to show that the sequence has been complete and disable the behavior by setting enabled equaled to false.</a:t>
            </a:r>
            <a:endParaRPr lang="en-US" sz="3200" i="1" dirty="0">
              <a:solidFill>
                <a:srgbClr val="BA7BD3"/>
              </a:solidFill>
            </a:endParaRPr>
          </a:p>
        </p:txBody>
      </p:sp>
      <p:pic>
        <p:nvPicPr>
          <p:cNvPr id="4" name="Picture 3">
            <a:extLst>
              <a:ext uri="{FF2B5EF4-FFF2-40B4-BE49-F238E27FC236}">
                <a16:creationId xmlns:a16="http://schemas.microsoft.com/office/drawing/2014/main" id="{0D570190-C144-4056-9B08-4F1FE051CDD5}"/>
              </a:ext>
            </a:extLst>
          </p:cNvPr>
          <p:cNvPicPr>
            <a:picLocks noChangeAspect="1"/>
          </p:cNvPicPr>
          <p:nvPr/>
        </p:nvPicPr>
        <p:blipFill>
          <a:blip r:embed="rId4"/>
          <a:stretch>
            <a:fillRect/>
          </a:stretch>
        </p:blipFill>
        <p:spPr>
          <a:xfrm>
            <a:off x="7498110" y="4289872"/>
            <a:ext cx="2419294" cy="2511925"/>
          </a:xfrm>
          <a:prstGeom prst="rect">
            <a:avLst/>
          </a:prstGeom>
        </p:spPr>
      </p:pic>
      <p:sp>
        <p:nvSpPr>
          <p:cNvPr id="17" name="Left Brace 16">
            <a:extLst>
              <a:ext uri="{FF2B5EF4-FFF2-40B4-BE49-F238E27FC236}">
                <a16:creationId xmlns:a16="http://schemas.microsoft.com/office/drawing/2014/main" id="{5747A887-EFFA-4569-871F-AB7A0BC675CA}"/>
              </a:ext>
            </a:extLst>
          </p:cNvPr>
          <p:cNvSpPr/>
          <p:nvPr/>
        </p:nvSpPr>
        <p:spPr>
          <a:xfrm rot="10800000">
            <a:off x="5283012" y="5140942"/>
            <a:ext cx="211697" cy="945670"/>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5" name="Straight Connector 4">
            <a:extLst>
              <a:ext uri="{FF2B5EF4-FFF2-40B4-BE49-F238E27FC236}">
                <a16:creationId xmlns:a16="http://schemas.microsoft.com/office/drawing/2014/main" id="{03E54101-EE9B-40EC-B41E-5319C1A64E91}"/>
              </a:ext>
            </a:extLst>
          </p:cNvPr>
          <p:cNvCxnSpPr>
            <a:cxnSpLocks/>
            <a:stCxn id="17" idx="1"/>
            <a:endCxn id="3" idx="1"/>
          </p:cNvCxnSpPr>
          <p:nvPr/>
        </p:nvCxnSpPr>
        <p:spPr>
          <a:xfrm>
            <a:off x="5494709" y="5613777"/>
            <a:ext cx="2063027" cy="86401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3" name="Left Brace 2">
            <a:extLst>
              <a:ext uri="{FF2B5EF4-FFF2-40B4-BE49-F238E27FC236}">
                <a16:creationId xmlns:a16="http://schemas.microsoft.com/office/drawing/2014/main" id="{A0930B13-BACB-494E-A0C4-D6F10647FACC}"/>
              </a:ext>
            </a:extLst>
          </p:cNvPr>
          <p:cNvSpPr/>
          <p:nvPr/>
        </p:nvSpPr>
        <p:spPr>
          <a:xfrm>
            <a:off x="7557736" y="6190847"/>
            <a:ext cx="144574" cy="573893"/>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pic>
        <p:nvPicPr>
          <p:cNvPr id="18" name="Picture 17">
            <a:extLst>
              <a:ext uri="{FF2B5EF4-FFF2-40B4-BE49-F238E27FC236}">
                <a16:creationId xmlns:a16="http://schemas.microsoft.com/office/drawing/2014/main" id="{A7806E2F-7B8B-40C4-A0E7-281D4D34D269}"/>
              </a:ext>
            </a:extLst>
          </p:cNvPr>
          <p:cNvPicPr>
            <a:picLocks noChangeAspect="1"/>
          </p:cNvPicPr>
          <p:nvPr/>
        </p:nvPicPr>
        <p:blipFill rotWithShape="1">
          <a:blip r:embed="rId4"/>
          <a:srcRect l="-45" t="73996" r="45" b="239"/>
          <a:stretch/>
        </p:blipFill>
        <p:spPr>
          <a:xfrm>
            <a:off x="947602" y="5140943"/>
            <a:ext cx="4305598" cy="1151792"/>
          </a:xfrm>
          <a:prstGeom prst="rect">
            <a:avLst/>
          </a:prstGeom>
        </p:spPr>
      </p:pic>
    </p:spTree>
    <p:extLst>
      <p:ext uri="{BB962C8B-B14F-4D97-AF65-F5344CB8AC3E}">
        <p14:creationId xmlns:p14="http://schemas.microsoft.com/office/powerpoint/2010/main" val="1897060669"/>
      </p:ext>
    </p:extLst>
  </p:cSld>
  <p:clrMapOvr>
    <a:masterClrMapping/>
  </p:clrMapOvr>
</p:sld>
</file>

<file path=ppt/theme/theme1.xml><?xml version="1.0" encoding="utf-8"?>
<a:theme xmlns:a="http://schemas.openxmlformats.org/drawingml/2006/main" name="View">
  <a:themeElements>
    <a:clrScheme name="Custom 1">
      <a:dk1>
        <a:srgbClr val="000000"/>
      </a:dk1>
      <a:lt1>
        <a:srgbClr val="FFFFFF"/>
      </a:lt1>
      <a:dk2>
        <a:srgbClr val="46464A"/>
      </a:dk2>
      <a:lt2>
        <a:srgbClr val="46464A"/>
      </a:lt2>
      <a:accent1>
        <a:srgbClr val="3F3F3F"/>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otalTime>351</TotalTime>
  <Words>317</Words>
  <Application>Microsoft Office PowerPoint</Application>
  <PresentationFormat>Widescreen</PresentationFormat>
  <Paragraphs>14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 2</vt:lpstr>
      <vt:lpstr>View</vt:lpstr>
      <vt:lpstr>Warp Camera Effect</vt:lpstr>
      <vt:lpstr>The goal of this tutorial is to create a simple camera effect which will change the camera’s field of view (FOV) to make it appear as if a warp or hyperdrive is charging up.  In this tutorial we will be using C# as our chosen programming language.</vt:lpstr>
      <vt:lpstr>To start off, let’s start by creating a new Unity project. Let’s place the camera and light at two locations.  We’ll also add a cube in to give us some perspective on how well the warp effect is.</vt:lpstr>
      <vt:lpstr>Next we’ll create and add out first script. This will be the main script which controls the second behavior script.  We’ll need to declare 3 variables:  - A Public Behaviour called camFov to hold our second script/behavior  - A Private float called driveCD to hold our cooldown value  - Another Private float called count to count down from the cooldown variable when the behavior is activated </vt:lpstr>
      <vt:lpstr>Next we’ll create an if statement to check if count is greater than 0 and, if true, then subtract the time taken to complete the last frame using Time.deltaTime.   We can then use count as part of our condition when the user attempts to activate the hyperdrive and trigger the camera effect</vt:lpstr>
      <vt:lpstr>Finally we’ll create a second if statement to check if the space bar has been pressed and that count is less or equal to 0.  To check if space bar has been pressed we use Input.GetKeyDown(KeyCode.Space). This will check on the frame it was called on to see if the space bar has been pressed.  Then we can reset the count to the value of driveCD and start our behavior by referencing the variable camFov and setting .enabled to true.</vt:lpstr>
      <vt:lpstr>Now we can work on our behavior script. For this we’ll only need one variable which will hold a reference to the camera in our scene, Camera cam.  Next we will use the void OnEnable() method which will be called when the behavior is enabled in our main script. Inside this method we will set , to the camera in the scene using FindObjectOfType&lt; Camera &gt;(). This will find and return the first active camera listed in the hierarchy of our project. Lastly we will set the FOV of cam to 70 as a base value.</vt:lpstr>
      <vt:lpstr>Next we will make use of another if statement statement in the Update method to increase the FOV of the camera.  As our condition we will use the current FOV of our camera cam. If the FOV of cam is less than 179, the maximum FOV of a camera in Unity, we will then increase it’s FOV by Time.deltaTime multiplied by 100. Using Time.deltaTime will ensure a smooth change in FOV.</vt:lpstr>
      <vt:lpstr>Now using an else connected to the previous if statement we can reset the FOV of cam to 70 to show that the sequence has been complete and disable the behavior by setting enabled equaled to false.</vt:lpstr>
      <vt:lpstr>Lastly we can return to Unity an attach the main script and the behavior script to an object of our choosing, in my case I used the cube created earlier. Attach both scripts but disable the behavior script and drag and drop in into the slot on the main script where it requires a behavior.</vt:lpstr>
      <vt:lpstr>/ / /**END OF TUTORIAL** / / /**TRANSMISSION TERMINATED**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Warp Camera Effect</dc:title>
  <dc:creator>Charlie Guerri-Garrett</dc:creator>
  <cp:lastModifiedBy>Charlie Guerri-Garrett</cp:lastModifiedBy>
  <cp:revision>48</cp:revision>
  <dcterms:created xsi:type="dcterms:W3CDTF">2018-10-25T16:23:02Z</dcterms:created>
  <dcterms:modified xsi:type="dcterms:W3CDTF">2018-10-25T22:22:31Z</dcterms:modified>
</cp:coreProperties>
</file>