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9" d="100"/>
          <a:sy n="79" d="100"/>
        </p:scale>
        <p:origin x="96"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8995389-AC4C-5A9E-445C-BC74EAE12DF3}"/>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07DEDAD9-E6E1-66EA-AC91-75E2D66B7A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0075CC9-5517-4A6C-FBEA-4B1556DD85C8}"/>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5" name="Fußzeilenplatzhalter 4">
            <a:extLst>
              <a:ext uri="{FF2B5EF4-FFF2-40B4-BE49-F238E27FC236}">
                <a16:creationId xmlns:a16="http://schemas.microsoft.com/office/drawing/2014/main" id="{7E5022D3-271B-5404-36E5-7E2AD2A8F6DE}"/>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BC857E14-93DA-F7BE-D8D0-EBADDD5CEB4B}"/>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28061708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91ED4A4-A038-C533-163F-BD43979F1B41}"/>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845249CB-51B5-3D7A-E7E1-39BECB748BBD}"/>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4EA76203-2F57-ACE3-ECAC-7E43FF81B181}"/>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5" name="Fußzeilenplatzhalter 4">
            <a:extLst>
              <a:ext uri="{FF2B5EF4-FFF2-40B4-BE49-F238E27FC236}">
                <a16:creationId xmlns:a16="http://schemas.microsoft.com/office/drawing/2014/main" id="{5405312E-6893-FDB2-B17E-878F876626D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EB27EE65-039A-C484-4123-93DCCDEC5697}"/>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1114010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AA8FCECB-C045-900E-2F2F-67A202699DA4}"/>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5C69BEE2-3242-0E54-F19C-B3F4EF280906}"/>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88E6145A-D716-7E28-CE15-085273894788}"/>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5" name="Fußzeilenplatzhalter 4">
            <a:extLst>
              <a:ext uri="{FF2B5EF4-FFF2-40B4-BE49-F238E27FC236}">
                <a16:creationId xmlns:a16="http://schemas.microsoft.com/office/drawing/2014/main" id="{8B7D1318-24F8-6FF5-8779-DC7DAA0C2E95}"/>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04E65CA-F617-E482-F8F0-717C21574BDE}"/>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39269827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A7668DB-1F4C-4C3F-420F-301D43A61329}"/>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9A49FE85-A5CC-77F7-53D1-C92EF61A4448}"/>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EE53EA3-26DF-F667-3248-C3F8A91B414D}"/>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5" name="Fußzeilenplatzhalter 4">
            <a:extLst>
              <a:ext uri="{FF2B5EF4-FFF2-40B4-BE49-F238E27FC236}">
                <a16:creationId xmlns:a16="http://schemas.microsoft.com/office/drawing/2014/main" id="{638CF085-C0D8-4DF2-45D1-9821A01A9E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8E6297F7-EC5F-2CDF-B028-5046B9F34FBE}"/>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2924634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3C25ED3-B9B7-6E6E-865F-4E3036E2938C}"/>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33C45A0A-87AE-99F2-0099-6EA417CB71B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AB2FC3FD-F668-6613-E1FA-BFEB0115E085}"/>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5" name="Fußzeilenplatzhalter 4">
            <a:extLst>
              <a:ext uri="{FF2B5EF4-FFF2-40B4-BE49-F238E27FC236}">
                <a16:creationId xmlns:a16="http://schemas.microsoft.com/office/drawing/2014/main" id="{123F98AF-5BE2-AB71-25FE-D5B439BE963A}"/>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6A33D83-04AA-995F-0ADA-33CD944006C1}"/>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454632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BA8B33-1FDC-97CD-8892-2EFEC13A193E}"/>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F1B4EC1A-4C69-0A16-C45D-34FD6813FF35}"/>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17258C1F-A215-132C-3958-E3C716448642}"/>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C926280B-2F51-048A-C05C-84A5D1F1AE2B}"/>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6" name="Fußzeilenplatzhalter 5">
            <a:extLst>
              <a:ext uri="{FF2B5EF4-FFF2-40B4-BE49-F238E27FC236}">
                <a16:creationId xmlns:a16="http://schemas.microsoft.com/office/drawing/2014/main" id="{9E898095-ADC0-8E1A-181F-621927BDCF99}"/>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57B01CAB-FDF0-4CBF-21BD-B3E6C169D2C3}"/>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37114661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243887F-93F8-3456-A691-F2BC007E2E6A}"/>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D0F4D9C6-01FD-97D9-47A5-23A1CA914D3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DDCBD541-CE52-E31F-40B3-FA88B961455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4423C8C-3754-8FF2-EC73-5CB8DFC0A7F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40D8768-A1CA-17C2-4AE0-5E63C481711A}"/>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A2CE6B6B-6457-0115-F0A2-4ECC32A1603A}"/>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8" name="Fußzeilenplatzhalter 7">
            <a:extLst>
              <a:ext uri="{FF2B5EF4-FFF2-40B4-BE49-F238E27FC236}">
                <a16:creationId xmlns:a16="http://schemas.microsoft.com/office/drawing/2014/main" id="{D2588F2A-DDE1-DA2F-8E73-60C1CA24175D}"/>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6F21297A-D8BC-BC36-FB8C-72038CA5D81D}"/>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2678766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8F5D298-9961-6729-DA43-133146FA417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548729B6-116B-D125-0638-8404042250C3}"/>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4" name="Fußzeilenplatzhalter 3">
            <a:extLst>
              <a:ext uri="{FF2B5EF4-FFF2-40B4-BE49-F238E27FC236}">
                <a16:creationId xmlns:a16="http://schemas.microsoft.com/office/drawing/2014/main" id="{40DC4C65-E84E-E920-0781-569326A05792}"/>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34B6A542-630C-AE83-03A1-EE47AAFEB9AA}"/>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4098578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7EB38C0D-C13A-3528-9393-A5D5411FA7CF}"/>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3" name="Fußzeilenplatzhalter 2">
            <a:extLst>
              <a:ext uri="{FF2B5EF4-FFF2-40B4-BE49-F238E27FC236}">
                <a16:creationId xmlns:a16="http://schemas.microsoft.com/office/drawing/2014/main" id="{57ECB6DE-AF61-5AE0-1F03-04032491F555}"/>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97277B1-4970-73DE-8DF2-79E54DDF9337}"/>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6362408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5F877E9-A477-831C-91D5-A0E56481D34E}"/>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EB1BD5D4-ECD5-52A4-2D64-07E5A3776D8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32847F93-0004-5A52-1A7D-F18F6BC5E37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B95C2CDA-2C39-D6B9-0DC6-2432F271C781}"/>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6" name="Fußzeilenplatzhalter 5">
            <a:extLst>
              <a:ext uri="{FF2B5EF4-FFF2-40B4-BE49-F238E27FC236}">
                <a16:creationId xmlns:a16="http://schemas.microsoft.com/office/drawing/2014/main" id="{496139C0-78EA-C573-6874-89C8F68CDF80}"/>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78FD08F-0664-5E55-2A0B-4950FC550020}"/>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29483541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C90B5A7-ABDC-B410-0631-B995D25CA12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BA2ACBA5-BC31-6047-CEA4-E3EFD0F883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E9C88198-3851-3A91-5727-AFEE92F7818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7BABA13-3338-5EBB-3FBD-D57D70E8E046}"/>
              </a:ext>
            </a:extLst>
          </p:cNvPr>
          <p:cNvSpPr>
            <a:spLocks noGrp="1"/>
          </p:cNvSpPr>
          <p:nvPr>
            <p:ph type="dt" sz="half" idx="10"/>
          </p:nvPr>
        </p:nvSpPr>
        <p:spPr/>
        <p:txBody>
          <a:bodyPr/>
          <a:lstStyle/>
          <a:p>
            <a:fld id="{4D002076-D96C-4782-8289-17355B42C138}" type="datetimeFigureOut">
              <a:rPr lang="de-DE" smtClean="0"/>
              <a:t>13.08.2025</a:t>
            </a:fld>
            <a:endParaRPr lang="de-DE"/>
          </a:p>
        </p:txBody>
      </p:sp>
      <p:sp>
        <p:nvSpPr>
          <p:cNvPr id="6" name="Fußzeilenplatzhalter 5">
            <a:extLst>
              <a:ext uri="{FF2B5EF4-FFF2-40B4-BE49-F238E27FC236}">
                <a16:creationId xmlns:a16="http://schemas.microsoft.com/office/drawing/2014/main" id="{9E33E611-4E63-9332-B009-3F62101F97D3}"/>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B0AA64B-A644-EE27-76E4-C1BC37383838}"/>
              </a:ext>
            </a:extLst>
          </p:cNvPr>
          <p:cNvSpPr>
            <a:spLocks noGrp="1"/>
          </p:cNvSpPr>
          <p:nvPr>
            <p:ph type="sldNum" sz="quarter" idx="12"/>
          </p:nvPr>
        </p:nvSpPr>
        <p:spPr/>
        <p:txBody>
          <a:bodyPr/>
          <a:lstStyle/>
          <a:p>
            <a:fld id="{F87FAE58-31A5-4525-9974-0E11E79225A2}" type="slidenum">
              <a:rPr lang="de-DE" smtClean="0"/>
              <a:t>‹Nr.›</a:t>
            </a:fld>
            <a:endParaRPr lang="de-DE"/>
          </a:p>
        </p:txBody>
      </p:sp>
    </p:spTree>
    <p:extLst>
      <p:ext uri="{BB962C8B-B14F-4D97-AF65-F5344CB8AC3E}">
        <p14:creationId xmlns:p14="http://schemas.microsoft.com/office/powerpoint/2010/main" val="38418298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85D4A79D-8ABE-2B66-EE5B-50C69B34F2D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79487C4C-3617-4B3B-336D-4A11B65F55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3C4B021-D17C-BFC8-B045-A4BC08FF900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D002076-D96C-4782-8289-17355B42C138}" type="datetimeFigureOut">
              <a:rPr lang="de-DE" smtClean="0"/>
              <a:t>13.08.2025</a:t>
            </a:fld>
            <a:endParaRPr lang="de-DE"/>
          </a:p>
        </p:txBody>
      </p:sp>
      <p:sp>
        <p:nvSpPr>
          <p:cNvPr id="5" name="Fußzeilenplatzhalter 4">
            <a:extLst>
              <a:ext uri="{FF2B5EF4-FFF2-40B4-BE49-F238E27FC236}">
                <a16:creationId xmlns:a16="http://schemas.microsoft.com/office/drawing/2014/main" id="{697B758C-7E31-528C-CD03-C44D8B6694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D58DB01-D899-A009-58BE-10F068BD691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87FAE58-31A5-4525-9974-0E11E79225A2}" type="slidenum">
              <a:rPr lang="de-DE" smtClean="0"/>
              <a:t>‹Nr.›</a:t>
            </a:fld>
            <a:endParaRPr lang="de-DE"/>
          </a:p>
        </p:txBody>
      </p:sp>
    </p:spTree>
    <p:extLst>
      <p:ext uri="{BB962C8B-B14F-4D97-AF65-F5344CB8AC3E}">
        <p14:creationId xmlns:p14="http://schemas.microsoft.com/office/powerpoint/2010/main" val="12028577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BDD38EC-2155-2055-96C4-48BF3845C604}"/>
              </a:ext>
            </a:extLst>
          </p:cNvPr>
          <p:cNvSpPr>
            <a:spLocks noGrp="1"/>
          </p:cNvSpPr>
          <p:nvPr>
            <p:ph type="ctrTitle"/>
          </p:nvPr>
        </p:nvSpPr>
        <p:spPr/>
        <p:txBody>
          <a:bodyPr/>
          <a:lstStyle/>
          <a:p>
            <a:r>
              <a:rPr lang="de-DE" dirty="0"/>
              <a:t>Anleitung für die RANTO App erstellen</a:t>
            </a:r>
          </a:p>
        </p:txBody>
      </p:sp>
      <p:sp>
        <p:nvSpPr>
          <p:cNvPr id="3" name="Untertitel 2">
            <a:extLst>
              <a:ext uri="{FF2B5EF4-FFF2-40B4-BE49-F238E27FC236}">
                <a16:creationId xmlns:a16="http://schemas.microsoft.com/office/drawing/2014/main" id="{AC4448F3-3934-DEE0-5791-4A3050E26CDE}"/>
              </a:ext>
            </a:extLst>
          </p:cNvPr>
          <p:cNvSpPr>
            <a:spLocks noGrp="1"/>
          </p:cNvSpPr>
          <p:nvPr>
            <p:ph type="subTitle" idx="1"/>
          </p:nvPr>
        </p:nvSpPr>
        <p:spPr/>
        <p:txBody>
          <a:bodyPr/>
          <a:lstStyle/>
          <a:p>
            <a:endParaRPr lang="de-DE"/>
          </a:p>
        </p:txBody>
      </p:sp>
    </p:spTree>
    <p:extLst>
      <p:ext uri="{BB962C8B-B14F-4D97-AF65-F5344CB8AC3E}">
        <p14:creationId xmlns:p14="http://schemas.microsoft.com/office/powerpoint/2010/main" val="38873255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189A72-CBAD-B378-7F1C-F0E6092F1429}"/>
              </a:ext>
            </a:extLst>
          </p:cNvPr>
          <p:cNvSpPr>
            <a:spLocks noGrp="1"/>
          </p:cNvSpPr>
          <p:nvPr>
            <p:ph type="title"/>
          </p:nvPr>
        </p:nvSpPr>
        <p:spPr/>
        <p:txBody>
          <a:bodyPr/>
          <a:lstStyle/>
          <a:p>
            <a:r>
              <a:rPr lang="de-DE" dirty="0"/>
              <a:t>Aufgaben	</a:t>
            </a:r>
          </a:p>
        </p:txBody>
      </p:sp>
      <p:sp>
        <p:nvSpPr>
          <p:cNvPr id="3" name="Inhaltsplatzhalter 2">
            <a:extLst>
              <a:ext uri="{FF2B5EF4-FFF2-40B4-BE49-F238E27FC236}">
                <a16:creationId xmlns:a16="http://schemas.microsoft.com/office/drawing/2014/main" id="{0AF34483-3630-8F80-4B67-216F39AE8DAF}"/>
              </a:ext>
            </a:extLst>
          </p:cNvPr>
          <p:cNvSpPr>
            <a:spLocks noGrp="1"/>
          </p:cNvSpPr>
          <p:nvPr>
            <p:ph idx="1"/>
          </p:nvPr>
        </p:nvSpPr>
        <p:spPr/>
        <p:txBody>
          <a:bodyPr/>
          <a:lstStyle/>
          <a:p>
            <a:r>
              <a:rPr lang="de-DE" dirty="0"/>
              <a:t>Alte Anleitung an neue Funktionalität und Layout anpassen</a:t>
            </a:r>
          </a:p>
          <a:p>
            <a:r>
              <a:rPr lang="de-DE" dirty="0"/>
              <a:t>Auf englisch Anleitung schreiben</a:t>
            </a:r>
          </a:p>
          <a:p>
            <a:pPr lvl="1"/>
            <a:r>
              <a:rPr lang="de-DE" dirty="0"/>
              <a:t>Optimal: vorhandene Anleitung in R </a:t>
            </a:r>
            <a:r>
              <a:rPr lang="de-DE" dirty="0" err="1"/>
              <a:t>Markdown</a:t>
            </a:r>
            <a:r>
              <a:rPr lang="de-DE" dirty="0"/>
              <a:t> anpassen (</a:t>
            </a:r>
            <a:r>
              <a:rPr lang="de-DE" dirty="0" err="1"/>
              <a:t>version</a:t>
            </a:r>
            <a:r>
              <a:rPr lang="de-DE" dirty="0"/>
              <a:t> </a:t>
            </a:r>
            <a:r>
              <a:rPr lang="de-DE" dirty="0" err="1"/>
              <a:t>control</a:t>
            </a:r>
            <a:r>
              <a:rPr lang="de-DE" dirty="0"/>
              <a:t> über </a:t>
            </a:r>
            <a:r>
              <a:rPr lang="de-DE" dirty="0" err="1"/>
              <a:t>Github</a:t>
            </a:r>
            <a:r>
              <a:rPr lang="de-DE" dirty="0"/>
              <a:t>) </a:t>
            </a:r>
            <a:r>
              <a:rPr lang="de-DE" dirty="0">
                <a:sym typeface="Wingdings" panose="05000000000000000000" pitchFamily="2" charset="2"/>
              </a:rPr>
              <a:t></a:t>
            </a:r>
            <a:r>
              <a:rPr lang="de-DE" dirty="0" err="1"/>
              <a:t>Manual.Rmd</a:t>
            </a:r>
            <a:endParaRPr lang="de-DE" dirty="0"/>
          </a:p>
        </p:txBody>
      </p:sp>
    </p:spTree>
    <p:extLst>
      <p:ext uri="{BB962C8B-B14F-4D97-AF65-F5344CB8AC3E}">
        <p14:creationId xmlns:p14="http://schemas.microsoft.com/office/powerpoint/2010/main" val="21956327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nhaltsplatzhalter 4">
            <a:extLst>
              <a:ext uri="{FF2B5EF4-FFF2-40B4-BE49-F238E27FC236}">
                <a16:creationId xmlns:a16="http://schemas.microsoft.com/office/drawing/2014/main" id="{1995C706-4FED-072C-EF08-34B8AFA10D5F}"/>
              </a:ext>
            </a:extLst>
          </p:cNvPr>
          <p:cNvPicPr>
            <a:picLocks noGrp="1" noChangeAspect="1"/>
          </p:cNvPicPr>
          <p:nvPr>
            <p:ph idx="1"/>
          </p:nvPr>
        </p:nvPicPr>
        <p:blipFill>
          <a:blip r:embed="rId2"/>
          <a:stretch>
            <a:fillRect/>
          </a:stretch>
        </p:blipFill>
        <p:spPr>
          <a:xfrm>
            <a:off x="63567" y="532448"/>
            <a:ext cx="12050049" cy="5270944"/>
          </a:xfrm>
          <a:prstGeom prst="rect">
            <a:avLst/>
          </a:prstGeom>
        </p:spPr>
      </p:pic>
      <p:sp>
        <p:nvSpPr>
          <p:cNvPr id="6" name="Textfeld 5">
            <a:extLst>
              <a:ext uri="{FF2B5EF4-FFF2-40B4-BE49-F238E27FC236}">
                <a16:creationId xmlns:a16="http://schemas.microsoft.com/office/drawing/2014/main" id="{FFF4964C-5734-BC3A-246B-87468633446B}"/>
              </a:ext>
            </a:extLst>
          </p:cNvPr>
          <p:cNvSpPr txBox="1"/>
          <p:nvPr/>
        </p:nvSpPr>
        <p:spPr>
          <a:xfrm>
            <a:off x="402336" y="869942"/>
            <a:ext cx="308098" cy="369332"/>
          </a:xfrm>
          <a:prstGeom prst="rect">
            <a:avLst/>
          </a:prstGeom>
          <a:noFill/>
        </p:spPr>
        <p:txBody>
          <a:bodyPr wrap="none" rtlCol="0">
            <a:spAutoFit/>
          </a:bodyPr>
          <a:lstStyle/>
          <a:p>
            <a:r>
              <a:rPr lang="de-DE" dirty="0">
                <a:solidFill>
                  <a:srgbClr val="C00000"/>
                </a:solidFill>
              </a:rPr>
              <a:t>1</a:t>
            </a:r>
          </a:p>
        </p:txBody>
      </p:sp>
      <p:sp>
        <p:nvSpPr>
          <p:cNvPr id="7" name="Textfeld 6">
            <a:extLst>
              <a:ext uri="{FF2B5EF4-FFF2-40B4-BE49-F238E27FC236}">
                <a16:creationId xmlns:a16="http://schemas.microsoft.com/office/drawing/2014/main" id="{4C44814E-2A7F-BCD6-896B-77233A5C1BF7}"/>
              </a:ext>
            </a:extLst>
          </p:cNvPr>
          <p:cNvSpPr txBox="1"/>
          <p:nvPr/>
        </p:nvSpPr>
        <p:spPr>
          <a:xfrm>
            <a:off x="2617997" y="1971911"/>
            <a:ext cx="431528" cy="369332"/>
          </a:xfrm>
          <a:prstGeom prst="rect">
            <a:avLst/>
          </a:prstGeom>
          <a:noFill/>
        </p:spPr>
        <p:txBody>
          <a:bodyPr wrap="none" rtlCol="0">
            <a:spAutoFit/>
          </a:bodyPr>
          <a:lstStyle/>
          <a:p>
            <a:r>
              <a:rPr lang="de-DE" dirty="0">
                <a:solidFill>
                  <a:srgbClr val="C00000"/>
                </a:solidFill>
              </a:rPr>
              <a:t>1a</a:t>
            </a:r>
          </a:p>
        </p:txBody>
      </p:sp>
      <p:sp>
        <p:nvSpPr>
          <p:cNvPr id="8" name="Textfeld 7">
            <a:extLst>
              <a:ext uri="{FF2B5EF4-FFF2-40B4-BE49-F238E27FC236}">
                <a16:creationId xmlns:a16="http://schemas.microsoft.com/office/drawing/2014/main" id="{A9BF8149-29B5-C9BD-290C-3CA8AA8B906B}"/>
              </a:ext>
            </a:extLst>
          </p:cNvPr>
          <p:cNvSpPr txBox="1"/>
          <p:nvPr/>
        </p:nvSpPr>
        <p:spPr>
          <a:xfrm>
            <a:off x="6709232" y="2613922"/>
            <a:ext cx="437940" cy="369332"/>
          </a:xfrm>
          <a:prstGeom prst="rect">
            <a:avLst/>
          </a:prstGeom>
          <a:noFill/>
        </p:spPr>
        <p:txBody>
          <a:bodyPr wrap="none" rtlCol="0">
            <a:spAutoFit/>
          </a:bodyPr>
          <a:lstStyle/>
          <a:p>
            <a:r>
              <a:rPr lang="de-DE" dirty="0">
                <a:solidFill>
                  <a:srgbClr val="C00000"/>
                </a:solidFill>
              </a:rPr>
              <a:t>1b</a:t>
            </a:r>
          </a:p>
        </p:txBody>
      </p:sp>
      <p:sp>
        <p:nvSpPr>
          <p:cNvPr id="9" name="Textfeld 8">
            <a:extLst>
              <a:ext uri="{FF2B5EF4-FFF2-40B4-BE49-F238E27FC236}">
                <a16:creationId xmlns:a16="http://schemas.microsoft.com/office/drawing/2014/main" id="{DA39B873-089F-FCD1-0EF0-0A6076474C4C}"/>
              </a:ext>
            </a:extLst>
          </p:cNvPr>
          <p:cNvSpPr txBox="1"/>
          <p:nvPr/>
        </p:nvSpPr>
        <p:spPr>
          <a:xfrm>
            <a:off x="10402120" y="2798588"/>
            <a:ext cx="429926" cy="369332"/>
          </a:xfrm>
          <a:prstGeom prst="rect">
            <a:avLst/>
          </a:prstGeom>
          <a:noFill/>
        </p:spPr>
        <p:txBody>
          <a:bodyPr wrap="none" rtlCol="0">
            <a:spAutoFit/>
          </a:bodyPr>
          <a:lstStyle/>
          <a:p>
            <a:r>
              <a:rPr lang="de-DE" dirty="0">
                <a:solidFill>
                  <a:srgbClr val="C00000"/>
                </a:solidFill>
              </a:rPr>
              <a:t>1c</a:t>
            </a:r>
          </a:p>
        </p:txBody>
      </p:sp>
      <p:sp>
        <p:nvSpPr>
          <p:cNvPr id="10" name="Textfeld 9">
            <a:extLst>
              <a:ext uri="{FF2B5EF4-FFF2-40B4-BE49-F238E27FC236}">
                <a16:creationId xmlns:a16="http://schemas.microsoft.com/office/drawing/2014/main" id="{D53B5AE6-EF18-4F2A-D816-C7B569EA404F}"/>
              </a:ext>
            </a:extLst>
          </p:cNvPr>
          <p:cNvSpPr txBox="1"/>
          <p:nvPr/>
        </p:nvSpPr>
        <p:spPr>
          <a:xfrm>
            <a:off x="10178827" y="4775136"/>
            <a:ext cx="437940" cy="369332"/>
          </a:xfrm>
          <a:prstGeom prst="rect">
            <a:avLst/>
          </a:prstGeom>
          <a:noFill/>
        </p:spPr>
        <p:txBody>
          <a:bodyPr wrap="none" rtlCol="0">
            <a:spAutoFit/>
          </a:bodyPr>
          <a:lstStyle/>
          <a:p>
            <a:r>
              <a:rPr lang="de-DE" dirty="0">
                <a:solidFill>
                  <a:srgbClr val="C00000"/>
                </a:solidFill>
              </a:rPr>
              <a:t>1d</a:t>
            </a:r>
          </a:p>
        </p:txBody>
      </p:sp>
      <p:sp>
        <p:nvSpPr>
          <p:cNvPr id="11" name="Textfeld 10">
            <a:extLst>
              <a:ext uri="{FF2B5EF4-FFF2-40B4-BE49-F238E27FC236}">
                <a16:creationId xmlns:a16="http://schemas.microsoft.com/office/drawing/2014/main" id="{57506B8B-5FAA-4639-D764-68DC4F1B12B0}"/>
              </a:ext>
            </a:extLst>
          </p:cNvPr>
          <p:cNvSpPr txBox="1"/>
          <p:nvPr/>
        </p:nvSpPr>
        <p:spPr>
          <a:xfrm>
            <a:off x="6279306" y="5434060"/>
            <a:ext cx="429926" cy="369332"/>
          </a:xfrm>
          <a:prstGeom prst="rect">
            <a:avLst/>
          </a:prstGeom>
          <a:noFill/>
        </p:spPr>
        <p:txBody>
          <a:bodyPr wrap="none" rtlCol="0">
            <a:spAutoFit/>
          </a:bodyPr>
          <a:lstStyle/>
          <a:p>
            <a:r>
              <a:rPr lang="de-DE" dirty="0">
                <a:solidFill>
                  <a:srgbClr val="C00000"/>
                </a:solidFill>
              </a:rPr>
              <a:t>1e</a:t>
            </a:r>
          </a:p>
        </p:txBody>
      </p:sp>
      <p:cxnSp>
        <p:nvCxnSpPr>
          <p:cNvPr id="14" name="Gerader Verbinder 13">
            <a:extLst>
              <a:ext uri="{FF2B5EF4-FFF2-40B4-BE49-F238E27FC236}">
                <a16:creationId xmlns:a16="http://schemas.microsoft.com/office/drawing/2014/main" id="{D7D8A608-E827-7866-1768-F779F5243B12}"/>
              </a:ext>
            </a:extLst>
          </p:cNvPr>
          <p:cNvCxnSpPr/>
          <p:nvPr/>
        </p:nvCxnSpPr>
        <p:spPr>
          <a:xfrm flipV="1">
            <a:off x="4216360" y="1971911"/>
            <a:ext cx="2062946" cy="369332"/>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582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4E99BEF-D3B4-9498-A19C-99E818277F64}"/>
              </a:ext>
            </a:extLst>
          </p:cNvPr>
          <p:cNvSpPr>
            <a:spLocks noGrp="1"/>
          </p:cNvSpPr>
          <p:nvPr>
            <p:ph type="title"/>
          </p:nvPr>
        </p:nvSpPr>
        <p:spPr/>
        <p:txBody>
          <a:bodyPr/>
          <a:lstStyle/>
          <a:p>
            <a:r>
              <a:rPr lang="de-DE" dirty="0"/>
              <a:t>Input and Data – Analysis Settings</a:t>
            </a:r>
          </a:p>
        </p:txBody>
      </p:sp>
      <p:sp>
        <p:nvSpPr>
          <p:cNvPr id="3" name="Inhaltsplatzhalter 2">
            <a:extLst>
              <a:ext uri="{FF2B5EF4-FFF2-40B4-BE49-F238E27FC236}">
                <a16:creationId xmlns:a16="http://schemas.microsoft.com/office/drawing/2014/main" id="{E5C8D4A4-5B8B-3601-AB4D-67988D301672}"/>
              </a:ext>
            </a:extLst>
          </p:cNvPr>
          <p:cNvSpPr>
            <a:spLocks noGrp="1"/>
          </p:cNvSpPr>
          <p:nvPr>
            <p:ph idx="1"/>
          </p:nvPr>
        </p:nvSpPr>
        <p:spPr/>
        <p:txBody>
          <a:bodyPr/>
          <a:lstStyle/>
          <a:p>
            <a:r>
              <a:rPr lang="de-DE" dirty="0"/>
              <a:t>1a: </a:t>
            </a:r>
            <a:r>
              <a:rPr lang="de-DE" dirty="0" err="1"/>
              <a:t>optionen</a:t>
            </a:r>
            <a:r>
              <a:rPr lang="de-DE" dirty="0"/>
              <a:t> für Analysen beschreiben</a:t>
            </a:r>
          </a:p>
          <a:p>
            <a:r>
              <a:rPr lang="de-DE" dirty="0"/>
              <a:t>Wie wird der </a:t>
            </a:r>
            <a:r>
              <a:rPr lang="de-DE" dirty="0" err="1"/>
              <a:t>ioi</a:t>
            </a:r>
            <a:r>
              <a:rPr lang="de-DE" dirty="0"/>
              <a:t> </a:t>
            </a:r>
            <a:r>
              <a:rPr lang="de-DE" dirty="0" err="1"/>
              <a:t>beat</a:t>
            </a:r>
            <a:r>
              <a:rPr lang="de-DE" dirty="0"/>
              <a:t> berechnet? Mean oder median?</a:t>
            </a:r>
          </a:p>
          <a:p>
            <a:r>
              <a:rPr lang="de-DE" dirty="0"/>
              <a:t>In welchen Zeitschritten soll der </a:t>
            </a:r>
            <a:r>
              <a:rPr lang="de-DE" dirty="0" err="1"/>
              <a:t>PhaseShift</a:t>
            </a:r>
            <a:r>
              <a:rPr lang="de-DE" dirty="0"/>
              <a:t> gerechnet werden? </a:t>
            </a:r>
          </a:p>
          <a:p>
            <a:r>
              <a:rPr lang="de-DE" dirty="0"/>
              <a:t>Integer </a:t>
            </a:r>
            <a:r>
              <a:rPr lang="de-DE" dirty="0" err="1"/>
              <a:t>Ratios</a:t>
            </a:r>
            <a:r>
              <a:rPr lang="de-DE" dirty="0"/>
              <a:t>: sollen alle paare berechnet werden? Ab sequenzlänge von ungefähr 20 und über 20 </a:t>
            </a:r>
            <a:r>
              <a:rPr lang="de-DE" dirty="0" err="1"/>
              <a:t>sequenzen</a:t>
            </a:r>
            <a:r>
              <a:rPr lang="de-DE" dirty="0"/>
              <a:t> </a:t>
            </a:r>
            <a:r>
              <a:rPr lang="de-DE" dirty="0" err="1"/>
              <a:t>empfehen</a:t>
            </a:r>
            <a:r>
              <a:rPr lang="de-DE" dirty="0"/>
              <a:t> wir „</a:t>
            </a:r>
            <a:r>
              <a:rPr lang="de-DE" dirty="0" err="1"/>
              <a:t>random</a:t>
            </a:r>
            <a:r>
              <a:rPr lang="de-DE" dirty="0"/>
              <a:t>“ um </a:t>
            </a:r>
            <a:r>
              <a:rPr lang="de-DE" dirty="0" err="1"/>
              <a:t>laufzeit</a:t>
            </a:r>
            <a:r>
              <a:rPr lang="de-DE" dirty="0"/>
              <a:t> und </a:t>
            </a:r>
            <a:r>
              <a:rPr lang="de-DE" dirty="0" err="1"/>
              <a:t>datengröße</a:t>
            </a:r>
            <a:r>
              <a:rPr lang="de-DE" dirty="0"/>
              <a:t> zu begrenzen</a:t>
            </a:r>
          </a:p>
          <a:p>
            <a:pPr lvl="1"/>
            <a:r>
              <a:rPr lang="de-DE" dirty="0"/>
              <a:t>Wie viele paare sollen berechnet werden?</a:t>
            </a:r>
          </a:p>
          <a:p>
            <a:pPr lvl="1"/>
            <a:r>
              <a:rPr lang="de-DE" dirty="0"/>
              <a:t>Es werden 50% </a:t>
            </a:r>
            <a:r>
              <a:rPr lang="de-DE" dirty="0" err="1"/>
              <a:t>adjacent</a:t>
            </a:r>
            <a:r>
              <a:rPr lang="de-DE" dirty="0"/>
              <a:t> </a:t>
            </a:r>
            <a:r>
              <a:rPr lang="de-DE" dirty="0" err="1"/>
              <a:t>pairs</a:t>
            </a:r>
            <a:r>
              <a:rPr lang="de-DE" dirty="0"/>
              <a:t> und 50% </a:t>
            </a:r>
            <a:r>
              <a:rPr lang="de-DE" dirty="0" err="1"/>
              <a:t>nict</a:t>
            </a:r>
            <a:r>
              <a:rPr lang="de-DE" dirty="0"/>
              <a:t> </a:t>
            </a:r>
            <a:r>
              <a:rPr lang="de-DE" dirty="0" err="1"/>
              <a:t>adjacent</a:t>
            </a:r>
            <a:r>
              <a:rPr lang="de-DE" dirty="0"/>
              <a:t> </a:t>
            </a:r>
            <a:r>
              <a:rPr lang="de-DE" dirty="0" err="1"/>
              <a:t>pairs</a:t>
            </a:r>
            <a:r>
              <a:rPr lang="de-DE" dirty="0"/>
              <a:t> berechnet</a:t>
            </a:r>
          </a:p>
          <a:p>
            <a:pPr lvl="1"/>
            <a:r>
              <a:rPr lang="de-DE" dirty="0"/>
              <a:t>Seed kann gesetzt werden für </a:t>
            </a:r>
            <a:r>
              <a:rPr lang="de-DE" dirty="0" err="1"/>
              <a:t>reproducibility</a:t>
            </a:r>
            <a:r>
              <a:rPr lang="de-DE" dirty="0"/>
              <a:t> bei „</a:t>
            </a:r>
            <a:r>
              <a:rPr lang="de-DE" dirty="0" err="1"/>
              <a:t>random</a:t>
            </a:r>
            <a:r>
              <a:rPr lang="de-DE" dirty="0"/>
              <a:t>“ </a:t>
            </a:r>
            <a:r>
              <a:rPr lang="de-DE" dirty="0" err="1"/>
              <a:t>auswahl</a:t>
            </a:r>
            <a:r>
              <a:rPr lang="de-DE" dirty="0"/>
              <a:t> über sample (</a:t>
            </a:r>
            <a:r>
              <a:rPr lang="de-DE" dirty="0" err="1"/>
              <a:t>default</a:t>
            </a:r>
            <a:r>
              <a:rPr lang="de-DE" dirty="0"/>
              <a:t> immer </a:t>
            </a:r>
            <a:r>
              <a:rPr lang="de-DE" dirty="0" err="1"/>
              <a:t>seed</a:t>
            </a:r>
            <a:r>
              <a:rPr lang="de-DE" dirty="0"/>
              <a:t> 123)</a:t>
            </a:r>
          </a:p>
          <a:p>
            <a:endParaRPr lang="de-DE" dirty="0"/>
          </a:p>
        </p:txBody>
      </p:sp>
    </p:spTree>
    <p:extLst>
      <p:ext uri="{BB962C8B-B14F-4D97-AF65-F5344CB8AC3E}">
        <p14:creationId xmlns:p14="http://schemas.microsoft.com/office/powerpoint/2010/main" val="4503804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5B59FF6-D566-932B-04E2-9B570F7FE8E7}"/>
              </a:ext>
            </a:extLst>
          </p:cNvPr>
          <p:cNvSpPr>
            <a:spLocks noGrp="1"/>
          </p:cNvSpPr>
          <p:nvPr>
            <p:ph type="title"/>
          </p:nvPr>
        </p:nvSpPr>
        <p:spPr/>
        <p:txBody>
          <a:bodyPr/>
          <a:lstStyle/>
          <a:p>
            <a:r>
              <a:rPr lang="de-DE" dirty="0"/>
              <a:t>Input and Data – Input Data	</a:t>
            </a:r>
          </a:p>
        </p:txBody>
      </p:sp>
      <p:sp>
        <p:nvSpPr>
          <p:cNvPr id="3" name="Inhaltsplatzhalter 2">
            <a:extLst>
              <a:ext uri="{FF2B5EF4-FFF2-40B4-BE49-F238E27FC236}">
                <a16:creationId xmlns:a16="http://schemas.microsoft.com/office/drawing/2014/main" id="{AD7E80DB-9987-4552-D52E-97D77A35AB4F}"/>
              </a:ext>
            </a:extLst>
          </p:cNvPr>
          <p:cNvSpPr>
            <a:spLocks noGrp="1"/>
          </p:cNvSpPr>
          <p:nvPr>
            <p:ph idx="1"/>
          </p:nvPr>
        </p:nvSpPr>
        <p:spPr/>
        <p:txBody>
          <a:bodyPr>
            <a:normAutofit fontScale="77500" lnSpcReduction="20000"/>
          </a:bodyPr>
          <a:lstStyle/>
          <a:p>
            <a:r>
              <a:rPr lang="de-DE" dirty="0" err="1"/>
              <a:t>Column</a:t>
            </a:r>
            <a:r>
              <a:rPr lang="de-DE" dirty="0"/>
              <a:t> </a:t>
            </a:r>
            <a:r>
              <a:rPr lang="de-DE" dirty="0" err="1"/>
              <a:t>names</a:t>
            </a:r>
            <a:r>
              <a:rPr lang="de-DE" dirty="0"/>
              <a:t> im </a:t>
            </a:r>
            <a:r>
              <a:rPr lang="de-DE" dirty="0" err="1"/>
              <a:t>input</a:t>
            </a:r>
            <a:r>
              <a:rPr lang="de-DE" dirty="0"/>
              <a:t> </a:t>
            </a:r>
            <a:r>
              <a:rPr lang="de-DE" dirty="0" err="1"/>
              <a:t>file</a:t>
            </a:r>
            <a:r>
              <a:rPr lang="de-DE" dirty="0"/>
              <a:t>?</a:t>
            </a:r>
          </a:p>
          <a:p>
            <a:r>
              <a:rPr lang="de-DE" dirty="0"/>
              <a:t>True oder </a:t>
            </a:r>
            <a:r>
              <a:rPr lang="de-DE" dirty="0" err="1"/>
              <a:t>false</a:t>
            </a:r>
            <a:r>
              <a:rPr lang="de-DE" dirty="0"/>
              <a:t>, wenn falsch, dann funktioniert einlesen nicht</a:t>
            </a:r>
          </a:p>
          <a:p>
            <a:r>
              <a:rPr lang="de-DE" dirty="0" err="1"/>
              <a:t>Seperator</a:t>
            </a:r>
            <a:r>
              <a:rPr lang="de-DE" dirty="0"/>
              <a:t> im CSV </a:t>
            </a:r>
            <a:r>
              <a:rPr lang="de-DE" dirty="0" err="1"/>
              <a:t>file</a:t>
            </a:r>
            <a:r>
              <a:rPr lang="de-DE" dirty="0"/>
              <a:t>? Häufig unterschiede zwischen </a:t>
            </a:r>
            <a:r>
              <a:rPr lang="de-DE" dirty="0" err="1"/>
              <a:t>ländern</a:t>
            </a:r>
            <a:r>
              <a:rPr lang="de-DE" dirty="0"/>
              <a:t> zum Beispiel , oder ;</a:t>
            </a:r>
          </a:p>
          <a:p>
            <a:r>
              <a:rPr lang="de-DE" dirty="0"/>
              <a:t>Kann jetzt angegeben werden , nach </a:t>
            </a:r>
            <a:r>
              <a:rPr lang="de-DE" dirty="0" err="1"/>
              <a:t>wahl</a:t>
            </a:r>
            <a:r>
              <a:rPr lang="de-DE" dirty="0"/>
              <a:t> des </a:t>
            </a:r>
            <a:r>
              <a:rPr lang="de-DE" dirty="0" err="1"/>
              <a:t>ordners</a:t>
            </a:r>
            <a:r>
              <a:rPr lang="de-DE" dirty="0"/>
              <a:t> </a:t>
            </a:r>
          </a:p>
          <a:p>
            <a:r>
              <a:rPr lang="de-DE" dirty="0"/>
              <a:t>Mit „Check“ kann getestet werden, ob der </a:t>
            </a:r>
            <a:r>
              <a:rPr lang="de-DE" dirty="0" err="1"/>
              <a:t>seperator</a:t>
            </a:r>
            <a:r>
              <a:rPr lang="de-DE" dirty="0"/>
              <a:t> stimmt und auch, ob es </a:t>
            </a:r>
            <a:r>
              <a:rPr lang="de-DE" dirty="0" err="1"/>
              <a:t>spaltennamen</a:t>
            </a:r>
            <a:r>
              <a:rPr lang="de-DE" dirty="0"/>
              <a:t> gibt</a:t>
            </a:r>
          </a:p>
          <a:p>
            <a:r>
              <a:rPr lang="de-DE" dirty="0"/>
              <a:t>Input daten müssen so aussehen, wie in aktuellem Manual beschrieben, erste Spalte ist die Grundlage für IOI Berechnungen, müssen aber einzelzeitpunkte sein, nicht schon IOIs, zweite spalte ist an sich aktuell egal, falls aber eine Funktion eingeführt wird, die auch die Dauer der Elemente und stille Pausen zwischen Elementen anschaut, ist die „End“ Spalte wichtig, hier sind also die </a:t>
            </a:r>
            <a:r>
              <a:rPr lang="de-DE" dirty="0" err="1"/>
              <a:t>endpunkte</a:t>
            </a:r>
            <a:r>
              <a:rPr lang="de-DE" dirty="0"/>
              <a:t> der Elemente. </a:t>
            </a:r>
          </a:p>
          <a:p>
            <a:r>
              <a:rPr lang="de-DE" dirty="0"/>
              <a:t>Dritte Spalte: Element Typen</a:t>
            </a:r>
          </a:p>
          <a:p>
            <a:r>
              <a:rPr lang="de-DE" dirty="0"/>
              <a:t>Datei kann mehr spalten haben, die werden dann </a:t>
            </a:r>
            <a:r>
              <a:rPr lang="de-DE"/>
              <a:t>einfach ignoriert</a:t>
            </a:r>
            <a:endParaRPr lang="de-DE" dirty="0"/>
          </a:p>
        </p:txBody>
      </p:sp>
    </p:spTree>
    <p:extLst>
      <p:ext uri="{BB962C8B-B14F-4D97-AF65-F5344CB8AC3E}">
        <p14:creationId xmlns:p14="http://schemas.microsoft.com/office/powerpoint/2010/main" val="28573070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7EE462-8AA0-9A1F-B174-55CD1B1DC1C1}"/>
              </a:ext>
            </a:extLst>
          </p:cNvPr>
          <p:cNvSpPr>
            <a:spLocks noGrp="1"/>
          </p:cNvSpPr>
          <p:nvPr>
            <p:ph type="title"/>
          </p:nvPr>
        </p:nvSpPr>
        <p:spPr/>
        <p:txBody>
          <a:bodyPr/>
          <a:lstStyle/>
          <a:p>
            <a:r>
              <a:rPr lang="de-DE" dirty="0"/>
              <a:t>Input Data – Elements	</a:t>
            </a:r>
          </a:p>
        </p:txBody>
      </p:sp>
      <p:sp>
        <p:nvSpPr>
          <p:cNvPr id="3" name="Inhaltsplatzhalter 2">
            <a:extLst>
              <a:ext uri="{FF2B5EF4-FFF2-40B4-BE49-F238E27FC236}">
                <a16:creationId xmlns:a16="http://schemas.microsoft.com/office/drawing/2014/main" id="{3A893B5D-9D8C-0D9C-F958-C94D3871EA1D}"/>
              </a:ext>
            </a:extLst>
          </p:cNvPr>
          <p:cNvSpPr>
            <a:spLocks noGrp="1"/>
          </p:cNvSpPr>
          <p:nvPr>
            <p:ph idx="1"/>
          </p:nvPr>
        </p:nvSpPr>
        <p:spPr>
          <a:xfrm>
            <a:off x="131064" y="1801241"/>
            <a:ext cx="10515600" cy="4351338"/>
          </a:xfrm>
        </p:spPr>
        <p:txBody>
          <a:bodyPr/>
          <a:lstStyle/>
          <a:p>
            <a:r>
              <a:rPr lang="de-DE" dirty="0"/>
              <a:t>Welche Element Typen sind vertreten? Elemente müssen mit a-z in </a:t>
            </a:r>
            <a:r>
              <a:rPr lang="de-DE" dirty="0" err="1"/>
              <a:t>kleinbuchstaben</a:t>
            </a:r>
            <a:r>
              <a:rPr lang="de-DE" dirty="0"/>
              <a:t> gelabelt sein, wenn das nicht der Fall ist, müssen die Daten vorher </a:t>
            </a:r>
            <a:r>
              <a:rPr lang="de-DE" dirty="0" err="1"/>
              <a:t>umgelabelt</a:t>
            </a:r>
            <a:r>
              <a:rPr lang="de-DE" dirty="0"/>
              <a:t> werden</a:t>
            </a:r>
          </a:p>
          <a:p>
            <a:r>
              <a:rPr lang="de-DE" dirty="0"/>
              <a:t>Die benötigten </a:t>
            </a:r>
            <a:r>
              <a:rPr lang="de-DE" dirty="0" err="1"/>
              <a:t>label</a:t>
            </a:r>
            <a:r>
              <a:rPr lang="de-DE" dirty="0"/>
              <a:t> können einzeln ausgewählt</a:t>
            </a:r>
          </a:p>
          <a:p>
            <a:pPr marL="0" indent="0">
              <a:buNone/>
            </a:pPr>
            <a:r>
              <a:rPr lang="de-DE" dirty="0"/>
              <a:t> werden, es werden nur die Elemente in der Sequenz</a:t>
            </a:r>
          </a:p>
          <a:p>
            <a:pPr marL="0" indent="0">
              <a:buNone/>
            </a:pPr>
            <a:r>
              <a:rPr lang="de-DE" dirty="0"/>
              <a:t> berücksichtigt, die ausgewählt wurden</a:t>
            </a:r>
          </a:p>
          <a:p>
            <a:r>
              <a:rPr lang="de-DE" dirty="0"/>
              <a:t>Werden mehr als 10 Elemente gebraucht, können</a:t>
            </a:r>
          </a:p>
          <a:p>
            <a:pPr marL="0" indent="0">
              <a:buNone/>
            </a:pPr>
            <a:r>
              <a:rPr lang="de-DE" dirty="0"/>
              <a:t>zusätzliche Elemente durch klicken sichtbar gemacht</a:t>
            </a:r>
          </a:p>
          <a:p>
            <a:pPr marL="0" indent="0">
              <a:buNone/>
            </a:pPr>
            <a:r>
              <a:rPr lang="de-DE" dirty="0"/>
              <a:t>werden </a:t>
            </a:r>
          </a:p>
        </p:txBody>
      </p:sp>
      <p:pic>
        <p:nvPicPr>
          <p:cNvPr id="5" name="Grafik 4">
            <a:extLst>
              <a:ext uri="{FF2B5EF4-FFF2-40B4-BE49-F238E27FC236}">
                <a16:creationId xmlns:a16="http://schemas.microsoft.com/office/drawing/2014/main" id="{C850D890-6ED9-7907-E86E-350A05F5349D}"/>
              </a:ext>
            </a:extLst>
          </p:cNvPr>
          <p:cNvPicPr>
            <a:picLocks noChangeAspect="1"/>
          </p:cNvPicPr>
          <p:nvPr/>
        </p:nvPicPr>
        <p:blipFill>
          <a:blip r:embed="rId2"/>
          <a:stretch>
            <a:fillRect/>
          </a:stretch>
        </p:blipFill>
        <p:spPr>
          <a:xfrm>
            <a:off x="8846651" y="2733594"/>
            <a:ext cx="2885101" cy="3904950"/>
          </a:xfrm>
          <a:prstGeom prst="rect">
            <a:avLst/>
          </a:prstGeom>
        </p:spPr>
      </p:pic>
      <p:cxnSp>
        <p:nvCxnSpPr>
          <p:cNvPr id="7" name="Gerade Verbindung mit Pfeil 6">
            <a:extLst>
              <a:ext uri="{FF2B5EF4-FFF2-40B4-BE49-F238E27FC236}">
                <a16:creationId xmlns:a16="http://schemas.microsoft.com/office/drawing/2014/main" id="{B59EA5D2-A4E0-EBF0-C8B3-008A2AE9CBDC}"/>
              </a:ext>
            </a:extLst>
          </p:cNvPr>
          <p:cNvCxnSpPr/>
          <p:nvPr/>
        </p:nvCxnSpPr>
        <p:spPr>
          <a:xfrm>
            <a:off x="8290560" y="6242304"/>
            <a:ext cx="816864" cy="0"/>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5181327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0339248-6C73-CD5C-57E7-96E4AC999A16}"/>
              </a:ext>
            </a:extLst>
          </p:cNvPr>
          <p:cNvSpPr>
            <a:spLocks noGrp="1"/>
          </p:cNvSpPr>
          <p:nvPr>
            <p:ph type="title"/>
          </p:nvPr>
        </p:nvSpPr>
        <p:spPr/>
        <p:txBody>
          <a:bodyPr/>
          <a:lstStyle/>
          <a:p>
            <a:r>
              <a:rPr lang="de-DE" dirty="0"/>
              <a:t>Analysis </a:t>
            </a:r>
            <a:r>
              <a:rPr lang="de-DE" dirty="0" err="1"/>
              <a:t>Results</a:t>
            </a:r>
            <a:endParaRPr lang="de-DE" dirty="0"/>
          </a:p>
        </p:txBody>
      </p:sp>
      <p:sp>
        <p:nvSpPr>
          <p:cNvPr id="3" name="Inhaltsplatzhalter 2">
            <a:extLst>
              <a:ext uri="{FF2B5EF4-FFF2-40B4-BE49-F238E27FC236}">
                <a16:creationId xmlns:a16="http://schemas.microsoft.com/office/drawing/2014/main" id="{13464FC9-3452-EABF-ACD7-B7DFE67D4C42}"/>
              </a:ext>
            </a:extLst>
          </p:cNvPr>
          <p:cNvSpPr>
            <a:spLocks noGrp="1"/>
          </p:cNvSpPr>
          <p:nvPr>
            <p:ph idx="1"/>
          </p:nvPr>
        </p:nvSpPr>
        <p:spPr/>
        <p:txBody>
          <a:bodyPr/>
          <a:lstStyle/>
          <a:p>
            <a:r>
              <a:rPr lang="de-DE" dirty="0"/>
              <a:t>Unterschiedliche Plots und Tabellen mit den Ergebnissen</a:t>
            </a:r>
          </a:p>
          <a:p>
            <a:r>
              <a:rPr lang="de-DE" dirty="0"/>
              <a:t>Um Ergebnisse herunter zu laden muss man erst in diesen</a:t>
            </a:r>
          </a:p>
          <a:p>
            <a:pPr marL="0" indent="0">
              <a:buNone/>
            </a:pPr>
            <a:r>
              <a:rPr lang="de-DE" dirty="0"/>
              <a:t>Tab gehen </a:t>
            </a:r>
          </a:p>
        </p:txBody>
      </p:sp>
      <p:pic>
        <p:nvPicPr>
          <p:cNvPr id="7" name="Grafik 6">
            <a:extLst>
              <a:ext uri="{FF2B5EF4-FFF2-40B4-BE49-F238E27FC236}">
                <a16:creationId xmlns:a16="http://schemas.microsoft.com/office/drawing/2014/main" id="{D9798FBF-F6CF-131D-966C-39B75D6BC103}"/>
              </a:ext>
            </a:extLst>
          </p:cNvPr>
          <p:cNvPicPr>
            <a:picLocks noChangeAspect="1"/>
          </p:cNvPicPr>
          <p:nvPr/>
        </p:nvPicPr>
        <p:blipFill>
          <a:blip r:embed="rId2"/>
          <a:stretch>
            <a:fillRect/>
          </a:stretch>
        </p:blipFill>
        <p:spPr>
          <a:xfrm>
            <a:off x="4632960" y="3131588"/>
            <a:ext cx="5977128" cy="3361287"/>
          </a:xfrm>
          <a:prstGeom prst="rect">
            <a:avLst/>
          </a:prstGeom>
        </p:spPr>
      </p:pic>
    </p:spTree>
    <p:extLst>
      <p:ext uri="{BB962C8B-B14F-4D97-AF65-F5344CB8AC3E}">
        <p14:creationId xmlns:p14="http://schemas.microsoft.com/office/powerpoint/2010/main" val="26226383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32F27C6-501E-08F1-2455-3F615538194C}"/>
              </a:ext>
            </a:extLst>
          </p:cNvPr>
          <p:cNvSpPr>
            <a:spLocks noGrp="1"/>
          </p:cNvSpPr>
          <p:nvPr>
            <p:ph type="title"/>
          </p:nvPr>
        </p:nvSpPr>
        <p:spPr/>
        <p:txBody>
          <a:bodyPr/>
          <a:lstStyle/>
          <a:p>
            <a:r>
              <a:rPr lang="de-DE" dirty="0" err="1"/>
              <a:t>Recurrence</a:t>
            </a:r>
            <a:r>
              <a:rPr lang="de-DE" dirty="0"/>
              <a:t> Plots</a:t>
            </a:r>
          </a:p>
        </p:txBody>
      </p:sp>
      <p:sp>
        <p:nvSpPr>
          <p:cNvPr id="3" name="Inhaltsplatzhalter 2">
            <a:extLst>
              <a:ext uri="{FF2B5EF4-FFF2-40B4-BE49-F238E27FC236}">
                <a16:creationId xmlns:a16="http://schemas.microsoft.com/office/drawing/2014/main" id="{BFE3D57B-C29D-6BB8-1004-B0E0449B0447}"/>
              </a:ext>
            </a:extLst>
          </p:cNvPr>
          <p:cNvSpPr>
            <a:spLocks noGrp="1"/>
          </p:cNvSpPr>
          <p:nvPr>
            <p:ph idx="1"/>
          </p:nvPr>
        </p:nvSpPr>
        <p:spPr/>
        <p:txBody>
          <a:bodyPr/>
          <a:lstStyle/>
          <a:p>
            <a:r>
              <a:rPr lang="de-DE" dirty="0" err="1"/>
              <a:t>Recurrence</a:t>
            </a:r>
            <a:r>
              <a:rPr lang="de-DE" dirty="0"/>
              <a:t> Plots basierend auf </a:t>
            </a:r>
            <a:r>
              <a:rPr lang="de-DE" dirty="0" err="1"/>
              <a:t>Euclidean</a:t>
            </a:r>
            <a:r>
              <a:rPr lang="de-DE" dirty="0"/>
              <a:t> </a:t>
            </a:r>
            <a:r>
              <a:rPr lang="de-DE" dirty="0" err="1"/>
              <a:t>Distance</a:t>
            </a:r>
            <a:r>
              <a:rPr lang="de-DE" dirty="0"/>
              <a:t> der IOIs für alle Sequenzen, können einzeln gespeichert werden, wenn man über den Plot fährt unter „save </a:t>
            </a:r>
            <a:r>
              <a:rPr lang="de-DE" dirty="0" err="1"/>
              <a:t>as</a:t>
            </a:r>
            <a:r>
              <a:rPr lang="de-DE" dirty="0"/>
              <a:t> </a:t>
            </a:r>
            <a:r>
              <a:rPr lang="de-DE" dirty="0" err="1"/>
              <a:t>image</a:t>
            </a:r>
            <a:r>
              <a:rPr lang="de-DE" dirty="0"/>
              <a:t>“</a:t>
            </a:r>
          </a:p>
          <a:p>
            <a:endParaRPr lang="de-DE" dirty="0"/>
          </a:p>
        </p:txBody>
      </p:sp>
      <p:pic>
        <p:nvPicPr>
          <p:cNvPr id="5" name="Grafik 4">
            <a:extLst>
              <a:ext uri="{FF2B5EF4-FFF2-40B4-BE49-F238E27FC236}">
                <a16:creationId xmlns:a16="http://schemas.microsoft.com/office/drawing/2014/main" id="{6BFDEE68-F37A-FCE9-FFD7-C8623826CA69}"/>
              </a:ext>
            </a:extLst>
          </p:cNvPr>
          <p:cNvPicPr>
            <a:picLocks noChangeAspect="1"/>
          </p:cNvPicPr>
          <p:nvPr/>
        </p:nvPicPr>
        <p:blipFill>
          <a:blip r:embed="rId2"/>
          <a:stretch>
            <a:fillRect/>
          </a:stretch>
        </p:blipFill>
        <p:spPr>
          <a:xfrm>
            <a:off x="3354456" y="3209544"/>
            <a:ext cx="5483087" cy="3429000"/>
          </a:xfrm>
          <a:prstGeom prst="rect">
            <a:avLst/>
          </a:prstGeom>
        </p:spPr>
      </p:pic>
    </p:spTree>
    <p:extLst>
      <p:ext uri="{BB962C8B-B14F-4D97-AF65-F5344CB8AC3E}">
        <p14:creationId xmlns:p14="http://schemas.microsoft.com/office/powerpoint/2010/main" val="2714106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E84890-CBC9-E15F-D736-1F3A50568035}"/>
              </a:ext>
            </a:extLst>
          </p:cNvPr>
          <p:cNvSpPr>
            <a:spLocks noGrp="1"/>
          </p:cNvSpPr>
          <p:nvPr>
            <p:ph type="title"/>
          </p:nvPr>
        </p:nvSpPr>
        <p:spPr/>
        <p:txBody>
          <a:bodyPr/>
          <a:lstStyle/>
          <a:p>
            <a:r>
              <a:rPr lang="de-DE" dirty="0"/>
              <a:t>Help Tab</a:t>
            </a:r>
          </a:p>
        </p:txBody>
      </p:sp>
      <p:sp>
        <p:nvSpPr>
          <p:cNvPr id="3" name="Inhaltsplatzhalter 2">
            <a:extLst>
              <a:ext uri="{FF2B5EF4-FFF2-40B4-BE49-F238E27FC236}">
                <a16:creationId xmlns:a16="http://schemas.microsoft.com/office/drawing/2014/main" id="{8265A492-57CD-B674-9937-04D4FF1EFEF4}"/>
              </a:ext>
            </a:extLst>
          </p:cNvPr>
          <p:cNvSpPr>
            <a:spLocks noGrp="1"/>
          </p:cNvSpPr>
          <p:nvPr>
            <p:ph idx="1"/>
          </p:nvPr>
        </p:nvSpPr>
        <p:spPr/>
        <p:txBody>
          <a:bodyPr/>
          <a:lstStyle/>
          <a:p>
            <a:r>
              <a:rPr lang="de-DE" dirty="0"/>
              <a:t>Link zum aktualisierten Manual</a:t>
            </a:r>
          </a:p>
          <a:p>
            <a:r>
              <a:rPr lang="de-DE" dirty="0"/>
              <a:t>Einige FAQ</a:t>
            </a:r>
          </a:p>
          <a:p>
            <a:pPr lvl="1"/>
            <a:r>
              <a:rPr lang="de-DE" dirty="0"/>
              <a:t>Ergeben sich aus Schwierigkeiten/Unklarheiten die dir, mir, Testern auffallen</a:t>
            </a:r>
          </a:p>
        </p:txBody>
      </p:sp>
    </p:spTree>
    <p:extLst>
      <p:ext uri="{BB962C8B-B14F-4D97-AF65-F5344CB8AC3E}">
        <p14:creationId xmlns:p14="http://schemas.microsoft.com/office/powerpoint/2010/main" val="418730961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444</Words>
  <Application>Microsoft Office PowerPoint</Application>
  <PresentationFormat>Breitbild</PresentationFormat>
  <Paragraphs>46</Paragraphs>
  <Slides>9</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9</vt:i4>
      </vt:variant>
    </vt:vector>
  </HeadingPairs>
  <TitlesOfParts>
    <vt:vector size="14" baseType="lpstr">
      <vt:lpstr>Aptos</vt:lpstr>
      <vt:lpstr>Aptos Display</vt:lpstr>
      <vt:lpstr>Arial</vt:lpstr>
      <vt:lpstr>Wingdings</vt:lpstr>
      <vt:lpstr>Office</vt:lpstr>
      <vt:lpstr>Anleitung für die RANTO App erstellen</vt:lpstr>
      <vt:lpstr>Aufgaben </vt:lpstr>
      <vt:lpstr>PowerPoint-Präsentation</vt:lpstr>
      <vt:lpstr>Input and Data – Analysis Settings</vt:lpstr>
      <vt:lpstr>Input and Data – Input Data </vt:lpstr>
      <vt:lpstr>Input Data – Elements </vt:lpstr>
      <vt:lpstr>Analysis Results</vt:lpstr>
      <vt:lpstr>Recurrence Plots</vt:lpstr>
      <vt:lpstr>Help Tab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Bur</dc:creator>
  <cp:lastModifiedBy>Sophie Bur</cp:lastModifiedBy>
  <cp:revision>2</cp:revision>
  <dcterms:created xsi:type="dcterms:W3CDTF">2025-08-04T13:36:01Z</dcterms:created>
  <dcterms:modified xsi:type="dcterms:W3CDTF">2025-08-13T12:47:55Z</dcterms:modified>
</cp:coreProperties>
</file>