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72" r:id="rId16"/>
    <p:sldId id="269" r:id="rId17"/>
    <p:sldId id="27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BE6C-E692-44E5-A881-FD7B6C33337A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073E5-E8F4-4EF4-9995-7FAB0236E9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766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073E5-E8F4-4EF4-9995-7FAB0236E96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352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073E5-E8F4-4EF4-9995-7FAB0236E96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411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2F8C-8439-4A09-8F3E-7542D5B2D3D6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6253-4C4A-4E18-BAE1-F41D34BC71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52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2F8C-8439-4A09-8F3E-7542D5B2D3D6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6253-4C4A-4E18-BAE1-F41D34BC71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12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2F8C-8439-4A09-8F3E-7542D5B2D3D6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6253-4C4A-4E18-BAE1-F41D34BC71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77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2F8C-8439-4A09-8F3E-7542D5B2D3D6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6253-4C4A-4E18-BAE1-F41D34BC71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77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2F8C-8439-4A09-8F3E-7542D5B2D3D6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6253-4C4A-4E18-BAE1-F41D34BC71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6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2F8C-8439-4A09-8F3E-7542D5B2D3D6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6253-4C4A-4E18-BAE1-F41D34BC71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28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2F8C-8439-4A09-8F3E-7542D5B2D3D6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6253-4C4A-4E18-BAE1-F41D34BC71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47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2F8C-8439-4A09-8F3E-7542D5B2D3D6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6253-4C4A-4E18-BAE1-F41D34BC71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22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2F8C-8439-4A09-8F3E-7542D5B2D3D6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6253-4C4A-4E18-BAE1-F41D34BC71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2F8C-8439-4A09-8F3E-7542D5B2D3D6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6253-4C4A-4E18-BAE1-F41D34BC71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42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2F8C-8439-4A09-8F3E-7542D5B2D3D6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46253-4C4A-4E18-BAE1-F41D34BC71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29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D2F8C-8439-4A09-8F3E-7542D5B2D3D6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6253-4C4A-4E18-BAE1-F41D34BC71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91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zh-TW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LAB8</a:t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Multiplier &amp; Signed handling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助教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陳冠良、方泰翔、郭政頡、鄭東昇、陳憲億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299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教材說明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993391"/>
            <a:ext cx="10515600" cy="4183571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教材內容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4bit RCA Array Multiplier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及對應的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testbench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4bit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CSA Array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Multiplier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及對應的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testbench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4bit Sign Extension Multiplier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方法一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對應的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testbench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4bit Sign Extension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Multiplier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方法二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及對應的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testbench</a:t>
            </a:r>
          </a:p>
          <a:p>
            <a:pPr>
              <a:buFont typeface="Wingdings" panose="05000000000000000000" pitchFamily="2" charset="2"/>
              <a:buChar char="n"/>
            </a:pPr>
            <a:endParaRPr lang="en-US" altLang="zh-TW" sz="2000" dirty="0"/>
          </a:p>
          <a:p>
            <a:endParaRPr lang="en-US" altLang="zh-TW" sz="2000" dirty="0" smtClean="0"/>
          </a:p>
          <a:p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14731"/>
            <a:ext cx="9832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738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教材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4bit RCA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 Multiplier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7" y="1954294"/>
            <a:ext cx="5631611" cy="3711262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301" y="2174574"/>
            <a:ext cx="6454699" cy="3604572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20103975">
            <a:off x="5693583" y="3369046"/>
            <a:ext cx="1691817" cy="2159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21020162">
            <a:off x="5752791" y="3957957"/>
            <a:ext cx="921457" cy="26244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634115" flipV="1">
            <a:off x="5733224" y="4466897"/>
            <a:ext cx="579385" cy="1939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-180516" y="3900813"/>
            <a:ext cx="5892574" cy="79249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950575" y="5779146"/>
            <a:ext cx="163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依照架構接線</a:t>
            </a:r>
          </a:p>
        </p:txBody>
      </p:sp>
      <p:cxnSp>
        <p:nvCxnSpPr>
          <p:cNvPr id="12" name="直線接點 11"/>
          <p:cNvCxnSpPr/>
          <p:nvPr/>
        </p:nvCxnSpPr>
        <p:spPr>
          <a:xfrm>
            <a:off x="838200" y="1414731"/>
            <a:ext cx="9832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19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教材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4bit CSA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Multiplier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1" y="1690688"/>
            <a:ext cx="4872118" cy="4839419"/>
          </a:xfrm>
          <a:prstGeom prst="rect">
            <a:avLst/>
          </a:prstGeom>
        </p:spPr>
      </p:pic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726" y="2586435"/>
            <a:ext cx="5591945" cy="3272209"/>
          </a:xfrm>
        </p:spPr>
      </p:pic>
      <p:sp>
        <p:nvSpPr>
          <p:cNvPr id="9" name="向右箭號 8"/>
          <p:cNvSpPr/>
          <p:nvPr/>
        </p:nvSpPr>
        <p:spPr>
          <a:xfrm rot="21128843">
            <a:off x="5215276" y="3404868"/>
            <a:ext cx="2599186" cy="2599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20975509">
            <a:off x="5382694" y="4117586"/>
            <a:ext cx="2047481" cy="2673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21038871">
            <a:off x="5265404" y="4915093"/>
            <a:ext cx="1472130" cy="2670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127429" y="5604113"/>
            <a:ext cx="163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依照架構接線</a:t>
            </a:r>
          </a:p>
        </p:txBody>
      </p:sp>
      <p:sp>
        <p:nvSpPr>
          <p:cNvPr id="3" name="矩形 2"/>
          <p:cNvSpPr/>
          <p:nvPr/>
        </p:nvSpPr>
        <p:spPr>
          <a:xfrm>
            <a:off x="255311" y="3441940"/>
            <a:ext cx="4863750" cy="20617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>
            <a:off x="838200" y="1414731"/>
            <a:ext cx="9832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600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237" y="1565394"/>
            <a:ext cx="3901778" cy="484674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教材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Sign Extension(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方法一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1075206" y="3700732"/>
            <a:ext cx="3988809" cy="136297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21061001">
            <a:off x="5122792" y="3935763"/>
            <a:ext cx="1896524" cy="2785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112677" y="3220340"/>
            <a:ext cx="224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乘到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MSB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 sign extension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838200" y="1414731"/>
            <a:ext cx="9832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639" y="2073721"/>
            <a:ext cx="4823878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9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教材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Extension(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89" y="1690688"/>
            <a:ext cx="4061248" cy="435133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72" y="2289817"/>
            <a:ext cx="4484696" cy="3101692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3027873" y="4330460"/>
            <a:ext cx="1414732" cy="17115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20202185">
            <a:off x="5164679" y="4517951"/>
            <a:ext cx="2333235" cy="2785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421147" y="2915728"/>
            <a:ext cx="1414732" cy="6124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20816507">
            <a:off x="5213635" y="2769770"/>
            <a:ext cx="1860821" cy="2919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159137" y="1962758"/>
            <a:ext cx="224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被乘數及乘數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MSB sign extension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204716" y="3679226"/>
            <a:ext cx="2001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被乘數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與乘數每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進行乘積至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即截斷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838200" y="1414731"/>
            <a:ext cx="9832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708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課堂練習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RCA Array Multiplier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設計一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無號乘法器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架構上第一列需更改成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2HA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6FA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，其他列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1HA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7FA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，並依照架構接線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依照架構接線找到對應的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使用所提供的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testbench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驗證功能是否正確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838200" y="1414731"/>
            <a:ext cx="9832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573" y="2740294"/>
            <a:ext cx="5074227" cy="120217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256" y="4387872"/>
            <a:ext cx="2386285" cy="168956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945756" y="2529216"/>
            <a:ext cx="46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021183" y="4184815"/>
            <a:ext cx="46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466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作業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sign extension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其一方法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設計一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有號乘法器，並使用所提供的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testbench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驗證結果是否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正確。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驗證結果全對才算對，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100%)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63" y="3444162"/>
            <a:ext cx="6024742" cy="2128502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838200" y="1414731"/>
            <a:ext cx="9832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334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作業繳交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&amp;demo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事項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2813"/>
          </a:xfrm>
        </p:spPr>
        <p:txBody>
          <a:bodyPr>
            <a:normAutofit/>
          </a:bodyPr>
          <a:lstStyle/>
          <a:p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作業繳交時間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2021/6/2(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三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23:59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前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上傳至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eCourse2</a:t>
            </a:r>
          </a:p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作業上傳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檔案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sign_ext_mpy_8bit.v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testbench.v</a:t>
            </a:r>
          </a:p>
          <a:p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時間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於社團日後公告</a:t>
            </a:r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地點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資工館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501A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實驗室</a:t>
            </a:r>
            <a:endParaRPr lang="en-US" altLang="zh-TW" sz="23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可在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時間前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分鐘至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地點準備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請攜帶作業相關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檔案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使用隨身碟，不要使用雲端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自己的筆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電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>
          <a:xfrm>
            <a:off x="838200" y="1414731"/>
            <a:ext cx="9832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09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課程目的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Multiplier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Sign Extension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教材說明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課堂練習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作業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事項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838200" y="1371600"/>
            <a:ext cx="9832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82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課程目的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849954" y="2207639"/>
            <a:ext cx="875708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        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學習完先前的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，我們已經了解如何透過多個全加器設計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RCA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架構，在數位系統導論課程中也學習了無號乘法與有號乘法的原理。此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會教大家：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■   透過全加器與半加器設計無號乘法器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 Multiplier</a:t>
            </a: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■   透過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signed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handling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sign extension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設計有號乘法器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14731"/>
            <a:ext cx="9832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4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 Multiplier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72768"/>
            <a:ext cx="10515600" cy="46041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 Multiplier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是一個計算方式與直式乘法相似的硬體架構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可分為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RCA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 multiplier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CSA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(Carry Save Adder)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multiplier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先將被乘數與各個乘數的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相乘得到該部分的乘積，再透過加法器將各個部分乘積相加得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到結果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856" y="3094694"/>
            <a:ext cx="4736781" cy="307475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032571" y="6079831"/>
            <a:ext cx="1810512" cy="377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直式乘法範例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924800" y="6113359"/>
            <a:ext cx="181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直式乘法示意圖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58" y="3779340"/>
            <a:ext cx="3053908" cy="2205600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>
          <a:xfrm>
            <a:off x="838200" y="1414731"/>
            <a:ext cx="9832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63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RCA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Multiplier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對於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 * n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 multiplier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將需要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：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1)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m*n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 (2) n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 m*n </a:t>
            </a:r>
            <a:r>
              <a:rPr lang="en-US" altLang="zh-TW" sz="2000" dirty="0"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 </a:t>
            </a:r>
            <a:r>
              <a:rPr lang="en-US" altLang="zh-TW" sz="2000" dirty="0"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FA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4bit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MPY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為範例，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總共需要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來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實現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634" y="2707328"/>
            <a:ext cx="6454699" cy="360457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102352" y="63119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4bit RCA Array Multiplier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838200" y="1414731"/>
            <a:ext cx="9832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91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Multiplier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738" y="2740294"/>
            <a:ext cx="6048524" cy="3775065"/>
          </a:xfrm>
        </p:spPr>
      </p:pic>
      <p:sp>
        <p:nvSpPr>
          <p:cNvPr id="5" name="文字方塊 4"/>
          <p:cNvSpPr txBox="1"/>
          <p:nvPr/>
        </p:nvSpPr>
        <p:spPr>
          <a:xfrm>
            <a:off x="4901703" y="6330693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4bit CSA Array Multiplier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架構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14731"/>
            <a:ext cx="9832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983411" y="1768415"/>
            <a:ext cx="99462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RCA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multiplier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的進位連接至斜下角的加法器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即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CSA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multiplier</a:t>
            </a:r>
          </a:p>
          <a:p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carry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分別計算，不必計算該層的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carry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，省去了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RCA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需要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carry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傳遞的部分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73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Signed Handling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683240" cy="4486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若是有號數運算要使用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 Multiplier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的方法時，需進行以下步驟：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 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乘數或被乘數的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sign bit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1(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即為負數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時，取二補數後進行乘法運算。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ex. if(a[3] == 1)  Multiplicand = 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～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+ 1;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ex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if(b[3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 == 1) 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Multiplier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～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+ 1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運算完後，若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乘數或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被乘數其中一個為負數，則乘積為負，需再將運算結果取二補數轉換。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ex.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ign =  a[3] ^ b[3];</a:t>
            </a:r>
          </a:p>
          <a:p>
            <a:pPr marL="0" indent="0">
              <a:buNone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if(sign == 1) Product = 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～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Product + 1;</a:t>
            </a:r>
          </a:p>
          <a:p>
            <a:pPr marL="0" indent="0">
              <a:buNone/>
            </a:pP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14731"/>
            <a:ext cx="9832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 Extension(1/2)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在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4-bit Array Multiplier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直接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進行有號數乘法時，運算結果不正確，其原因為有號數的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MSB(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最高位元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代表正負號。若其為負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(MSB=1)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，則代表中間計算結果也會是負值，在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後續進行加法後會得到錯誤的結果。需進行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sign extension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得到正確的結果。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下頁投影片介紹兩種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sign extension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的方法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14731"/>
            <a:ext cx="9832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4825829" y="6142623"/>
            <a:ext cx="3209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沒有進行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sign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extension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154" y="3764169"/>
            <a:ext cx="3808702" cy="241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91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Extension(2/2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89" y="4179002"/>
            <a:ext cx="3756854" cy="259830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38200" y="1792850"/>
            <a:ext cx="3025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乘到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的值進行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sign extension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，若為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則補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，若為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則補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55904" y="3873581"/>
            <a:ext cx="1083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 - - - - </a:t>
            </a:r>
            <a:r>
              <a:rPr lang="en-US" altLang="zh-TW" dirty="0"/>
              <a:t>- - - - - - - - - - - - - - - </a:t>
            </a:r>
            <a:r>
              <a:rPr lang="en-US" altLang="zh-TW" dirty="0" smtClean="0"/>
              <a:t>- - - - - - - - - - - - - - - - - - - - - - - - - - - - - - - - - - - - - - - - - - - - - - - - - - - - - - - - - - - - - - - - - - -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38200" y="4326539"/>
            <a:ext cx="2958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將被乘數與乘數的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MSB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sign extension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到乘積所需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(e.g. 4bit * 4bit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後進行運算。在與乘數每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相乘至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時即截斷。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4" name="直線接點 13"/>
          <p:cNvCxnSpPr/>
          <p:nvPr/>
        </p:nvCxnSpPr>
        <p:spPr>
          <a:xfrm>
            <a:off x="838200" y="1414731"/>
            <a:ext cx="9832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577" y="4165768"/>
            <a:ext cx="3139712" cy="2712955"/>
          </a:xfrm>
          <a:prstGeom prst="rect">
            <a:avLst/>
          </a:prstGeom>
        </p:spPr>
      </p:pic>
      <p:cxnSp>
        <p:nvCxnSpPr>
          <p:cNvPr id="12" name="直線接點 11"/>
          <p:cNvCxnSpPr/>
          <p:nvPr/>
        </p:nvCxnSpPr>
        <p:spPr>
          <a:xfrm>
            <a:off x="8202502" y="4905374"/>
            <a:ext cx="0" cy="1871932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027" y="1690688"/>
            <a:ext cx="3588178" cy="22103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3577" y="1447507"/>
            <a:ext cx="3097736" cy="259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1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3358</TotalTime>
  <Words>949</Words>
  <Application>Microsoft Office PowerPoint</Application>
  <PresentationFormat>寬螢幕</PresentationFormat>
  <Paragraphs>98</Paragraphs>
  <Slides>17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DD LAB8  Array Multiplier &amp; Signed handling</vt:lpstr>
      <vt:lpstr>Outline </vt:lpstr>
      <vt:lpstr>課程目的</vt:lpstr>
      <vt:lpstr>Array Multiplier</vt:lpstr>
      <vt:lpstr>RCA Array Multiplier</vt:lpstr>
      <vt:lpstr>CSA Array Multiplier</vt:lpstr>
      <vt:lpstr>Signed Handling</vt:lpstr>
      <vt:lpstr>Sign Extension(1/2)</vt:lpstr>
      <vt:lpstr>Sign Extension(2/2)</vt:lpstr>
      <vt:lpstr>教材說明</vt:lpstr>
      <vt:lpstr>教材說明–4bit RCA Array Multiplier</vt:lpstr>
      <vt:lpstr>教材說明–4bit CSA Array Multiplier</vt:lpstr>
      <vt:lpstr>教材說明–Sign Extension(方法一)</vt:lpstr>
      <vt:lpstr>教材說明–Sign Extension(方法二)</vt:lpstr>
      <vt:lpstr>課堂練習</vt:lpstr>
      <vt:lpstr>LAB作業</vt:lpstr>
      <vt:lpstr>作業繳交&amp;demo事項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 LAB8 </dc:title>
  <dc:creator>Microsoft 帳戶</dc:creator>
  <cp:lastModifiedBy>Microsoft 帳戶</cp:lastModifiedBy>
  <cp:revision>167</cp:revision>
  <dcterms:created xsi:type="dcterms:W3CDTF">2021-02-27T08:00:20Z</dcterms:created>
  <dcterms:modified xsi:type="dcterms:W3CDTF">2021-05-24T05:18:28Z</dcterms:modified>
</cp:coreProperties>
</file>