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3"/>
  </p:notesMasterIdLst>
  <p:handoutMasterIdLst>
    <p:handoutMasterId r:id="rId24"/>
  </p:handoutMasterIdLst>
  <p:sldIdLst>
    <p:sldId id="256" r:id="rId5"/>
    <p:sldId id="257" r:id="rId6"/>
    <p:sldId id="258" r:id="rId7"/>
    <p:sldId id="259" r:id="rId8"/>
    <p:sldId id="260" r:id="rId9"/>
    <p:sldId id="262" r:id="rId10"/>
    <p:sldId id="264" r:id="rId11"/>
    <p:sldId id="266" r:id="rId12"/>
    <p:sldId id="267" r:id="rId13"/>
    <p:sldId id="268" r:id="rId14"/>
    <p:sldId id="269" r:id="rId15"/>
    <p:sldId id="270" r:id="rId16"/>
    <p:sldId id="271" r:id="rId17"/>
    <p:sldId id="272" r:id="rId18"/>
    <p:sldId id="274" r:id="rId19"/>
    <p:sldId id="275" r:id="rId20"/>
    <p:sldId id="273" r:id="rId21"/>
    <p:sldId id="265" r:id="rId22"/>
  </p:sldIdLst>
  <p:sldSz cx="12188825" cy="6858000"/>
  <p:notesSz cx="71024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951"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56508-A6AB-4C09-8DB4-71821388F119}" v="1" dt="2020-07-29T14:01:19.017"/>
    <p1510:client id="{E62E4C31-77C7-4556-8A2A-CAAAD9CAF78D}" v="1225" dt="2020-07-29T03:36:16.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7" d="100"/>
          <a:sy n="87" d="100"/>
        </p:scale>
        <p:origin x="487" y="4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0" d="100"/>
          <a:sy n="80" d="100"/>
        </p:scale>
        <p:origin x="3174" y="90"/>
      </p:cViewPr>
      <p:guideLst>
        <p:guide orient="horz" pos="2951"/>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2EC7B525-8CD9-45FA-8836-339D46FDD2A6}" type="pres">
      <dgm:prSet presAssocID="{94425BE1-5216-4905-BFA8-3A50E745A0F1}" presName="compositeShape" presStyleCnt="0">
        <dgm:presLayoutVars>
          <dgm:chMax val="7"/>
          <dgm:dir/>
          <dgm:resizeHandles val="exact"/>
        </dgm:presLayoutVars>
      </dgm:prSet>
      <dgm:spPr/>
    </dgm:pt>
  </dgm:ptLst>
  <dgm:cxnLst>
    <dgm:cxn modelId="{6AC4E105-A902-4A5A-8B9E-D7A078A7D07D}" type="presOf" srcId="{94425BE1-5216-4905-BFA8-3A50E745A0F1}" destId="{2EC7B525-8CD9-45FA-8836-339D46FDD2A6}"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dirty="0"/>
          </a:p>
        </p:txBody>
      </p:sp>
      <p:sp>
        <p:nvSpPr>
          <p:cNvPr id="3" name="Date Placeholder 2"/>
          <p:cNvSpPr>
            <a:spLocks noGrp="1"/>
          </p:cNvSpPr>
          <p:nvPr>
            <p:ph type="dt" sz="quarter" idx="1"/>
          </p:nvPr>
        </p:nvSpPr>
        <p:spPr>
          <a:xfrm>
            <a:off x="4023092" y="0"/>
            <a:ext cx="3077739" cy="468471"/>
          </a:xfrm>
          <a:prstGeom prst="rect">
            <a:avLst/>
          </a:prstGeom>
        </p:spPr>
        <p:txBody>
          <a:bodyPr vert="horz" lIns="94119" tIns="47060" rIns="94119" bIns="47060" rtlCol="0"/>
          <a:lstStyle>
            <a:lvl1pPr algn="r">
              <a:defRPr sz="1200"/>
            </a:lvl1pPr>
          </a:lstStyle>
          <a:p>
            <a:fld id="{AC8CEC3D-96F7-401F-9673-3EE7F75C9C5B}" type="datetimeFigureOut">
              <a:rPr lang="en-US"/>
              <a:t>7/29/2020</a:t>
            </a:fld>
            <a:endParaRPr dirty="0"/>
          </a:p>
        </p:txBody>
      </p:sp>
      <p:sp>
        <p:nvSpPr>
          <p:cNvPr id="4" name="Footer Placeholder 3"/>
          <p:cNvSpPr>
            <a:spLocks noGrp="1"/>
          </p:cNvSpPr>
          <p:nvPr>
            <p:ph type="ftr" sz="quarter" idx="2"/>
          </p:nvPr>
        </p:nvSpPr>
        <p:spPr>
          <a:xfrm>
            <a:off x="0" y="8899328"/>
            <a:ext cx="3077739" cy="468471"/>
          </a:xfrm>
          <a:prstGeom prst="rect">
            <a:avLst/>
          </a:prstGeom>
        </p:spPr>
        <p:txBody>
          <a:bodyPr vert="horz" lIns="94119" tIns="47060" rIns="94119" bIns="47060" rtlCol="0" anchor="b"/>
          <a:lstStyle>
            <a:lvl1pPr algn="l">
              <a:defRPr sz="1200"/>
            </a:lvl1pPr>
          </a:lstStyle>
          <a:p>
            <a:endParaRPr dirty="0"/>
          </a:p>
        </p:txBody>
      </p:sp>
      <p:sp>
        <p:nvSpPr>
          <p:cNvPr id="5" name="Slide Number Placeholder 4"/>
          <p:cNvSpPr>
            <a:spLocks noGrp="1"/>
          </p:cNvSpPr>
          <p:nvPr>
            <p:ph type="sldNum" sz="quarter" idx="3"/>
          </p:nvPr>
        </p:nvSpPr>
        <p:spPr>
          <a:xfrm>
            <a:off x="4023092" y="8899328"/>
            <a:ext cx="3077739" cy="468471"/>
          </a:xfrm>
          <a:prstGeom prst="rect">
            <a:avLst/>
          </a:prstGeom>
        </p:spPr>
        <p:txBody>
          <a:bodyPr vert="horz" lIns="94119" tIns="47060" rIns="94119" bIns="4706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dirty="0"/>
          </a:p>
        </p:txBody>
      </p:sp>
      <p:sp>
        <p:nvSpPr>
          <p:cNvPr id="3" name="Date Placeholder 2"/>
          <p:cNvSpPr>
            <a:spLocks noGrp="1"/>
          </p:cNvSpPr>
          <p:nvPr>
            <p:ph type="dt" idx="1"/>
          </p:nvPr>
        </p:nvSpPr>
        <p:spPr>
          <a:xfrm>
            <a:off x="4023092" y="0"/>
            <a:ext cx="3077739" cy="468471"/>
          </a:xfrm>
          <a:prstGeom prst="rect">
            <a:avLst/>
          </a:prstGeom>
        </p:spPr>
        <p:txBody>
          <a:bodyPr vert="horz" lIns="94119" tIns="47060" rIns="94119" bIns="47060" rtlCol="0"/>
          <a:lstStyle>
            <a:lvl1pPr algn="r">
              <a:defRPr sz="1200"/>
            </a:lvl1pPr>
          </a:lstStyle>
          <a:p>
            <a:fld id="{F032BCF4-D26D-4DAF-9F57-FE1E61FE7935}" type="datetimeFigureOut">
              <a:rPr lang="en-US"/>
              <a:t>7/29/2020</a:t>
            </a:fld>
            <a:endParaRPr dirty="0"/>
          </a:p>
        </p:txBody>
      </p:sp>
      <p:sp>
        <p:nvSpPr>
          <p:cNvPr id="4" name="Slide Image Placeholder 3"/>
          <p:cNvSpPr>
            <a:spLocks noGrp="1" noRot="1" noChangeAspect="1"/>
          </p:cNvSpPr>
          <p:nvPr>
            <p:ph type="sldImg" idx="2"/>
          </p:nvPr>
        </p:nvSpPr>
        <p:spPr>
          <a:xfrm>
            <a:off x="428625" y="703263"/>
            <a:ext cx="6245225" cy="3513137"/>
          </a:xfrm>
          <a:prstGeom prst="rect">
            <a:avLst/>
          </a:prstGeom>
          <a:noFill/>
          <a:ln w="12700">
            <a:solidFill>
              <a:prstClr val="black"/>
            </a:solidFill>
          </a:ln>
        </p:spPr>
        <p:txBody>
          <a:bodyPr vert="horz" lIns="94119" tIns="47060" rIns="94119" bIns="47060" rtlCol="0" anchor="ctr"/>
          <a:lstStyle/>
          <a:p>
            <a:endParaRPr dirty="0"/>
          </a:p>
        </p:txBody>
      </p:sp>
      <p:sp>
        <p:nvSpPr>
          <p:cNvPr id="5" name="Notes Placeholder 4"/>
          <p:cNvSpPr>
            <a:spLocks noGrp="1"/>
          </p:cNvSpPr>
          <p:nvPr>
            <p:ph type="body" sz="quarter" idx="3"/>
          </p:nvPr>
        </p:nvSpPr>
        <p:spPr>
          <a:xfrm>
            <a:off x="710248" y="4450477"/>
            <a:ext cx="5681980" cy="4216241"/>
          </a:xfrm>
          <a:prstGeom prst="rect">
            <a:avLst/>
          </a:prstGeom>
        </p:spPr>
        <p:txBody>
          <a:bodyPr vert="horz" lIns="94119" tIns="47060" rIns="94119" bIns="4706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99328"/>
            <a:ext cx="3077739" cy="468471"/>
          </a:xfrm>
          <a:prstGeom prst="rect">
            <a:avLst/>
          </a:prstGeom>
        </p:spPr>
        <p:txBody>
          <a:bodyPr vert="horz" lIns="94119" tIns="47060" rIns="94119" bIns="47060" rtlCol="0" anchor="b"/>
          <a:lstStyle>
            <a:lvl1pPr algn="l">
              <a:defRPr sz="1200"/>
            </a:lvl1pPr>
          </a:lstStyle>
          <a:p>
            <a:endParaRPr dirty="0"/>
          </a:p>
        </p:txBody>
      </p:sp>
      <p:sp>
        <p:nvSpPr>
          <p:cNvPr id="7" name="Slide Number Placeholder 6"/>
          <p:cNvSpPr>
            <a:spLocks noGrp="1"/>
          </p:cNvSpPr>
          <p:nvPr>
            <p:ph type="sldNum" sz="quarter" idx="5"/>
          </p:nvPr>
        </p:nvSpPr>
        <p:spPr>
          <a:xfrm>
            <a:off x="4023092" y="8899328"/>
            <a:ext cx="3077739" cy="468471"/>
          </a:xfrm>
          <a:prstGeom prst="rect">
            <a:avLst/>
          </a:prstGeom>
        </p:spPr>
        <p:txBody>
          <a:bodyPr vert="horz" lIns="94119" tIns="47060" rIns="94119" bIns="4706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7/29/2020</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endParaRPr lang="en-US" dirty="0"/>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18D474-84CF-40A5-B032-DFFDE135438A}" type="datetime1">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7C6EF-6B90-465F-AC36-47BDECADBD65}" type="datetime1">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1E4A86-2703-4937-ABF7-D8FBDB5C3D3E}" type="datetime1">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2E02F23-BD92-4B7B-9DFF-42EEC8F21ED4}" type="datetime1">
              <a:rPr lang="en-US" smtClean="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14B7EA-8738-442B-ADC7-3A7E6F5C49CD}" type="datetime1">
              <a:rPr lang="en-US" smtClean="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E5692D-78A6-499F-901A-E660774CC8EE}" type="datetime1">
              <a:rPr lang="en-US" smtClean="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6F355-F21B-43C0-ABBD-B5AEBBE279A6}" type="datetime1">
              <a:rPr lang="en-US" smtClean="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7709EEF-87D9-4049-9A5D-A2B5E4C83A85}" type="datetime1">
              <a:rPr lang="en-US" smtClean="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EBD992-82F2-4752-BCD7-4BDCCFA26099}" type="datetime1">
              <a:rPr lang="en-US" smtClean="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bg1"/>
                </a:solidFill>
              </a:defRPr>
            </a:lvl1pPr>
          </a:lstStyle>
          <a:p>
            <a:fld id="{7590C4DA-EDE6-465C-B91D-0B6D7078AFBA}" type="datetime1">
              <a:rPr lang="en-US" smtClean="0"/>
              <a:pPr/>
              <a:t>7/29/2020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bg1"/>
                </a:solidFill>
              </a:defRPr>
            </a:lvl1pPr>
          </a:lstStyle>
          <a:p>
            <a:fld id="{A3F31473-23EB-4724-8B59-FE6D21D89FA4}" type="slidenum">
              <a:rPr lang="en-US" smtClean="0"/>
              <a:pPr/>
              <a:t>‹#›</a:t>
            </a:fld>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FKXYW8erer0?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computer.howstuffworks.com/workplace-surveillance2.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12" y="685801"/>
            <a:ext cx="4343401" cy="3352799"/>
          </a:xfrm>
        </p:spPr>
        <p:txBody>
          <a:bodyPr/>
          <a:lstStyle/>
          <a:p>
            <a:r>
              <a:rPr lang="en-US" dirty="0"/>
              <a:t>Cyber Threat Principles</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A type of fraud where an attacker tries to trick the victim into providing private information, often using email or the phone.</a:t>
            </a:r>
          </a:p>
          <a:p>
            <a:pPr marL="0" indent="0">
              <a:buNone/>
            </a:pPr>
            <a:endParaRPr lang="en-US" dirty="0"/>
          </a:p>
        </p:txBody>
      </p:sp>
      <p:sp>
        <p:nvSpPr>
          <p:cNvPr id="3" name="Title 2"/>
          <p:cNvSpPr>
            <a:spLocks noGrp="1"/>
          </p:cNvSpPr>
          <p:nvPr>
            <p:ph type="title"/>
          </p:nvPr>
        </p:nvSpPr>
        <p:spPr/>
        <p:txBody>
          <a:bodyPr/>
          <a:lstStyle/>
          <a:p>
            <a:r>
              <a:rPr lang="en-US" dirty="0"/>
              <a:t>Phishing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8182" y="1673351"/>
            <a:ext cx="3443630" cy="4361325"/>
          </a:xfrm>
          <a:prstGeom prst="rect">
            <a:avLst/>
          </a:prstGeom>
        </p:spPr>
      </p:pic>
    </p:spTree>
    <p:extLst>
      <p:ext uri="{BB962C8B-B14F-4D97-AF65-F5344CB8AC3E}">
        <p14:creationId xmlns:p14="http://schemas.microsoft.com/office/powerpoint/2010/main" val="138317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r>
              <a:rPr lang="en-US" sz="3600" dirty="0"/>
              <a:t>Spoofing</a:t>
            </a:r>
          </a:p>
        </p:txBody>
      </p:sp>
      <p:sp>
        <p:nvSpPr>
          <p:cNvPr id="4" name="Title 3"/>
          <p:cNvSpPr>
            <a:spLocks noGrp="1"/>
          </p:cNvSpPr>
          <p:nvPr>
            <p:ph type="title"/>
          </p:nvPr>
        </p:nvSpPr>
        <p:spPr>
          <a:xfrm>
            <a:off x="227012" y="457200"/>
            <a:ext cx="4495800" cy="3886200"/>
          </a:xfrm>
        </p:spPr>
        <p:txBody>
          <a:bodyPr/>
          <a:lstStyle/>
          <a:p>
            <a:r>
              <a:rPr lang="en-US" dirty="0"/>
              <a:t>A type of attack where a person, program or computer disguises itself as someone or something else to gain access to a resource.</a:t>
            </a:r>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t="11520" b="11520"/>
          <a:stretch>
            <a:fillRect/>
          </a:stretch>
        </p:blipFill>
        <p:spPr>
          <a:xfrm>
            <a:off x="4722812" y="665205"/>
            <a:ext cx="6858000" cy="5486400"/>
          </a:xfrm>
        </p:spPr>
      </p:pic>
    </p:spTree>
    <p:extLst>
      <p:ext uri="{BB962C8B-B14F-4D97-AF65-F5344CB8AC3E}">
        <p14:creationId xmlns:p14="http://schemas.microsoft.com/office/powerpoint/2010/main" val="302006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3212" y="152400"/>
            <a:ext cx="11277601" cy="4724399"/>
          </a:xfrm>
        </p:spPr>
        <p:txBody>
          <a:bodyPr>
            <a:normAutofit lnSpcReduction="10000"/>
          </a:bodyPr>
          <a:lstStyle/>
          <a:p>
            <a:pPr marL="0" indent="0">
              <a:buNone/>
            </a:pPr>
            <a:r>
              <a:rPr lang="en-US" dirty="0"/>
              <a:t>A software program that can run a brute force attack to gain access to a system or a recovery of passwords stored in a computer system.</a:t>
            </a:r>
          </a:p>
          <a:p>
            <a:pPr marL="0" indent="0">
              <a:buNone/>
            </a:pPr>
            <a:r>
              <a:rPr lang="en-US" dirty="0"/>
              <a:t>A </a:t>
            </a:r>
            <a:r>
              <a:rPr lang="en-US" b="1" dirty="0"/>
              <a:t>hash</a:t>
            </a:r>
            <a:r>
              <a:rPr lang="en-US" dirty="0"/>
              <a:t> is the unique number produced by a hash algorithm when it is applied to dataset, which will verify the integrity of the data.</a:t>
            </a:r>
          </a:p>
          <a:p>
            <a:pPr marL="0" indent="0">
              <a:buNone/>
            </a:pPr>
            <a:r>
              <a:rPr lang="en-US" dirty="0"/>
              <a:t>A </a:t>
            </a:r>
            <a:r>
              <a:rPr lang="en-US" b="1" dirty="0"/>
              <a:t>salt</a:t>
            </a:r>
            <a:r>
              <a:rPr lang="en-US" dirty="0"/>
              <a:t> is random data that is used as an additional input to a one way  function that hashes a password.  The purpose of most salts is to defend against dictionary attacks versus a list of password hashes and against pre-computed rainbow table attacks.</a:t>
            </a:r>
          </a:p>
          <a:p>
            <a:pPr marL="0" indent="0">
              <a:buNone/>
            </a:pPr>
            <a:r>
              <a:rPr lang="en-US" b="1" dirty="0"/>
              <a:t>Rainbow table </a:t>
            </a:r>
            <a:r>
              <a:rPr lang="en-US" dirty="0"/>
              <a:t>attacks are targeted toward passwords in which</a:t>
            </a:r>
            <a:br>
              <a:rPr lang="en-US" dirty="0"/>
            </a:br>
            <a:r>
              <a:rPr lang="en-US" dirty="0"/>
              <a:t>every combination of characters is hashed and then </a:t>
            </a:r>
            <a:br>
              <a:rPr lang="en-US" dirty="0"/>
            </a:br>
            <a:r>
              <a:rPr lang="en-US" dirty="0"/>
              <a:t>compared to a hashed password later.</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Password Cracker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12" y="3829460"/>
            <a:ext cx="1752810" cy="2551880"/>
          </a:xfrm>
          <a:prstGeom prst="rect">
            <a:avLst/>
          </a:prstGeom>
        </p:spPr>
      </p:pic>
    </p:spTree>
    <p:extLst>
      <p:ext uri="{BB962C8B-B14F-4D97-AF65-F5344CB8AC3E}">
        <p14:creationId xmlns:p14="http://schemas.microsoft.com/office/powerpoint/2010/main" val="281456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Steganography – The practice of concealing a file, video, image, or message within another file, video, image, or message.</a:t>
            </a:r>
          </a:p>
          <a:p>
            <a:r>
              <a:rPr lang="en-US" dirty="0"/>
              <a:t>Cryptography – The practice of hiding information</a:t>
            </a:r>
          </a:p>
          <a:p>
            <a:r>
              <a:rPr lang="en-US" dirty="0"/>
              <a:t>Encryption – The act of transferring </a:t>
            </a:r>
            <a:r>
              <a:rPr lang="en-US" dirty="0" err="1"/>
              <a:t>cleartext</a:t>
            </a:r>
            <a:r>
              <a:rPr lang="en-US" dirty="0"/>
              <a:t> data into (supposedly) undecipherable </a:t>
            </a:r>
            <a:r>
              <a:rPr lang="en-US" dirty="0" err="1"/>
              <a:t>ciphertext</a:t>
            </a:r>
            <a:endParaRPr lang="en-US" dirty="0"/>
          </a:p>
        </p:txBody>
      </p:sp>
      <p:sp>
        <p:nvSpPr>
          <p:cNvPr id="3" name="Title 2"/>
          <p:cNvSpPr>
            <a:spLocks noGrp="1"/>
          </p:cNvSpPr>
          <p:nvPr>
            <p:ph type="title"/>
          </p:nvPr>
        </p:nvSpPr>
        <p:spPr/>
        <p:txBody>
          <a:bodyPr>
            <a:normAutofit/>
          </a:bodyPr>
          <a:lstStyle/>
          <a:p>
            <a:r>
              <a:rPr lang="en-US" sz="4400" dirty="0"/>
              <a:t>Defense By Hiding</a:t>
            </a:r>
          </a:p>
        </p:txBody>
      </p:sp>
    </p:spTree>
    <p:extLst>
      <p:ext uri="{BB962C8B-B14F-4D97-AF65-F5344CB8AC3E}">
        <p14:creationId xmlns:p14="http://schemas.microsoft.com/office/powerpoint/2010/main" val="297642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1" y="5486400"/>
            <a:ext cx="10971372" cy="1066800"/>
          </a:xfrm>
        </p:spPr>
        <p:txBody>
          <a:bodyPr/>
          <a:lstStyle/>
          <a:p>
            <a:r>
              <a:rPr lang="en-US"/>
              <a:t>Password Cracking</a:t>
            </a:r>
          </a:p>
        </p:txBody>
      </p:sp>
      <p:pic>
        <p:nvPicPr>
          <p:cNvPr id="6" name="Picture 6">
            <a:hlinkClick r:id="" action="ppaction://media"/>
            <a:extLst>
              <a:ext uri="{FF2B5EF4-FFF2-40B4-BE49-F238E27FC236}">
                <a16:creationId xmlns:a16="http://schemas.microsoft.com/office/drawing/2014/main" id="{3CAD883B-9075-4C31-A3F4-2E0D5820A66A}"/>
              </a:ext>
            </a:extLst>
          </p:cNvPr>
          <p:cNvPicPr>
            <a:picLocks noGrp="1" noRot="1" noChangeAspect="1"/>
          </p:cNvPicPr>
          <p:nvPr>
            <p:ph idx="1"/>
            <a:videoFile r:link="rId1"/>
          </p:nvPr>
        </p:nvPicPr>
        <p:blipFill>
          <a:blip r:embed="rId3"/>
          <a:stretch>
            <a:fillRect/>
          </a:stretch>
        </p:blipFill>
        <p:spPr>
          <a:xfrm>
            <a:off x="672964" y="336130"/>
            <a:ext cx="11070758" cy="5679280"/>
          </a:xfrm>
        </p:spPr>
      </p:pic>
    </p:spTree>
    <p:extLst>
      <p:ext uri="{BB962C8B-B14F-4D97-AF65-F5344CB8AC3E}">
        <p14:creationId xmlns:p14="http://schemas.microsoft.com/office/powerpoint/2010/main" val="319456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E4586E-A481-4315-86ED-CCD7F65FE2E8}"/>
              </a:ext>
            </a:extLst>
          </p:cNvPr>
          <p:cNvSpPr>
            <a:spLocks noGrp="1"/>
          </p:cNvSpPr>
          <p:nvPr>
            <p:ph idx="1"/>
          </p:nvPr>
        </p:nvSpPr>
        <p:spPr>
          <a:xfrm>
            <a:off x="767854" y="559204"/>
            <a:ext cx="10764420" cy="4726780"/>
          </a:xfrm>
        </p:spPr>
        <p:txBody>
          <a:bodyPr vert="horz" lIns="91440" tIns="45720" rIns="91440" bIns="45720" rtlCol="0" anchor="t">
            <a:normAutofit fontScale="92500" lnSpcReduction="10000"/>
          </a:bodyPr>
          <a:lstStyle/>
          <a:p>
            <a:r>
              <a:rPr lang="en-US">
                <a:cs typeface="Calibri"/>
              </a:rPr>
              <a:t>Modern GPUs are making password cracking faster and faster.</a:t>
            </a:r>
          </a:p>
          <a:p>
            <a:pPr lvl="1"/>
            <a:r>
              <a:rPr lang="en-US">
                <a:cs typeface="Calibri"/>
              </a:rPr>
              <a:t>In 2012 a 25 GPU system was built to crack every 8 character Windows password...it took 5 ½ hrs to crack all possible combinations.  </a:t>
            </a:r>
            <a:endParaRPr lang="en-US" dirty="0">
              <a:cs typeface="Calibri"/>
            </a:endParaRPr>
          </a:p>
          <a:p>
            <a:pPr marL="996315" lvl="2"/>
            <a:r>
              <a:rPr lang="en-US">
                <a:cs typeface="Calibri"/>
              </a:rPr>
              <a:t>350 BILLION guesses per second!</a:t>
            </a:r>
            <a:endParaRPr lang="en-US" dirty="0">
              <a:cs typeface="Calibri"/>
            </a:endParaRPr>
          </a:p>
          <a:p>
            <a:pPr lvl="1"/>
            <a:r>
              <a:rPr lang="en-US">
                <a:cs typeface="Calibri"/>
              </a:rPr>
              <a:t>In 2019, a security researcher took a data breach containing 14 million passwords and cracked 11 million of them using a</a:t>
            </a:r>
            <a:r>
              <a:rPr lang="en-US" dirty="0">
                <a:cs typeface="Calibri"/>
              </a:rPr>
              <a:t> </a:t>
            </a:r>
            <a:r>
              <a:rPr lang="en-US">
                <a:cs typeface="Calibri"/>
              </a:rPr>
              <a:t>AWS cloud based NVidia Tesla K90 GPU...in 20hrs...for $18.</a:t>
            </a:r>
            <a:endParaRPr lang="en-US" dirty="0">
              <a:cs typeface="Calibri"/>
            </a:endParaRPr>
          </a:p>
          <a:p>
            <a:pPr marL="996315" lvl="2"/>
            <a:r>
              <a:rPr lang="en-US">
                <a:cs typeface="Calibri"/>
              </a:rPr>
              <a:t>800 MILLION guesses per second and cloud based!</a:t>
            </a:r>
            <a:endParaRPr lang="en-US" dirty="0">
              <a:cs typeface="Calibri"/>
            </a:endParaRPr>
          </a:p>
          <a:p>
            <a:pPr marL="996315" lvl="2"/>
            <a:endParaRPr lang="en-US" dirty="0">
              <a:cs typeface="Calibri"/>
            </a:endParaRPr>
          </a:p>
          <a:p>
            <a:pPr marL="767715" lvl="2" indent="0">
              <a:buNone/>
            </a:pPr>
            <a:endParaRPr lang="en-US" dirty="0">
              <a:cs typeface="Calibri"/>
            </a:endParaRPr>
          </a:p>
          <a:p>
            <a:r>
              <a:rPr lang="en-US">
                <a:cs typeface="Calibri"/>
              </a:rPr>
              <a:t>Password </a:t>
            </a:r>
            <a:r>
              <a:rPr lang="en-US" sz="3200" b="1">
                <a:cs typeface="Calibri"/>
              </a:rPr>
              <a:t>length</a:t>
            </a:r>
            <a:r>
              <a:rPr lang="en-US">
                <a:cs typeface="Calibri"/>
              </a:rPr>
              <a:t> is the best way to protect your accounts</a:t>
            </a:r>
          </a:p>
          <a:p>
            <a:pPr lvl="1"/>
            <a:r>
              <a:rPr lang="en-US">
                <a:cs typeface="Calibri"/>
              </a:rPr>
              <a:t>At least 15 characters...though more is better</a:t>
            </a:r>
          </a:p>
          <a:p>
            <a:pPr lvl="1"/>
            <a:r>
              <a:rPr lang="en-US">
                <a:cs typeface="Calibri"/>
              </a:rPr>
              <a:t>Add complexity (special characters, numbers, upper and lowercase) to further decrease the chances of being cracked</a:t>
            </a:r>
            <a:endParaRPr lang="en-US" dirty="0">
              <a:cs typeface="Calibri"/>
            </a:endParaRPr>
          </a:p>
        </p:txBody>
      </p:sp>
      <p:sp>
        <p:nvSpPr>
          <p:cNvPr id="3" name="Title 2">
            <a:extLst>
              <a:ext uri="{FF2B5EF4-FFF2-40B4-BE49-F238E27FC236}">
                <a16:creationId xmlns:a16="http://schemas.microsoft.com/office/drawing/2014/main" id="{363F86BD-E5BB-4154-994B-BBFD39F273C3}"/>
              </a:ext>
            </a:extLst>
          </p:cNvPr>
          <p:cNvSpPr>
            <a:spLocks noGrp="1"/>
          </p:cNvSpPr>
          <p:nvPr>
            <p:ph type="title"/>
          </p:nvPr>
        </p:nvSpPr>
        <p:spPr/>
        <p:txBody>
          <a:bodyPr/>
          <a:lstStyle/>
          <a:p>
            <a:r>
              <a:rPr lang="en-US">
                <a:ea typeface="Cambria"/>
              </a:rPr>
              <a:t>Password Cracking Speeds</a:t>
            </a:r>
            <a:endParaRPr lang="en-US" dirty="0">
              <a:ea typeface="Cambria"/>
            </a:endParaRPr>
          </a:p>
        </p:txBody>
      </p:sp>
    </p:spTree>
    <p:extLst>
      <p:ext uri="{BB962C8B-B14F-4D97-AF65-F5344CB8AC3E}">
        <p14:creationId xmlns:p14="http://schemas.microsoft.com/office/powerpoint/2010/main" val="93616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5C37CE-1B54-40C9-A012-FEE87629A68B}"/>
              </a:ext>
            </a:extLst>
          </p:cNvPr>
          <p:cNvSpPr>
            <a:spLocks noGrp="1"/>
          </p:cNvSpPr>
          <p:nvPr>
            <p:ph idx="1"/>
          </p:nvPr>
        </p:nvSpPr>
        <p:spPr>
          <a:xfrm>
            <a:off x="358775" y="218367"/>
            <a:ext cx="9687789" cy="4190999"/>
          </a:xfrm>
        </p:spPr>
        <p:txBody>
          <a:bodyPr vert="horz" lIns="91440" tIns="45720" rIns="91440" bIns="45720" rtlCol="0" anchor="t">
            <a:normAutofit/>
          </a:bodyPr>
          <a:lstStyle/>
          <a:p>
            <a:r>
              <a:rPr lang="en-US">
                <a:cs typeface="Calibri"/>
              </a:rPr>
              <a:t>Hash type used?</a:t>
            </a:r>
            <a:endParaRPr lang="en-US" dirty="0">
              <a:cs typeface="Calibri"/>
            </a:endParaRPr>
          </a:p>
          <a:p>
            <a:pPr lvl="1"/>
            <a:r>
              <a:rPr lang="en-US">
                <a:ea typeface="+mn-lt"/>
                <a:cs typeface="+mn-lt"/>
              </a:rPr>
              <a:t>0223b799d526b596fe4ba5628b9e65068227e68e:f6d45822728ddb2c</a:t>
            </a:r>
            <a:endParaRPr lang="en-US" dirty="0">
              <a:ea typeface="+mn-lt"/>
              <a:cs typeface="+mn-lt"/>
            </a:endParaRPr>
          </a:p>
          <a:p>
            <a:pPr lvl="1"/>
            <a:endParaRPr lang="en-US">
              <a:cs typeface="Calibri"/>
            </a:endParaRPr>
          </a:p>
          <a:p>
            <a:r>
              <a:rPr lang="en-US">
                <a:cs typeface="Calibri"/>
              </a:rPr>
              <a:t>Create MD5 hash</a:t>
            </a:r>
          </a:p>
          <a:p>
            <a:pPr lvl="1"/>
            <a:r>
              <a:rPr lang="en-US">
                <a:cs typeface="Calibri"/>
              </a:rPr>
              <a:t>GenCyber2020</a:t>
            </a:r>
            <a:endParaRPr lang="en-US" dirty="0">
              <a:cs typeface="Calibri"/>
            </a:endParaRPr>
          </a:p>
          <a:p>
            <a:pPr marL="330200" lvl="1" indent="0">
              <a:buNone/>
            </a:pPr>
            <a:endParaRPr lang="en-US" dirty="0">
              <a:cs typeface="Calibri"/>
            </a:endParaRPr>
          </a:p>
          <a:p>
            <a:r>
              <a:rPr lang="en-US">
                <a:cs typeface="Calibri"/>
              </a:rPr>
              <a:t>Crack a hashed password</a:t>
            </a:r>
          </a:p>
          <a:p>
            <a:pPr lvl="1"/>
            <a:r>
              <a:rPr lang="en-US">
                <a:ea typeface="+mn-lt"/>
                <a:cs typeface="+mn-lt"/>
              </a:rPr>
              <a:t>85ce57158fe94a36d6ca4028d8125378</a:t>
            </a:r>
            <a:endParaRPr lang="en-US" dirty="0">
              <a:cs typeface="Calibri"/>
            </a:endParaRPr>
          </a:p>
        </p:txBody>
      </p:sp>
      <p:sp>
        <p:nvSpPr>
          <p:cNvPr id="3" name="Title 2">
            <a:extLst>
              <a:ext uri="{FF2B5EF4-FFF2-40B4-BE49-F238E27FC236}">
                <a16:creationId xmlns:a16="http://schemas.microsoft.com/office/drawing/2014/main" id="{DFD0C772-9EB4-4F2E-B128-07E390C7F01F}"/>
              </a:ext>
            </a:extLst>
          </p:cNvPr>
          <p:cNvSpPr>
            <a:spLocks noGrp="1"/>
          </p:cNvSpPr>
          <p:nvPr>
            <p:ph type="title"/>
          </p:nvPr>
        </p:nvSpPr>
        <p:spPr/>
        <p:txBody>
          <a:bodyPr/>
          <a:lstStyle/>
          <a:p>
            <a:r>
              <a:rPr lang="en-US">
                <a:ea typeface="Cambria"/>
              </a:rPr>
              <a:t>Demo of Password Lab</a:t>
            </a:r>
            <a:endParaRPr lang="en-US"/>
          </a:p>
        </p:txBody>
      </p:sp>
      <p:pic>
        <p:nvPicPr>
          <p:cNvPr id="5" name="Picture 5" descr="A picture containing person, building, person, holding&#10;&#10;Description automatically generated">
            <a:extLst>
              <a:ext uri="{FF2B5EF4-FFF2-40B4-BE49-F238E27FC236}">
                <a16:creationId xmlns:a16="http://schemas.microsoft.com/office/drawing/2014/main" id="{5D509058-2FB3-4B6A-8251-439BB6F81259}"/>
              </a:ext>
            </a:extLst>
          </p:cNvPr>
          <p:cNvPicPr>
            <a:picLocks noChangeAspect="1"/>
          </p:cNvPicPr>
          <p:nvPr/>
        </p:nvPicPr>
        <p:blipFill>
          <a:blip r:embed="rId2"/>
          <a:stretch>
            <a:fillRect/>
          </a:stretch>
        </p:blipFill>
        <p:spPr>
          <a:xfrm>
            <a:off x="6328431" y="1626350"/>
            <a:ext cx="5577726" cy="4897660"/>
          </a:xfrm>
          <a:prstGeom prst="rect">
            <a:avLst/>
          </a:prstGeom>
        </p:spPr>
      </p:pic>
    </p:spTree>
    <p:extLst>
      <p:ext uri="{BB962C8B-B14F-4D97-AF65-F5344CB8AC3E}">
        <p14:creationId xmlns:p14="http://schemas.microsoft.com/office/powerpoint/2010/main" val="93502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0"/>
            <a:ext cx="6429375" cy="6858000"/>
          </a:xfrm>
          <a:prstGeom prst="rect">
            <a:avLst/>
          </a:prstGeom>
        </p:spPr>
      </p:pic>
    </p:spTree>
    <p:extLst>
      <p:ext uri="{BB962C8B-B14F-4D97-AF65-F5344CB8AC3E}">
        <p14:creationId xmlns:p14="http://schemas.microsoft.com/office/powerpoint/2010/main" val="301749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How Stuff Works, </a:t>
            </a:r>
            <a:r>
              <a:rPr lang="en-US" dirty="0">
                <a:hlinkClick r:id="rId2"/>
              </a:rPr>
              <a:t>http://computer.howstuffworks.com/workplace-surveillance2.htm</a:t>
            </a:r>
            <a:endParaRPr lang="en-US" dirty="0"/>
          </a:p>
          <a:p>
            <a:endParaRPr lang="en-US" dirty="0"/>
          </a:p>
          <a:p>
            <a:r>
              <a:rPr lang="en-US" dirty="0"/>
              <a:t>Fundamentals of Information Systems Security, David Kim and Michael Solomon, 2014.</a:t>
            </a:r>
          </a:p>
          <a:p>
            <a:r>
              <a:rPr lang="en-US" dirty="0">
                <a:ea typeface="+mn-lt"/>
                <a:cs typeface="+mn-lt"/>
              </a:rPr>
              <a:t>https://hackernoon.com/20-hours-18-and-11-million-passwords-cracked-c4513f61fdb1</a:t>
            </a:r>
            <a:endParaRPr lang="en-US" dirty="0">
              <a:cs typeface="Calibri" panose="020F0502020204030204"/>
            </a:endParaRPr>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813" y="685800"/>
            <a:ext cx="10287000" cy="4648200"/>
          </a:xfrm>
        </p:spPr>
        <p:txBody>
          <a:bodyPr>
            <a:normAutofit fontScale="77500" lnSpcReduction="20000"/>
          </a:bodyPr>
          <a:lstStyle/>
          <a:p>
            <a:r>
              <a:rPr lang="en-US" dirty="0"/>
              <a:t>Malware – Virus, Worm, Trojan, Rootkit, Spyware and Ransomware </a:t>
            </a:r>
          </a:p>
          <a:p>
            <a:r>
              <a:rPr lang="en-US" dirty="0"/>
              <a:t>Network Sniffers</a:t>
            </a:r>
          </a:p>
          <a:p>
            <a:r>
              <a:rPr lang="en-US" dirty="0"/>
              <a:t>Social Engineering</a:t>
            </a:r>
          </a:p>
          <a:p>
            <a:r>
              <a:rPr lang="en-US" dirty="0"/>
              <a:t>Session hijacking</a:t>
            </a:r>
          </a:p>
          <a:p>
            <a:r>
              <a:rPr lang="en-US" dirty="0"/>
              <a:t>Botnets</a:t>
            </a:r>
          </a:p>
          <a:p>
            <a:r>
              <a:rPr lang="en-US" dirty="0"/>
              <a:t>Stealth scanning and </a:t>
            </a:r>
            <a:r>
              <a:rPr lang="en-US" dirty="0" err="1"/>
              <a:t>keyloggers</a:t>
            </a:r>
            <a:endParaRPr lang="en-US" dirty="0"/>
          </a:p>
          <a:p>
            <a:r>
              <a:rPr lang="en-US" dirty="0"/>
              <a:t>Distributed denial of service attacks</a:t>
            </a:r>
          </a:p>
          <a:p>
            <a:r>
              <a:rPr lang="en-US" dirty="0"/>
              <a:t>Phishing</a:t>
            </a:r>
          </a:p>
          <a:p>
            <a:r>
              <a:rPr lang="en-US" dirty="0"/>
              <a:t>Spoofing</a:t>
            </a:r>
          </a:p>
          <a:p>
            <a:r>
              <a:rPr lang="en-US" dirty="0"/>
              <a:t>Password cracker</a:t>
            </a:r>
          </a:p>
          <a:p>
            <a:endParaRPr lang="en-US" dirty="0"/>
          </a:p>
        </p:txBody>
      </p:sp>
      <p:sp>
        <p:nvSpPr>
          <p:cNvPr id="2" name="Title 1"/>
          <p:cNvSpPr>
            <a:spLocks noGrp="1"/>
          </p:cNvSpPr>
          <p:nvPr>
            <p:ph type="title"/>
          </p:nvPr>
        </p:nvSpPr>
        <p:spPr/>
        <p:txBody>
          <a:bodyPr/>
          <a:lstStyle/>
          <a:p>
            <a:r>
              <a:rPr lang="en-US" dirty="0"/>
              <a:t>Exactly what are the cyber threats?</a:t>
            </a:r>
          </a:p>
        </p:txBody>
      </p:sp>
      <p:pic>
        <p:nvPicPr>
          <p:cNvPr id="4" name="Picture 4" descr="A cat that is lying down and looking at the camera&#10;&#10;Description automatically generated">
            <a:extLst>
              <a:ext uri="{FF2B5EF4-FFF2-40B4-BE49-F238E27FC236}">
                <a16:creationId xmlns:a16="http://schemas.microsoft.com/office/drawing/2014/main" id="{C5566008-4CAD-45B3-8818-436ABD81F7C3}"/>
              </a:ext>
            </a:extLst>
          </p:cNvPr>
          <p:cNvPicPr>
            <a:picLocks noChangeAspect="1"/>
          </p:cNvPicPr>
          <p:nvPr/>
        </p:nvPicPr>
        <p:blipFill>
          <a:blip r:embed="rId3"/>
          <a:stretch>
            <a:fillRect/>
          </a:stretch>
        </p:blipFill>
        <p:spPr>
          <a:xfrm>
            <a:off x="7455331" y="1331818"/>
            <a:ext cx="4293119" cy="4266034"/>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3">
                                            <p:txEl>
                                              <p:pRg st="5" end="5"/>
                                            </p:txEl>
                                          </p:spTgt>
                                        </p:tgtEl>
                                        <p:attrNameLst>
                                          <p:attrName>style.visibility</p:attrName>
                                        </p:attrNameLst>
                                      </p:cBhvr>
                                      <p:to>
                                        <p:strVal val="visible"/>
                                      </p:to>
                                    </p:set>
                                    <p:animEffect transition="in" filter="wipe(down)">
                                      <p:cBhvr>
                                        <p:cTn id="102" dur="580">
                                          <p:stCondLst>
                                            <p:cond delay="0"/>
                                          </p:stCondLst>
                                        </p:cTn>
                                        <p:tgtEl>
                                          <p:spTgt spid="3">
                                            <p:txEl>
                                              <p:pRg st="5" end="5"/>
                                            </p:txEl>
                                          </p:spTgt>
                                        </p:tgtEl>
                                      </p:cBhvr>
                                    </p:animEffect>
                                    <p:anim calcmode="lin" valueType="num">
                                      <p:cBhvr>
                                        <p:cTn id="10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5" end="5"/>
                                            </p:txEl>
                                          </p:spTgt>
                                        </p:tgtEl>
                                      </p:cBhvr>
                                      <p:to x="100000" y="60000"/>
                                    </p:animScale>
                                    <p:animScale>
                                      <p:cBhvr>
                                        <p:cTn id="109" dur="166" decel="50000">
                                          <p:stCondLst>
                                            <p:cond delay="676"/>
                                          </p:stCondLst>
                                        </p:cTn>
                                        <p:tgtEl>
                                          <p:spTgt spid="3">
                                            <p:txEl>
                                              <p:pRg st="5" end="5"/>
                                            </p:txEl>
                                          </p:spTgt>
                                        </p:tgtEl>
                                      </p:cBhvr>
                                      <p:to x="100000" y="100000"/>
                                    </p:animScale>
                                    <p:animScale>
                                      <p:cBhvr>
                                        <p:cTn id="110" dur="26">
                                          <p:stCondLst>
                                            <p:cond delay="1312"/>
                                          </p:stCondLst>
                                        </p:cTn>
                                        <p:tgtEl>
                                          <p:spTgt spid="3">
                                            <p:txEl>
                                              <p:pRg st="5" end="5"/>
                                            </p:txEl>
                                          </p:spTgt>
                                        </p:tgtEl>
                                      </p:cBhvr>
                                      <p:to x="100000" y="80000"/>
                                    </p:animScale>
                                    <p:animScale>
                                      <p:cBhvr>
                                        <p:cTn id="111" dur="166" decel="50000">
                                          <p:stCondLst>
                                            <p:cond delay="1338"/>
                                          </p:stCondLst>
                                        </p:cTn>
                                        <p:tgtEl>
                                          <p:spTgt spid="3">
                                            <p:txEl>
                                              <p:pRg st="5" end="5"/>
                                            </p:txEl>
                                          </p:spTgt>
                                        </p:tgtEl>
                                      </p:cBhvr>
                                      <p:to x="100000" y="100000"/>
                                    </p:animScale>
                                    <p:animScale>
                                      <p:cBhvr>
                                        <p:cTn id="112" dur="26">
                                          <p:stCondLst>
                                            <p:cond delay="1642"/>
                                          </p:stCondLst>
                                        </p:cTn>
                                        <p:tgtEl>
                                          <p:spTgt spid="3">
                                            <p:txEl>
                                              <p:pRg st="5" end="5"/>
                                            </p:txEl>
                                          </p:spTgt>
                                        </p:tgtEl>
                                      </p:cBhvr>
                                      <p:to x="100000" y="90000"/>
                                    </p:animScale>
                                    <p:animScale>
                                      <p:cBhvr>
                                        <p:cTn id="113" dur="166" decel="50000">
                                          <p:stCondLst>
                                            <p:cond delay="1668"/>
                                          </p:stCondLst>
                                        </p:cTn>
                                        <p:tgtEl>
                                          <p:spTgt spid="3">
                                            <p:txEl>
                                              <p:pRg st="5" end="5"/>
                                            </p:txEl>
                                          </p:spTgt>
                                        </p:tgtEl>
                                      </p:cBhvr>
                                      <p:to x="100000" y="100000"/>
                                    </p:animScale>
                                    <p:animScale>
                                      <p:cBhvr>
                                        <p:cTn id="114" dur="26">
                                          <p:stCondLst>
                                            <p:cond delay="1808"/>
                                          </p:stCondLst>
                                        </p:cTn>
                                        <p:tgtEl>
                                          <p:spTgt spid="3">
                                            <p:txEl>
                                              <p:pRg st="5" end="5"/>
                                            </p:txEl>
                                          </p:spTgt>
                                        </p:tgtEl>
                                      </p:cBhvr>
                                      <p:to x="100000" y="95000"/>
                                    </p:animScale>
                                    <p:animScale>
                                      <p:cBhvr>
                                        <p:cTn id="115" dur="166" decel="50000">
                                          <p:stCondLst>
                                            <p:cond delay="1834"/>
                                          </p:stCondLst>
                                        </p:cTn>
                                        <p:tgtEl>
                                          <p:spTgt spid="3">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
                                            <p:txEl>
                                              <p:pRg st="6" end="6"/>
                                            </p:txEl>
                                          </p:spTgt>
                                        </p:tgtEl>
                                        <p:attrNameLst>
                                          <p:attrName>style.visibility</p:attrName>
                                        </p:attrNameLst>
                                      </p:cBhvr>
                                      <p:to>
                                        <p:strVal val="visible"/>
                                      </p:to>
                                    </p:set>
                                    <p:animEffect transition="in" filter="wipe(down)">
                                      <p:cBhvr>
                                        <p:cTn id="120" dur="580">
                                          <p:stCondLst>
                                            <p:cond delay="0"/>
                                          </p:stCondLst>
                                        </p:cTn>
                                        <p:tgtEl>
                                          <p:spTgt spid="3">
                                            <p:txEl>
                                              <p:pRg st="6" end="6"/>
                                            </p:txEl>
                                          </p:spTgt>
                                        </p:tgtEl>
                                      </p:cBhvr>
                                    </p:animEffect>
                                    <p:anim calcmode="lin" valueType="num">
                                      <p:cBhvr>
                                        <p:cTn id="12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3">
                                            <p:txEl>
                                              <p:pRg st="6" end="6"/>
                                            </p:txEl>
                                          </p:spTgt>
                                        </p:tgtEl>
                                      </p:cBhvr>
                                      <p:to x="100000" y="60000"/>
                                    </p:animScale>
                                    <p:animScale>
                                      <p:cBhvr>
                                        <p:cTn id="127" dur="166" decel="50000">
                                          <p:stCondLst>
                                            <p:cond delay="676"/>
                                          </p:stCondLst>
                                        </p:cTn>
                                        <p:tgtEl>
                                          <p:spTgt spid="3">
                                            <p:txEl>
                                              <p:pRg st="6" end="6"/>
                                            </p:txEl>
                                          </p:spTgt>
                                        </p:tgtEl>
                                      </p:cBhvr>
                                      <p:to x="100000" y="100000"/>
                                    </p:animScale>
                                    <p:animScale>
                                      <p:cBhvr>
                                        <p:cTn id="128" dur="26">
                                          <p:stCondLst>
                                            <p:cond delay="1312"/>
                                          </p:stCondLst>
                                        </p:cTn>
                                        <p:tgtEl>
                                          <p:spTgt spid="3">
                                            <p:txEl>
                                              <p:pRg st="6" end="6"/>
                                            </p:txEl>
                                          </p:spTgt>
                                        </p:tgtEl>
                                      </p:cBhvr>
                                      <p:to x="100000" y="80000"/>
                                    </p:animScale>
                                    <p:animScale>
                                      <p:cBhvr>
                                        <p:cTn id="129" dur="166" decel="50000">
                                          <p:stCondLst>
                                            <p:cond delay="1338"/>
                                          </p:stCondLst>
                                        </p:cTn>
                                        <p:tgtEl>
                                          <p:spTgt spid="3">
                                            <p:txEl>
                                              <p:pRg st="6" end="6"/>
                                            </p:txEl>
                                          </p:spTgt>
                                        </p:tgtEl>
                                      </p:cBhvr>
                                      <p:to x="100000" y="100000"/>
                                    </p:animScale>
                                    <p:animScale>
                                      <p:cBhvr>
                                        <p:cTn id="130" dur="26">
                                          <p:stCondLst>
                                            <p:cond delay="1642"/>
                                          </p:stCondLst>
                                        </p:cTn>
                                        <p:tgtEl>
                                          <p:spTgt spid="3">
                                            <p:txEl>
                                              <p:pRg st="6" end="6"/>
                                            </p:txEl>
                                          </p:spTgt>
                                        </p:tgtEl>
                                      </p:cBhvr>
                                      <p:to x="100000" y="90000"/>
                                    </p:animScale>
                                    <p:animScale>
                                      <p:cBhvr>
                                        <p:cTn id="131" dur="166" decel="50000">
                                          <p:stCondLst>
                                            <p:cond delay="1668"/>
                                          </p:stCondLst>
                                        </p:cTn>
                                        <p:tgtEl>
                                          <p:spTgt spid="3">
                                            <p:txEl>
                                              <p:pRg st="6" end="6"/>
                                            </p:txEl>
                                          </p:spTgt>
                                        </p:tgtEl>
                                      </p:cBhvr>
                                      <p:to x="100000" y="100000"/>
                                    </p:animScale>
                                    <p:animScale>
                                      <p:cBhvr>
                                        <p:cTn id="132" dur="26">
                                          <p:stCondLst>
                                            <p:cond delay="1808"/>
                                          </p:stCondLst>
                                        </p:cTn>
                                        <p:tgtEl>
                                          <p:spTgt spid="3">
                                            <p:txEl>
                                              <p:pRg st="6" end="6"/>
                                            </p:txEl>
                                          </p:spTgt>
                                        </p:tgtEl>
                                      </p:cBhvr>
                                      <p:to x="100000" y="95000"/>
                                    </p:animScale>
                                    <p:animScale>
                                      <p:cBhvr>
                                        <p:cTn id="133" dur="166" decel="50000">
                                          <p:stCondLst>
                                            <p:cond delay="1834"/>
                                          </p:stCondLst>
                                        </p:cTn>
                                        <p:tgtEl>
                                          <p:spTgt spid="3">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animEffect transition="in" filter="wipe(down)">
                                      <p:cBhvr>
                                        <p:cTn id="138" dur="580">
                                          <p:stCondLst>
                                            <p:cond delay="0"/>
                                          </p:stCondLst>
                                        </p:cTn>
                                        <p:tgtEl>
                                          <p:spTgt spid="3">
                                            <p:txEl>
                                              <p:pRg st="7" end="7"/>
                                            </p:txEl>
                                          </p:spTgt>
                                        </p:tgtEl>
                                      </p:cBhvr>
                                    </p:animEffect>
                                    <p:anim calcmode="lin" valueType="num">
                                      <p:cBhvr>
                                        <p:cTn id="13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3">
                                            <p:txEl>
                                              <p:pRg st="7" end="7"/>
                                            </p:txEl>
                                          </p:spTgt>
                                        </p:tgtEl>
                                      </p:cBhvr>
                                      <p:to x="100000" y="60000"/>
                                    </p:animScale>
                                    <p:animScale>
                                      <p:cBhvr>
                                        <p:cTn id="145" dur="166" decel="50000">
                                          <p:stCondLst>
                                            <p:cond delay="676"/>
                                          </p:stCondLst>
                                        </p:cTn>
                                        <p:tgtEl>
                                          <p:spTgt spid="3">
                                            <p:txEl>
                                              <p:pRg st="7" end="7"/>
                                            </p:txEl>
                                          </p:spTgt>
                                        </p:tgtEl>
                                      </p:cBhvr>
                                      <p:to x="100000" y="100000"/>
                                    </p:animScale>
                                    <p:animScale>
                                      <p:cBhvr>
                                        <p:cTn id="146" dur="26">
                                          <p:stCondLst>
                                            <p:cond delay="1312"/>
                                          </p:stCondLst>
                                        </p:cTn>
                                        <p:tgtEl>
                                          <p:spTgt spid="3">
                                            <p:txEl>
                                              <p:pRg st="7" end="7"/>
                                            </p:txEl>
                                          </p:spTgt>
                                        </p:tgtEl>
                                      </p:cBhvr>
                                      <p:to x="100000" y="80000"/>
                                    </p:animScale>
                                    <p:animScale>
                                      <p:cBhvr>
                                        <p:cTn id="147" dur="166" decel="50000">
                                          <p:stCondLst>
                                            <p:cond delay="1338"/>
                                          </p:stCondLst>
                                        </p:cTn>
                                        <p:tgtEl>
                                          <p:spTgt spid="3">
                                            <p:txEl>
                                              <p:pRg st="7" end="7"/>
                                            </p:txEl>
                                          </p:spTgt>
                                        </p:tgtEl>
                                      </p:cBhvr>
                                      <p:to x="100000" y="100000"/>
                                    </p:animScale>
                                    <p:animScale>
                                      <p:cBhvr>
                                        <p:cTn id="148" dur="26">
                                          <p:stCondLst>
                                            <p:cond delay="1642"/>
                                          </p:stCondLst>
                                        </p:cTn>
                                        <p:tgtEl>
                                          <p:spTgt spid="3">
                                            <p:txEl>
                                              <p:pRg st="7" end="7"/>
                                            </p:txEl>
                                          </p:spTgt>
                                        </p:tgtEl>
                                      </p:cBhvr>
                                      <p:to x="100000" y="90000"/>
                                    </p:animScale>
                                    <p:animScale>
                                      <p:cBhvr>
                                        <p:cTn id="149" dur="166" decel="50000">
                                          <p:stCondLst>
                                            <p:cond delay="1668"/>
                                          </p:stCondLst>
                                        </p:cTn>
                                        <p:tgtEl>
                                          <p:spTgt spid="3">
                                            <p:txEl>
                                              <p:pRg st="7" end="7"/>
                                            </p:txEl>
                                          </p:spTgt>
                                        </p:tgtEl>
                                      </p:cBhvr>
                                      <p:to x="100000" y="100000"/>
                                    </p:animScale>
                                    <p:animScale>
                                      <p:cBhvr>
                                        <p:cTn id="150" dur="26">
                                          <p:stCondLst>
                                            <p:cond delay="1808"/>
                                          </p:stCondLst>
                                        </p:cTn>
                                        <p:tgtEl>
                                          <p:spTgt spid="3">
                                            <p:txEl>
                                              <p:pRg st="7" end="7"/>
                                            </p:txEl>
                                          </p:spTgt>
                                        </p:tgtEl>
                                      </p:cBhvr>
                                      <p:to x="100000" y="95000"/>
                                    </p:animScale>
                                    <p:animScale>
                                      <p:cBhvr>
                                        <p:cTn id="151" dur="166" decel="50000">
                                          <p:stCondLst>
                                            <p:cond delay="1834"/>
                                          </p:stCondLst>
                                        </p:cTn>
                                        <p:tgtEl>
                                          <p:spTgt spid="3">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3">
                                            <p:txEl>
                                              <p:pRg st="8" end="8"/>
                                            </p:txEl>
                                          </p:spTgt>
                                        </p:tgtEl>
                                        <p:attrNameLst>
                                          <p:attrName>style.visibility</p:attrName>
                                        </p:attrNameLst>
                                      </p:cBhvr>
                                      <p:to>
                                        <p:strVal val="visible"/>
                                      </p:to>
                                    </p:set>
                                    <p:animEffect transition="in" filter="wipe(down)">
                                      <p:cBhvr>
                                        <p:cTn id="156" dur="580">
                                          <p:stCondLst>
                                            <p:cond delay="0"/>
                                          </p:stCondLst>
                                        </p:cTn>
                                        <p:tgtEl>
                                          <p:spTgt spid="3">
                                            <p:txEl>
                                              <p:pRg st="8" end="8"/>
                                            </p:txEl>
                                          </p:spTgt>
                                        </p:tgtEl>
                                      </p:cBhvr>
                                    </p:animEffect>
                                    <p:anim calcmode="lin" valueType="num">
                                      <p:cBhvr>
                                        <p:cTn id="15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3">
                                            <p:txEl>
                                              <p:pRg st="8" end="8"/>
                                            </p:txEl>
                                          </p:spTgt>
                                        </p:tgtEl>
                                      </p:cBhvr>
                                      <p:to x="100000" y="60000"/>
                                    </p:animScale>
                                    <p:animScale>
                                      <p:cBhvr>
                                        <p:cTn id="163" dur="166" decel="50000">
                                          <p:stCondLst>
                                            <p:cond delay="676"/>
                                          </p:stCondLst>
                                        </p:cTn>
                                        <p:tgtEl>
                                          <p:spTgt spid="3">
                                            <p:txEl>
                                              <p:pRg st="8" end="8"/>
                                            </p:txEl>
                                          </p:spTgt>
                                        </p:tgtEl>
                                      </p:cBhvr>
                                      <p:to x="100000" y="100000"/>
                                    </p:animScale>
                                    <p:animScale>
                                      <p:cBhvr>
                                        <p:cTn id="164" dur="26">
                                          <p:stCondLst>
                                            <p:cond delay="1312"/>
                                          </p:stCondLst>
                                        </p:cTn>
                                        <p:tgtEl>
                                          <p:spTgt spid="3">
                                            <p:txEl>
                                              <p:pRg st="8" end="8"/>
                                            </p:txEl>
                                          </p:spTgt>
                                        </p:tgtEl>
                                      </p:cBhvr>
                                      <p:to x="100000" y="80000"/>
                                    </p:animScale>
                                    <p:animScale>
                                      <p:cBhvr>
                                        <p:cTn id="165" dur="166" decel="50000">
                                          <p:stCondLst>
                                            <p:cond delay="1338"/>
                                          </p:stCondLst>
                                        </p:cTn>
                                        <p:tgtEl>
                                          <p:spTgt spid="3">
                                            <p:txEl>
                                              <p:pRg st="8" end="8"/>
                                            </p:txEl>
                                          </p:spTgt>
                                        </p:tgtEl>
                                      </p:cBhvr>
                                      <p:to x="100000" y="100000"/>
                                    </p:animScale>
                                    <p:animScale>
                                      <p:cBhvr>
                                        <p:cTn id="166" dur="26">
                                          <p:stCondLst>
                                            <p:cond delay="1642"/>
                                          </p:stCondLst>
                                        </p:cTn>
                                        <p:tgtEl>
                                          <p:spTgt spid="3">
                                            <p:txEl>
                                              <p:pRg st="8" end="8"/>
                                            </p:txEl>
                                          </p:spTgt>
                                        </p:tgtEl>
                                      </p:cBhvr>
                                      <p:to x="100000" y="90000"/>
                                    </p:animScale>
                                    <p:animScale>
                                      <p:cBhvr>
                                        <p:cTn id="167" dur="166" decel="50000">
                                          <p:stCondLst>
                                            <p:cond delay="1668"/>
                                          </p:stCondLst>
                                        </p:cTn>
                                        <p:tgtEl>
                                          <p:spTgt spid="3">
                                            <p:txEl>
                                              <p:pRg st="8" end="8"/>
                                            </p:txEl>
                                          </p:spTgt>
                                        </p:tgtEl>
                                      </p:cBhvr>
                                      <p:to x="100000" y="100000"/>
                                    </p:animScale>
                                    <p:animScale>
                                      <p:cBhvr>
                                        <p:cTn id="168" dur="26">
                                          <p:stCondLst>
                                            <p:cond delay="1808"/>
                                          </p:stCondLst>
                                        </p:cTn>
                                        <p:tgtEl>
                                          <p:spTgt spid="3">
                                            <p:txEl>
                                              <p:pRg st="8" end="8"/>
                                            </p:txEl>
                                          </p:spTgt>
                                        </p:tgtEl>
                                      </p:cBhvr>
                                      <p:to x="100000" y="95000"/>
                                    </p:animScale>
                                    <p:animScale>
                                      <p:cBhvr>
                                        <p:cTn id="169" dur="166" decel="50000">
                                          <p:stCondLst>
                                            <p:cond delay="1834"/>
                                          </p:stCondLst>
                                        </p:cTn>
                                        <p:tgtEl>
                                          <p:spTgt spid="3">
                                            <p:txEl>
                                              <p:pRg st="8" end="8"/>
                                            </p:txEl>
                                          </p:spTgt>
                                        </p:tgtEl>
                                      </p:cBhvr>
                                      <p:to x="100000" y="100000"/>
                                    </p:animScale>
                                  </p:childTnLst>
                                </p:cTn>
                              </p:par>
                            </p:childTnLst>
                          </p:cTn>
                        </p:par>
                      </p:childTnLst>
                    </p:cTn>
                  </p:par>
                  <p:par>
                    <p:cTn id="170" fill="hold">
                      <p:stCondLst>
                        <p:cond delay="indefinite"/>
                      </p:stCondLst>
                      <p:childTnLst>
                        <p:par>
                          <p:cTn id="171" fill="hold">
                            <p:stCondLst>
                              <p:cond delay="0"/>
                            </p:stCondLst>
                            <p:childTnLst>
                              <p:par>
                                <p:cTn id="172" presetID="26" presetClass="entr" presetSubtype="0" fill="hold" grpId="0" nodeType="clickEffect">
                                  <p:stCondLst>
                                    <p:cond delay="0"/>
                                  </p:stCondLst>
                                  <p:childTnLst>
                                    <p:set>
                                      <p:cBhvr>
                                        <p:cTn id="173" dur="1" fill="hold">
                                          <p:stCondLst>
                                            <p:cond delay="0"/>
                                          </p:stCondLst>
                                        </p:cTn>
                                        <p:tgtEl>
                                          <p:spTgt spid="3">
                                            <p:txEl>
                                              <p:pRg st="9" end="9"/>
                                            </p:txEl>
                                          </p:spTgt>
                                        </p:tgtEl>
                                        <p:attrNameLst>
                                          <p:attrName>style.visibility</p:attrName>
                                        </p:attrNameLst>
                                      </p:cBhvr>
                                      <p:to>
                                        <p:strVal val="visible"/>
                                      </p:to>
                                    </p:set>
                                    <p:animEffect transition="in" filter="wipe(down)">
                                      <p:cBhvr>
                                        <p:cTn id="174" dur="580">
                                          <p:stCondLst>
                                            <p:cond delay="0"/>
                                          </p:stCondLst>
                                        </p:cTn>
                                        <p:tgtEl>
                                          <p:spTgt spid="3">
                                            <p:txEl>
                                              <p:pRg st="9" end="9"/>
                                            </p:txEl>
                                          </p:spTgt>
                                        </p:tgtEl>
                                      </p:cBhvr>
                                    </p:animEffect>
                                    <p:anim calcmode="lin" valueType="num">
                                      <p:cBhvr>
                                        <p:cTn id="17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80" dur="26">
                                          <p:stCondLst>
                                            <p:cond delay="650"/>
                                          </p:stCondLst>
                                        </p:cTn>
                                        <p:tgtEl>
                                          <p:spTgt spid="3">
                                            <p:txEl>
                                              <p:pRg st="9" end="9"/>
                                            </p:txEl>
                                          </p:spTgt>
                                        </p:tgtEl>
                                      </p:cBhvr>
                                      <p:to x="100000" y="60000"/>
                                    </p:animScale>
                                    <p:animScale>
                                      <p:cBhvr>
                                        <p:cTn id="181" dur="166" decel="50000">
                                          <p:stCondLst>
                                            <p:cond delay="676"/>
                                          </p:stCondLst>
                                        </p:cTn>
                                        <p:tgtEl>
                                          <p:spTgt spid="3">
                                            <p:txEl>
                                              <p:pRg st="9" end="9"/>
                                            </p:txEl>
                                          </p:spTgt>
                                        </p:tgtEl>
                                      </p:cBhvr>
                                      <p:to x="100000" y="100000"/>
                                    </p:animScale>
                                    <p:animScale>
                                      <p:cBhvr>
                                        <p:cTn id="182" dur="26">
                                          <p:stCondLst>
                                            <p:cond delay="1312"/>
                                          </p:stCondLst>
                                        </p:cTn>
                                        <p:tgtEl>
                                          <p:spTgt spid="3">
                                            <p:txEl>
                                              <p:pRg st="9" end="9"/>
                                            </p:txEl>
                                          </p:spTgt>
                                        </p:tgtEl>
                                      </p:cBhvr>
                                      <p:to x="100000" y="80000"/>
                                    </p:animScale>
                                    <p:animScale>
                                      <p:cBhvr>
                                        <p:cTn id="183" dur="166" decel="50000">
                                          <p:stCondLst>
                                            <p:cond delay="1338"/>
                                          </p:stCondLst>
                                        </p:cTn>
                                        <p:tgtEl>
                                          <p:spTgt spid="3">
                                            <p:txEl>
                                              <p:pRg st="9" end="9"/>
                                            </p:txEl>
                                          </p:spTgt>
                                        </p:tgtEl>
                                      </p:cBhvr>
                                      <p:to x="100000" y="100000"/>
                                    </p:animScale>
                                    <p:animScale>
                                      <p:cBhvr>
                                        <p:cTn id="184" dur="26">
                                          <p:stCondLst>
                                            <p:cond delay="1642"/>
                                          </p:stCondLst>
                                        </p:cTn>
                                        <p:tgtEl>
                                          <p:spTgt spid="3">
                                            <p:txEl>
                                              <p:pRg st="9" end="9"/>
                                            </p:txEl>
                                          </p:spTgt>
                                        </p:tgtEl>
                                      </p:cBhvr>
                                      <p:to x="100000" y="90000"/>
                                    </p:animScale>
                                    <p:animScale>
                                      <p:cBhvr>
                                        <p:cTn id="185" dur="166" decel="50000">
                                          <p:stCondLst>
                                            <p:cond delay="1668"/>
                                          </p:stCondLst>
                                        </p:cTn>
                                        <p:tgtEl>
                                          <p:spTgt spid="3">
                                            <p:txEl>
                                              <p:pRg st="9" end="9"/>
                                            </p:txEl>
                                          </p:spTgt>
                                        </p:tgtEl>
                                      </p:cBhvr>
                                      <p:to x="100000" y="100000"/>
                                    </p:animScale>
                                    <p:animScale>
                                      <p:cBhvr>
                                        <p:cTn id="186" dur="26">
                                          <p:stCondLst>
                                            <p:cond delay="1808"/>
                                          </p:stCondLst>
                                        </p:cTn>
                                        <p:tgtEl>
                                          <p:spTgt spid="3">
                                            <p:txEl>
                                              <p:pRg st="9" end="9"/>
                                            </p:txEl>
                                          </p:spTgt>
                                        </p:tgtEl>
                                      </p:cBhvr>
                                      <p:to x="100000" y="95000"/>
                                    </p:animScale>
                                    <p:animScale>
                                      <p:cBhvr>
                                        <p:cTn id="187"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Virus – A software program that attaches or copies itself into another program</a:t>
            </a:r>
          </a:p>
          <a:p>
            <a:r>
              <a:rPr lang="en-US" dirty="0"/>
              <a:t>Worms – Self contained malware that replicates and sends copies of itself to other computers, usually on a network</a:t>
            </a:r>
          </a:p>
          <a:p>
            <a:r>
              <a:rPr lang="en-US" dirty="0"/>
              <a:t>Trojans – Malware that hides as a useful or harmless program</a:t>
            </a:r>
          </a:p>
          <a:p>
            <a:r>
              <a:rPr lang="en-US" dirty="0"/>
              <a:t>Rootkits – Rootkits replace or modify an existing program to hide the fact the computer has been infected</a:t>
            </a:r>
          </a:p>
          <a:p>
            <a:r>
              <a:rPr lang="en-US" dirty="0"/>
              <a:t>Spyware – Software that covertly collects information without the user’s knowledge or permission</a:t>
            </a:r>
          </a:p>
          <a:p>
            <a:r>
              <a:rPr lang="en-US" dirty="0"/>
              <a:t>Ransomware – Malware that attempts to generate funds directly from a computer user</a:t>
            </a:r>
          </a:p>
        </p:txBody>
      </p:sp>
      <p:sp>
        <p:nvSpPr>
          <p:cNvPr id="2" name="Title 1"/>
          <p:cNvSpPr>
            <a:spLocks noGrp="1"/>
          </p:cNvSpPr>
          <p:nvPr>
            <p:ph type="title"/>
          </p:nvPr>
        </p:nvSpPr>
        <p:spPr/>
        <p:txBody>
          <a:bodyPr/>
          <a:lstStyle/>
          <a:p>
            <a:r>
              <a:rPr lang="en-US" dirty="0"/>
              <a:t>Malware</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title="Products and services graphic"/>
          <p:cNvGraphicFramePr>
            <a:graphicFrameLocks noGrp="1"/>
          </p:cNvGraphicFramePr>
          <p:nvPr>
            <p:ph sz="half" idx="2"/>
            <p:extLst>
              <p:ext uri="{D42A27DB-BD31-4B8C-83A1-F6EECF244321}">
                <p14:modId xmlns:p14="http://schemas.microsoft.com/office/powerpoint/2010/main" val="338369284"/>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p:txBody>
          <a:bodyPr>
            <a:normAutofit/>
          </a:bodyPr>
          <a:lstStyle/>
          <a:p>
            <a:pPr marL="0" indent="0">
              <a:buNone/>
            </a:pPr>
            <a:r>
              <a:rPr lang="en-US" dirty="0"/>
              <a:t>A packet sniffer is a program that can see all of the information passing over the network it is connected to. As data streams back and forth on the network, the program looks at, or "sniffs," each</a:t>
            </a:r>
          </a:p>
        </p:txBody>
      </p:sp>
      <p:sp>
        <p:nvSpPr>
          <p:cNvPr id="2" name="Title 1"/>
          <p:cNvSpPr>
            <a:spLocks noGrp="1"/>
          </p:cNvSpPr>
          <p:nvPr>
            <p:ph type="title"/>
          </p:nvPr>
        </p:nvSpPr>
        <p:spPr/>
        <p:txBody>
          <a:bodyPr/>
          <a:lstStyle/>
          <a:p>
            <a:r>
              <a:rPr lang="en-US" dirty="0"/>
              <a:t>Network Sniffers</a:t>
            </a: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4012" y="712573"/>
            <a:ext cx="4793750" cy="3095625"/>
          </a:xfrm>
          <a:prstGeom prst="rect">
            <a:avLst/>
          </a:prstGeom>
        </p:spPr>
      </p:pic>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a:bodyPr>
          <a:lstStyle/>
          <a:p>
            <a:r>
              <a:rPr lang="en-US" dirty="0"/>
              <a:t>Social engineering doesn’t just deal with technology.</a:t>
            </a:r>
          </a:p>
          <a:p>
            <a:r>
              <a:rPr lang="en-US" dirty="0"/>
              <a:t>It is the act of persuading people to give away information that most likely will be used against them or their company.</a:t>
            </a:r>
          </a:p>
          <a:p>
            <a:r>
              <a:rPr lang="en-US" dirty="0"/>
              <a:t>It has become very popular in getting information to penetrate organizational network defenses.</a:t>
            </a:r>
          </a:p>
        </p:txBody>
      </p:sp>
      <p:sp>
        <p:nvSpPr>
          <p:cNvPr id="2" name="Title 1"/>
          <p:cNvSpPr>
            <a:spLocks noGrp="1"/>
          </p:cNvSpPr>
          <p:nvPr>
            <p:ph type="title"/>
          </p:nvPr>
        </p:nvSpPr>
        <p:spPr/>
        <p:txBody>
          <a:bodyPr/>
          <a:lstStyle/>
          <a:p>
            <a:r>
              <a:rPr lang="en-US" dirty="0"/>
              <a:t>Social Engineering</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40005" y="961644"/>
            <a:ext cx="4852416" cy="3639312"/>
          </a:xfrm>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Session Hijacking</a:t>
            </a:r>
          </a:p>
        </p:txBody>
      </p:sp>
      <p:sp>
        <p:nvSpPr>
          <p:cNvPr id="2" name="TextBox 1"/>
          <p:cNvSpPr txBox="1"/>
          <p:nvPr/>
        </p:nvSpPr>
        <p:spPr>
          <a:xfrm>
            <a:off x="531812" y="1792374"/>
            <a:ext cx="6705600" cy="1569660"/>
          </a:xfrm>
          <a:prstGeom prst="rect">
            <a:avLst/>
          </a:prstGeom>
          <a:noFill/>
          <a:ln>
            <a:solidFill>
              <a:schemeClr val="bg2"/>
            </a:solidFill>
          </a:ln>
        </p:spPr>
        <p:txBody>
          <a:bodyPr wrap="square" rtlCol="0" anchor="ctr" anchorCtr="1">
            <a:spAutoFit/>
          </a:bodyPr>
          <a:lstStyle/>
          <a:p>
            <a:r>
              <a:rPr lang="en-US" sz="3200" dirty="0"/>
              <a:t>A network attack where the attacker attempts to take over the connection between two networked computers.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812" y="609600"/>
            <a:ext cx="3657600" cy="4762500"/>
          </a:xfrm>
          <a:prstGeom prst="rect">
            <a:avLst/>
          </a:prstGeom>
        </p:spPr>
      </p:pic>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5199" y="1960761"/>
            <a:ext cx="5762844" cy="3146164"/>
          </a:xfrm>
        </p:spPr>
      </p:pic>
      <p:sp>
        <p:nvSpPr>
          <p:cNvPr id="3" name="Content Placeholder 2"/>
          <p:cNvSpPr>
            <a:spLocks noGrp="1"/>
          </p:cNvSpPr>
          <p:nvPr>
            <p:ph sz="half" idx="1"/>
          </p:nvPr>
        </p:nvSpPr>
        <p:spPr>
          <a:xfrm>
            <a:off x="989012" y="1600200"/>
            <a:ext cx="4876800" cy="2548128"/>
          </a:xfrm>
        </p:spPr>
        <p:txBody>
          <a:bodyPr/>
          <a:lstStyle/>
          <a:p>
            <a:pPr marL="0" indent="0">
              <a:buNone/>
            </a:pPr>
            <a:r>
              <a:rPr lang="en-US" dirty="0"/>
              <a:t>A robotically controlled network of compromised computers that attackers use to launch attacks and spread malware.</a:t>
            </a:r>
          </a:p>
        </p:txBody>
      </p:sp>
      <p:sp>
        <p:nvSpPr>
          <p:cNvPr id="2" name="Title 1"/>
          <p:cNvSpPr>
            <a:spLocks noGrp="1"/>
          </p:cNvSpPr>
          <p:nvPr>
            <p:ph type="title"/>
          </p:nvPr>
        </p:nvSpPr>
        <p:spPr/>
        <p:txBody>
          <a:bodyPr/>
          <a:lstStyle/>
          <a:p>
            <a:r>
              <a:rPr lang="en-US" dirty="0"/>
              <a:t>Botnets</a:t>
            </a:r>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Stealth scanning is a type of scanning that uses a variety of techniques to conceal itself from the user.</a:t>
            </a:r>
          </a:p>
          <a:p>
            <a:r>
              <a:rPr lang="en-US" dirty="0" err="1"/>
              <a:t>Keyloggers</a:t>
            </a:r>
            <a:r>
              <a:rPr lang="en-US" dirty="0"/>
              <a:t> are usually hidden programs that record every keystroke and sometimes every website and message that is sent from a computer.</a:t>
            </a:r>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Stealth Scanning and </a:t>
            </a:r>
            <a:r>
              <a:rPr lang="en-US" dirty="0" err="1"/>
              <a:t>Keyloggers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412" y="2743200"/>
            <a:ext cx="3479292" cy="2638326"/>
          </a:xfrm>
          <a:prstGeom prst="rect">
            <a:avLst/>
          </a:prstGeom>
        </p:spPr>
      </p:pic>
    </p:spTree>
    <p:extLst>
      <p:ext uri="{BB962C8B-B14F-4D97-AF65-F5344CB8AC3E}">
        <p14:creationId xmlns:p14="http://schemas.microsoft.com/office/powerpoint/2010/main" val="147240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attack that uses ping or ICMP messages to bring down the availability of a server or system.  </a:t>
            </a:r>
          </a:p>
          <a:p>
            <a:r>
              <a:rPr lang="en-US" dirty="0" err="1"/>
              <a:t>DDoS</a:t>
            </a:r>
            <a:r>
              <a:rPr lang="en-US" dirty="0"/>
              <a:t> attacks initiate from more than one host device.</a:t>
            </a:r>
          </a:p>
          <a:p>
            <a:endParaRPr lang="en-US" dirty="0"/>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Distributed Denial of Service Attacks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12" y="2133600"/>
            <a:ext cx="4229100" cy="3286125"/>
          </a:xfrm>
          <a:prstGeom prst="rect">
            <a:avLst/>
          </a:prstGeom>
        </p:spPr>
      </p:pic>
    </p:spTree>
    <p:extLst>
      <p:ext uri="{BB962C8B-B14F-4D97-AF65-F5344CB8AC3E}">
        <p14:creationId xmlns:p14="http://schemas.microsoft.com/office/powerpoint/2010/main" val="17935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ales presentation on product or service" id="{7EE400BE-508E-476C-BFCF-E5A4B7CBB911}" vid="{528475A2-2519-44AA-B642-41944284C867}"/>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430713AD0BE045B88185CAACBA9F8A" ma:contentTypeVersion="9" ma:contentTypeDescription="Create a new document." ma:contentTypeScope="" ma:versionID="aa1ba3545cd702dab3c107fe6ca02a08">
  <xsd:schema xmlns:xsd="http://www.w3.org/2001/XMLSchema" xmlns:xs="http://www.w3.org/2001/XMLSchema" xmlns:p="http://schemas.microsoft.com/office/2006/metadata/properties" xmlns:ns2="4844eda0-2d20-40c4-9635-0e999ff8572c" targetNamespace="http://schemas.microsoft.com/office/2006/metadata/properties" ma:root="true" ma:fieldsID="82fee4d57c9375704bac040be2825ab3" ns2:_="">
    <xsd:import namespace="4844eda0-2d20-40c4-9635-0e999ff857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4eda0-2d20-40c4-9635-0e999ff857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3D85CC-4D0D-4E12-BF04-4F62ED0F83EC}">
  <ds:schemaRefs>
    <ds:schemaRef ds:uri="http://schemas.microsoft.com/sharepoint/v3/contenttype/forms"/>
  </ds:schemaRefs>
</ds:datastoreItem>
</file>

<file path=customXml/itemProps2.xml><?xml version="1.0" encoding="utf-8"?>
<ds:datastoreItem xmlns:ds="http://schemas.openxmlformats.org/officeDocument/2006/customXml" ds:itemID="{F74C8ED7-1113-423C-B468-C8B37EAF6F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DFC476-9AC4-4C8B-87C5-B2C4323FF6A0}"/>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0</TotalTime>
  <Words>605</Words>
  <Application>Microsoft Office PowerPoint</Application>
  <PresentationFormat>Custom</PresentationFormat>
  <Paragraphs>58</Paragraphs>
  <Slides>18</Slides>
  <Notes>2</Notes>
  <HiddenSlides>0</HiddenSlides>
  <MMClips>2</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Sales presentation on product or service</vt:lpstr>
      <vt:lpstr>Cyber Threat Principles</vt:lpstr>
      <vt:lpstr>Exactly what are the cyber threats?</vt:lpstr>
      <vt:lpstr>Malware</vt:lpstr>
      <vt:lpstr>Network Sniffers</vt:lpstr>
      <vt:lpstr>Social Engineering</vt:lpstr>
      <vt:lpstr>Session Hijacking</vt:lpstr>
      <vt:lpstr>Botnets</vt:lpstr>
      <vt:lpstr>Stealth Scanning and Keyloggers</vt:lpstr>
      <vt:lpstr>Distributed Denial of Service Attacks</vt:lpstr>
      <vt:lpstr>Phishing</vt:lpstr>
      <vt:lpstr>A type of attack where a person, program or computer disguises itself as someone or something else to gain access to a resource.</vt:lpstr>
      <vt:lpstr>Password Cracker</vt:lpstr>
      <vt:lpstr>Defense By Hiding</vt:lpstr>
      <vt:lpstr>Password Cracking</vt:lpstr>
      <vt:lpstr>Password Cracking Speeds</vt:lpstr>
      <vt:lpstr>Demo of Password Lab</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Principles</dc:title>
  <dc:creator/>
  <cp:keywords/>
  <cp:lastModifiedBy/>
  <cp:revision>155</cp:revision>
  <dcterms:created xsi:type="dcterms:W3CDTF">2015-05-26T02:23:25Z</dcterms:created>
  <dcterms:modified xsi:type="dcterms:W3CDTF">2020-07-29T14:01:20Z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TC034605559991</vt:lpwstr>
  </property>
  <property fmtid="{D5CDD505-2E9C-101B-9397-08002B2CF9AE}" pid="3" name="ContentTypeId">
    <vt:lpwstr>0x0101005E430713AD0BE045B88185CAACBA9F8A</vt:lpwstr>
  </property>
</Properties>
</file>