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165da42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165da42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0489847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048984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0489847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0489847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165da4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165da4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165da425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165da425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952500"/>
            <a:ext cx="9144000" cy="6096000"/>
          </a:xfrm>
          <a:prstGeom prst="rect">
            <a:avLst/>
          </a:prstGeom>
          <a:noFill/>
          <a:ln>
            <a:noFill/>
          </a:ln>
        </p:spPr>
      </p:pic>
      <p:sp>
        <p:nvSpPr>
          <p:cNvPr id="55" name="Google Shape;55;p13"/>
          <p:cNvSpPr txBox="1"/>
          <p:nvPr>
            <p:ph type="ctrTitle"/>
          </p:nvPr>
        </p:nvSpPr>
        <p:spPr>
          <a:xfrm>
            <a:off x="508608" y="-726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Maze Challenge 2.0</a:t>
            </a:r>
            <a:endParaRPr/>
          </a:p>
        </p:txBody>
      </p:sp>
      <p:sp>
        <p:nvSpPr>
          <p:cNvPr id="56" name="Google Shape;56;p13"/>
          <p:cNvSpPr txBox="1"/>
          <p:nvPr>
            <p:ph idx="1" type="subTitle"/>
          </p:nvPr>
        </p:nvSpPr>
        <p:spPr>
          <a:xfrm>
            <a:off x="743375" y="1103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GenCyber 2023</a:t>
            </a:r>
            <a:endParaRPr>
              <a:solidFill>
                <a:schemeClr val="accent2"/>
              </a:solidFill>
            </a:endParaRPr>
          </a:p>
        </p:txBody>
      </p:sp>
      <p:pic>
        <p:nvPicPr>
          <p:cNvPr id="57" name="Google Shape;57;p13"/>
          <p:cNvPicPr preferRelativeResize="0"/>
          <p:nvPr/>
        </p:nvPicPr>
        <p:blipFill>
          <a:blip r:embed="rId4">
            <a:alphaModFix/>
          </a:blip>
          <a:stretch>
            <a:fillRect/>
          </a:stretch>
        </p:blipFill>
        <p:spPr>
          <a:xfrm rot="-1152386">
            <a:off x="200578" y="-495845"/>
            <a:ext cx="3017944" cy="1428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337725" y="134300"/>
            <a:ext cx="4646700" cy="17553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11700" y="10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Sphero Maze Challenge</a:t>
            </a:r>
            <a:endParaRPr/>
          </a:p>
        </p:txBody>
      </p:sp>
      <p:sp>
        <p:nvSpPr>
          <p:cNvPr id="64" name="Google Shape;64;p14"/>
          <p:cNvSpPr txBox="1"/>
          <p:nvPr>
            <p:ph idx="1" type="body"/>
          </p:nvPr>
        </p:nvSpPr>
        <p:spPr>
          <a:xfrm>
            <a:off x="311700" y="681975"/>
            <a:ext cx="4119900" cy="424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b="1" lang="en"/>
              <a:t>Overview:  This activity is all about getting Sphero through a maze via precise programming.  Getting Sphero up and running and then developing this program will involve lots of test runs and failures.  While the basic activity may be intriguing, the real exploration comes in the various challenges that can be </a:t>
            </a:r>
            <a:r>
              <a:rPr b="1" lang="en"/>
              <a:t>d frustration should be encouraged to try new things, c</a:t>
            </a:r>
            <a:r>
              <a:rPr b="1" lang="en"/>
              <a:t>to customize t</a:t>
            </a:r>
            <a:r>
              <a:rPr b="1" lang="en"/>
              <a:t>added </a:t>
            </a:r>
            <a:r>
              <a:rPr b="1" lang="en"/>
              <a:t>he experience.  Students experiencing difficulty anonsult resources and fellow students rather than given quick answ</a:t>
            </a:r>
            <a:r>
              <a:rPr b="1" lang="en"/>
              <a:t>ers.</a:t>
            </a:r>
            <a:endParaRPr/>
          </a:p>
        </p:txBody>
      </p:sp>
      <p:sp>
        <p:nvSpPr>
          <p:cNvPr id="65" name="Google Shape;65;p14"/>
          <p:cNvSpPr txBox="1"/>
          <p:nvPr/>
        </p:nvSpPr>
        <p:spPr>
          <a:xfrm flipH="1">
            <a:off x="4297375" y="214875"/>
            <a:ext cx="47541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2"/>
                </a:solidFill>
              </a:rPr>
              <a:t>Objectives</a:t>
            </a:r>
            <a:r>
              <a:rPr b="1" lang="en">
                <a:solidFill>
                  <a:schemeClr val="lt2"/>
                </a:solidFill>
              </a:rPr>
              <a:t>:  </a:t>
            </a:r>
            <a:endParaRPr b="1">
              <a:solidFill>
                <a:schemeClr val="lt2"/>
              </a:solidFill>
            </a:endParaRPr>
          </a:p>
          <a:p>
            <a:pPr indent="0" lvl="0" marL="0" rtl="0" algn="l">
              <a:lnSpc>
                <a:spcPct val="115000"/>
              </a:lnSpc>
              <a:spcBef>
                <a:spcPts val="0"/>
              </a:spcBef>
              <a:spcAft>
                <a:spcPts val="0"/>
              </a:spcAft>
              <a:buNone/>
            </a:pPr>
            <a:r>
              <a:rPr lang="en">
                <a:solidFill>
                  <a:schemeClr val="lt2"/>
                </a:solidFill>
              </a:rPr>
              <a:t>-Learn how a new technology works by </a:t>
            </a:r>
            <a:r>
              <a:rPr lang="en">
                <a:solidFill>
                  <a:srgbClr val="00FFFF"/>
                </a:solidFill>
              </a:rPr>
              <a:t>tinkering </a:t>
            </a:r>
            <a:r>
              <a:rPr lang="en">
                <a:solidFill>
                  <a:schemeClr val="lt2"/>
                </a:solidFill>
              </a:rPr>
              <a:t>with it.</a:t>
            </a:r>
            <a:endParaRPr>
              <a:solidFill>
                <a:schemeClr val="lt2"/>
              </a:solidFill>
            </a:endParaRPr>
          </a:p>
          <a:p>
            <a:pPr indent="0" lvl="0" marL="0" rtl="0" algn="l">
              <a:lnSpc>
                <a:spcPct val="115000"/>
              </a:lnSpc>
              <a:spcBef>
                <a:spcPts val="0"/>
              </a:spcBef>
              <a:spcAft>
                <a:spcPts val="0"/>
              </a:spcAft>
              <a:buNone/>
            </a:pPr>
            <a:r>
              <a:rPr lang="en">
                <a:solidFill>
                  <a:schemeClr val="lt2"/>
                </a:solidFill>
              </a:rPr>
              <a:t>-Use block code to create a program for Sphero</a:t>
            </a:r>
            <a:endParaRPr>
              <a:solidFill>
                <a:schemeClr val="lt2"/>
              </a:solidFill>
            </a:endParaRPr>
          </a:p>
          <a:p>
            <a:pPr indent="0" lvl="0" marL="0" rtl="0" algn="l">
              <a:lnSpc>
                <a:spcPct val="115000"/>
              </a:lnSpc>
              <a:spcBef>
                <a:spcPts val="0"/>
              </a:spcBef>
              <a:spcAft>
                <a:spcPts val="0"/>
              </a:spcAft>
              <a:buNone/>
            </a:pPr>
            <a:r>
              <a:rPr lang="en">
                <a:solidFill>
                  <a:schemeClr val="lt2"/>
                </a:solidFill>
              </a:rPr>
              <a:t>-Use trial and error to measure time and speed needed to create a successful </a:t>
            </a:r>
            <a:r>
              <a:rPr lang="en">
                <a:solidFill>
                  <a:srgbClr val="00FFFF"/>
                </a:solidFill>
              </a:rPr>
              <a:t>algorithm </a:t>
            </a:r>
            <a:r>
              <a:rPr lang="en">
                <a:solidFill>
                  <a:schemeClr val="lt2"/>
                </a:solidFill>
              </a:rPr>
              <a:t>for </a:t>
            </a:r>
            <a:r>
              <a:rPr lang="en">
                <a:solidFill>
                  <a:srgbClr val="00FFFF"/>
                </a:solidFill>
              </a:rPr>
              <a:t>autonomous </a:t>
            </a:r>
            <a:r>
              <a:rPr lang="en">
                <a:solidFill>
                  <a:schemeClr val="lt2"/>
                </a:solidFill>
              </a:rPr>
              <a:t>navigation through the maze</a:t>
            </a:r>
            <a:endParaRPr sz="1000"/>
          </a:p>
        </p:txBody>
      </p:sp>
      <p:sp>
        <p:nvSpPr>
          <p:cNvPr id="66" name="Google Shape;66;p14"/>
          <p:cNvSpPr txBox="1"/>
          <p:nvPr/>
        </p:nvSpPr>
        <p:spPr>
          <a:xfrm>
            <a:off x="4445125" y="2363600"/>
            <a:ext cx="44586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2"/>
                </a:solidFill>
              </a:rPr>
              <a:t>Vocabulary:</a:t>
            </a:r>
            <a:r>
              <a:rPr lang="en" sz="1500">
                <a:solidFill>
                  <a:schemeClr val="lt2"/>
                </a:solidFill>
              </a:rPr>
              <a:t>  </a:t>
            </a:r>
            <a:endParaRPr sz="1500">
              <a:solidFill>
                <a:schemeClr val="lt2"/>
              </a:solidFill>
            </a:endParaRPr>
          </a:p>
          <a:p>
            <a:pPr indent="0" lvl="0" marL="0" rtl="0" algn="l">
              <a:lnSpc>
                <a:spcPct val="115000"/>
              </a:lnSpc>
              <a:spcBef>
                <a:spcPts val="0"/>
              </a:spcBef>
              <a:spcAft>
                <a:spcPts val="0"/>
              </a:spcAft>
              <a:buNone/>
            </a:pPr>
            <a:r>
              <a:rPr b="1" lang="en" sz="1500">
                <a:solidFill>
                  <a:srgbClr val="00FFFF"/>
                </a:solidFill>
              </a:rPr>
              <a:t>Tinker</a:t>
            </a:r>
            <a:r>
              <a:rPr lang="en" sz="1500">
                <a:solidFill>
                  <a:schemeClr val="lt2"/>
                </a:solidFill>
              </a:rPr>
              <a:t>:  Play with or handle an object. Motivated by curiosity.</a:t>
            </a:r>
            <a:endParaRPr sz="1500">
              <a:solidFill>
                <a:schemeClr val="lt2"/>
              </a:solidFill>
            </a:endParaRPr>
          </a:p>
          <a:p>
            <a:pPr indent="0" lvl="0" marL="0" rtl="0" algn="l">
              <a:lnSpc>
                <a:spcPct val="115000"/>
              </a:lnSpc>
              <a:spcBef>
                <a:spcPts val="0"/>
              </a:spcBef>
              <a:spcAft>
                <a:spcPts val="0"/>
              </a:spcAft>
              <a:buNone/>
            </a:pPr>
            <a:r>
              <a:rPr lang="en" sz="1500">
                <a:solidFill>
                  <a:srgbClr val="00FFFF"/>
                </a:solidFill>
              </a:rPr>
              <a:t>Algorithm:</a:t>
            </a:r>
            <a:r>
              <a:rPr lang="en" sz="1500">
                <a:solidFill>
                  <a:schemeClr val="lt2"/>
                </a:solidFill>
              </a:rPr>
              <a:t> A process or set of rules to be followed in calculations or other problem-solving operations, especially by a computer.</a:t>
            </a:r>
            <a:endParaRPr sz="1500">
              <a:solidFill>
                <a:schemeClr val="lt2"/>
              </a:solidFill>
            </a:endParaRPr>
          </a:p>
          <a:p>
            <a:pPr indent="0" lvl="0" marL="0" rtl="0" algn="l">
              <a:lnSpc>
                <a:spcPct val="115000"/>
              </a:lnSpc>
              <a:spcBef>
                <a:spcPts val="0"/>
              </a:spcBef>
              <a:spcAft>
                <a:spcPts val="0"/>
              </a:spcAft>
              <a:buNone/>
            </a:pPr>
            <a:r>
              <a:rPr lang="en" sz="1500">
                <a:solidFill>
                  <a:srgbClr val="00FFFF"/>
                </a:solidFill>
              </a:rPr>
              <a:t>Autonomous</a:t>
            </a:r>
            <a:r>
              <a:rPr lang="en" sz="1500">
                <a:solidFill>
                  <a:schemeClr val="lt2"/>
                </a:solidFill>
              </a:rPr>
              <a:t>:  Action on its own, without intervention.</a:t>
            </a:r>
            <a:endParaRPr sz="1100"/>
          </a:p>
        </p:txBody>
      </p:sp>
      <p:sp>
        <p:nvSpPr>
          <p:cNvPr id="67" name="Google Shape;67;p14"/>
          <p:cNvSpPr/>
          <p:nvPr/>
        </p:nvSpPr>
        <p:spPr>
          <a:xfrm>
            <a:off x="4431725" y="2256150"/>
            <a:ext cx="4552800" cy="23817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345050" y="386950"/>
            <a:ext cx="656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2"/>
                </a:solidFill>
              </a:rPr>
              <a:t>Getting Started:  Connect your device</a:t>
            </a:r>
            <a:endParaRPr b="1" sz="2400">
              <a:solidFill>
                <a:schemeClr val="accent2"/>
              </a:solidFill>
            </a:endParaRPr>
          </a:p>
        </p:txBody>
      </p:sp>
      <p:pic>
        <p:nvPicPr>
          <p:cNvPr id="73" name="Google Shape;73;p15"/>
          <p:cNvPicPr preferRelativeResize="0"/>
          <p:nvPr/>
        </p:nvPicPr>
        <p:blipFill>
          <a:blip r:embed="rId3">
            <a:alphaModFix/>
          </a:blip>
          <a:stretch>
            <a:fillRect/>
          </a:stretch>
        </p:blipFill>
        <p:spPr>
          <a:xfrm>
            <a:off x="2001075" y="1261025"/>
            <a:ext cx="2332125" cy="2745700"/>
          </a:xfrm>
          <a:prstGeom prst="rect">
            <a:avLst/>
          </a:prstGeom>
          <a:noFill/>
          <a:ln>
            <a:noFill/>
          </a:ln>
        </p:spPr>
      </p:pic>
      <p:sp>
        <p:nvSpPr>
          <p:cNvPr id="74" name="Google Shape;74;p15"/>
          <p:cNvSpPr/>
          <p:nvPr/>
        </p:nvSpPr>
        <p:spPr>
          <a:xfrm rot="-1961971">
            <a:off x="1213800" y="2207337"/>
            <a:ext cx="3123651" cy="32196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4">
            <a:alphaModFix/>
          </a:blip>
          <a:stretch>
            <a:fillRect/>
          </a:stretch>
        </p:blipFill>
        <p:spPr>
          <a:xfrm>
            <a:off x="6470250" y="941050"/>
            <a:ext cx="1946526" cy="4040976"/>
          </a:xfrm>
          <a:prstGeom prst="rect">
            <a:avLst/>
          </a:prstGeom>
          <a:noFill/>
          <a:ln>
            <a:noFill/>
          </a:ln>
        </p:spPr>
      </p:pic>
      <p:sp>
        <p:nvSpPr>
          <p:cNvPr id="76" name="Google Shape;76;p15"/>
          <p:cNvSpPr txBox="1"/>
          <p:nvPr/>
        </p:nvSpPr>
        <p:spPr>
          <a:xfrm>
            <a:off x="583325" y="2724025"/>
            <a:ext cx="18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Click here</a:t>
            </a:r>
            <a:endParaRPr>
              <a:solidFill>
                <a:srgbClr val="FF0000"/>
              </a:solidFill>
            </a:endParaRPr>
          </a:p>
        </p:txBody>
      </p:sp>
      <p:sp>
        <p:nvSpPr>
          <p:cNvPr id="77" name="Google Shape;77;p15"/>
          <p:cNvSpPr txBox="1"/>
          <p:nvPr/>
        </p:nvSpPr>
        <p:spPr>
          <a:xfrm>
            <a:off x="4440950" y="1956150"/>
            <a:ext cx="246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rPr>
              <a:t>Choose your sphero from the menu</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36625" y="169925"/>
            <a:ext cx="593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2"/>
                </a:solidFill>
              </a:rPr>
              <a:t>Getting Started:  Creating a program</a:t>
            </a:r>
            <a:endParaRPr b="1" sz="2400">
              <a:solidFill>
                <a:schemeClr val="accent2"/>
              </a:solidFill>
            </a:endParaRPr>
          </a:p>
        </p:txBody>
      </p:sp>
      <p:pic>
        <p:nvPicPr>
          <p:cNvPr id="83" name="Google Shape;83;p16"/>
          <p:cNvPicPr preferRelativeResize="0"/>
          <p:nvPr/>
        </p:nvPicPr>
        <p:blipFill>
          <a:blip r:embed="rId3">
            <a:alphaModFix/>
          </a:blip>
          <a:stretch>
            <a:fillRect/>
          </a:stretch>
        </p:blipFill>
        <p:spPr>
          <a:xfrm>
            <a:off x="3957025" y="1486350"/>
            <a:ext cx="2481375" cy="2812199"/>
          </a:xfrm>
          <a:prstGeom prst="rect">
            <a:avLst/>
          </a:prstGeom>
          <a:noFill/>
          <a:ln>
            <a:noFill/>
          </a:ln>
        </p:spPr>
      </p:pic>
      <p:pic>
        <p:nvPicPr>
          <p:cNvPr id="84" name="Google Shape;84;p16"/>
          <p:cNvPicPr preferRelativeResize="0"/>
          <p:nvPr/>
        </p:nvPicPr>
        <p:blipFill>
          <a:blip r:embed="rId4">
            <a:alphaModFix/>
          </a:blip>
          <a:stretch>
            <a:fillRect/>
          </a:stretch>
        </p:blipFill>
        <p:spPr>
          <a:xfrm>
            <a:off x="1928550" y="770950"/>
            <a:ext cx="1738299" cy="3527600"/>
          </a:xfrm>
          <a:prstGeom prst="rect">
            <a:avLst/>
          </a:prstGeom>
          <a:noFill/>
          <a:ln>
            <a:noFill/>
          </a:ln>
        </p:spPr>
      </p:pic>
      <p:sp>
        <p:nvSpPr>
          <p:cNvPr id="85" name="Google Shape;85;p16"/>
          <p:cNvSpPr/>
          <p:nvPr/>
        </p:nvSpPr>
        <p:spPr>
          <a:xfrm rot="3211584">
            <a:off x="1017226" y="2984214"/>
            <a:ext cx="2342156" cy="20052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1248573">
            <a:off x="1081233" y="2921178"/>
            <a:ext cx="2214136" cy="2001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209100" y="1772888"/>
            <a:ext cx="21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1. Click</a:t>
            </a:r>
            <a:r>
              <a:rPr lang="en">
                <a:solidFill>
                  <a:srgbClr val="FF0000"/>
                </a:solidFill>
              </a:rPr>
              <a:t> on programs</a:t>
            </a:r>
            <a:endParaRPr>
              <a:solidFill>
                <a:srgbClr val="FF0000"/>
              </a:solidFill>
            </a:endParaRPr>
          </a:p>
        </p:txBody>
      </p:sp>
      <p:sp>
        <p:nvSpPr>
          <p:cNvPr id="88" name="Google Shape;88;p16"/>
          <p:cNvSpPr txBox="1"/>
          <p:nvPr/>
        </p:nvSpPr>
        <p:spPr>
          <a:xfrm>
            <a:off x="298175" y="2173088"/>
            <a:ext cx="219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2</a:t>
            </a:r>
            <a:r>
              <a:rPr lang="en">
                <a:solidFill>
                  <a:srgbClr val="FF0000"/>
                </a:solidFill>
              </a:rPr>
              <a:t>. Click  </a:t>
            </a:r>
            <a:r>
              <a:rPr b="1" lang="en" sz="2000">
                <a:solidFill>
                  <a:srgbClr val="FF0000"/>
                </a:solidFill>
              </a:rPr>
              <a:t>+ </a:t>
            </a:r>
            <a:endParaRPr b="1" sz="2000">
              <a:solidFill>
                <a:srgbClr val="FF0000"/>
              </a:solidFill>
            </a:endParaRPr>
          </a:p>
        </p:txBody>
      </p:sp>
      <p:sp>
        <p:nvSpPr>
          <p:cNvPr id="89" name="Google Shape;89;p16"/>
          <p:cNvSpPr txBox="1"/>
          <p:nvPr/>
        </p:nvSpPr>
        <p:spPr>
          <a:xfrm>
            <a:off x="3957025" y="797388"/>
            <a:ext cx="415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3. Give it a name</a:t>
            </a:r>
            <a:endParaRPr>
              <a:solidFill>
                <a:srgbClr val="FF0000"/>
              </a:solidFill>
            </a:endParaRPr>
          </a:p>
          <a:p>
            <a:pPr indent="0" lvl="0" marL="0" rtl="0" algn="l">
              <a:spcBef>
                <a:spcPts val="0"/>
              </a:spcBef>
              <a:spcAft>
                <a:spcPts val="0"/>
              </a:spcAft>
              <a:buNone/>
            </a:pPr>
            <a:r>
              <a:rPr lang="en">
                <a:solidFill>
                  <a:srgbClr val="FF0000"/>
                </a:solidFill>
              </a:rPr>
              <a:t>4. choose blocks and BOLT</a:t>
            </a:r>
            <a:endParaRPr>
              <a:solidFill>
                <a:srgbClr val="FF0000"/>
              </a:solidFill>
            </a:endParaRPr>
          </a:p>
        </p:txBody>
      </p:sp>
      <p:pic>
        <p:nvPicPr>
          <p:cNvPr id="90" name="Google Shape;90;p16"/>
          <p:cNvPicPr preferRelativeResize="0"/>
          <p:nvPr/>
        </p:nvPicPr>
        <p:blipFill>
          <a:blip r:embed="rId5">
            <a:alphaModFix/>
          </a:blip>
          <a:stretch>
            <a:fillRect/>
          </a:stretch>
        </p:blipFill>
        <p:spPr>
          <a:xfrm>
            <a:off x="6893300" y="893700"/>
            <a:ext cx="1951875" cy="3997501"/>
          </a:xfrm>
          <a:prstGeom prst="rect">
            <a:avLst/>
          </a:prstGeom>
          <a:noFill/>
          <a:ln>
            <a:noFill/>
          </a:ln>
        </p:spPr>
      </p:pic>
      <p:sp>
        <p:nvSpPr>
          <p:cNvPr id="91" name="Google Shape;91;p16"/>
          <p:cNvSpPr txBox="1"/>
          <p:nvPr/>
        </p:nvSpPr>
        <p:spPr>
          <a:xfrm>
            <a:off x="6893300" y="440463"/>
            <a:ext cx="21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Create your algorithm!</a:t>
            </a:r>
            <a:endParaRPr b="1" sz="2000">
              <a:solidFill>
                <a:srgbClr val="FF0000"/>
              </a:solidFill>
            </a:endParaRPr>
          </a:p>
        </p:txBody>
      </p:sp>
      <p:sp>
        <p:nvSpPr>
          <p:cNvPr id="92" name="Google Shape;92;p16"/>
          <p:cNvSpPr/>
          <p:nvPr/>
        </p:nvSpPr>
        <p:spPr>
          <a:xfrm rot="-3428324">
            <a:off x="5033764" y="2819784"/>
            <a:ext cx="4227923" cy="199882"/>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1812575" y="4595450"/>
            <a:ext cx="53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Aim your sphero before each test run for accurate results!</a:t>
            </a:r>
            <a:endParaRPr b="1" sz="2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163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Suggestions for getting started</a:t>
            </a:r>
            <a:endParaRPr/>
          </a:p>
        </p:txBody>
      </p:sp>
      <p:sp>
        <p:nvSpPr>
          <p:cNvPr id="99" name="Google Shape;99;p17"/>
          <p:cNvSpPr txBox="1"/>
          <p:nvPr>
            <p:ph idx="1" type="body"/>
          </p:nvPr>
        </p:nvSpPr>
        <p:spPr>
          <a:xfrm>
            <a:off x="311700" y="735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speed of 30 is a good setting to start with for your maze trials</a:t>
            </a:r>
            <a:endParaRPr/>
          </a:p>
          <a:p>
            <a:pPr indent="0" lvl="0" marL="0" rtl="0" algn="l">
              <a:spcBef>
                <a:spcPts val="1200"/>
              </a:spcBef>
              <a:spcAft>
                <a:spcPts val="0"/>
              </a:spcAft>
              <a:buNone/>
            </a:pPr>
            <a:r>
              <a:rPr lang="en"/>
              <a:t>-Sphero thinks about </a:t>
            </a:r>
            <a:r>
              <a:rPr lang="en"/>
              <a:t>direction</a:t>
            </a:r>
            <a:r>
              <a:rPr lang="en"/>
              <a:t> using a 360 degree circle where 0 degrees is “forward”.  Tap on the “set heading” bubble in the “roll” block  to familiarize yourself with how Sphero thinks about direction</a:t>
            </a:r>
            <a:endParaRPr/>
          </a:p>
          <a:p>
            <a:pPr indent="0" lvl="0" marL="0" rtl="0" algn="l">
              <a:spcBef>
                <a:spcPts val="1200"/>
              </a:spcBef>
              <a:spcAft>
                <a:spcPts val="0"/>
              </a:spcAft>
              <a:buNone/>
            </a:pPr>
            <a:r>
              <a:rPr lang="en"/>
              <a:t>- “Aim” your Sphero before each new trial,</a:t>
            </a:r>
            <a:endParaRPr/>
          </a:p>
          <a:p>
            <a:pPr indent="457200" lvl="0" marL="0" rtl="0" algn="l">
              <a:spcBef>
                <a:spcPts val="0"/>
              </a:spcBef>
              <a:spcAft>
                <a:spcPts val="0"/>
              </a:spcAft>
              <a:buNone/>
            </a:pPr>
            <a:r>
              <a:rPr lang="en"/>
              <a:t>especially if you picked it up and </a:t>
            </a:r>
            <a:endParaRPr/>
          </a:p>
          <a:p>
            <a:pPr indent="457200" lvl="0" marL="0" rtl="0" algn="l">
              <a:spcBef>
                <a:spcPts val="0"/>
              </a:spcBef>
              <a:spcAft>
                <a:spcPts val="0"/>
              </a:spcAft>
              <a:buNone/>
            </a:pPr>
            <a:r>
              <a:rPr lang="en"/>
              <a:t>carried it back to the start.</a:t>
            </a:r>
            <a:endParaRPr/>
          </a:p>
          <a:p>
            <a:pPr indent="0" lvl="0" marL="0" rtl="0" algn="l">
              <a:spcBef>
                <a:spcPts val="0"/>
              </a:spcBef>
              <a:spcAft>
                <a:spcPts val="1200"/>
              </a:spcAft>
              <a:buNone/>
            </a:pPr>
            <a:r>
              <a:t/>
            </a:r>
            <a:endParaRPr/>
          </a:p>
        </p:txBody>
      </p:sp>
      <p:pic>
        <p:nvPicPr>
          <p:cNvPr id="100" name="Google Shape;100;p17"/>
          <p:cNvPicPr preferRelativeResize="0"/>
          <p:nvPr/>
        </p:nvPicPr>
        <p:blipFill rotWithShape="1">
          <a:blip r:embed="rId3">
            <a:alphaModFix/>
          </a:blip>
          <a:srcRect b="50985" l="12909" r="12386" t="40609"/>
          <a:stretch/>
        </p:blipFill>
        <p:spPr>
          <a:xfrm>
            <a:off x="5143500" y="1980613"/>
            <a:ext cx="3803151" cy="926626"/>
          </a:xfrm>
          <a:prstGeom prst="rect">
            <a:avLst/>
          </a:prstGeom>
          <a:noFill/>
          <a:ln>
            <a:noFill/>
          </a:ln>
        </p:spPr>
      </p:pic>
      <p:sp>
        <p:nvSpPr>
          <p:cNvPr id="101" name="Google Shape;101;p17"/>
          <p:cNvSpPr/>
          <p:nvPr/>
        </p:nvSpPr>
        <p:spPr>
          <a:xfrm rot="2957933">
            <a:off x="5367164" y="1969878"/>
            <a:ext cx="653721" cy="33099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rotWithShape="1">
          <a:blip r:embed="rId4">
            <a:alphaModFix/>
          </a:blip>
          <a:srcRect b="79690" l="0" r="0" t="0"/>
          <a:stretch/>
        </p:blipFill>
        <p:spPr>
          <a:xfrm>
            <a:off x="487425" y="3387064"/>
            <a:ext cx="3803151" cy="1581861"/>
          </a:xfrm>
          <a:prstGeom prst="rect">
            <a:avLst/>
          </a:prstGeom>
          <a:noFill/>
          <a:ln>
            <a:noFill/>
          </a:ln>
        </p:spPr>
      </p:pic>
      <p:sp>
        <p:nvSpPr>
          <p:cNvPr id="103" name="Google Shape;103;p17"/>
          <p:cNvSpPr/>
          <p:nvPr/>
        </p:nvSpPr>
        <p:spPr>
          <a:xfrm rot="-3919001">
            <a:off x="2712833" y="4012476"/>
            <a:ext cx="653732" cy="331036"/>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rot="1829421">
            <a:off x="5103740" y="905697"/>
            <a:ext cx="4153925" cy="2787115"/>
          </a:xfrm>
          <a:prstGeom prst="irregularSeal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311700" y="12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a:t>
            </a:r>
            <a:r>
              <a:rPr lang="en"/>
              <a:t>Instructions</a:t>
            </a:r>
            <a:endParaRPr/>
          </a:p>
        </p:txBody>
      </p:sp>
      <p:sp>
        <p:nvSpPr>
          <p:cNvPr id="110" name="Google Shape;110;p18"/>
          <p:cNvSpPr txBox="1"/>
          <p:nvPr>
            <p:ph idx="1" type="body"/>
          </p:nvPr>
        </p:nvSpPr>
        <p:spPr>
          <a:xfrm>
            <a:off x="177425" y="863550"/>
            <a:ext cx="5704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-Create a maze using the tiles given to you</a:t>
            </a:r>
            <a:endParaRPr/>
          </a:p>
          <a:p>
            <a:pPr indent="0" lvl="0" marL="0" rtl="0" algn="l">
              <a:spcBef>
                <a:spcPts val="1200"/>
              </a:spcBef>
              <a:spcAft>
                <a:spcPts val="0"/>
              </a:spcAft>
              <a:buNone/>
            </a:pPr>
            <a:r>
              <a:rPr lang="en"/>
              <a:t>-Connect Sphero Bolt to tablet with bluetooth</a:t>
            </a:r>
            <a:endParaRPr/>
          </a:p>
          <a:p>
            <a:pPr indent="0" lvl="0" marL="0" rtl="0" algn="l">
              <a:spcBef>
                <a:spcPts val="1200"/>
              </a:spcBef>
              <a:spcAft>
                <a:spcPts val="0"/>
              </a:spcAft>
              <a:buNone/>
            </a:pPr>
            <a:r>
              <a:rPr lang="en"/>
              <a:t>-Open a new block code program in Sphero Edu</a:t>
            </a:r>
            <a:endParaRPr/>
          </a:p>
          <a:p>
            <a:pPr indent="0" lvl="0" marL="0" rtl="0" algn="l">
              <a:spcBef>
                <a:spcPts val="1200"/>
              </a:spcBef>
              <a:spcAft>
                <a:spcPts val="0"/>
              </a:spcAft>
              <a:buNone/>
            </a:pPr>
            <a:r>
              <a:rPr lang="en"/>
              <a:t>-Create a program in Sphero Edu and test it on Sphero</a:t>
            </a:r>
            <a:endParaRPr/>
          </a:p>
          <a:p>
            <a:pPr indent="0" lvl="0" marL="0" rtl="0" algn="l">
              <a:spcBef>
                <a:spcPts val="1200"/>
              </a:spcBef>
              <a:spcAft>
                <a:spcPts val="0"/>
              </a:spcAft>
              <a:buNone/>
            </a:pPr>
            <a:r>
              <a:rPr lang="en"/>
              <a:t>-Calibrate Sphero using the “Aim” setting in Sphero Edu</a:t>
            </a:r>
            <a:endParaRPr/>
          </a:p>
          <a:p>
            <a:pPr indent="0" lvl="0" marL="0" rtl="0" algn="l">
              <a:spcBef>
                <a:spcPts val="1200"/>
              </a:spcBef>
              <a:spcAft>
                <a:spcPts val="1200"/>
              </a:spcAft>
              <a:buNone/>
            </a:pPr>
            <a:r>
              <a:rPr lang="en"/>
              <a:t>-Test and iterate to create an autonomous program to navigate Sphero from Start to Finish</a:t>
            </a:r>
            <a:endParaRPr/>
          </a:p>
        </p:txBody>
      </p:sp>
      <p:sp>
        <p:nvSpPr>
          <p:cNvPr id="111" name="Google Shape;111;p18"/>
          <p:cNvSpPr txBox="1"/>
          <p:nvPr/>
        </p:nvSpPr>
        <p:spPr>
          <a:xfrm rot="1513227">
            <a:off x="5405777" y="1723406"/>
            <a:ext cx="3218946" cy="123143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2"/>
                </a:solidFill>
              </a:rPr>
              <a:t>Your counselors will help you level up with </a:t>
            </a:r>
            <a:r>
              <a:rPr lang="en" sz="1700">
                <a:solidFill>
                  <a:schemeClr val="accent2"/>
                </a:solidFill>
              </a:rPr>
              <a:t>additional</a:t>
            </a:r>
            <a:r>
              <a:rPr lang="en" sz="1700">
                <a:solidFill>
                  <a:schemeClr val="accent2"/>
                </a:solidFill>
              </a:rPr>
              <a:t> challenges to customize </a:t>
            </a:r>
            <a:endParaRPr sz="1700">
              <a:solidFill>
                <a:schemeClr val="accent2"/>
              </a:solidFill>
            </a:endParaRPr>
          </a:p>
          <a:p>
            <a:pPr indent="0" lvl="0" marL="0" rtl="0" algn="ctr">
              <a:spcBef>
                <a:spcPts val="0"/>
              </a:spcBef>
              <a:spcAft>
                <a:spcPts val="0"/>
              </a:spcAft>
              <a:buNone/>
            </a:pPr>
            <a:r>
              <a:rPr lang="en" sz="1700">
                <a:solidFill>
                  <a:schemeClr val="accent2"/>
                </a:solidFill>
              </a:rPr>
              <a:t>your maze!</a:t>
            </a:r>
            <a:endParaRPr sz="17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