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66" r:id="rId2"/>
    <p:sldId id="1498" r:id="rId3"/>
    <p:sldId id="1564" r:id="rId4"/>
    <p:sldId id="1570" r:id="rId5"/>
    <p:sldId id="1565" r:id="rId6"/>
    <p:sldId id="1567" r:id="rId7"/>
    <p:sldId id="1568" r:id="rId8"/>
    <p:sldId id="1569" r:id="rId9"/>
    <p:sldId id="1571" r:id="rId10"/>
    <p:sldId id="1572" r:id="rId11"/>
    <p:sldId id="1573" r:id="rId12"/>
    <p:sldId id="1574" r:id="rId13"/>
    <p:sldId id="1575" r:id="rId14"/>
    <p:sldId id="1576" r:id="rId15"/>
  </p:sldIdLst>
  <p:sldSz cx="9144000" cy="6858000" type="screen4x3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0" autoAdjust="0"/>
    <p:restoredTop sz="84024" autoAdjust="0"/>
  </p:normalViewPr>
  <p:slideViewPr>
    <p:cSldViewPr>
      <p:cViewPr varScale="1">
        <p:scale>
          <a:sx n="54" d="100"/>
          <a:sy n="54" d="100"/>
        </p:scale>
        <p:origin x="942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138" cy="479539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5EC8B11D-C69E-4C0F-8018-2A269D330CB0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72"/>
            <a:ext cx="3170138" cy="479539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D6F74C61-EC25-4280-8631-64EAEF50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53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138" cy="479539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33E89DD3-5D74-4C17-9D3A-70CC657E9166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2313"/>
            <a:ext cx="4797425" cy="3597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086"/>
            <a:ext cx="5852814" cy="4320317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72"/>
            <a:ext cx="3170138" cy="479539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C073FD30-38C0-4754-8015-20825EEB7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0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FD30-38C0-4754-8015-20825EEB7EE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45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10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79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11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029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12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991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13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002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14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83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2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0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3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93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4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42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5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826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6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14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7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621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8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65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023E2-AB23-43DB-B8D2-220346818656}" type="slidenum">
              <a:rPr lang="es-ES"/>
              <a:pPr/>
              <a:t>9</a:t>
            </a:fld>
            <a:endParaRPr lang="es-E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19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BDEC6-DD46-4B39-86BE-7AFD60D3EA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61CC7-19E9-4482-AB67-5243EDEC12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15079-8123-4C28-B93A-01F2CC5B27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49A68-EA58-45C9-BAA4-AA81D64DA5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B5B4C-5969-457F-B623-98B80989616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F05C0-7CD8-45FC-A65B-400E194C59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10763-1551-49DF-9768-ADB43D76C2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57DC7-7BBD-4A91-A411-8329A28031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ADC01-BEE5-41D4-8A97-D8E271CBF6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279FC-BD0A-40CF-8D7F-EF4D0C6D8B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9D982-C893-44D8-B0D1-4B2F9A7A64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33C85-7F66-4E62-A6A6-9DE9F2C7F6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B5F4C-8D6C-48C0-9B5B-0C6948C507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AB5B4C-5969-457F-B623-98B8098961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5" r:id="rId13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.Macchiavello@lse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0" y="47900"/>
            <a:ext cx="9144000" cy="6167709"/>
          </a:xfrm>
        </p:spPr>
        <p:txBody>
          <a:bodyPr/>
          <a:lstStyle/>
          <a:p>
            <a:pPr algn="l"/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sz="4400" b="1" dirty="0" smtClean="0">
                <a:solidFill>
                  <a:schemeClr val="tx1"/>
                </a:solidFill>
              </a:rPr>
              <a:t>EEE</a:t>
            </a:r>
            <a:endParaRPr lang="en-GB" sz="4400" b="1" dirty="0" smtClean="0">
              <a:solidFill>
                <a:schemeClr val="tx1"/>
              </a:solidFill>
            </a:endParaRPr>
          </a:p>
          <a:p>
            <a:endParaRPr lang="en-GB" sz="4400" b="1" dirty="0">
              <a:solidFill>
                <a:schemeClr val="tx1"/>
              </a:solidFill>
            </a:endParaRPr>
          </a:p>
          <a:p>
            <a:pPr lvl="1"/>
            <a:r>
              <a:rPr lang="en-GB" b="1" dirty="0" smtClean="0">
                <a:solidFill>
                  <a:schemeClr val="tx1"/>
                </a:solidFill>
              </a:rPr>
              <a:t>Eco-System Payments in Supply Chains</a:t>
            </a:r>
          </a:p>
          <a:p>
            <a:pPr lvl="1"/>
            <a:r>
              <a:rPr lang="en-GB" b="1" dirty="0" smtClean="0">
                <a:solidFill>
                  <a:schemeClr val="tx1"/>
                </a:solidFill>
              </a:rPr>
              <a:t>(</a:t>
            </a:r>
            <a:r>
              <a:rPr lang="en-GB" b="1" dirty="0" smtClean="0">
                <a:solidFill>
                  <a:srgbClr val="FF0000"/>
                </a:solidFill>
              </a:rPr>
              <a:t>some opportunities?</a:t>
            </a:r>
            <a:r>
              <a:rPr lang="en-GB" b="1" dirty="0" smtClean="0">
                <a:solidFill>
                  <a:schemeClr val="tx1"/>
                </a:solidFill>
              </a:rPr>
              <a:t>)</a:t>
            </a:r>
            <a:endParaRPr lang="en-GB" b="1" dirty="0" smtClean="0">
              <a:solidFill>
                <a:schemeClr val="tx1"/>
              </a:solidFill>
            </a:endParaRPr>
          </a:p>
          <a:p>
            <a:pPr lvl="1" algn="l"/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endParaRPr lang="en-GB" sz="2800" b="1" dirty="0" smtClean="0">
              <a:solidFill>
                <a:schemeClr val="tx1"/>
              </a:solidFill>
            </a:endParaRPr>
          </a:p>
          <a:p>
            <a:r>
              <a:rPr lang="en-GB" sz="2800" b="1" dirty="0" smtClean="0">
                <a:solidFill>
                  <a:schemeClr val="tx1"/>
                </a:solidFill>
              </a:rPr>
              <a:t>Rocco Macchiavello</a:t>
            </a:r>
          </a:p>
          <a:p>
            <a:r>
              <a:rPr lang="en-GB" sz="2800" dirty="0" smtClean="0">
                <a:solidFill>
                  <a:schemeClr val="tx1"/>
                </a:solidFill>
                <a:hlinkClick r:id="rId3"/>
              </a:rPr>
              <a:t>r.macchiavello@lse.ac.uk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endParaRPr lang="en-GB" sz="2800" dirty="0" smtClean="0">
              <a:solidFill>
                <a:schemeClr val="tx1"/>
              </a:solidFill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512" y="6356350"/>
            <a:ext cx="878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(NB: similar issues arise w.r.t. social &amp; governance sustainability)*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b="1" dirty="0" err="1" smtClean="0">
                <a:latin typeface="+mj-lt"/>
              </a:rPr>
              <a:t>Nespresso</a:t>
            </a:r>
            <a:r>
              <a:rPr lang="en-GB" sz="2400" dirty="0" smtClean="0">
                <a:latin typeface="+mj-lt"/>
              </a:rPr>
              <a:t> </a:t>
            </a:r>
            <a:endParaRPr lang="en-GB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b="1" dirty="0" smtClean="0">
                <a:latin typeface="+mj-lt"/>
              </a:rPr>
              <a:t>Farmer Connect</a:t>
            </a:r>
            <a:r>
              <a:rPr lang="en-GB" sz="2400" dirty="0" smtClean="0">
                <a:latin typeface="+mj-lt"/>
              </a:rPr>
              <a:t> </a:t>
            </a:r>
            <a:r>
              <a:rPr lang="en-GB" sz="2400" dirty="0" smtClean="0">
                <a:latin typeface="+mj-lt"/>
              </a:rPr>
              <a:t> 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Opportunities 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72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GB" sz="2400" dirty="0" smtClean="0">
                <a:latin typeface="+mj-lt"/>
              </a:rPr>
              <a:t>A leading player in coffee -- &amp; sustainability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GB" sz="2400" dirty="0" smtClean="0">
                <a:latin typeface="+mj-lt"/>
              </a:rPr>
              <a:t>AAA sustainable quality program the “flagship” buyer-driven VSS in the coffee chain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GB" sz="2400" dirty="0" smtClean="0">
                <a:latin typeface="+mj-lt"/>
              </a:rPr>
              <a:t>Program (see Macchiavello &amp; Miquel-Florensa)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A </a:t>
            </a:r>
            <a:r>
              <a:rPr lang="en-GB" sz="2400" i="1" dirty="0" smtClean="0">
                <a:latin typeface="+mj-lt"/>
              </a:rPr>
              <a:t>vertical restraint</a:t>
            </a:r>
            <a:r>
              <a:rPr lang="en-GB" sz="2400" dirty="0" smtClean="0">
                <a:latin typeface="+mj-lt"/>
              </a:rPr>
              <a:t>: the contract between </a:t>
            </a:r>
            <a:r>
              <a:rPr lang="en-GB" sz="2400" b="1" dirty="0" err="1" smtClean="0">
                <a:latin typeface="+mj-lt"/>
              </a:rPr>
              <a:t>Nespresso</a:t>
            </a:r>
            <a:r>
              <a:rPr lang="en-GB" sz="2400" dirty="0" smtClean="0">
                <a:latin typeface="+mj-lt"/>
              </a:rPr>
              <a:t> &amp; the exporter specifies conditions (a price premium) at which the exporter sources from the farmers.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Program already pays an additional premium to </a:t>
            </a:r>
            <a:r>
              <a:rPr lang="en-GB" sz="2400" b="1" dirty="0" smtClean="0">
                <a:latin typeface="+mj-lt"/>
              </a:rPr>
              <a:t>RF</a:t>
            </a:r>
            <a:r>
              <a:rPr lang="en-GB" sz="2400" dirty="0" smtClean="0">
                <a:latin typeface="+mj-lt"/>
              </a:rPr>
              <a:t> certified farmers*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A form of PES (?)</a:t>
            </a:r>
            <a:endParaRPr lang="en-GB" sz="20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Invited </a:t>
            </a:r>
            <a:r>
              <a:rPr lang="en-GB" sz="2400" dirty="0" err="1" smtClean="0">
                <a:latin typeface="+mj-lt"/>
              </a:rPr>
              <a:t>Nespresso</a:t>
            </a:r>
            <a:r>
              <a:rPr lang="en-GB" sz="2400" dirty="0" smtClean="0">
                <a:latin typeface="+mj-lt"/>
              </a:rPr>
              <a:t> to participate in MG430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Group assignment on introducing PES in their program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They are interested in doing so in multiple origins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err="1" smtClean="0">
                <a:latin typeface="+mj-lt"/>
              </a:rPr>
              <a:t>Nespresso</a:t>
            </a:r>
            <a:r>
              <a:rPr lang="en-GB" sz="2000" dirty="0" smtClean="0">
                <a:latin typeface="+mj-lt"/>
              </a:rPr>
              <a:t> already does a lot of environmental programs (&amp; shared info)</a:t>
            </a:r>
            <a:endParaRPr lang="en-GB" sz="2400" dirty="0" smtClean="0"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400" dirty="0"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400" dirty="0" smtClean="0"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400" dirty="0" smtClean="0">
              <a:latin typeface="+mj-lt"/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err="1" smtClean="0">
                <a:ea typeface="ＭＳ Ｐゴシック" pitchFamily="34" charset="-128"/>
              </a:rPr>
              <a:t>Nespresso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9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Tremendous potential.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err="1" smtClean="0">
                <a:latin typeface="+mj-lt"/>
              </a:rPr>
              <a:t>Nespresso</a:t>
            </a:r>
            <a:r>
              <a:rPr lang="en-GB" sz="2400" dirty="0" smtClean="0">
                <a:latin typeface="+mj-lt"/>
              </a:rPr>
              <a:t> core capability: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Already figured out how to charge consumers a substantial premium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Breakdown of coffee 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GB" sz="2000" dirty="0" smtClean="0">
                <a:latin typeface="+mj-lt"/>
              </a:rPr>
              <a:t>costs (</a:t>
            </a:r>
            <a:r>
              <a:rPr lang="en-GB" sz="2000" b="1" u="sng" dirty="0" smtClean="0">
                <a:latin typeface="+mj-lt"/>
              </a:rPr>
              <a:t>not</a:t>
            </a:r>
            <a:r>
              <a:rPr lang="en-GB" sz="2000" dirty="0" smtClean="0">
                <a:latin typeface="+mj-lt"/>
              </a:rPr>
              <a:t> </a:t>
            </a:r>
            <a:r>
              <a:rPr lang="en-GB" sz="2000" dirty="0" err="1" smtClean="0">
                <a:latin typeface="+mj-lt"/>
              </a:rPr>
              <a:t>Nespresso</a:t>
            </a:r>
            <a:r>
              <a:rPr lang="en-GB" sz="2000" dirty="0" smtClean="0">
                <a:latin typeface="+mj-lt"/>
              </a:rPr>
              <a:t>!)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000" dirty="0" smtClean="0">
              <a:latin typeface="+mj-lt"/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000" dirty="0">
              <a:latin typeface="+mj-lt"/>
            </a:endParaRP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GB" sz="2000" dirty="0" smtClean="0">
                <a:latin typeface="+mj-lt"/>
              </a:rPr>
              <a:t>Even modest </a:t>
            </a:r>
            <a:r>
              <a:rPr lang="en-GB" sz="2000" dirty="0" err="1" smtClean="0">
                <a:latin typeface="+mj-lt"/>
              </a:rPr>
              <a:t>premia</a:t>
            </a:r>
            <a:r>
              <a:rPr lang="en-GB" sz="2000" dirty="0" smtClean="0">
                <a:latin typeface="+mj-lt"/>
              </a:rPr>
              <a:t> =&gt; 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GB" sz="2000" dirty="0" smtClean="0">
                <a:latin typeface="+mj-lt"/>
              </a:rPr>
              <a:t>Huge impact on farmers </a:t>
            </a:r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GB" sz="2000" dirty="0" smtClean="0">
                <a:latin typeface="+mj-lt"/>
              </a:rPr>
              <a:t>Income (&amp; incentives) 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err="1" smtClean="0">
                <a:ea typeface="ＭＳ Ｐゴシック" pitchFamily="34" charset="-128"/>
              </a:rPr>
              <a:t>Nespresso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724" y="2176512"/>
            <a:ext cx="5669772" cy="45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Start-up based in Geneva set up by </a:t>
            </a:r>
            <a:r>
              <a:rPr lang="en-GB" sz="2600" dirty="0" err="1" smtClean="0">
                <a:latin typeface="+mj-lt"/>
              </a:rPr>
              <a:t>Sucafina</a:t>
            </a:r>
            <a:r>
              <a:rPr lang="en-GB" sz="2600" dirty="0" smtClean="0">
                <a:latin typeface="+mj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200" dirty="0" smtClean="0">
                <a:latin typeface="+mj-lt"/>
              </a:rPr>
              <a:t>One of the world’s largest traders of coffee -- &amp; expanding. CEO is LSE alumnus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200" dirty="0" smtClean="0">
                <a:latin typeface="+mj-lt"/>
              </a:rPr>
              <a:t>Involved in MG430 last years.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Integrated Block-chain Platform, 3 interconnected systems: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200" dirty="0" smtClean="0">
                <a:latin typeface="+mj-lt"/>
              </a:rPr>
              <a:t>Farmers </a:t>
            </a:r>
            <a:r>
              <a:rPr lang="en-GB" sz="2200" dirty="0" smtClean="0">
                <a:latin typeface="+mj-lt"/>
                <a:sym typeface="Wingdings" panose="05000000000000000000" pitchFamily="2" charset="2"/>
              </a:rPr>
              <a:t> being rolled out now</a:t>
            </a:r>
            <a:endParaRPr lang="en-GB" sz="2200" dirty="0" smtClean="0">
              <a:latin typeface="+mj-lt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200" dirty="0" smtClean="0">
                <a:latin typeface="+mj-lt"/>
              </a:rPr>
              <a:t>[Supply-Chain*]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200" dirty="0" smtClean="0">
                <a:latin typeface="+mj-lt"/>
              </a:rPr>
              <a:t>Consumer (</a:t>
            </a:r>
            <a:r>
              <a:rPr lang="en-GB" sz="2200" i="1" dirty="0" smtClean="0">
                <a:latin typeface="+mj-lt"/>
              </a:rPr>
              <a:t>Thank My Farmer</a:t>
            </a:r>
            <a:r>
              <a:rPr lang="en-GB" sz="2200" dirty="0" smtClean="0">
                <a:latin typeface="+mj-lt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Two RCTs “ongoing” (more if I can expand the team!)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200" dirty="0" err="1" smtClean="0">
                <a:latin typeface="+mj-lt"/>
              </a:rPr>
              <a:t>Smuckers</a:t>
            </a:r>
            <a:r>
              <a:rPr lang="en-GB" sz="2200" dirty="0" smtClean="0">
                <a:latin typeface="+mj-lt"/>
              </a:rPr>
              <a:t>/Folgers 1850: 1</a:t>
            </a:r>
            <a:r>
              <a:rPr lang="en-GB" sz="2200" baseline="30000" dirty="0" smtClean="0">
                <a:latin typeface="+mj-lt"/>
              </a:rPr>
              <a:t>st</a:t>
            </a:r>
            <a:r>
              <a:rPr lang="en-GB" sz="2200" dirty="0" smtClean="0">
                <a:latin typeface="+mj-lt"/>
              </a:rPr>
              <a:t> RCT on </a:t>
            </a:r>
            <a:r>
              <a:rPr lang="en-GB" sz="2200" dirty="0" err="1" smtClean="0">
                <a:latin typeface="+mj-lt"/>
              </a:rPr>
              <a:t>wtp</a:t>
            </a:r>
            <a:r>
              <a:rPr lang="en-GB" sz="2200" dirty="0" smtClean="0">
                <a:latin typeface="+mj-lt"/>
              </a:rPr>
              <a:t> for traceability on Amazon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200" dirty="0" smtClean="0">
                <a:latin typeface="+mj-lt"/>
              </a:rPr>
              <a:t>Rwanda: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1800" dirty="0" smtClean="0">
                <a:latin typeface="+mj-lt"/>
              </a:rPr>
              <a:t>Impact of “donations” on farmers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1800" dirty="0" smtClean="0">
                <a:latin typeface="+mj-lt"/>
              </a:rPr>
              <a:t>Drivers of willingness to donate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Interest in environmental (e.g., Orang </a:t>
            </a:r>
            <a:r>
              <a:rPr lang="en-GB" sz="2600" dirty="0" err="1" smtClean="0">
                <a:latin typeface="+mj-lt"/>
              </a:rPr>
              <a:t>Utang</a:t>
            </a:r>
            <a:r>
              <a:rPr lang="en-GB" sz="2600" dirty="0" smtClean="0">
                <a:latin typeface="+mj-lt"/>
              </a:rPr>
              <a:t> Coffee) 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Farmer Connect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7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I think this is a good area to do work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6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Intersection of Environmental / Development / IO-ORG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6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Huge demand from companies (and GVTs !)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6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Some connections already in place for </a:t>
            </a:r>
            <a:r>
              <a:rPr lang="en-GB" sz="2600" dirty="0" err="1" smtClean="0">
                <a:latin typeface="+mj-lt"/>
              </a:rPr>
              <a:t>phd</a:t>
            </a:r>
            <a:r>
              <a:rPr lang="en-GB" sz="2600" dirty="0" smtClean="0">
                <a:latin typeface="+mj-lt"/>
              </a:rPr>
              <a:t> students in early years of program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6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600" dirty="0" smtClean="0">
                <a:latin typeface="+mj-lt"/>
              </a:rPr>
              <a:t>Several other contexts </a:t>
            </a:r>
            <a:r>
              <a:rPr lang="en-GB" sz="2600" dirty="0" err="1" smtClean="0">
                <a:latin typeface="+mj-lt"/>
              </a:rPr>
              <a:t>tbd</a:t>
            </a:r>
            <a:r>
              <a:rPr lang="en-GB" sz="2600" dirty="0" smtClean="0">
                <a:latin typeface="+mj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200" dirty="0" smtClean="0">
                <a:latin typeface="+mj-lt"/>
              </a:rPr>
              <a:t>I think many of the issues also apply to “social/governance” compliance (</a:t>
            </a:r>
            <a:r>
              <a:rPr lang="en-GB" sz="2200" dirty="0" smtClean="0">
                <a:latin typeface="+mj-lt"/>
              </a:rPr>
              <a:t>labour law violations, human right abuses, </a:t>
            </a:r>
            <a:r>
              <a:rPr lang="en-GB" sz="2200" dirty="0" err="1" smtClean="0">
                <a:latin typeface="+mj-lt"/>
              </a:rPr>
              <a:t>etc</a:t>
            </a:r>
            <a:r>
              <a:rPr lang="en-GB" sz="2200" dirty="0" smtClean="0">
                <a:latin typeface="+mj-lt"/>
              </a:rPr>
              <a:t>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Conclusions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86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4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dirty="0" smtClean="0">
                <a:latin typeface="+mj-lt"/>
              </a:rPr>
              <a:t>Intro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dirty="0" smtClean="0">
                <a:latin typeface="+mj-lt"/>
              </a:rPr>
              <a:t>Two potential collaborations: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b="1" dirty="0" err="1" smtClean="0">
                <a:latin typeface="+mj-lt"/>
              </a:rPr>
              <a:t>Nespresso</a:t>
            </a:r>
            <a:endParaRPr lang="en-GB" b="1" dirty="0" smtClean="0">
              <a:latin typeface="+mj-lt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b="1" dirty="0" smtClean="0">
                <a:latin typeface="+mj-lt"/>
              </a:rPr>
              <a:t>Farmer Connect</a:t>
            </a:r>
            <a:r>
              <a:rPr lang="en-GB" dirty="0" smtClean="0">
                <a:latin typeface="+mj-lt"/>
              </a:rPr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dirty="0" smtClean="0">
                <a:latin typeface="+mj-lt"/>
              </a:rPr>
              <a:t>Conclusions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dirty="0" smtClean="0"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dirty="0" smtClean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Plan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512" y="6356350"/>
            <a:ext cx="878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5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How to Approach This?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512" y="6356350"/>
            <a:ext cx="878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189384" y="1510989"/>
            <a:ext cx="5869632" cy="3816424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987824" y="1510990"/>
            <a:ext cx="5869632" cy="381642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67400" y="2760548"/>
            <a:ext cx="14401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SUPPLY </a:t>
            </a:r>
            <a:r>
              <a:rPr lang="en-GB" sz="2800" b="1" dirty="0" smtClean="0"/>
              <a:t>CHAINS</a:t>
            </a:r>
            <a:endParaRPr lang="en-GB" sz="2800" b="1" dirty="0"/>
          </a:p>
        </p:txBody>
      </p:sp>
      <p:sp>
        <p:nvSpPr>
          <p:cNvPr id="18" name="Rectangle 17"/>
          <p:cNvSpPr/>
          <p:nvPr/>
        </p:nvSpPr>
        <p:spPr>
          <a:xfrm>
            <a:off x="6372200" y="2758331"/>
            <a:ext cx="1999878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ECOS-</a:t>
            </a:r>
            <a:endParaRPr lang="en-GB" sz="2800" b="1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PAYMENTS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403648" y="4413013"/>
            <a:ext cx="914400" cy="9144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loud Callout 6"/>
          <p:cNvSpPr/>
          <p:nvPr/>
        </p:nvSpPr>
        <p:spPr>
          <a:xfrm>
            <a:off x="7652289" y="3913150"/>
            <a:ext cx="914400" cy="612648"/>
          </a:xfrm>
          <a:prstGeom prst="cloudCallout">
            <a:avLst>
              <a:gd name="adj1" fmla="val -40251"/>
              <a:gd name="adj2" fmla="val 7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b="1" dirty="0" smtClean="0"/>
              <a:t>?</a:t>
            </a:r>
            <a:endParaRPr lang="en-GB" sz="3000" b="1" dirty="0"/>
          </a:p>
        </p:txBody>
      </p:sp>
      <p:sp>
        <p:nvSpPr>
          <p:cNvPr id="16" name="Smiley Face 15"/>
          <p:cNvSpPr/>
          <p:nvPr/>
        </p:nvSpPr>
        <p:spPr>
          <a:xfrm>
            <a:off x="6810873" y="4455046"/>
            <a:ext cx="914400" cy="9144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b="1" u="sng" dirty="0" smtClean="0">
                <a:latin typeface="+mj-lt"/>
              </a:rPr>
              <a:t>From environmental</a:t>
            </a:r>
            <a:r>
              <a:rPr lang="en-GB" dirty="0" smtClean="0">
                <a:latin typeface="+mj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dirty="0" smtClean="0">
                <a:latin typeface="+mj-lt"/>
              </a:rPr>
              <a:t>Topic appears to be relevant in many contexts: e.g., deforestation (palm oil, cocoa, cattle, …), pollution (e.g., mining, waste disposal, …)  conservation (e.g., fisheries) …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b="1" u="sng" dirty="0"/>
              <a:t>From </a:t>
            </a:r>
            <a:r>
              <a:rPr lang="en-GB" b="1" u="sng" dirty="0" smtClean="0"/>
              <a:t>supply chain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dirty="0" smtClean="0">
                <a:latin typeface="+mj-lt"/>
              </a:rPr>
              <a:t>Typically, environmental regulations / programs / NGOs generate </a:t>
            </a:r>
            <a:r>
              <a:rPr lang="en-GB" dirty="0" smtClean="0">
                <a:latin typeface="+mj-lt"/>
              </a:rPr>
              <a:t>data on supply chains that are difficult to get …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dirty="0" smtClean="0">
                <a:latin typeface="+mj-lt"/>
              </a:rPr>
              <a:t>Not comprehensive as VAT,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dirty="0" smtClean="0">
                <a:latin typeface="+mj-lt"/>
              </a:rPr>
              <a:t>But often more detailed on certain aspects </a:t>
            </a:r>
            <a:endParaRPr lang="en-GB" dirty="0" smtClean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Topic &amp; Research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512" y="6356350"/>
            <a:ext cx="878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5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Focus on deforestation / forest protection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 smtClean="0"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400" dirty="0"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000" dirty="0" smtClean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Supply Chain Programs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512" y="6356350"/>
            <a:ext cx="878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89855"/>
              </p:ext>
            </p:extLst>
          </p:nvPr>
        </p:nvGraphicFramePr>
        <p:xfrm>
          <a:off x="322789" y="2937466"/>
          <a:ext cx="864096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57992834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81782283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90968035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7875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Purpose of Initiative 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7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/>
                        <a:t>Goal Setting</a:t>
                      </a:r>
                      <a:endParaRPr lang="en-GB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/>
                        <a:t>Implementation</a:t>
                      </a:r>
                      <a:endParaRPr lang="en-GB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034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2400" dirty="0" smtClean="0"/>
                        <a:t>Actors Involved 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i="1" dirty="0" smtClean="0"/>
                        <a:t>Company</a:t>
                      </a:r>
                      <a:r>
                        <a:rPr lang="en-GB" sz="2400" i="1" baseline="0" dirty="0" smtClean="0"/>
                        <a:t> </a:t>
                      </a:r>
                      <a:endParaRPr lang="en-GB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Company pledges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Codes of Conduct / Private</a:t>
                      </a:r>
                      <a:r>
                        <a:rPr lang="en-GB" sz="20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VSS</a:t>
                      </a:r>
                      <a:r>
                        <a:rPr lang="en-GB" sz="20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en-GB" sz="20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611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 smtClean="0"/>
                        <a:t>Multiple Stakeholders</a:t>
                      </a:r>
                      <a:endParaRPr lang="en-GB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Collective aspirations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Sectoral Standards</a:t>
                      </a:r>
                      <a:endParaRPr lang="en-GB" sz="20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525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875740" y="5072851"/>
            <a:ext cx="215801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9303" y="595866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e.g., RSPO</a:t>
            </a:r>
            <a:endParaRPr lang="en-GB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35933" y="3297506"/>
            <a:ext cx="791312" cy="72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5043" y="2906313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e.g., Cargill, </a:t>
            </a:r>
          </a:p>
          <a:p>
            <a:r>
              <a:rPr lang="en-GB" b="1" dirty="0" smtClean="0"/>
              <a:t>Unilever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666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Focus on deforestation / forest protection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 smtClean="0"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400" dirty="0">
              <a:latin typeface="+mj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000" dirty="0" smtClean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Supply Chain Programs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512" y="6356350"/>
            <a:ext cx="878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95884"/>
              </p:ext>
            </p:extLst>
          </p:nvPr>
        </p:nvGraphicFramePr>
        <p:xfrm>
          <a:off x="322789" y="2937466"/>
          <a:ext cx="864096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57992834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81782283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90968035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7875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Purpose of Initiative </a:t>
                      </a:r>
                      <a:endParaRPr lang="en-GB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7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/>
                        <a:t>Goal Setting</a:t>
                      </a:r>
                      <a:endParaRPr lang="en-GB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/>
                        <a:t>Implementation</a:t>
                      </a:r>
                      <a:endParaRPr lang="en-GB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034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GB" sz="2400" dirty="0" smtClean="0"/>
                        <a:t>Actors Involved 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i="1" dirty="0" smtClean="0"/>
                        <a:t>Company</a:t>
                      </a:r>
                      <a:r>
                        <a:rPr lang="en-GB" sz="2400" i="1" baseline="0" dirty="0" smtClean="0"/>
                        <a:t> </a:t>
                      </a:r>
                      <a:endParaRPr lang="en-GB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Company pledges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Codes of Conduct / Private</a:t>
                      </a:r>
                      <a:r>
                        <a:rPr lang="en-GB" sz="20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VSS</a:t>
                      </a:r>
                      <a:r>
                        <a:rPr lang="en-GB" sz="20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en-GB" sz="20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0611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 smtClean="0"/>
                        <a:t>Multiple Stakeholders</a:t>
                      </a:r>
                      <a:endParaRPr lang="en-GB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Collective aspirations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Sectoral Standards</a:t>
                      </a:r>
                      <a:endParaRPr lang="en-GB" sz="20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46525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6875740" y="5072851"/>
            <a:ext cx="215801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9303" y="595866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e.g., RSPO</a:t>
            </a:r>
            <a:endParaRPr lang="en-GB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635933" y="3297506"/>
            <a:ext cx="791312" cy="72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45043" y="2906313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e.g., Cargill, </a:t>
            </a:r>
          </a:p>
          <a:p>
            <a:r>
              <a:rPr lang="en-GB" b="1" dirty="0" smtClean="0"/>
              <a:t>Unilever</a:t>
            </a:r>
            <a:endParaRPr lang="en-GB" b="1" dirty="0"/>
          </a:p>
        </p:txBody>
      </p:sp>
      <p:sp>
        <p:nvSpPr>
          <p:cNvPr id="18" name="Cloud 17"/>
          <p:cNvSpPr/>
          <p:nvPr/>
        </p:nvSpPr>
        <p:spPr>
          <a:xfrm>
            <a:off x="286544" y="1359766"/>
            <a:ext cx="8533928" cy="1656184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Challenges: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200" i="1" dirty="0" smtClean="0">
                <a:solidFill>
                  <a:schemeClr val="tx1"/>
                </a:solidFill>
              </a:rPr>
              <a:t>Leakage</a:t>
            </a:r>
            <a:r>
              <a:rPr lang="en-GB" sz="2200" dirty="0" smtClean="0">
                <a:solidFill>
                  <a:schemeClr val="tx1"/>
                </a:solidFill>
              </a:rPr>
              <a:t>, </a:t>
            </a:r>
            <a:r>
              <a:rPr lang="en-GB" sz="2200" i="1" dirty="0" smtClean="0">
                <a:solidFill>
                  <a:schemeClr val="tx1"/>
                </a:solidFill>
              </a:rPr>
              <a:t>Low Adoption Rates</a:t>
            </a:r>
            <a:r>
              <a:rPr lang="en-GB" sz="2200" dirty="0" smtClean="0">
                <a:solidFill>
                  <a:schemeClr val="tx1"/>
                </a:solidFill>
              </a:rPr>
              <a:t>, </a:t>
            </a:r>
            <a:r>
              <a:rPr lang="en-GB" sz="2200" i="1" dirty="0" smtClean="0">
                <a:solidFill>
                  <a:schemeClr val="tx1"/>
                </a:solidFill>
              </a:rPr>
              <a:t>Selective Adoption</a:t>
            </a:r>
            <a:r>
              <a:rPr lang="en-GB" sz="2200" dirty="0" smtClean="0">
                <a:solidFill>
                  <a:schemeClr val="tx1"/>
                </a:solidFill>
              </a:rPr>
              <a:t>, </a:t>
            </a:r>
            <a:r>
              <a:rPr lang="en-GB" sz="2200" i="1" dirty="0" smtClean="0">
                <a:solidFill>
                  <a:schemeClr val="tx1"/>
                </a:solidFill>
              </a:rPr>
              <a:t>Unintended (Social) Consequences 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None/>
            </a:pPr>
            <a:endParaRPr lang="en-GB" sz="2400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i="1" dirty="0" smtClean="0">
                <a:latin typeface="+mj-lt"/>
              </a:rPr>
              <a:t>Definition</a:t>
            </a:r>
            <a:r>
              <a:rPr lang="en-GB" sz="2400" dirty="0" smtClean="0">
                <a:latin typeface="+mj-lt"/>
              </a:rPr>
              <a:t>: the exchange of value for land management practices intended to provide or ensure ecosystem services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4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i="1" dirty="0" smtClean="0">
                <a:latin typeface="+mj-lt"/>
              </a:rPr>
              <a:t>Typologies </a:t>
            </a:r>
            <a:r>
              <a:rPr lang="en-GB" sz="2400" dirty="0" smtClean="0">
                <a:latin typeface="+mj-lt"/>
              </a:rPr>
              <a:t>(main):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User-financed PES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Government-financed PES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Compliance PES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Key issues: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Who are the beneficiaries? How easy it is to collect payments from them (e.g., watershed vs habitat conservation)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Transactions costs (including transparency, enforcement, commitments)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512" y="6356350"/>
            <a:ext cx="878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Payments for Ecosystem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7868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Not going to fix climate change (e.g., planting trees)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However: 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000" dirty="0" smtClean="0">
                <a:latin typeface="+mj-lt"/>
              </a:rPr>
              <a:t>Huge demand from companies to reduce CO2 emissions </a:t>
            </a:r>
          </a:p>
          <a:p>
            <a:pPr marL="914400" lvl="1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000" dirty="0" smtClean="0">
                <a:latin typeface="+mj-lt"/>
              </a:rPr>
              <a:t>Possibly implementation advantages</a:t>
            </a:r>
          </a:p>
          <a:p>
            <a:pPr marL="514350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endParaRPr lang="en-GB" sz="2400" dirty="0">
              <a:latin typeface="+mj-lt"/>
            </a:endParaRPr>
          </a:p>
          <a:p>
            <a:pPr marL="4000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In particular on 2. a key challenge in many contexts is that beneficiaries are not organized to pay 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E.g., watershed vs habitat conservation … 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endParaRPr lang="en-GB" sz="2000" dirty="0">
              <a:latin typeface="+mj-lt"/>
            </a:endParaRPr>
          </a:p>
          <a:p>
            <a:pPr marL="4000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In the case of supply chain programs, companies might be able to get dispersed beneficiaries – i.e. environmentally conscious </a:t>
            </a:r>
            <a:r>
              <a:rPr lang="en-GB" sz="2400" b="1" dirty="0" smtClean="0">
                <a:latin typeface="+mj-lt"/>
              </a:rPr>
              <a:t>consumers</a:t>
            </a:r>
            <a:r>
              <a:rPr lang="en-GB" sz="2400" dirty="0" smtClean="0">
                <a:latin typeface="+mj-lt"/>
              </a:rPr>
              <a:t> – to pay at relatively low implementation costs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000" dirty="0" smtClean="0">
                <a:latin typeface="+mj-lt"/>
              </a:rPr>
              <a:t>The supply chain is already organized to deliver differentiated products to consumers   </a:t>
            </a:r>
            <a:r>
              <a:rPr lang="en-GB" sz="2000" dirty="0" smtClean="0">
                <a:latin typeface="+mj-lt"/>
              </a:rPr>
              <a:t> 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9512" y="6356350"/>
            <a:ext cx="8784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PES in Supply Chains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68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980728"/>
            <a:ext cx="8786874" cy="55438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</a:pPr>
            <a:r>
              <a:rPr lang="en-GB" sz="2400" dirty="0" smtClean="0">
                <a:latin typeface="+mj-lt"/>
              </a:rPr>
              <a:t>If true, then some questions … 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 dirty="0" smtClean="0">
                <a:latin typeface="+mj-lt"/>
              </a:rPr>
              <a:t>Are consumers willing to pay? If so for what?</a:t>
            </a:r>
          </a:p>
          <a:p>
            <a:pPr marL="857250" lvl="1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Farmer/small-holder/producer is no longer only supplying a product (e.g., coffee) – (s)he is also supplying alternative “services”: e.g., forest conservation, bird habitat, </a:t>
            </a:r>
            <a:r>
              <a:rPr lang="en-GB" sz="2000" dirty="0" err="1" smtClean="0">
                <a:latin typeface="+mj-lt"/>
              </a:rPr>
              <a:t>etc</a:t>
            </a:r>
            <a:r>
              <a:rPr lang="en-GB" sz="2000" dirty="0" smtClean="0">
                <a:latin typeface="+mj-lt"/>
              </a:rPr>
              <a:t> </a:t>
            </a:r>
          </a:p>
          <a:p>
            <a:pPr marL="857250" lvl="1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Potential to [significantly?] increase income (see, e.g., living income gap)</a:t>
            </a:r>
            <a:r>
              <a:rPr lang="en-GB" sz="2000" dirty="0" smtClean="0">
                <a:latin typeface="+mj-lt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endParaRPr lang="en-GB" sz="2400" dirty="0" smtClean="0">
              <a:latin typeface="+mj-lt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 dirty="0"/>
              <a:t>How critical is </a:t>
            </a:r>
            <a:r>
              <a:rPr lang="en-GB" sz="2400" b="1" u="sng" dirty="0" smtClean="0"/>
              <a:t>traceability</a:t>
            </a:r>
            <a:r>
              <a:rPr lang="en-GB" sz="2400" dirty="0" smtClean="0"/>
              <a:t>?</a:t>
            </a:r>
          </a:p>
          <a:p>
            <a:pPr marL="857250" lvl="1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Clearly necessary (but not sufficient!) for </a:t>
            </a:r>
            <a:r>
              <a:rPr lang="en-GB" sz="2000" i="1" dirty="0" smtClean="0">
                <a:latin typeface="+mj-lt"/>
              </a:rPr>
              <a:t>implementation, </a:t>
            </a:r>
            <a:r>
              <a:rPr lang="en-GB" sz="2000" dirty="0" smtClean="0">
                <a:latin typeface="+mj-lt"/>
              </a:rPr>
              <a:t>enforcement, M&amp;E. But is it also critical for consumers?   </a:t>
            </a:r>
            <a:endParaRPr lang="en-GB" sz="2000" dirty="0">
              <a:latin typeface="+mj-lt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endParaRPr lang="en-GB" sz="2400" dirty="0" smtClean="0">
              <a:latin typeface="+mj-lt"/>
            </a:endParaRP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GB" sz="2400" dirty="0" smtClean="0">
                <a:latin typeface="+mj-lt"/>
              </a:rPr>
              <a:t>Is this only in niche markets? Or can positive WTP be elicited also in more mainstream markets?</a:t>
            </a:r>
          </a:p>
          <a:p>
            <a:pPr marL="857250" lvl="1" indent="-45720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+mj-lt"/>
              </a:rPr>
              <a:t>Remarkably little good evidence on this. Most evidence (including in marketing !) is </a:t>
            </a:r>
            <a:r>
              <a:rPr lang="en-GB" sz="2000" b="1" u="sng" dirty="0" smtClean="0">
                <a:latin typeface="+mj-lt"/>
              </a:rPr>
              <a:t>not</a:t>
            </a:r>
            <a:r>
              <a:rPr lang="en-GB" sz="2000" dirty="0" smtClean="0">
                <a:latin typeface="+mj-lt"/>
              </a:rPr>
              <a:t> with actual purchasing decisions in the field. Mostly it is hypothetical / intention to purchase studies and/or labs with students</a:t>
            </a:r>
            <a:endParaRPr lang="en-GB" sz="2400" dirty="0" smtClean="0">
              <a:latin typeface="+mj-lt"/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479" y="14387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7020272" y="836712"/>
            <a:ext cx="20882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68344" y="980728"/>
            <a:ext cx="1432520" cy="83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February 25th 2021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EEE</a:t>
            </a:r>
            <a:endParaRPr lang="en-GB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478" y="48370"/>
            <a:ext cx="8229600" cy="1143000"/>
          </a:xfrm>
        </p:spPr>
        <p:txBody>
          <a:bodyPr/>
          <a:lstStyle/>
          <a:p>
            <a:pPr algn="l"/>
            <a:r>
              <a:rPr lang="en-GB" altLang="en-US" b="1" dirty="0" smtClean="0">
                <a:ea typeface="ＭＳ Ｐゴシック" pitchFamily="34" charset="-128"/>
              </a:rPr>
              <a:t>PES, Consumers &amp; Producers</a:t>
            </a:r>
            <a:endParaRPr lang="en-GB" altLang="en-US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5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FBB0BF273F92453C862A2C50F3F27BA1"/>
  <p:tag name="TPVERSION" val="5"/>
  <p:tag name="TPFULLVERSION" val="5.4.1.2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20843</TotalTime>
  <Words>920</Words>
  <Application>Microsoft Office PowerPoint</Application>
  <PresentationFormat>On-screen Show (4:3)</PresentationFormat>
  <Paragraphs>199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Wingdings</vt:lpstr>
      <vt:lpstr>Office Theme</vt:lpstr>
      <vt:lpstr>PowerPoint Presentation</vt:lpstr>
      <vt:lpstr>Plan</vt:lpstr>
      <vt:lpstr>How to Approach This?</vt:lpstr>
      <vt:lpstr>Topic &amp; Research</vt:lpstr>
      <vt:lpstr>Supply Chain Programs</vt:lpstr>
      <vt:lpstr>Supply Chain Programs</vt:lpstr>
      <vt:lpstr>Payments for Ecosystem Services</vt:lpstr>
      <vt:lpstr>PES in Supply Chains</vt:lpstr>
      <vt:lpstr>PES, Consumers &amp; Producers</vt:lpstr>
      <vt:lpstr>Opportunities </vt:lpstr>
      <vt:lpstr>Nespresso</vt:lpstr>
      <vt:lpstr>Nespresso</vt:lpstr>
      <vt:lpstr>Farmer Connect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Praise of Theory</dc:title>
  <dc:creator>Brittany</dc:creator>
  <cp:lastModifiedBy>Macchiavello,R</cp:lastModifiedBy>
  <cp:revision>661</cp:revision>
  <cp:lastPrinted>2020-02-11T18:15:55Z</cp:lastPrinted>
  <dcterms:created xsi:type="dcterms:W3CDTF">2011-06-06T13:07:03Z</dcterms:created>
  <dcterms:modified xsi:type="dcterms:W3CDTF">2021-02-23T01:23:39Z</dcterms:modified>
</cp:coreProperties>
</file>