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Lst>
  <p:notesMasterIdLst>
    <p:notesMasterId r:id="rId12"/>
  </p:notesMasterIdLst>
  <p:sldIdLst>
    <p:sldId id="301" r:id="rId2"/>
    <p:sldId id="443" r:id="rId3"/>
    <p:sldId id="536" r:id="rId4"/>
    <p:sldId id="535" r:id="rId5"/>
    <p:sldId id="538" r:id="rId6"/>
    <p:sldId id="539" r:id="rId7"/>
    <p:sldId id="540" r:id="rId8"/>
    <p:sldId id="541" r:id="rId9"/>
    <p:sldId id="543" r:id="rId10"/>
    <p:sldId id="542" r:id="rId1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la Gillespie" initials="LG" lastIdx="3" clrIdx="0">
    <p:extLst>
      <p:ext uri="{19B8F6BF-5375-455C-9EA6-DF929625EA0E}">
        <p15:presenceInfo xmlns:p15="http://schemas.microsoft.com/office/powerpoint/2012/main" userId="e06ef91fd6c49b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D8"/>
    <a:srgbClr val="B2BD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C3771-DEB9-4334-9B9C-0519B556C173}" v="28" dt="2021-01-18T19:23:43.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86" autoAdjust="0"/>
    <p:restoredTop sz="67785" autoAdjust="0"/>
  </p:normalViewPr>
  <p:slideViewPr>
    <p:cSldViewPr snapToGrid="0" snapToObjects="1">
      <p:cViewPr varScale="1">
        <p:scale>
          <a:sx n="72" d="100"/>
          <a:sy n="72" d="100"/>
        </p:scale>
        <p:origin x="17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hyperlink" Target="https://rstudio-education.github.io/hopr/"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1" Type="http://schemas.openxmlformats.org/officeDocument/2006/relationships/hyperlink" Target="https://rstudio-education.github.io/hopr/"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3404DB-353A-46C8-AD79-B0386F3C64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EF555CD-F44A-40D7-A18E-29EA82A6FFF5}">
      <dgm:prSet/>
      <dgm:spPr/>
      <dgm:t>
        <a:bodyPr/>
        <a:lstStyle/>
        <a:p>
          <a:r>
            <a:rPr lang="en-US" b="1">
              <a:latin typeface="Calibri" panose="020F0502020204030204" pitchFamily="34" charset="0"/>
              <a:cs typeface="Calibri" panose="020F0502020204030204" pitchFamily="34" charset="0"/>
            </a:rPr>
            <a:t>Week 1: </a:t>
          </a:r>
          <a:r>
            <a:rPr lang="en-US">
              <a:latin typeface="Calibri" panose="020F0502020204030204" pitchFamily="34" charset="0"/>
              <a:cs typeface="Calibri" panose="020F0502020204030204" pitchFamily="34" charset="0"/>
            </a:rPr>
            <a:t>Potential outcomes framework</a:t>
          </a:r>
        </a:p>
      </dgm:t>
    </dgm:pt>
    <dgm:pt modelId="{425D800C-19DA-4011-8541-4C0867BBBF48}" type="parTrans" cxnId="{42BBB93C-340A-4C08-98C8-8562E20E3D46}">
      <dgm:prSet/>
      <dgm:spPr/>
      <dgm:t>
        <a:bodyPr/>
        <a:lstStyle/>
        <a:p>
          <a:endParaRPr lang="en-US"/>
        </a:p>
      </dgm:t>
    </dgm:pt>
    <dgm:pt modelId="{F5A6BA48-F507-4A3F-A7B7-41E874686178}" type="sibTrans" cxnId="{42BBB93C-340A-4C08-98C8-8562E20E3D46}">
      <dgm:prSet/>
      <dgm:spPr/>
      <dgm:t>
        <a:bodyPr/>
        <a:lstStyle/>
        <a:p>
          <a:endParaRPr lang="en-US"/>
        </a:p>
      </dgm:t>
    </dgm:pt>
    <dgm:pt modelId="{60E42797-AB05-462B-A372-C6ADFE9C80B5}">
      <dgm:prSet/>
      <dgm:spPr/>
      <dgm:t>
        <a:bodyPr/>
        <a:lstStyle/>
        <a:p>
          <a:r>
            <a:rPr lang="en-US" b="1" dirty="0">
              <a:latin typeface="Calibri" panose="020F0502020204030204" pitchFamily="34" charset="0"/>
              <a:cs typeface="Calibri" panose="020F0502020204030204" pitchFamily="34" charset="0"/>
            </a:rPr>
            <a:t>Week 2: </a:t>
          </a:r>
          <a:r>
            <a:rPr lang="en-US" dirty="0">
              <a:latin typeface="Calibri" panose="020F0502020204030204" pitchFamily="34" charset="0"/>
              <a:cs typeface="Calibri" panose="020F0502020204030204" pitchFamily="34" charset="0"/>
            </a:rPr>
            <a:t>Randomized experiments</a:t>
          </a:r>
        </a:p>
      </dgm:t>
    </dgm:pt>
    <dgm:pt modelId="{BCDADC68-7261-4449-A2F1-B836D3DCADA9}" type="parTrans" cxnId="{6A6276D1-B09C-4650-B5A8-47A716421131}">
      <dgm:prSet/>
      <dgm:spPr/>
      <dgm:t>
        <a:bodyPr/>
        <a:lstStyle/>
        <a:p>
          <a:endParaRPr lang="en-US"/>
        </a:p>
      </dgm:t>
    </dgm:pt>
    <dgm:pt modelId="{D0806966-DED5-4968-856E-4AB060E2BF82}" type="sibTrans" cxnId="{6A6276D1-B09C-4650-B5A8-47A716421131}">
      <dgm:prSet/>
      <dgm:spPr/>
      <dgm:t>
        <a:bodyPr/>
        <a:lstStyle/>
        <a:p>
          <a:endParaRPr lang="en-US"/>
        </a:p>
      </dgm:t>
    </dgm:pt>
    <dgm:pt modelId="{51CEFC3A-E49D-48A6-84F5-C04F76BBCD91}">
      <dgm:prSet/>
      <dgm:spPr/>
      <dgm:t>
        <a:bodyPr/>
        <a:lstStyle/>
        <a:p>
          <a:r>
            <a:rPr lang="en-US" b="1" dirty="0">
              <a:latin typeface="Calibri" panose="020F0502020204030204" pitchFamily="34" charset="0"/>
              <a:cs typeface="Calibri" panose="020F0502020204030204" pitchFamily="34" charset="0"/>
            </a:rPr>
            <a:t>Week 3: </a:t>
          </a:r>
          <a:r>
            <a:rPr lang="en-US" dirty="0">
              <a:latin typeface="Calibri" panose="020F0502020204030204" pitchFamily="34" charset="0"/>
              <a:cs typeface="Calibri" panose="020F0502020204030204" pitchFamily="34" charset="0"/>
            </a:rPr>
            <a:t>Selection on observables I</a:t>
          </a:r>
        </a:p>
      </dgm:t>
    </dgm:pt>
    <dgm:pt modelId="{1BDA9B76-E672-474E-9563-D2737BA667B1}" type="parTrans" cxnId="{984D5DB5-1B2A-4E0F-883F-09F045403B47}">
      <dgm:prSet/>
      <dgm:spPr/>
      <dgm:t>
        <a:bodyPr/>
        <a:lstStyle/>
        <a:p>
          <a:endParaRPr lang="en-US"/>
        </a:p>
      </dgm:t>
    </dgm:pt>
    <dgm:pt modelId="{1F518D75-7EAC-4B15-8B43-D2E529D5F029}" type="sibTrans" cxnId="{984D5DB5-1B2A-4E0F-883F-09F045403B47}">
      <dgm:prSet/>
      <dgm:spPr/>
      <dgm:t>
        <a:bodyPr/>
        <a:lstStyle/>
        <a:p>
          <a:endParaRPr lang="en-US"/>
        </a:p>
      </dgm:t>
    </dgm:pt>
    <dgm:pt modelId="{1AFFC02E-E9A8-4895-B455-3BF54B274C9E}">
      <dgm:prSet/>
      <dgm:spPr/>
      <dgm:t>
        <a:bodyPr/>
        <a:lstStyle/>
        <a:p>
          <a:r>
            <a:rPr lang="en-US" b="1">
              <a:latin typeface="Calibri" panose="020F0502020204030204" pitchFamily="34" charset="0"/>
              <a:cs typeface="Calibri" panose="020F0502020204030204" pitchFamily="34" charset="0"/>
            </a:rPr>
            <a:t>Week 4: </a:t>
          </a:r>
          <a:r>
            <a:rPr lang="en-US">
              <a:latin typeface="Calibri" panose="020F0502020204030204" pitchFamily="34" charset="0"/>
              <a:cs typeface="Calibri" panose="020F0502020204030204" pitchFamily="34" charset="0"/>
            </a:rPr>
            <a:t>Selection on observables II</a:t>
          </a:r>
        </a:p>
      </dgm:t>
    </dgm:pt>
    <dgm:pt modelId="{67A7A959-83D9-4219-A6C0-69191C264E28}" type="parTrans" cxnId="{B8820955-03A0-45A7-B875-0CCB7A1563FA}">
      <dgm:prSet/>
      <dgm:spPr/>
      <dgm:t>
        <a:bodyPr/>
        <a:lstStyle/>
        <a:p>
          <a:endParaRPr lang="en-US"/>
        </a:p>
      </dgm:t>
    </dgm:pt>
    <dgm:pt modelId="{8AAC8F49-6C24-452E-9268-B0E5888ABD2F}" type="sibTrans" cxnId="{B8820955-03A0-45A7-B875-0CCB7A1563FA}">
      <dgm:prSet/>
      <dgm:spPr/>
      <dgm:t>
        <a:bodyPr/>
        <a:lstStyle/>
        <a:p>
          <a:endParaRPr lang="en-US"/>
        </a:p>
      </dgm:t>
    </dgm:pt>
    <dgm:pt modelId="{D231458E-BC2B-4192-9EBE-BE7F1292A711}">
      <dgm:prSet/>
      <dgm:spPr/>
      <dgm:t>
        <a:bodyPr/>
        <a:lstStyle/>
        <a:p>
          <a:r>
            <a:rPr lang="en-US" b="1">
              <a:latin typeface="Calibri" panose="020F0502020204030204" pitchFamily="34" charset="0"/>
              <a:cs typeface="Calibri" panose="020F0502020204030204" pitchFamily="34" charset="0"/>
            </a:rPr>
            <a:t>Week 5: </a:t>
          </a:r>
          <a:r>
            <a:rPr lang="en-US">
              <a:latin typeface="Calibri" panose="020F0502020204030204" pitchFamily="34" charset="0"/>
              <a:cs typeface="Calibri" panose="020F0502020204030204" pitchFamily="34" charset="0"/>
            </a:rPr>
            <a:t>Selection on observables III</a:t>
          </a:r>
        </a:p>
      </dgm:t>
    </dgm:pt>
    <dgm:pt modelId="{37217FD9-257F-4CF0-AC5D-D6A2592D06AB}" type="parTrans" cxnId="{AF7A07E4-CB9C-45F3-898A-43AC21135A30}">
      <dgm:prSet/>
      <dgm:spPr/>
      <dgm:t>
        <a:bodyPr/>
        <a:lstStyle/>
        <a:p>
          <a:endParaRPr lang="en-US"/>
        </a:p>
      </dgm:t>
    </dgm:pt>
    <dgm:pt modelId="{F806CC58-1CFA-4EB3-A7E1-346E1888F488}" type="sibTrans" cxnId="{AF7A07E4-CB9C-45F3-898A-43AC21135A30}">
      <dgm:prSet/>
      <dgm:spPr/>
      <dgm:t>
        <a:bodyPr/>
        <a:lstStyle/>
        <a:p>
          <a:endParaRPr lang="en-US"/>
        </a:p>
      </dgm:t>
    </dgm:pt>
    <dgm:pt modelId="{253DD02A-2547-44CF-A7D6-F1464BAD64F4}">
      <dgm:prSet/>
      <dgm:spPr/>
      <dgm:t>
        <a:bodyPr/>
        <a:lstStyle/>
        <a:p>
          <a:r>
            <a:rPr lang="en-US" b="1">
              <a:latin typeface="Calibri" panose="020F0502020204030204" pitchFamily="34" charset="0"/>
              <a:cs typeface="Calibri" panose="020F0502020204030204" pitchFamily="34" charset="0"/>
            </a:rPr>
            <a:t>Week 6: </a:t>
          </a:r>
          <a:r>
            <a:rPr lang="en-US">
              <a:latin typeface="Calibri" panose="020F0502020204030204" pitchFamily="34" charset="0"/>
              <a:cs typeface="Calibri" panose="020F0502020204030204" pitchFamily="34" charset="0"/>
            </a:rPr>
            <a:t>Reading week </a:t>
          </a:r>
        </a:p>
      </dgm:t>
    </dgm:pt>
    <dgm:pt modelId="{D8B474AF-7CF3-44B9-9DC0-8D2F6DDB748C}" type="parTrans" cxnId="{1C6779CE-C554-47C3-B5D5-C479D77063FA}">
      <dgm:prSet/>
      <dgm:spPr/>
      <dgm:t>
        <a:bodyPr/>
        <a:lstStyle/>
        <a:p>
          <a:endParaRPr lang="en-US"/>
        </a:p>
      </dgm:t>
    </dgm:pt>
    <dgm:pt modelId="{7E14785F-3820-4430-BDA7-78ABD9E1791C}" type="sibTrans" cxnId="{1C6779CE-C554-47C3-B5D5-C479D77063FA}">
      <dgm:prSet/>
      <dgm:spPr/>
      <dgm:t>
        <a:bodyPr/>
        <a:lstStyle/>
        <a:p>
          <a:endParaRPr lang="en-US"/>
        </a:p>
      </dgm:t>
    </dgm:pt>
    <dgm:pt modelId="{3E793AB0-7425-4896-9E9A-66B4CFD9DEC2}">
      <dgm:prSet/>
      <dgm:spPr/>
      <dgm:t>
        <a:bodyPr/>
        <a:lstStyle/>
        <a:p>
          <a:r>
            <a:rPr lang="en-US" b="1" dirty="0">
              <a:latin typeface="Calibri" panose="020F0502020204030204" pitchFamily="34" charset="0"/>
              <a:cs typeface="Calibri" panose="020F0502020204030204" pitchFamily="34" charset="0"/>
            </a:rPr>
            <a:t>Week 7: </a:t>
          </a:r>
          <a:r>
            <a:rPr lang="en-US" dirty="0">
              <a:latin typeface="Calibri" panose="020F0502020204030204" pitchFamily="34" charset="0"/>
              <a:cs typeface="Calibri" panose="020F0502020204030204" pitchFamily="34" charset="0"/>
            </a:rPr>
            <a:t>Differences in differences I</a:t>
          </a:r>
        </a:p>
      </dgm:t>
    </dgm:pt>
    <dgm:pt modelId="{6307A393-FE24-4392-9612-0B8545B8368C}" type="parTrans" cxnId="{0F707ED8-F5B8-4CEF-822D-BE944CFE7E94}">
      <dgm:prSet/>
      <dgm:spPr/>
      <dgm:t>
        <a:bodyPr/>
        <a:lstStyle/>
        <a:p>
          <a:endParaRPr lang="en-US"/>
        </a:p>
      </dgm:t>
    </dgm:pt>
    <dgm:pt modelId="{7342BE4E-1779-4EA8-965C-1D2BD9650666}" type="sibTrans" cxnId="{0F707ED8-F5B8-4CEF-822D-BE944CFE7E94}">
      <dgm:prSet/>
      <dgm:spPr/>
      <dgm:t>
        <a:bodyPr/>
        <a:lstStyle/>
        <a:p>
          <a:endParaRPr lang="en-US"/>
        </a:p>
      </dgm:t>
    </dgm:pt>
    <dgm:pt modelId="{72797910-D297-4ED8-9081-C66FCF3AE289}">
      <dgm:prSet/>
      <dgm:spPr/>
      <dgm:t>
        <a:bodyPr/>
        <a:lstStyle/>
        <a:p>
          <a:r>
            <a:rPr lang="en-US" b="1">
              <a:latin typeface="Calibri" panose="020F0502020204030204" pitchFamily="34" charset="0"/>
              <a:cs typeface="Calibri" panose="020F0502020204030204" pitchFamily="34" charset="0"/>
            </a:rPr>
            <a:t>Week 8: </a:t>
          </a:r>
          <a:r>
            <a:rPr lang="en-US">
              <a:latin typeface="Calibri" panose="020F0502020204030204" pitchFamily="34" charset="0"/>
              <a:cs typeface="Calibri" panose="020F0502020204030204" pitchFamily="34" charset="0"/>
            </a:rPr>
            <a:t>Differences in differences II</a:t>
          </a:r>
        </a:p>
      </dgm:t>
    </dgm:pt>
    <dgm:pt modelId="{8EE5D7FE-B2E9-490C-B50C-817903D197F8}" type="parTrans" cxnId="{29200ECC-CBDB-4EE2-9025-8C39F277BDB7}">
      <dgm:prSet/>
      <dgm:spPr/>
      <dgm:t>
        <a:bodyPr/>
        <a:lstStyle/>
        <a:p>
          <a:endParaRPr lang="en-US"/>
        </a:p>
      </dgm:t>
    </dgm:pt>
    <dgm:pt modelId="{49FF0E67-C41E-4E92-B2B1-2C26B147BA6B}" type="sibTrans" cxnId="{29200ECC-CBDB-4EE2-9025-8C39F277BDB7}">
      <dgm:prSet/>
      <dgm:spPr/>
      <dgm:t>
        <a:bodyPr/>
        <a:lstStyle/>
        <a:p>
          <a:endParaRPr lang="en-US"/>
        </a:p>
      </dgm:t>
    </dgm:pt>
    <dgm:pt modelId="{AA5D161B-C2D9-4CC2-98F6-FEB4E954C5D4}">
      <dgm:prSet/>
      <dgm:spPr/>
      <dgm:t>
        <a:bodyPr/>
        <a:lstStyle/>
        <a:p>
          <a:r>
            <a:rPr lang="en-US" b="1">
              <a:latin typeface="Calibri" panose="020F0502020204030204" pitchFamily="34" charset="0"/>
              <a:cs typeface="Calibri" panose="020F0502020204030204" pitchFamily="34" charset="0"/>
            </a:rPr>
            <a:t>Week 9: </a:t>
          </a:r>
          <a:r>
            <a:rPr lang="en-US">
              <a:latin typeface="Calibri" panose="020F0502020204030204" pitchFamily="34" charset="0"/>
              <a:cs typeface="Calibri" panose="020F0502020204030204" pitchFamily="34" charset="0"/>
            </a:rPr>
            <a:t>Synthetic Control Method</a:t>
          </a:r>
        </a:p>
      </dgm:t>
    </dgm:pt>
    <dgm:pt modelId="{B7CDC113-8417-491D-97FB-0FD30FBE25A5}" type="parTrans" cxnId="{AF2936FA-295E-4E6E-87FE-4655B7508C9C}">
      <dgm:prSet/>
      <dgm:spPr/>
      <dgm:t>
        <a:bodyPr/>
        <a:lstStyle/>
        <a:p>
          <a:endParaRPr lang="en-US"/>
        </a:p>
      </dgm:t>
    </dgm:pt>
    <dgm:pt modelId="{3806668C-EDB9-4266-B533-019181A3934F}" type="sibTrans" cxnId="{AF2936FA-295E-4E6E-87FE-4655B7508C9C}">
      <dgm:prSet/>
      <dgm:spPr/>
      <dgm:t>
        <a:bodyPr/>
        <a:lstStyle/>
        <a:p>
          <a:endParaRPr lang="en-US"/>
        </a:p>
      </dgm:t>
    </dgm:pt>
    <dgm:pt modelId="{EBD080F0-4639-4D31-BE41-AF46D0B82BBC}">
      <dgm:prSet/>
      <dgm:spPr/>
      <dgm:t>
        <a:bodyPr/>
        <a:lstStyle/>
        <a:p>
          <a:r>
            <a:rPr lang="en-US" b="1">
              <a:latin typeface="Calibri" panose="020F0502020204030204" pitchFamily="34" charset="0"/>
              <a:cs typeface="Calibri" panose="020F0502020204030204" pitchFamily="34" charset="0"/>
            </a:rPr>
            <a:t>Week 10: </a:t>
          </a:r>
          <a:r>
            <a:rPr lang="en-US">
              <a:latin typeface="Calibri" panose="020F0502020204030204" pitchFamily="34" charset="0"/>
              <a:cs typeface="Calibri" panose="020F0502020204030204" pitchFamily="34" charset="0"/>
            </a:rPr>
            <a:t>Instrumental variables</a:t>
          </a:r>
        </a:p>
      </dgm:t>
    </dgm:pt>
    <dgm:pt modelId="{932939A8-26BF-4842-87B0-55EC8BB5D038}" type="parTrans" cxnId="{97E8E9EF-3372-431B-ACB2-3F2C58D52B03}">
      <dgm:prSet/>
      <dgm:spPr/>
      <dgm:t>
        <a:bodyPr/>
        <a:lstStyle/>
        <a:p>
          <a:endParaRPr lang="en-US"/>
        </a:p>
      </dgm:t>
    </dgm:pt>
    <dgm:pt modelId="{C7A14E46-EA4F-49D4-86E9-2028C4F6B31C}" type="sibTrans" cxnId="{97E8E9EF-3372-431B-ACB2-3F2C58D52B03}">
      <dgm:prSet/>
      <dgm:spPr/>
      <dgm:t>
        <a:bodyPr/>
        <a:lstStyle/>
        <a:p>
          <a:endParaRPr lang="en-US"/>
        </a:p>
      </dgm:t>
    </dgm:pt>
    <dgm:pt modelId="{A441629B-771E-47E4-9D73-D2A7B77DEAF5}">
      <dgm:prSet/>
      <dgm:spPr/>
      <dgm:t>
        <a:bodyPr/>
        <a:lstStyle/>
        <a:p>
          <a:r>
            <a:rPr lang="en-US" b="1" dirty="0">
              <a:latin typeface="Calibri" panose="020F0502020204030204" pitchFamily="34" charset="0"/>
              <a:cs typeface="Calibri" panose="020F0502020204030204" pitchFamily="34" charset="0"/>
            </a:rPr>
            <a:t>Week 11: </a:t>
          </a:r>
          <a:r>
            <a:rPr lang="en-US" dirty="0">
              <a:latin typeface="Calibri" panose="020F0502020204030204" pitchFamily="34" charset="0"/>
              <a:cs typeface="Calibri" panose="020F0502020204030204" pitchFamily="34" charset="0"/>
            </a:rPr>
            <a:t>Regression discontinuity designs</a:t>
          </a:r>
        </a:p>
      </dgm:t>
    </dgm:pt>
    <dgm:pt modelId="{1C9DE0F3-73DD-4653-A640-38AFA0D94D14}" type="parTrans" cxnId="{A39B033F-7D64-4D23-A276-5A2B0411E8F5}">
      <dgm:prSet/>
      <dgm:spPr/>
      <dgm:t>
        <a:bodyPr/>
        <a:lstStyle/>
        <a:p>
          <a:endParaRPr lang="en-US"/>
        </a:p>
      </dgm:t>
    </dgm:pt>
    <dgm:pt modelId="{0B6E1331-4CEB-4706-AB42-903B597EBFFE}" type="sibTrans" cxnId="{A39B033F-7D64-4D23-A276-5A2B0411E8F5}">
      <dgm:prSet/>
      <dgm:spPr/>
      <dgm:t>
        <a:bodyPr/>
        <a:lstStyle/>
        <a:p>
          <a:endParaRPr lang="en-US"/>
        </a:p>
      </dgm:t>
    </dgm:pt>
    <dgm:pt modelId="{74878457-40CF-444A-8E3A-59533FD752A5}" type="pres">
      <dgm:prSet presAssocID="{343404DB-353A-46C8-AD79-B0386F3C6401}" presName="linear" presStyleCnt="0">
        <dgm:presLayoutVars>
          <dgm:animLvl val="lvl"/>
          <dgm:resizeHandles val="exact"/>
        </dgm:presLayoutVars>
      </dgm:prSet>
      <dgm:spPr/>
    </dgm:pt>
    <dgm:pt modelId="{568BE95D-BECE-8643-AF8D-2BD40E56BC2C}" type="pres">
      <dgm:prSet presAssocID="{4EF555CD-F44A-40D7-A18E-29EA82A6FFF5}" presName="parentText" presStyleLbl="node1" presStyleIdx="0" presStyleCnt="11">
        <dgm:presLayoutVars>
          <dgm:chMax val="0"/>
          <dgm:bulletEnabled val="1"/>
        </dgm:presLayoutVars>
      </dgm:prSet>
      <dgm:spPr/>
    </dgm:pt>
    <dgm:pt modelId="{7243A114-A9FD-5344-B7ED-A878D9AE1653}" type="pres">
      <dgm:prSet presAssocID="{F5A6BA48-F507-4A3F-A7B7-41E874686178}" presName="spacer" presStyleCnt="0"/>
      <dgm:spPr/>
    </dgm:pt>
    <dgm:pt modelId="{B3993626-5512-7C45-8947-CAF59C5C4BAF}" type="pres">
      <dgm:prSet presAssocID="{60E42797-AB05-462B-A372-C6ADFE9C80B5}" presName="parentText" presStyleLbl="node1" presStyleIdx="1" presStyleCnt="11">
        <dgm:presLayoutVars>
          <dgm:chMax val="0"/>
          <dgm:bulletEnabled val="1"/>
        </dgm:presLayoutVars>
      </dgm:prSet>
      <dgm:spPr/>
    </dgm:pt>
    <dgm:pt modelId="{C13BF431-F590-DE45-8027-2046F775F40F}" type="pres">
      <dgm:prSet presAssocID="{D0806966-DED5-4968-856E-4AB060E2BF82}" presName="spacer" presStyleCnt="0"/>
      <dgm:spPr/>
    </dgm:pt>
    <dgm:pt modelId="{AE134F36-6C41-5D45-B6CE-300FAC481B36}" type="pres">
      <dgm:prSet presAssocID="{51CEFC3A-E49D-48A6-84F5-C04F76BBCD91}" presName="parentText" presStyleLbl="node1" presStyleIdx="2" presStyleCnt="11">
        <dgm:presLayoutVars>
          <dgm:chMax val="0"/>
          <dgm:bulletEnabled val="1"/>
        </dgm:presLayoutVars>
      </dgm:prSet>
      <dgm:spPr/>
    </dgm:pt>
    <dgm:pt modelId="{4B06CCD0-5887-EC46-8368-55C73CAE944C}" type="pres">
      <dgm:prSet presAssocID="{1F518D75-7EAC-4B15-8B43-D2E529D5F029}" presName="spacer" presStyleCnt="0"/>
      <dgm:spPr/>
    </dgm:pt>
    <dgm:pt modelId="{B88EC72B-0C88-824A-9822-E52F949F7025}" type="pres">
      <dgm:prSet presAssocID="{1AFFC02E-E9A8-4895-B455-3BF54B274C9E}" presName="parentText" presStyleLbl="node1" presStyleIdx="3" presStyleCnt="11">
        <dgm:presLayoutVars>
          <dgm:chMax val="0"/>
          <dgm:bulletEnabled val="1"/>
        </dgm:presLayoutVars>
      </dgm:prSet>
      <dgm:spPr/>
    </dgm:pt>
    <dgm:pt modelId="{AE9D8E0A-83AC-0F4B-926F-4C9C6F02C04E}" type="pres">
      <dgm:prSet presAssocID="{8AAC8F49-6C24-452E-9268-B0E5888ABD2F}" presName="spacer" presStyleCnt="0"/>
      <dgm:spPr/>
    </dgm:pt>
    <dgm:pt modelId="{184D393D-0FFC-F644-B47A-2CC97E7D196C}" type="pres">
      <dgm:prSet presAssocID="{D231458E-BC2B-4192-9EBE-BE7F1292A711}" presName="parentText" presStyleLbl="node1" presStyleIdx="4" presStyleCnt="11">
        <dgm:presLayoutVars>
          <dgm:chMax val="0"/>
          <dgm:bulletEnabled val="1"/>
        </dgm:presLayoutVars>
      </dgm:prSet>
      <dgm:spPr/>
    </dgm:pt>
    <dgm:pt modelId="{3D866EBF-CB20-734C-87CB-E55908A1FCE8}" type="pres">
      <dgm:prSet presAssocID="{F806CC58-1CFA-4EB3-A7E1-346E1888F488}" presName="spacer" presStyleCnt="0"/>
      <dgm:spPr/>
    </dgm:pt>
    <dgm:pt modelId="{F0FE5923-95AC-CF41-A9FE-AB89F28D3B8C}" type="pres">
      <dgm:prSet presAssocID="{253DD02A-2547-44CF-A7D6-F1464BAD64F4}" presName="parentText" presStyleLbl="node1" presStyleIdx="5" presStyleCnt="11">
        <dgm:presLayoutVars>
          <dgm:chMax val="0"/>
          <dgm:bulletEnabled val="1"/>
        </dgm:presLayoutVars>
      </dgm:prSet>
      <dgm:spPr/>
    </dgm:pt>
    <dgm:pt modelId="{964F3EFB-4B7C-E446-A0F1-D45B942DFA2B}" type="pres">
      <dgm:prSet presAssocID="{7E14785F-3820-4430-BDA7-78ABD9E1791C}" presName="spacer" presStyleCnt="0"/>
      <dgm:spPr/>
    </dgm:pt>
    <dgm:pt modelId="{7CB83843-1C27-7D4B-AF48-3E79D7188580}" type="pres">
      <dgm:prSet presAssocID="{3E793AB0-7425-4896-9E9A-66B4CFD9DEC2}" presName="parentText" presStyleLbl="node1" presStyleIdx="6" presStyleCnt="11">
        <dgm:presLayoutVars>
          <dgm:chMax val="0"/>
          <dgm:bulletEnabled val="1"/>
        </dgm:presLayoutVars>
      </dgm:prSet>
      <dgm:spPr/>
    </dgm:pt>
    <dgm:pt modelId="{A465702D-F060-D742-BF3B-FC6B36C547B9}" type="pres">
      <dgm:prSet presAssocID="{7342BE4E-1779-4EA8-965C-1D2BD9650666}" presName="spacer" presStyleCnt="0"/>
      <dgm:spPr/>
    </dgm:pt>
    <dgm:pt modelId="{9F16852D-1C43-4F41-A548-AB9FFF054418}" type="pres">
      <dgm:prSet presAssocID="{72797910-D297-4ED8-9081-C66FCF3AE289}" presName="parentText" presStyleLbl="node1" presStyleIdx="7" presStyleCnt="11">
        <dgm:presLayoutVars>
          <dgm:chMax val="0"/>
          <dgm:bulletEnabled val="1"/>
        </dgm:presLayoutVars>
      </dgm:prSet>
      <dgm:spPr/>
    </dgm:pt>
    <dgm:pt modelId="{8E4AA394-AC20-0042-A2B9-6453928851F9}" type="pres">
      <dgm:prSet presAssocID="{49FF0E67-C41E-4E92-B2B1-2C26B147BA6B}" presName="spacer" presStyleCnt="0"/>
      <dgm:spPr/>
    </dgm:pt>
    <dgm:pt modelId="{61667640-1C08-824F-9175-44FC2D52BD86}" type="pres">
      <dgm:prSet presAssocID="{AA5D161B-C2D9-4CC2-98F6-FEB4E954C5D4}" presName="parentText" presStyleLbl="node1" presStyleIdx="8" presStyleCnt="11">
        <dgm:presLayoutVars>
          <dgm:chMax val="0"/>
          <dgm:bulletEnabled val="1"/>
        </dgm:presLayoutVars>
      </dgm:prSet>
      <dgm:spPr/>
    </dgm:pt>
    <dgm:pt modelId="{CC25DADC-08FE-6948-98D7-7D1A4D5C5558}" type="pres">
      <dgm:prSet presAssocID="{3806668C-EDB9-4266-B533-019181A3934F}" presName="spacer" presStyleCnt="0"/>
      <dgm:spPr/>
    </dgm:pt>
    <dgm:pt modelId="{B44BAD07-ED68-134A-99E1-3CA144E22BE6}" type="pres">
      <dgm:prSet presAssocID="{EBD080F0-4639-4D31-BE41-AF46D0B82BBC}" presName="parentText" presStyleLbl="node1" presStyleIdx="9" presStyleCnt="11">
        <dgm:presLayoutVars>
          <dgm:chMax val="0"/>
          <dgm:bulletEnabled val="1"/>
        </dgm:presLayoutVars>
      </dgm:prSet>
      <dgm:spPr/>
    </dgm:pt>
    <dgm:pt modelId="{CA32150C-58B5-5747-9ED8-2FBB5956E08E}" type="pres">
      <dgm:prSet presAssocID="{C7A14E46-EA4F-49D4-86E9-2028C4F6B31C}" presName="spacer" presStyleCnt="0"/>
      <dgm:spPr/>
    </dgm:pt>
    <dgm:pt modelId="{72DABA91-21BF-1A4F-95EE-8D000AB6AA70}" type="pres">
      <dgm:prSet presAssocID="{A441629B-771E-47E4-9D73-D2A7B77DEAF5}" presName="parentText" presStyleLbl="node1" presStyleIdx="10" presStyleCnt="11">
        <dgm:presLayoutVars>
          <dgm:chMax val="0"/>
          <dgm:bulletEnabled val="1"/>
        </dgm:presLayoutVars>
      </dgm:prSet>
      <dgm:spPr/>
    </dgm:pt>
  </dgm:ptLst>
  <dgm:cxnLst>
    <dgm:cxn modelId="{32C0C70D-C2D7-7845-88D1-AD94AF2A8A6D}" type="presOf" srcId="{D231458E-BC2B-4192-9EBE-BE7F1292A711}" destId="{184D393D-0FFC-F644-B47A-2CC97E7D196C}" srcOrd="0" destOrd="0" presId="urn:microsoft.com/office/officeart/2005/8/layout/vList2"/>
    <dgm:cxn modelId="{AA1A7D13-939B-6141-93B9-25C7A2399E67}" type="presOf" srcId="{51CEFC3A-E49D-48A6-84F5-C04F76BBCD91}" destId="{AE134F36-6C41-5D45-B6CE-300FAC481B36}" srcOrd="0" destOrd="0" presId="urn:microsoft.com/office/officeart/2005/8/layout/vList2"/>
    <dgm:cxn modelId="{780F5E26-E126-1143-9BCF-1EF1E214B88D}" type="presOf" srcId="{AA5D161B-C2D9-4CC2-98F6-FEB4E954C5D4}" destId="{61667640-1C08-824F-9175-44FC2D52BD86}" srcOrd="0" destOrd="0" presId="urn:microsoft.com/office/officeart/2005/8/layout/vList2"/>
    <dgm:cxn modelId="{8186E42A-DA79-F249-AC02-52546E821AEC}" type="presOf" srcId="{A441629B-771E-47E4-9D73-D2A7B77DEAF5}" destId="{72DABA91-21BF-1A4F-95EE-8D000AB6AA70}" srcOrd="0" destOrd="0" presId="urn:microsoft.com/office/officeart/2005/8/layout/vList2"/>
    <dgm:cxn modelId="{2C29592B-39E4-E340-B394-817A4BF66C0D}" type="presOf" srcId="{1AFFC02E-E9A8-4895-B455-3BF54B274C9E}" destId="{B88EC72B-0C88-824A-9822-E52F949F7025}" srcOrd="0" destOrd="0" presId="urn:microsoft.com/office/officeart/2005/8/layout/vList2"/>
    <dgm:cxn modelId="{42BBB93C-340A-4C08-98C8-8562E20E3D46}" srcId="{343404DB-353A-46C8-AD79-B0386F3C6401}" destId="{4EF555CD-F44A-40D7-A18E-29EA82A6FFF5}" srcOrd="0" destOrd="0" parTransId="{425D800C-19DA-4011-8541-4C0867BBBF48}" sibTransId="{F5A6BA48-F507-4A3F-A7B7-41E874686178}"/>
    <dgm:cxn modelId="{A39B033F-7D64-4D23-A276-5A2B0411E8F5}" srcId="{343404DB-353A-46C8-AD79-B0386F3C6401}" destId="{A441629B-771E-47E4-9D73-D2A7B77DEAF5}" srcOrd="10" destOrd="0" parTransId="{1C9DE0F3-73DD-4653-A640-38AFA0D94D14}" sibTransId="{0B6E1331-4CEB-4706-AB42-903B597EBFFE}"/>
    <dgm:cxn modelId="{8EE73041-13EC-184D-9C0A-D27CDA310182}" type="presOf" srcId="{343404DB-353A-46C8-AD79-B0386F3C6401}" destId="{74878457-40CF-444A-8E3A-59533FD752A5}" srcOrd="0" destOrd="0" presId="urn:microsoft.com/office/officeart/2005/8/layout/vList2"/>
    <dgm:cxn modelId="{FDBD4954-4CA1-AE43-A528-98083DC20D03}" type="presOf" srcId="{4EF555CD-F44A-40D7-A18E-29EA82A6FFF5}" destId="{568BE95D-BECE-8643-AF8D-2BD40E56BC2C}" srcOrd="0" destOrd="0" presId="urn:microsoft.com/office/officeart/2005/8/layout/vList2"/>
    <dgm:cxn modelId="{B8820955-03A0-45A7-B875-0CCB7A1563FA}" srcId="{343404DB-353A-46C8-AD79-B0386F3C6401}" destId="{1AFFC02E-E9A8-4895-B455-3BF54B274C9E}" srcOrd="3" destOrd="0" parTransId="{67A7A959-83D9-4219-A6C0-69191C264E28}" sibTransId="{8AAC8F49-6C24-452E-9268-B0E5888ABD2F}"/>
    <dgm:cxn modelId="{9968845C-036B-7D44-9484-9CA2826033E9}" type="presOf" srcId="{253DD02A-2547-44CF-A7D6-F1464BAD64F4}" destId="{F0FE5923-95AC-CF41-A9FE-AB89F28D3B8C}" srcOrd="0" destOrd="0" presId="urn:microsoft.com/office/officeart/2005/8/layout/vList2"/>
    <dgm:cxn modelId="{4BC7C6A8-47D1-104D-9B2E-ECD35A6038AC}" type="presOf" srcId="{60E42797-AB05-462B-A372-C6ADFE9C80B5}" destId="{B3993626-5512-7C45-8947-CAF59C5C4BAF}" srcOrd="0" destOrd="0" presId="urn:microsoft.com/office/officeart/2005/8/layout/vList2"/>
    <dgm:cxn modelId="{984D5DB5-1B2A-4E0F-883F-09F045403B47}" srcId="{343404DB-353A-46C8-AD79-B0386F3C6401}" destId="{51CEFC3A-E49D-48A6-84F5-C04F76BBCD91}" srcOrd="2" destOrd="0" parTransId="{1BDA9B76-E672-474E-9563-D2737BA667B1}" sibTransId="{1F518D75-7EAC-4B15-8B43-D2E529D5F029}"/>
    <dgm:cxn modelId="{29200ECC-CBDB-4EE2-9025-8C39F277BDB7}" srcId="{343404DB-353A-46C8-AD79-B0386F3C6401}" destId="{72797910-D297-4ED8-9081-C66FCF3AE289}" srcOrd="7" destOrd="0" parTransId="{8EE5D7FE-B2E9-490C-B50C-817903D197F8}" sibTransId="{49FF0E67-C41E-4E92-B2B1-2C26B147BA6B}"/>
    <dgm:cxn modelId="{1C6779CE-C554-47C3-B5D5-C479D77063FA}" srcId="{343404DB-353A-46C8-AD79-B0386F3C6401}" destId="{253DD02A-2547-44CF-A7D6-F1464BAD64F4}" srcOrd="5" destOrd="0" parTransId="{D8B474AF-7CF3-44B9-9DC0-8D2F6DDB748C}" sibTransId="{7E14785F-3820-4430-BDA7-78ABD9E1791C}"/>
    <dgm:cxn modelId="{6A6276D1-B09C-4650-B5A8-47A716421131}" srcId="{343404DB-353A-46C8-AD79-B0386F3C6401}" destId="{60E42797-AB05-462B-A372-C6ADFE9C80B5}" srcOrd="1" destOrd="0" parTransId="{BCDADC68-7261-4449-A2F1-B836D3DCADA9}" sibTransId="{D0806966-DED5-4968-856E-4AB060E2BF82}"/>
    <dgm:cxn modelId="{0F707ED8-F5B8-4CEF-822D-BE944CFE7E94}" srcId="{343404DB-353A-46C8-AD79-B0386F3C6401}" destId="{3E793AB0-7425-4896-9E9A-66B4CFD9DEC2}" srcOrd="6" destOrd="0" parTransId="{6307A393-FE24-4392-9612-0B8545B8368C}" sibTransId="{7342BE4E-1779-4EA8-965C-1D2BD9650666}"/>
    <dgm:cxn modelId="{78E1B4D8-A4B3-4249-B212-780C01AE24C0}" type="presOf" srcId="{72797910-D297-4ED8-9081-C66FCF3AE289}" destId="{9F16852D-1C43-4F41-A548-AB9FFF054418}" srcOrd="0" destOrd="0" presId="urn:microsoft.com/office/officeart/2005/8/layout/vList2"/>
    <dgm:cxn modelId="{AF7A07E4-CB9C-45F3-898A-43AC21135A30}" srcId="{343404DB-353A-46C8-AD79-B0386F3C6401}" destId="{D231458E-BC2B-4192-9EBE-BE7F1292A711}" srcOrd="4" destOrd="0" parTransId="{37217FD9-257F-4CF0-AC5D-D6A2592D06AB}" sibTransId="{F806CC58-1CFA-4EB3-A7E1-346E1888F488}"/>
    <dgm:cxn modelId="{B2EDDDE4-9BC3-3D46-B63A-388B4ACC5298}" type="presOf" srcId="{EBD080F0-4639-4D31-BE41-AF46D0B82BBC}" destId="{B44BAD07-ED68-134A-99E1-3CA144E22BE6}" srcOrd="0" destOrd="0" presId="urn:microsoft.com/office/officeart/2005/8/layout/vList2"/>
    <dgm:cxn modelId="{11590DE5-297B-6640-B759-ADB0CD0A3DF4}" type="presOf" srcId="{3E793AB0-7425-4896-9E9A-66B4CFD9DEC2}" destId="{7CB83843-1C27-7D4B-AF48-3E79D7188580}" srcOrd="0" destOrd="0" presId="urn:microsoft.com/office/officeart/2005/8/layout/vList2"/>
    <dgm:cxn modelId="{97E8E9EF-3372-431B-ACB2-3F2C58D52B03}" srcId="{343404DB-353A-46C8-AD79-B0386F3C6401}" destId="{EBD080F0-4639-4D31-BE41-AF46D0B82BBC}" srcOrd="9" destOrd="0" parTransId="{932939A8-26BF-4842-87B0-55EC8BB5D038}" sibTransId="{C7A14E46-EA4F-49D4-86E9-2028C4F6B31C}"/>
    <dgm:cxn modelId="{AF2936FA-295E-4E6E-87FE-4655B7508C9C}" srcId="{343404DB-353A-46C8-AD79-B0386F3C6401}" destId="{AA5D161B-C2D9-4CC2-98F6-FEB4E954C5D4}" srcOrd="8" destOrd="0" parTransId="{B7CDC113-8417-491D-97FB-0FD30FBE25A5}" sibTransId="{3806668C-EDB9-4266-B533-019181A3934F}"/>
    <dgm:cxn modelId="{39F5BE57-5D54-6A48-BC77-36D616B87DA6}" type="presParOf" srcId="{74878457-40CF-444A-8E3A-59533FD752A5}" destId="{568BE95D-BECE-8643-AF8D-2BD40E56BC2C}" srcOrd="0" destOrd="0" presId="urn:microsoft.com/office/officeart/2005/8/layout/vList2"/>
    <dgm:cxn modelId="{9EE0EFE7-62D4-E44D-8BF7-3747DE14BE61}" type="presParOf" srcId="{74878457-40CF-444A-8E3A-59533FD752A5}" destId="{7243A114-A9FD-5344-B7ED-A878D9AE1653}" srcOrd="1" destOrd="0" presId="urn:microsoft.com/office/officeart/2005/8/layout/vList2"/>
    <dgm:cxn modelId="{A5829BBD-F50C-394C-B637-AECA0F5C5328}" type="presParOf" srcId="{74878457-40CF-444A-8E3A-59533FD752A5}" destId="{B3993626-5512-7C45-8947-CAF59C5C4BAF}" srcOrd="2" destOrd="0" presId="urn:microsoft.com/office/officeart/2005/8/layout/vList2"/>
    <dgm:cxn modelId="{3EFEA7DF-6082-904D-8B13-62D9A7CDBBD0}" type="presParOf" srcId="{74878457-40CF-444A-8E3A-59533FD752A5}" destId="{C13BF431-F590-DE45-8027-2046F775F40F}" srcOrd="3" destOrd="0" presId="urn:microsoft.com/office/officeart/2005/8/layout/vList2"/>
    <dgm:cxn modelId="{2385AB82-30AC-1949-861C-B394A17D770F}" type="presParOf" srcId="{74878457-40CF-444A-8E3A-59533FD752A5}" destId="{AE134F36-6C41-5D45-B6CE-300FAC481B36}" srcOrd="4" destOrd="0" presId="urn:microsoft.com/office/officeart/2005/8/layout/vList2"/>
    <dgm:cxn modelId="{FF6C34E9-6C81-1741-AA18-B2568796FAEF}" type="presParOf" srcId="{74878457-40CF-444A-8E3A-59533FD752A5}" destId="{4B06CCD0-5887-EC46-8368-55C73CAE944C}" srcOrd="5" destOrd="0" presId="urn:microsoft.com/office/officeart/2005/8/layout/vList2"/>
    <dgm:cxn modelId="{7AA6CBB1-F37F-F04B-B319-8D69D2905726}" type="presParOf" srcId="{74878457-40CF-444A-8E3A-59533FD752A5}" destId="{B88EC72B-0C88-824A-9822-E52F949F7025}" srcOrd="6" destOrd="0" presId="urn:microsoft.com/office/officeart/2005/8/layout/vList2"/>
    <dgm:cxn modelId="{342E31FF-D43C-0C44-9F76-9267DA0967AE}" type="presParOf" srcId="{74878457-40CF-444A-8E3A-59533FD752A5}" destId="{AE9D8E0A-83AC-0F4B-926F-4C9C6F02C04E}" srcOrd="7" destOrd="0" presId="urn:microsoft.com/office/officeart/2005/8/layout/vList2"/>
    <dgm:cxn modelId="{5EBA580E-8091-5E43-BB0D-6597A582C842}" type="presParOf" srcId="{74878457-40CF-444A-8E3A-59533FD752A5}" destId="{184D393D-0FFC-F644-B47A-2CC97E7D196C}" srcOrd="8" destOrd="0" presId="urn:microsoft.com/office/officeart/2005/8/layout/vList2"/>
    <dgm:cxn modelId="{4263B369-3771-4E4D-A781-E1DF8B107107}" type="presParOf" srcId="{74878457-40CF-444A-8E3A-59533FD752A5}" destId="{3D866EBF-CB20-734C-87CB-E55908A1FCE8}" srcOrd="9" destOrd="0" presId="urn:microsoft.com/office/officeart/2005/8/layout/vList2"/>
    <dgm:cxn modelId="{425731D3-2EFC-9E46-B6FC-A56512B70CB9}" type="presParOf" srcId="{74878457-40CF-444A-8E3A-59533FD752A5}" destId="{F0FE5923-95AC-CF41-A9FE-AB89F28D3B8C}" srcOrd="10" destOrd="0" presId="urn:microsoft.com/office/officeart/2005/8/layout/vList2"/>
    <dgm:cxn modelId="{9846F75A-9D7E-6544-93BE-202DBBE5563D}" type="presParOf" srcId="{74878457-40CF-444A-8E3A-59533FD752A5}" destId="{964F3EFB-4B7C-E446-A0F1-D45B942DFA2B}" srcOrd="11" destOrd="0" presId="urn:microsoft.com/office/officeart/2005/8/layout/vList2"/>
    <dgm:cxn modelId="{061BF1B8-8E78-644B-B35F-B5ACCB1E7F38}" type="presParOf" srcId="{74878457-40CF-444A-8E3A-59533FD752A5}" destId="{7CB83843-1C27-7D4B-AF48-3E79D7188580}" srcOrd="12" destOrd="0" presId="urn:microsoft.com/office/officeart/2005/8/layout/vList2"/>
    <dgm:cxn modelId="{AA15FD24-CE80-D54B-9D5E-51B57CD49CEC}" type="presParOf" srcId="{74878457-40CF-444A-8E3A-59533FD752A5}" destId="{A465702D-F060-D742-BF3B-FC6B36C547B9}" srcOrd="13" destOrd="0" presId="urn:microsoft.com/office/officeart/2005/8/layout/vList2"/>
    <dgm:cxn modelId="{7B3F704E-831E-3141-9A12-27468D65225A}" type="presParOf" srcId="{74878457-40CF-444A-8E3A-59533FD752A5}" destId="{9F16852D-1C43-4F41-A548-AB9FFF054418}" srcOrd="14" destOrd="0" presId="urn:microsoft.com/office/officeart/2005/8/layout/vList2"/>
    <dgm:cxn modelId="{5951E473-8250-6046-BC96-A77EC9CF982B}" type="presParOf" srcId="{74878457-40CF-444A-8E3A-59533FD752A5}" destId="{8E4AA394-AC20-0042-A2B9-6453928851F9}" srcOrd="15" destOrd="0" presId="urn:microsoft.com/office/officeart/2005/8/layout/vList2"/>
    <dgm:cxn modelId="{5E1FEA5C-B61A-3642-A900-71B804F5DF1B}" type="presParOf" srcId="{74878457-40CF-444A-8E3A-59533FD752A5}" destId="{61667640-1C08-824F-9175-44FC2D52BD86}" srcOrd="16" destOrd="0" presId="urn:microsoft.com/office/officeart/2005/8/layout/vList2"/>
    <dgm:cxn modelId="{7CABE08B-93BB-6441-947A-349432751DF6}" type="presParOf" srcId="{74878457-40CF-444A-8E3A-59533FD752A5}" destId="{CC25DADC-08FE-6948-98D7-7D1A4D5C5558}" srcOrd="17" destOrd="0" presId="urn:microsoft.com/office/officeart/2005/8/layout/vList2"/>
    <dgm:cxn modelId="{39AB4D46-EEDC-EA4C-A56D-F89B8E8B3728}" type="presParOf" srcId="{74878457-40CF-444A-8E3A-59533FD752A5}" destId="{B44BAD07-ED68-134A-99E1-3CA144E22BE6}" srcOrd="18" destOrd="0" presId="urn:microsoft.com/office/officeart/2005/8/layout/vList2"/>
    <dgm:cxn modelId="{F3E9BAED-E435-764D-97B8-59000860BD45}" type="presParOf" srcId="{74878457-40CF-444A-8E3A-59533FD752A5}" destId="{CA32150C-58B5-5747-9ED8-2FBB5956E08E}" srcOrd="19" destOrd="0" presId="urn:microsoft.com/office/officeart/2005/8/layout/vList2"/>
    <dgm:cxn modelId="{36C85628-7112-4C4E-83F3-5EDAA2FD4B13}" type="presParOf" srcId="{74878457-40CF-444A-8E3A-59533FD752A5}" destId="{72DABA91-21BF-1A4F-95EE-8D000AB6AA70}" srcOrd="2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2B739-321A-4406-99AB-4454BA5AC2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1B57B2-74F5-437B-807F-59B94D36C1E0}">
      <dgm:prSet/>
      <dgm:spPr/>
      <dgm:t>
        <a:bodyPr/>
        <a:lstStyle/>
        <a:p>
          <a:r>
            <a:rPr lang="en-US" b="1">
              <a:latin typeface="Calibri" panose="020F0502020204030204" pitchFamily="34" charset="0"/>
              <a:cs typeface="Calibri" panose="020F0502020204030204" pitchFamily="34" charset="0"/>
            </a:rPr>
            <a:t>Statistical knowledge:</a:t>
          </a:r>
          <a:endParaRPr lang="en-US">
            <a:latin typeface="Calibri" panose="020F0502020204030204" pitchFamily="34" charset="0"/>
            <a:cs typeface="Calibri" panose="020F0502020204030204" pitchFamily="34" charset="0"/>
          </a:endParaRPr>
        </a:p>
      </dgm:t>
    </dgm:pt>
    <dgm:pt modelId="{2B059052-E752-44B5-80AE-F4B6A4580483}" type="parTrans" cxnId="{A3B01FD0-275F-419E-BCA1-A5C1C24B5DA5}">
      <dgm:prSet/>
      <dgm:spPr/>
      <dgm:t>
        <a:bodyPr/>
        <a:lstStyle/>
        <a:p>
          <a:endParaRPr lang="en-US"/>
        </a:p>
      </dgm:t>
    </dgm:pt>
    <dgm:pt modelId="{B5EA31F8-6425-4ADC-82A5-E721F9636997}" type="sibTrans" cxnId="{A3B01FD0-275F-419E-BCA1-A5C1C24B5DA5}">
      <dgm:prSet/>
      <dgm:spPr/>
      <dgm:t>
        <a:bodyPr/>
        <a:lstStyle/>
        <a:p>
          <a:endParaRPr lang="en-US"/>
        </a:p>
      </dgm:t>
    </dgm:pt>
    <dgm:pt modelId="{EA160DEE-3693-4253-B9B6-6E6E7E3D6D46}">
      <dgm:prSet/>
      <dgm:spPr/>
      <dgm:t>
        <a:bodyPr/>
        <a:lstStyle/>
        <a:p>
          <a:r>
            <a:rPr lang="en-US">
              <a:latin typeface="Calibri" panose="020F0502020204030204" pitchFamily="34" charset="0"/>
              <a:cs typeface="Calibri" panose="020F0502020204030204" pitchFamily="34" charset="0"/>
            </a:rPr>
            <a:t>Linear regression and familiarity with generalized linear models (i.e. MY452)</a:t>
          </a:r>
        </a:p>
      </dgm:t>
    </dgm:pt>
    <dgm:pt modelId="{485B7251-987C-48BE-B022-59CBC3334A95}" type="parTrans" cxnId="{249E9387-8885-4F43-B5D1-FAA63E0BA4D3}">
      <dgm:prSet/>
      <dgm:spPr/>
      <dgm:t>
        <a:bodyPr/>
        <a:lstStyle/>
        <a:p>
          <a:endParaRPr lang="en-US"/>
        </a:p>
      </dgm:t>
    </dgm:pt>
    <dgm:pt modelId="{EA45E195-6DEF-4FA9-A5D7-7A835B9934D7}" type="sibTrans" cxnId="{249E9387-8885-4F43-B5D1-FAA63E0BA4D3}">
      <dgm:prSet/>
      <dgm:spPr/>
      <dgm:t>
        <a:bodyPr/>
        <a:lstStyle/>
        <a:p>
          <a:endParaRPr lang="en-US"/>
        </a:p>
      </dgm:t>
    </dgm:pt>
    <dgm:pt modelId="{F1A35411-70F3-44DD-B379-ED01324576A7}">
      <dgm:prSet/>
      <dgm:spPr/>
      <dgm:t>
        <a:bodyPr/>
        <a:lstStyle/>
        <a:p>
          <a:r>
            <a:rPr lang="en-US">
              <a:latin typeface="Calibri" panose="020F0502020204030204" pitchFamily="34" charset="0"/>
              <a:cs typeface="Calibri" panose="020F0502020204030204" pitchFamily="34" charset="0"/>
            </a:rPr>
            <a:t>Familiarity with notions of research design (i.e. MY400)</a:t>
          </a:r>
        </a:p>
      </dgm:t>
    </dgm:pt>
    <dgm:pt modelId="{BB6CE27B-3EFD-437B-93B5-453604F43319}" type="parTrans" cxnId="{868A8E2E-DC0A-47AB-BD72-51E5EDA90C12}">
      <dgm:prSet/>
      <dgm:spPr/>
      <dgm:t>
        <a:bodyPr/>
        <a:lstStyle/>
        <a:p>
          <a:endParaRPr lang="en-US"/>
        </a:p>
      </dgm:t>
    </dgm:pt>
    <dgm:pt modelId="{78D24484-DA0F-47FD-97B0-C50DF17F8829}" type="sibTrans" cxnId="{868A8E2E-DC0A-47AB-BD72-51E5EDA90C12}">
      <dgm:prSet/>
      <dgm:spPr/>
      <dgm:t>
        <a:bodyPr/>
        <a:lstStyle/>
        <a:p>
          <a:endParaRPr lang="en-US"/>
        </a:p>
      </dgm:t>
    </dgm:pt>
    <dgm:pt modelId="{4E4D23AE-0ADC-4B0D-9C88-909E8A707A0D}">
      <dgm:prSet/>
      <dgm:spPr/>
      <dgm:t>
        <a:bodyPr/>
        <a:lstStyle/>
        <a:p>
          <a:r>
            <a:rPr lang="en-US" b="1">
              <a:latin typeface="Calibri" panose="020F0502020204030204" pitchFamily="34" charset="0"/>
              <a:cs typeface="Calibri" panose="020F0502020204030204" pitchFamily="34" charset="0"/>
            </a:rPr>
            <a:t>Coding knowledge:</a:t>
          </a:r>
          <a:endParaRPr lang="en-US">
            <a:latin typeface="Calibri" panose="020F0502020204030204" pitchFamily="34" charset="0"/>
            <a:cs typeface="Calibri" panose="020F0502020204030204" pitchFamily="34" charset="0"/>
          </a:endParaRPr>
        </a:p>
      </dgm:t>
    </dgm:pt>
    <dgm:pt modelId="{2B1BB73A-27F8-4A3D-B55F-0721B036C82C}" type="parTrans" cxnId="{0512BC3D-96E8-42A4-B528-F109A6A7B532}">
      <dgm:prSet/>
      <dgm:spPr/>
      <dgm:t>
        <a:bodyPr/>
        <a:lstStyle/>
        <a:p>
          <a:endParaRPr lang="en-US"/>
        </a:p>
      </dgm:t>
    </dgm:pt>
    <dgm:pt modelId="{EE81D4A5-17B8-4436-B586-4FA46B0CA06C}" type="sibTrans" cxnId="{0512BC3D-96E8-42A4-B528-F109A6A7B532}">
      <dgm:prSet/>
      <dgm:spPr/>
      <dgm:t>
        <a:bodyPr/>
        <a:lstStyle/>
        <a:p>
          <a:endParaRPr lang="en-US"/>
        </a:p>
      </dgm:t>
    </dgm:pt>
    <dgm:pt modelId="{94B33790-23DE-40E2-B500-EF91A95AEB46}">
      <dgm:prSet/>
      <dgm:spPr/>
      <dgm:t>
        <a:bodyPr/>
        <a:lstStyle/>
        <a:p>
          <a:r>
            <a:rPr lang="en-US">
              <a:latin typeface="Calibri" panose="020F0502020204030204" pitchFamily="34" charset="0"/>
              <a:cs typeface="Calibri" panose="020F0502020204030204" pitchFamily="34" charset="0"/>
            </a:rPr>
            <a:t>in-class exercises and homework uses R</a:t>
          </a:r>
        </a:p>
      </dgm:t>
    </dgm:pt>
    <dgm:pt modelId="{6A0D366A-8F42-42E6-9C41-BD3962865F4D}" type="parTrans" cxnId="{077380A3-48F2-45F5-B5F2-89299D43492E}">
      <dgm:prSet/>
      <dgm:spPr/>
      <dgm:t>
        <a:bodyPr/>
        <a:lstStyle/>
        <a:p>
          <a:endParaRPr lang="en-US"/>
        </a:p>
      </dgm:t>
    </dgm:pt>
    <dgm:pt modelId="{6C0C4881-59B1-4833-90EE-CAFF3778C95D}" type="sibTrans" cxnId="{077380A3-48F2-45F5-B5F2-89299D43492E}">
      <dgm:prSet/>
      <dgm:spPr/>
      <dgm:t>
        <a:bodyPr/>
        <a:lstStyle/>
        <a:p>
          <a:endParaRPr lang="en-US"/>
        </a:p>
      </dgm:t>
    </dgm:pt>
    <dgm:pt modelId="{1E220DA7-18C5-49EB-801B-5BB9648E8717}">
      <dgm:prSet/>
      <dgm:spPr/>
      <dgm:t>
        <a:bodyPr/>
        <a:lstStyle/>
        <a:p>
          <a:r>
            <a:rPr lang="en-US">
              <a:latin typeface="Calibri" panose="020F0502020204030204" pitchFamily="34" charset="0"/>
              <a:cs typeface="Calibri" panose="020F0502020204030204" pitchFamily="34" charset="0"/>
            </a:rPr>
            <a:t>coding skills in R are not required but definitely helpful</a:t>
          </a:r>
        </a:p>
      </dgm:t>
    </dgm:pt>
    <dgm:pt modelId="{DFC72389-3D1A-490F-BA6B-0680F7C6B266}" type="parTrans" cxnId="{06E3DB51-04B7-4FC9-98B3-EE83D8EFC95A}">
      <dgm:prSet/>
      <dgm:spPr/>
      <dgm:t>
        <a:bodyPr/>
        <a:lstStyle/>
        <a:p>
          <a:endParaRPr lang="en-US"/>
        </a:p>
      </dgm:t>
    </dgm:pt>
    <dgm:pt modelId="{114A1CDE-8DD1-4787-A210-445AD199939D}" type="sibTrans" cxnId="{06E3DB51-04B7-4FC9-98B3-EE83D8EFC95A}">
      <dgm:prSet/>
      <dgm:spPr/>
      <dgm:t>
        <a:bodyPr/>
        <a:lstStyle/>
        <a:p>
          <a:endParaRPr lang="en-US"/>
        </a:p>
      </dgm:t>
    </dgm:pt>
    <dgm:pt modelId="{F3A7D7C6-65E4-4229-BC58-A39BC668FFEA}">
      <dgm:prSet/>
      <dgm:spPr/>
      <dgm:t>
        <a:bodyPr/>
        <a:lstStyle/>
        <a:p>
          <a:r>
            <a:rPr lang="en-US">
              <a:latin typeface="Calibri" panose="020F0502020204030204" pitchFamily="34" charset="0"/>
              <a:cs typeface="Calibri" panose="020F0502020204030204" pitchFamily="34" charset="0"/>
            </a:rPr>
            <a:t>a good (free) introduction to R: “Hands-On Programming with R” by Garrett Grolemund, see </a:t>
          </a:r>
          <a:r>
            <a:rPr lang="en-US">
              <a:latin typeface="Calibri" panose="020F0502020204030204" pitchFamily="34" charset="0"/>
              <a:cs typeface="Calibri" panose="020F0502020204030204" pitchFamily="34" charset="0"/>
              <a:hlinkClick xmlns:r="http://schemas.openxmlformats.org/officeDocument/2006/relationships" r:id="rId1"/>
            </a:rPr>
            <a:t>https://rstudio-education.github.io/hopr/</a:t>
          </a:r>
          <a:endParaRPr lang="en-US">
            <a:latin typeface="Calibri" panose="020F0502020204030204" pitchFamily="34" charset="0"/>
            <a:cs typeface="Calibri" panose="020F0502020204030204" pitchFamily="34" charset="0"/>
          </a:endParaRPr>
        </a:p>
      </dgm:t>
    </dgm:pt>
    <dgm:pt modelId="{27C66CAB-4EC7-4D4D-87DB-AB739AEC77C0}" type="parTrans" cxnId="{2301C5F3-A145-45FA-AE05-D97028625497}">
      <dgm:prSet/>
      <dgm:spPr/>
      <dgm:t>
        <a:bodyPr/>
        <a:lstStyle/>
        <a:p>
          <a:endParaRPr lang="en-US"/>
        </a:p>
      </dgm:t>
    </dgm:pt>
    <dgm:pt modelId="{6AD5E013-3EFC-43BB-B3BF-4FE563B01C0F}" type="sibTrans" cxnId="{2301C5F3-A145-45FA-AE05-D97028625497}">
      <dgm:prSet/>
      <dgm:spPr/>
      <dgm:t>
        <a:bodyPr/>
        <a:lstStyle/>
        <a:p>
          <a:endParaRPr lang="en-US"/>
        </a:p>
      </dgm:t>
    </dgm:pt>
    <dgm:pt modelId="{931DEF53-F322-4DB0-A6A6-06EFC5B85841}">
      <dgm:prSet/>
      <dgm:spPr/>
      <dgm:t>
        <a:bodyPr/>
        <a:lstStyle/>
        <a:p>
          <a:r>
            <a:rPr lang="en-US" b="1">
              <a:latin typeface="Calibri" panose="020F0502020204030204" pitchFamily="34" charset="0"/>
              <a:cs typeface="Calibri" panose="020F0502020204030204" pitchFamily="34" charset="0"/>
            </a:rPr>
            <a:t>Technical equipment:</a:t>
          </a:r>
          <a:endParaRPr lang="en-US">
            <a:latin typeface="Calibri" panose="020F0502020204030204" pitchFamily="34" charset="0"/>
            <a:cs typeface="Calibri" panose="020F0502020204030204" pitchFamily="34" charset="0"/>
          </a:endParaRPr>
        </a:p>
      </dgm:t>
    </dgm:pt>
    <dgm:pt modelId="{64D73DAD-3E88-4C3D-BC48-AE7BA93D889B}" type="parTrans" cxnId="{7566E174-D35E-4A20-8085-4508B4FB03FF}">
      <dgm:prSet/>
      <dgm:spPr/>
      <dgm:t>
        <a:bodyPr/>
        <a:lstStyle/>
        <a:p>
          <a:endParaRPr lang="en-US"/>
        </a:p>
      </dgm:t>
    </dgm:pt>
    <dgm:pt modelId="{792E5EE3-DF03-47C7-A145-D25FCA2784EF}" type="sibTrans" cxnId="{7566E174-D35E-4A20-8085-4508B4FB03FF}">
      <dgm:prSet/>
      <dgm:spPr/>
      <dgm:t>
        <a:bodyPr/>
        <a:lstStyle/>
        <a:p>
          <a:endParaRPr lang="en-US"/>
        </a:p>
      </dgm:t>
    </dgm:pt>
    <dgm:pt modelId="{707C96B4-736D-4D00-B7E4-5AE03F10CFC8}">
      <dgm:prSet/>
      <dgm:spPr/>
      <dgm:t>
        <a:bodyPr/>
        <a:lstStyle/>
        <a:p>
          <a:r>
            <a:rPr lang="en-US">
              <a:latin typeface="Calibri" panose="020F0502020204030204" pitchFamily="34" charset="0"/>
              <a:cs typeface="Calibri" panose="020F0502020204030204" pitchFamily="34" charset="0"/>
            </a:rPr>
            <a:t>install R and RStudio on your laptop before the first computer class</a:t>
          </a:r>
        </a:p>
      </dgm:t>
    </dgm:pt>
    <dgm:pt modelId="{891A9AE1-7613-45CB-9D48-A712AEBD2226}" type="parTrans" cxnId="{84063F19-0768-49AE-B25E-F20EBD7D5332}">
      <dgm:prSet/>
      <dgm:spPr/>
      <dgm:t>
        <a:bodyPr/>
        <a:lstStyle/>
        <a:p>
          <a:endParaRPr lang="en-US"/>
        </a:p>
      </dgm:t>
    </dgm:pt>
    <dgm:pt modelId="{71E72EED-9677-413A-B047-55AE2476CC10}" type="sibTrans" cxnId="{84063F19-0768-49AE-B25E-F20EBD7D5332}">
      <dgm:prSet/>
      <dgm:spPr/>
      <dgm:t>
        <a:bodyPr/>
        <a:lstStyle/>
        <a:p>
          <a:endParaRPr lang="en-US"/>
        </a:p>
      </dgm:t>
    </dgm:pt>
    <dgm:pt modelId="{5A0E7717-F495-B043-9614-14B80417C30F}" type="pres">
      <dgm:prSet presAssocID="{9612B739-321A-4406-99AB-4454BA5AC273}" presName="linear" presStyleCnt="0">
        <dgm:presLayoutVars>
          <dgm:animLvl val="lvl"/>
          <dgm:resizeHandles val="exact"/>
        </dgm:presLayoutVars>
      </dgm:prSet>
      <dgm:spPr/>
    </dgm:pt>
    <dgm:pt modelId="{CA9CC307-77D4-FA43-AD2E-772B0E29860A}" type="pres">
      <dgm:prSet presAssocID="{F61B57B2-74F5-437B-807F-59B94D36C1E0}" presName="parentText" presStyleLbl="node1" presStyleIdx="0" presStyleCnt="3">
        <dgm:presLayoutVars>
          <dgm:chMax val="0"/>
          <dgm:bulletEnabled val="1"/>
        </dgm:presLayoutVars>
      </dgm:prSet>
      <dgm:spPr/>
    </dgm:pt>
    <dgm:pt modelId="{5B82FF9A-BE2D-5444-9DE3-E489D4B5F222}" type="pres">
      <dgm:prSet presAssocID="{F61B57B2-74F5-437B-807F-59B94D36C1E0}" presName="childText" presStyleLbl="revTx" presStyleIdx="0" presStyleCnt="3">
        <dgm:presLayoutVars>
          <dgm:bulletEnabled val="1"/>
        </dgm:presLayoutVars>
      </dgm:prSet>
      <dgm:spPr/>
    </dgm:pt>
    <dgm:pt modelId="{C765BEA6-2DA7-AA4B-AE47-0D5E21123652}" type="pres">
      <dgm:prSet presAssocID="{4E4D23AE-0ADC-4B0D-9C88-909E8A707A0D}" presName="parentText" presStyleLbl="node1" presStyleIdx="1" presStyleCnt="3">
        <dgm:presLayoutVars>
          <dgm:chMax val="0"/>
          <dgm:bulletEnabled val="1"/>
        </dgm:presLayoutVars>
      </dgm:prSet>
      <dgm:spPr/>
    </dgm:pt>
    <dgm:pt modelId="{60DE0AEF-ECE8-9740-A4C1-CC37094472A4}" type="pres">
      <dgm:prSet presAssocID="{4E4D23AE-0ADC-4B0D-9C88-909E8A707A0D}" presName="childText" presStyleLbl="revTx" presStyleIdx="1" presStyleCnt="3">
        <dgm:presLayoutVars>
          <dgm:bulletEnabled val="1"/>
        </dgm:presLayoutVars>
      </dgm:prSet>
      <dgm:spPr/>
    </dgm:pt>
    <dgm:pt modelId="{048CB0DB-A311-D34A-9012-DF78D54C55E9}" type="pres">
      <dgm:prSet presAssocID="{931DEF53-F322-4DB0-A6A6-06EFC5B85841}" presName="parentText" presStyleLbl="node1" presStyleIdx="2" presStyleCnt="3">
        <dgm:presLayoutVars>
          <dgm:chMax val="0"/>
          <dgm:bulletEnabled val="1"/>
        </dgm:presLayoutVars>
      </dgm:prSet>
      <dgm:spPr/>
    </dgm:pt>
    <dgm:pt modelId="{8D0680F3-EA4A-5C4B-9D9A-BDEB45D16B26}" type="pres">
      <dgm:prSet presAssocID="{931DEF53-F322-4DB0-A6A6-06EFC5B85841}" presName="childText" presStyleLbl="revTx" presStyleIdx="2" presStyleCnt="3">
        <dgm:presLayoutVars>
          <dgm:bulletEnabled val="1"/>
        </dgm:presLayoutVars>
      </dgm:prSet>
      <dgm:spPr/>
    </dgm:pt>
  </dgm:ptLst>
  <dgm:cxnLst>
    <dgm:cxn modelId="{84063F19-0768-49AE-B25E-F20EBD7D5332}" srcId="{931DEF53-F322-4DB0-A6A6-06EFC5B85841}" destId="{707C96B4-736D-4D00-B7E4-5AE03F10CFC8}" srcOrd="0" destOrd="0" parTransId="{891A9AE1-7613-45CB-9D48-A712AEBD2226}" sibTransId="{71E72EED-9677-413A-B047-55AE2476CC10}"/>
    <dgm:cxn modelId="{868A8E2E-DC0A-47AB-BD72-51E5EDA90C12}" srcId="{F61B57B2-74F5-437B-807F-59B94D36C1E0}" destId="{F1A35411-70F3-44DD-B379-ED01324576A7}" srcOrd="1" destOrd="0" parTransId="{BB6CE27B-3EFD-437B-93B5-453604F43319}" sibTransId="{78D24484-DA0F-47FD-97B0-C50DF17F8829}"/>
    <dgm:cxn modelId="{0512BC3D-96E8-42A4-B528-F109A6A7B532}" srcId="{9612B739-321A-4406-99AB-4454BA5AC273}" destId="{4E4D23AE-0ADC-4B0D-9C88-909E8A707A0D}" srcOrd="1" destOrd="0" parTransId="{2B1BB73A-27F8-4A3D-B55F-0721B036C82C}" sibTransId="{EE81D4A5-17B8-4436-B586-4FA46B0CA06C}"/>
    <dgm:cxn modelId="{0ACFF147-AF61-504E-9670-C736CE8BAF9B}" type="presOf" srcId="{F61B57B2-74F5-437B-807F-59B94D36C1E0}" destId="{CA9CC307-77D4-FA43-AD2E-772B0E29860A}" srcOrd="0" destOrd="0" presId="urn:microsoft.com/office/officeart/2005/8/layout/vList2"/>
    <dgm:cxn modelId="{06E3DB51-04B7-4FC9-98B3-EE83D8EFC95A}" srcId="{4E4D23AE-0ADC-4B0D-9C88-909E8A707A0D}" destId="{1E220DA7-18C5-49EB-801B-5BB9648E8717}" srcOrd="1" destOrd="0" parTransId="{DFC72389-3D1A-490F-BA6B-0680F7C6B266}" sibTransId="{114A1CDE-8DD1-4787-A210-445AD199939D}"/>
    <dgm:cxn modelId="{7566E174-D35E-4A20-8085-4508B4FB03FF}" srcId="{9612B739-321A-4406-99AB-4454BA5AC273}" destId="{931DEF53-F322-4DB0-A6A6-06EFC5B85841}" srcOrd="2" destOrd="0" parTransId="{64D73DAD-3E88-4C3D-BC48-AE7BA93D889B}" sibTransId="{792E5EE3-DF03-47C7-A145-D25FCA2784EF}"/>
    <dgm:cxn modelId="{3669017B-E5CF-324B-8387-1037E42AF2DD}" type="presOf" srcId="{94B33790-23DE-40E2-B500-EF91A95AEB46}" destId="{60DE0AEF-ECE8-9740-A4C1-CC37094472A4}" srcOrd="0" destOrd="0" presId="urn:microsoft.com/office/officeart/2005/8/layout/vList2"/>
    <dgm:cxn modelId="{249E9387-8885-4F43-B5D1-FAA63E0BA4D3}" srcId="{F61B57B2-74F5-437B-807F-59B94D36C1E0}" destId="{EA160DEE-3693-4253-B9B6-6E6E7E3D6D46}" srcOrd="0" destOrd="0" parTransId="{485B7251-987C-48BE-B022-59CBC3334A95}" sibTransId="{EA45E195-6DEF-4FA9-A5D7-7A835B9934D7}"/>
    <dgm:cxn modelId="{3E7E258A-A6B1-824C-B647-961ED27C5FF9}" type="presOf" srcId="{9612B739-321A-4406-99AB-4454BA5AC273}" destId="{5A0E7717-F495-B043-9614-14B80417C30F}" srcOrd="0" destOrd="0" presId="urn:microsoft.com/office/officeart/2005/8/layout/vList2"/>
    <dgm:cxn modelId="{3A168793-1F2C-AB40-8CE4-D1759659C61D}" type="presOf" srcId="{931DEF53-F322-4DB0-A6A6-06EFC5B85841}" destId="{048CB0DB-A311-D34A-9012-DF78D54C55E9}" srcOrd="0" destOrd="0" presId="urn:microsoft.com/office/officeart/2005/8/layout/vList2"/>
    <dgm:cxn modelId="{077380A3-48F2-45F5-B5F2-89299D43492E}" srcId="{4E4D23AE-0ADC-4B0D-9C88-909E8A707A0D}" destId="{94B33790-23DE-40E2-B500-EF91A95AEB46}" srcOrd="0" destOrd="0" parTransId="{6A0D366A-8F42-42E6-9C41-BD3962865F4D}" sibTransId="{6C0C4881-59B1-4833-90EE-CAFF3778C95D}"/>
    <dgm:cxn modelId="{338D4EAD-E58E-644C-9549-F73427322F31}" type="presOf" srcId="{EA160DEE-3693-4253-B9B6-6E6E7E3D6D46}" destId="{5B82FF9A-BE2D-5444-9DE3-E489D4B5F222}" srcOrd="0" destOrd="0" presId="urn:microsoft.com/office/officeart/2005/8/layout/vList2"/>
    <dgm:cxn modelId="{5A7ECDBF-EC64-934A-B27D-46A953C2BB81}" type="presOf" srcId="{1E220DA7-18C5-49EB-801B-5BB9648E8717}" destId="{60DE0AEF-ECE8-9740-A4C1-CC37094472A4}" srcOrd="0" destOrd="1" presId="urn:microsoft.com/office/officeart/2005/8/layout/vList2"/>
    <dgm:cxn modelId="{A3B01FD0-275F-419E-BCA1-A5C1C24B5DA5}" srcId="{9612B739-321A-4406-99AB-4454BA5AC273}" destId="{F61B57B2-74F5-437B-807F-59B94D36C1E0}" srcOrd="0" destOrd="0" parTransId="{2B059052-E752-44B5-80AE-F4B6A4580483}" sibTransId="{B5EA31F8-6425-4ADC-82A5-E721F9636997}"/>
    <dgm:cxn modelId="{83F85BD2-A81A-504D-9CDB-3D0E1499D754}" type="presOf" srcId="{F3A7D7C6-65E4-4229-BC58-A39BC668FFEA}" destId="{60DE0AEF-ECE8-9740-A4C1-CC37094472A4}" srcOrd="0" destOrd="2" presId="urn:microsoft.com/office/officeart/2005/8/layout/vList2"/>
    <dgm:cxn modelId="{219130D3-18E6-DA44-933B-CFF572B9AFE9}" type="presOf" srcId="{F1A35411-70F3-44DD-B379-ED01324576A7}" destId="{5B82FF9A-BE2D-5444-9DE3-E489D4B5F222}" srcOrd="0" destOrd="1" presId="urn:microsoft.com/office/officeart/2005/8/layout/vList2"/>
    <dgm:cxn modelId="{F5BC0FE4-A350-6143-88E7-B354CCB2967F}" type="presOf" srcId="{707C96B4-736D-4D00-B7E4-5AE03F10CFC8}" destId="{8D0680F3-EA4A-5C4B-9D9A-BDEB45D16B26}" srcOrd="0" destOrd="0" presId="urn:microsoft.com/office/officeart/2005/8/layout/vList2"/>
    <dgm:cxn modelId="{90E1E6E9-BD22-044B-91FD-979C365CBBA7}" type="presOf" srcId="{4E4D23AE-0ADC-4B0D-9C88-909E8A707A0D}" destId="{C765BEA6-2DA7-AA4B-AE47-0D5E21123652}" srcOrd="0" destOrd="0" presId="urn:microsoft.com/office/officeart/2005/8/layout/vList2"/>
    <dgm:cxn modelId="{2301C5F3-A145-45FA-AE05-D97028625497}" srcId="{4E4D23AE-0ADC-4B0D-9C88-909E8A707A0D}" destId="{F3A7D7C6-65E4-4229-BC58-A39BC668FFEA}" srcOrd="2" destOrd="0" parTransId="{27C66CAB-4EC7-4D4D-87DB-AB739AEC77C0}" sibTransId="{6AD5E013-3EFC-43BB-B3BF-4FE563B01C0F}"/>
    <dgm:cxn modelId="{EA83968D-8357-7E4A-8F58-CE2506BC53FB}" type="presParOf" srcId="{5A0E7717-F495-B043-9614-14B80417C30F}" destId="{CA9CC307-77D4-FA43-AD2E-772B0E29860A}" srcOrd="0" destOrd="0" presId="urn:microsoft.com/office/officeart/2005/8/layout/vList2"/>
    <dgm:cxn modelId="{B69C51E3-C4CE-DF46-813E-8203A5E15F8D}" type="presParOf" srcId="{5A0E7717-F495-B043-9614-14B80417C30F}" destId="{5B82FF9A-BE2D-5444-9DE3-E489D4B5F222}" srcOrd="1" destOrd="0" presId="urn:microsoft.com/office/officeart/2005/8/layout/vList2"/>
    <dgm:cxn modelId="{6F19BCCE-B45D-894B-A69B-B233713158CA}" type="presParOf" srcId="{5A0E7717-F495-B043-9614-14B80417C30F}" destId="{C765BEA6-2DA7-AA4B-AE47-0D5E21123652}" srcOrd="2" destOrd="0" presId="urn:microsoft.com/office/officeart/2005/8/layout/vList2"/>
    <dgm:cxn modelId="{D9F0EA7B-DACB-3A4C-9F82-90281ADFEB7A}" type="presParOf" srcId="{5A0E7717-F495-B043-9614-14B80417C30F}" destId="{60DE0AEF-ECE8-9740-A4C1-CC37094472A4}" srcOrd="3" destOrd="0" presId="urn:microsoft.com/office/officeart/2005/8/layout/vList2"/>
    <dgm:cxn modelId="{9EBC3A1B-FD84-5348-8FCB-88CB204A0A7B}" type="presParOf" srcId="{5A0E7717-F495-B043-9614-14B80417C30F}" destId="{048CB0DB-A311-D34A-9012-DF78D54C55E9}" srcOrd="4" destOrd="0" presId="urn:microsoft.com/office/officeart/2005/8/layout/vList2"/>
    <dgm:cxn modelId="{53089B47-10B0-D24F-8DBF-7DFE09DD497A}" type="presParOf" srcId="{5A0E7717-F495-B043-9614-14B80417C30F}" destId="{8D0680F3-EA4A-5C4B-9D9A-BDEB45D16B26}" srcOrd="5"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350510-5021-4163-AEEC-636A74D7349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392CCD4-C955-4875-B7FC-E247ADB82ECC}">
      <dgm:prSet/>
      <dgm:spPr/>
      <dgm:t>
        <a:bodyPr/>
        <a:lstStyle/>
        <a:p>
          <a:pPr>
            <a:lnSpc>
              <a:spcPct val="100000"/>
            </a:lnSpc>
          </a:pPr>
          <a:r>
            <a:rPr lang="en-GB" dirty="0">
              <a:latin typeface="Calibri" panose="020F0502020204030204" pitchFamily="34" charset="0"/>
              <a:cs typeface="Calibri" panose="020F0502020204030204" pitchFamily="34" charset="0"/>
            </a:rPr>
            <a:t>Each week, all students are required to read one paper in detail</a:t>
          </a:r>
          <a:endParaRPr lang="en-US" dirty="0">
            <a:latin typeface="Calibri" panose="020F0502020204030204" pitchFamily="34" charset="0"/>
            <a:cs typeface="Calibri" panose="020F0502020204030204" pitchFamily="34" charset="0"/>
          </a:endParaRPr>
        </a:p>
      </dgm:t>
    </dgm:pt>
    <dgm:pt modelId="{407AD094-F915-4B8F-A55B-2965C94333B6}" type="parTrans" cxnId="{EB4F7C45-0E5D-402B-88B1-96CFAF0F8F88}">
      <dgm:prSet/>
      <dgm:spPr/>
      <dgm:t>
        <a:bodyPr/>
        <a:lstStyle/>
        <a:p>
          <a:endParaRPr lang="en-US"/>
        </a:p>
      </dgm:t>
    </dgm:pt>
    <dgm:pt modelId="{4B37D3C2-2D76-49B9-8132-9DE8C1AA03BE}" type="sibTrans" cxnId="{EB4F7C45-0E5D-402B-88B1-96CFAF0F8F88}">
      <dgm:prSet/>
      <dgm:spPr/>
      <dgm:t>
        <a:bodyPr/>
        <a:lstStyle/>
        <a:p>
          <a:endParaRPr lang="en-US"/>
        </a:p>
      </dgm:t>
    </dgm:pt>
    <dgm:pt modelId="{D1D7736E-F146-4DA6-974A-B031A0F7F933}">
      <dgm:prSet/>
      <dgm:spPr/>
      <dgm:t>
        <a:bodyPr/>
        <a:lstStyle/>
        <a:p>
          <a:pPr>
            <a:lnSpc>
              <a:spcPct val="100000"/>
            </a:lnSpc>
          </a:pPr>
          <a:r>
            <a:rPr lang="en-GB" dirty="0">
              <a:latin typeface="Calibri" panose="020F0502020204030204" pitchFamily="34" charset="0"/>
              <a:cs typeface="Calibri" panose="020F0502020204030204" pitchFamily="34" charset="0"/>
            </a:rPr>
            <a:t>The paper uses the method you covered in the lecture</a:t>
          </a:r>
          <a:endParaRPr lang="en-US" dirty="0">
            <a:latin typeface="Calibri" panose="020F0502020204030204" pitchFamily="34" charset="0"/>
            <a:cs typeface="Calibri" panose="020F0502020204030204" pitchFamily="34" charset="0"/>
          </a:endParaRPr>
        </a:p>
      </dgm:t>
    </dgm:pt>
    <dgm:pt modelId="{4CD8B281-2C4C-48BF-A859-D55EEEDB110B}" type="parTrans" cxnId="{212135DC-3575-4BF5-B0BB-F975E4E4244D}">
      <dgm:prSet/>
      <dgm:spPr/>
      <dgm:t>
        <a:bodyPr/>
        <a:lstStyle/>
        <a:p>
          <a:endParaRPr lang="en-US"/>
        </a:p>
      </dgm:t>
    </dgm:pt>
    <dgm:pt modelId="{54EA1C7B-2FB5-4628-B691-617C88AAF093}" type="sibTrans" cxnId="{212135DC-3575-4BF5-B0BB-F975E4E4244D}">
      <dgm:prSet/>
      <dgm:spPr/>
      <dgm:t>
        <a:bodyPr/>
        <a:lstStyle/>
        <a:p>
          <a:endParaRPr lang="en-US"/>
        </a:p>
      </dgm:t>
    </dgm:pt>
    <dgm:pt modelId="{0EE14CF6-DC7C-4B8E-BC85-ED36C158086A}">
      <dgm:prSet/>
      <dgm:spPr/>
      <dgm:t>
        <a:bodyPr/>
        <a:lstStyle/>
        <a:p>
          <a:pPr>
            <a:lnSpc>
              <a:spcPct val="100000"/>
            </a:lnSpc>
          </a:pPr>
          <a:r>
            <a:rPr lang="en-GB" dirty="0">
              <a:latin typeface="Calibri" panose="020F0502020204030204" pitchFamily="34" charset="0"/>
              <a:cs typeface="Calibri" panose="020F0502020204030204" pitchFamily="34" charset="0"/>
            </a:rPr>
            <a:t>Teach-back exercise</a:t>
          </a:r>
          <a:endParaRPr lang="en-US" dirty="0">
            <a:latin typeface="Calibri" panose="020F0502020204030204" pitchFamily="34" charset="0"/>
            <a:cs typeface="Calibri" panose="020F0502020204030204" pitchFamily="34" charset="0"/>
          </a:endParaRPr>
        </a:p>
      </dgm:t>
    </dgm:pt>
    <dgm:pt modelId="{348AEF95-D48F-4445-964C-77AF5B6DA2FA}" type="parTrans" cxnId="{48DD611B-04E3-4774-8E72-9F6943E22679}">
      <dgm:prSet/>
      <dgm:spPr/>
      <dgm:t>
        <a:bodyPr/>
        <a:lstStyle/>
        <a:p>
          <a:endParaRPr lang="en-US"/>
        </a:p>
      </dgm:t>
    </dgm:pt>
    <dgm:pt modelId="{B83188B6-6612-444A-81D8-71BEE3556F88}" type="sibTrans" cxnId="{48DD611B-04E3-4774-8E72-9F6943E22679}">
      <dgm:prSet/>
      <dgm:spPr/>
      <dgm:t>
        <a:bodyPr/>
        <a:lstStyle/>
        <a:p>
          <a:endParaRPr lang="en-US"/>
        </a:p>
      </dgm:t>
    </dgm:pt>
    <dgm:pt modelId="{61B760B6-E67F-4694-933E-8ABBC31A69C1}">
      <dgm:prSet/>
      <dgm:spPr/>
      <dgm:t>
        <a:bodyPr/>
        <a:lstStyle/>
        <a:p>
          <a:pPr>
            <a:lnSpc>
              <a:spcPct val="100000"/>
            </a:lnSpc>
          </a:pPr>
          <a:r>
            <a:rPr lang="en-US" dirty="0">
              <a:latin typeface="Calibri" panose="020F0502020204030204" pitchFamily="34" charset="0"/>
              <a:cs typeface="Calibri" panose="020F0502020204030204" pitchFamily="34" charset="0"/>
            </a:rPr>
            <a:t>Reviewer-2 exercise</a:t>
          </a:r>
        </a:p>
      </dgm:t>
    </dgm:pt>
    <dgm:pt modelId="{DBA5E687-C6BE-4BD6-B2FF-5C34F4818CAB}" type="parTrans" cxnId="{7CA1CAA8-9B75-4DC3-A294-C8F27840234A}">
      <dgm:prSet/>
      <dgm:spPr/>
      <dgm:t>
        <a:bodyPr/>
        <a:lstStyle/>
        <a:p>
          <a:endParaRPr lang="en-US"/>
        </a:p>
      </dgm:t>
    </dgm:pt>
    <dgm:pt modelId="{AA9E1E66-5600-4FA5-BA10-F8B30D48CBA5}" type="sibTrans" cxnId="{7CA1CAA8-9B75-4DC3-A294-C8F27840234A}">
      <dgm:prSet/>
      <dgm:spPr/>
      <dgm:t>
        <a:bodyPr/>
        <a:lstStyle/>
        <a:p>
          <a:endParaRPr lang="en-US"/>
        </a:p>
      </dgm:t>
    </dgm:pt>
    <dgm:pt modelId="{53725A7D-B012-6D4A-9AA0-AB5B5011A942}">
      <dgm:prSet/>
      <dgm:spPr/>
      <dgm:t>
        <a:bodyPr/>
        <a:lstStyle/>
        <a:p>
          <a:pPr>
            <a:lnSpc>
              <a:spcPct val="100000"/>
            </a:lnSpc>
          </a:pPr>
          <a:r>
            <a:rPr lang="en-US" dirty="0">
              <a:latin typeface="Calibri" panose="020F0502020204030204" pitchFamily="34" charset="0"/>
              <a:cs typeface="Calibri" panose="020F0502020204030204" pitchFamily="34" charset="0"/>
            </a:rPr>
            <a:t>Grant-Proposal exercise </a:t>
          </a:r>
        </a:p>
      </dgm:t>
    </dgm:pt>
    <dgm:pt modelId="{402A653F-E47F-AA42-8A55-4495C6F418CA}" type="parTrans" cxnId="{94A01A41-BEFB-7345-AB3E-51A2AAAED95D}">
      <dgm:prSet/>
      <dgm:spPr/>
      <dgm:t>
        <a:bodyPr/>
        <a:lstStyle/>
        <a:p>
          <a:endParaRPr lang="en-GB"/>
        </a:p>
      </dgm:t>
    </dgm:pt>
    <dgm:pt modelId="{DD2D5199-409F-1C4D-93FB-45915BE8846D}" type="sibTrans" cxnId="{94A01A41-BEFB-7345-AB3E-51A2AAAED95D}">
      <dgm:prSet/>
      <dgm:spPr/>
      <dgm:t>
        <a:bodyPr/>
        <a:lstStyle/>
        <a:p>
          <a:endParaRPr lang="en-GB"/>
        </a:p>
      </dgm:t>
    </dgm:pt>
    <dgm:pt modelId="{A7024E60-10A9-4A19-ADF8-F0ACDA4EF44B}" type="pres">
      <dgm:prSet presAssocID="{A0350510-5021-4163-AEEC-636A74D7349C}" presName="root" presStyleCnt="0">
        <dgm:presLayoutVars>
          <dgm:dir/>
          <dgm:resizeHandles val="exact"/>
        </dgm:presLayoutVars>
      </dgm:prSet>
      <dgm:spPr/>
    </dgm:pt>
    <dgm:pt modelId="{447EB4F7-0373-4951-9A22-66B79F6F7FD1}" type="pres">
      <dgm:prSet presAssocID="{3392CCD4-C955-4875-B7FC-E247ADB82ECC}" presName="compNode" presStyleCnt="0"/>
      <dgm:spPr/>
    </dgm:pt>
    <dgm:pt modelId="{5B2AF26C-08A3-4CA3-BC98-CFCA4EB1311E}" type="pres">
      <dgm:prSet presAssocID="{3392CCD4-C955-4875-B7FC-E247ADB82ECC}" presName="bgRect" presStyleLbl="bgShp" presStyleIdx="0" presStyleCnt="5"/>
      <dgm:spPr/>
    </dgm:pt>
    <dgm:pt modelId="{4102FBA4-043A-4DC0-AC1E-0E94B8389A1D}" type="pres">
      <dgm:prSet presAssocID="{3392CCD4-C955-4875-B7FC-E247ADB82EC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B298A0FD-5034-41B4-B6CB-2D816DD91149}" type="pres">
      <dgm:prSet presAssocID="{3392CCD4-C955-4875-B7FC-E247ADB82ECC}" presName="spaceRect" presStyleCnt="0"/>
      <dgm:spPr/>
    </dgm:pt>
    <dgm:pt modelId="{7B0CC328-7962-4022-A279-4C8CA5139EFD}" type="pres">
      <dgm:prSet presAssocID="{3392CCD4-C955-4875-B7FC-E247ADB82ECC}" presName="parTx" presStyleLbl="revTx" presStyleIdx="0" presStyleCnt="5">
        <dgm:presLayoutVars>
          <dgm:chMax val="0"/>
          <dgm:chPref val="0"/>
        </dgm:presLayoutVars>
      </dgm:prSet>
      <dgm:spPr/>
    </dgm:pt>
    <dgm:pt modelId="{8689F169-F96F-4DB1-A0D9-A6A51B050051}" type="pres">
      <dgm:prSet presAssocID="{4B37D3C2-2D76-49B9-8132-9DE8C1AA03BE}" presName="sibTrans" presStyleCnt="0"/>
      <dgm:spPr/>
    </dgm:pt>
    <dgm:pt modelId="{DEAAC1E4-494B-4472-A6D3-03C0F256DEF6}" type="pres">
      <dgm:prSet presAssocID="{D1D7736E-F146-4DA6-974A-B031A0F7F933}" presName="compNode" presStyleCnt="0"/>
      <dgm:spPr/>
    </dgm:pt>
    <dgm:pt modelId="{2A024192-93B6-4523-BAB0-790583280080}" type="pres">
      <dgm:prSet presAssocID="{D1D7736E-F146-4DA6-974A-B031A0F7F933}" presName="bgRect" presStyleLbl="bgShp" presStyleIdx="1" presStyleCnt="5"/>
      <dgm:spPr/>
    </dgm:pt>
    <dgm:pt modelId="{28C8C6BD-FAED-410B-996C-E8BE4A16D559}" type="pres">
      <dgm:prSet presAssocID="{D1D7736E-F146-4DA6-974A-B031A0F7F93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D5FF9048-FE3E-43AB-8CD0-1E755320A550}" type="pres">
      <dgm:prSet presAssocID="{D1D7736E-F146-4DA6-974A-B031A0F7F933}" presName="spaceRect" presStyleCnt="0"/>
      <dgm:spPr/>
    </dgm:pt>
    <dgm:pt modelId="{3136DEC1-2A6C-46F2-B330-FA20CCAFFA7D}" type="pres">
      <dgm:prSet presAssocID="{D1D7736E-F146-4DA6-974A-B031A0F7F933}" presName="parTx" presStyleLbl="revTx" presStyleIdx="1" presStyleCnt="5">
        <dgm:presLayoutVars>
          <dgm:chMax val="0"/>
          <dgm:chPref val="0"/>
        </dgm:presLayoutVars>
      </dgm:prSet>
      <dgm:spPr/>
    </dgm:pt>
    <dgm:pt modelId="{4D8BB74F-C204-487C-9E03-4CE979AED012}" type="pres">
      <dgm:prSet presAssocID="{54EA1C7B-2FB5-4628-B691-617C88AAF093}" presName="sibTrans" presStyleCnt="0"/>
      <dgm:spPr/>
    </dgm:pt>
    <dgm:pt modelId="{4276C32D-2E8E-46A7-864F-67397073A186}" type="pres">
      <dgm:prSet presAssocID="{0EE14CF6-DC7C-4B8E-BC85-ED36C158086A}" presName="compNode" presStyleCnt="0"/>
      <dgm:spPr/>
    </dgm:pt>
    <dgm:pt modelId="{6176D453-2E68-42B9-88A1-E985BDE98462}" type="pres">
      <dgm:prSet presAssocID="{0EE14CF6-DC7C-4B8E-BC85-ED36C158086A}" presName="bgRect" presStyleLbl="bgShp" presStyleIdx="2" presStyleCnt="5"/>
      <dgm:spPr/>
    </dgm:pt>
    <dgm:pt modelId="{487CFDCB-5393-4E2D-BD29-7B029698B321}" type="pres">
      <dgm:prSet presAssocID="{0EE14CF6-DC7C-4B8E-BC85-ED36C158086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ackboard"/>
        </a:ext>
      </dgm:extLst>
    </dgm:pt>
    <dgm:pt modelId="{09B56C55-AAB2-4E08-908F-1FDE904E8CEE}" type="pres">
      <dgm:prSet presAssocID="{0EE14CF6-DC7C-4B8E-BC85-ED36C158086A}" presName="spaceRect" presStyleCnt="0"/>
      <dgm:spPr/>
    </dgm:pt>
    <dgm:pt modelId="{34558223-D25C-4561-89BC-29D10CB98DB5}" type="pres">
      <dgm:prSet presAssocID="{0EE14CF6-DC7C-4B8E-BC85-ED36C158086A}" presName="parTx" presStyleLbl="revTx" presStyleIdx="2" presStyleCnt="5">
        <dgm:presLayoutVars>
          <dgm:chMax val="0"/>
          <dgm:chPref val="0"/>
        </dgm:presLayoutVars>
      </dgm:prSet>
      <dgm:spPr/>
    </dgm:pt>
    <dgm:pt modelId="{8B262E02-D816-4813-9B97-B749B567FC03}" type="pres">
      <dgm:prSet presAssocID="{B83188B6-6612-444A-81D8-71BEE3556F88}" presName="sibTrans" presStyleCnt="0"/>
      <dgm:spPr/>
    </dgm:pt>
    <dgm:pt modelId="{5886576C-EC3A-4111-8F17-A0795B79B78C}" type="pres">
      <dgm:prSet presAssocID="{61B760B6-E67F-4694-933E-8ABBC31A69C1}" presName="compNode" presStyleCnt="0"/>
      <dgm:spPr/>
    </dgm:pt>
    <dgm:pt modelId="{2ED17F3D-5924-49DC-BF0F-215FEB911610}" type="pres">
      <dgm:prSet presAssocID="{61B760B6-E67F-4694-933E-8ABBC31A69C1}" presName="bgRect" presStyleLbl="bgShp" presStyleIdx="3" presStyleCnt="5"/>
      <dgm:spPr/>
    </dgm:pt>
    <dgm:pt modelId="{BF3DAD51-806B-466E-9B61-94DC63BB6BA5}" type="pres">
      <dgm:prSet presAssocID="{61B760B6-E67F-4694-933E-8ABBC31A69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EC510EDD-3A08-4FDF-B428-FDD150A5803C}" type="pres">
      <dgm:prSet presAssocID="{61B760B6-E67F-4694-933E-8ABBC31A69C1}" presName="spaceRect" presStyleCnt="0"/>
      <dgm:spPr/>
    </dgm:pt>
    <dgm:pt modelId="{17525CFF-6D2D-450A-AD37-7CFA162A0D78}" type="pres">
      <dgm:prSet presAssocID="{61B760B6-E67F-4694-933E-8ABBC31A69C1}" presName="parTx" presStyleLbl="revTx" presStyleIdx="3" presStyleCnt="5">
        <dgm:presLayoutVars>
          <dgm:chMax val="0"/>
          <dgm:chPref val="0"/>
        </dgm:presLayoutVars>
      </dgm:prSet>
      <dgm:spPr/>
    </dgm:pt>
    <dgm:pt modelId="{D2DF9393-5CE3-4C6D-9EDF-798AF26A2478}" type="pres">
      <dgm:prSet presAssocID="{AA9E1E66-5600-4FA5-BA10-F8B30D48CBA5}" presName="sibTrans" presStyleCnt="0"/>
      <dgm:spPr/>
    </dgm:pt>
    <dgm:pt modelId="{45686C24-DBAE-4AA8-96E0-829A7FE10A1E}" type="pres">
      <dgm:prSet presAssocID="{53725A7D-B012-6D4A-9AA0-AB5B5011A942}" presName="compNode" presStyleCnt="0"/>
      <dgm:spPr/>
    </dgm:pt>
    <dgm:pt modelId="{14AF8F11-A1A4-430B-9678-3185819C9755}" type="pres">
      <dgm:prSet presAssocID="{53725A7D-B012-6D4A-9AA0-AB5B5011A942}" presName="bgRect" presStyleLbl="bgShp" presStyleIdx="4" presStyleCnt="5"/>
      <dgm:spPr/>
    </dgm:pt>
    <dgm:pt modelId="{461B590C-DFA0-4AC2-B083-3104F95EB5CA}" type="pres">
      <dgm:prSet presAssocID="{53725A7D-B012-6D4A-9AA0-AB5B5011A94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FA7B963B-9CDB-4626-8273-43CBF726966B}" type="pres">
      <dgm:prSet presAssocID="{53725A7D-B012-6D4A-9AA0-AB5B5011A942}" presName="spaceRect" presStyleCnt="0"/>
      <dgm:spPr/>
    </dgm:pt>
    <dgm:pt modelId="{B480814D-D6CB-4C2B-8E67-57183B2FE0F4}" type="pres">
      <dgm:prSet presAssocID="{53725A7D-B012-6D4A-9AA0-AB5B5011A942}" presName="parTx" presStyleLbl="revTx" presStyleIdx="4" presStyleCnt="5">
        <dgm:presLayoutVars>
          <dgm:chMax val="0"/>
          <dgm:chPref val="0"/>
        </dgm:presLayoutVars>
      </dgm:prSet>
      <dgm:spPr/>
    </dgm:pt>
  </dgm:ptLst>
  <dgm:cxnLst>
    <dgm:cxn modelId="{973FB704-5F74-E14A-84A0-DA0376639274}" type="presOf" srcId="{0EE14CF6-DC7C-4B8E-BC85-ED36C158086A}" destId="{34558223-D25C-4561-89BC-29D10CB98DB5}" srcOrd="0" destOrd="0" presId="urn:microsoft.com/office/officeart/2018/2/layout/IconVerticalSolidList"/>
    <dgm:cxn modelId="{48DD611B-04E3-4774-8E72-9F6943E22679}" srcId="{A0350510-5021-4163-AEEC-636A74D7349C}" destId="{0EE14CF6-DC7C-4B8E-BC85-ED36C158086A}" srcOrd="2" destOrd="0" parTransId="{348AEF95-D48F-4445-964C-77AF5B6DA2FA}" sibTransId="{B83188B6-6612-444A-81D8-71BEE3556F88}"/>
    <dgm:cxn modelId="{C02A8540-1F46-B243-9F7C-FFE489D4A5EC}" type="presOf" srcId="{A0350510-5021-4163-AEEC-636A74D7349C}" destId="{A7024E60-10A9-4A19-ADF8-F0ACDA4EF44B}" srcOrd="0" destOrd="0" presId="urn:microsoft.com/office/officeart/2018/2/layout/IconVerticalSolidList"/>
    <dgm:cxn modelId="{94A01A41-BEFB-7345-AB3E-51A2AAAED95D}" srcId="{A0350510-5021-4163-AEEC-636A74D7349C}" destId="{53725A7D-B012-6D4A-9AA0-AB5B5011A942}" srcOrd="4" destOrd="0" parTransId="{402A653F-E47F-AA42-8A55-4495C6F418CA}" sibTransId="{DD2D5199-409F-1C4D-93FB-45915BE8846D}"/>
    <dgm:cxn modelId="{EB4F7C45-0E5D-402B-88B1-96CFAF0F8F88}" srcId="{A0350510-5021-4163-AEEC-636A74D7349C}" destId="{3392CCD4-C955-4875-B7FC-E247ADB82ECC}" srcOrd="0" destOrd="0" parTransId="{407AD094-F915-4B8F-A55B-2965C94333B6}" sibTransId="{4B37D3C2-2D76-49B9-8132-9DE8C1AA03BE}"/>
    <dgm:cxn modelId="{451FAB4B-3B3C-4248-85C9-C8C10137C7D7}" type="presOf" srcId="{61B760B6-E67F-4694-933E-8ABBC31A69C1}" destId="{17525CFF-6D2D-450A-AD37-7CFA162A0D78}" srcOrd="0" destOrd="0" presId="urn:microsoft.com/office/officeart/2018/2/layout/IconVerticalSolidList"/>
    <dgm:cxn modelId="{E357F497-1DAE-164A-B65F-BE4916A7C654}" type="presOf" srcId="{53725A7D-B012-6D4A-9AA0-AB5B5011A942}" destId="{B480814D-D6CB-4C2B-8E67-57183B2FE0F4}" srcOrd="0" destOrd="0" presId="urn:microsoft.com/office/officeart/2018/2/layout/IconVerticalSolidList"/>
    <dgm:cxn modelId="{7CA1CAA8-9B75-4DC3-A294-C8F27840234A}" srcId="{A0350510-5021-4163-AEEC-636A74D7349C}" destId="{61B760B6-E67F-4694-933E-8ABBC31A69C1}" srcOrd="3" destOrd="0" parTransId="{DBA5E687-C6BE-4BD6-B2FF-5C34F4818CAB}" sibTransId="{AA9E1E66-5600-4FA5-BA10-F8B30D48CBA5}"/>
    <dgm:cxn modelId="{56C971AD-1505-A84A-8970-7B71966C335F}" type="presOf" srcId="{D1D7736E-F146-4DA6-974A-B031A0F7F933}" destId="{3136DEC1-2A6C-46F2-B330-FA20CCAFFA7D}" srcOrd="0" destOrd="0" presId="urn:microsoft.com/office/officeart/2018/2/layout/IconVerticalSolidList"/>
    <dgm:cxn modelId="{212135DC-3575-4BF5-B0BB-F975E4E4244D}" srcId="{A0350510-5021-4163-AEEC-636A74D7349C}" destId="{D1D7736E-F146-4DA6-974A-B031A0F7F933}" srcOrd="1" destOrd="0" parTransId="{4CD8B281-2C4C-48BF-A859-D55EEEDB110B}" sibTransId="{54EA1C7B-2FB5-4628-B691-617C88AAF093}"/>
    <dgm:cxn modelId="{C894D7E1-D2F5-8646-8482-5A40EEA4E6FB}" type="presOf" srcId="{3392CCD4-C955-4875-B7FC-E247ADB82ECC}" destId="{7B0CC328-7962-4022-A279-4C8CA5139EFD}" srcOrd="0" destOrd="0" presId="urn:microsoft.com/office/officeart/2018/2/layout/IconVerticalSolidList"/>
    <dgm:cxn modelId="{53D59796-134A-8040-9905-466DF31CEC2B}" type="presParOf" srcId="{A7024E60-10A9-4A19-ADF8-F0ACDA4EF44B}" destId="{447EB4F7-0373-4951-9A22-66B79F6F7FD1}" srcOrd="0" destOrd="0" presId="urn:microsoft.com/office/officeart/2018/2/layout/IconVerticalSolidList"/>
    <dgm:cxn modelId="{4736BEB2-AFEB-9847-8EFF-2A5D61FBFEF1}" type="presParOf" srcId="{447EB4F7-0373-4951-9A22-66B79F6F7FD1}" destId="{5B2AF26C-08A3-4CA3-BC98-CFCA4EB1311E}" srcOrd="0" destOrd="0" presId="urn:microsoft.com/office/officeart/2018/2/layout/IconVerticalSolidList"/>
    <dgm:cxn modelId="{96C29A9A-1ACD-964D-A67B-51A20F150FC5}" type="presParOf" srcId="{447EB4F7-0373-4951-9A22-66B79F6F7FD1}" destId="{4102FBA4-043A-4DC0-AC1E-0E94B8389A1D}" srcOrd="1" destOrd="0" presId="urn:microsoft.com/office/officeart/2018/2/layout/IconVerticalSolidList"/>
    <dgm:cxn modelId="{1ADBD1B9-6D8F-E042-94CF-09F57BF5E68B}" type="presParOf" srcId="{447EB4F7-0373-4951-9A22-66B79F6F7FD1}" destId="{B298A0FD-5034-41B4-B6CB-2D816DD91149}" srcOrd="2" destOrd="0" presId="urn:microsoft.com/office/officeart/2018/2/layout/IconVerticalSolidList"/>
    <dgm:cxn modelId="{7C899F76-C3D8-3F46-AF86-21CC055CCE83}" type="presParOf" srcId="{447EB4F7-0373-4951-9A22-66B79F6F7FD1}" destId="{7B0CC328-7962-4022-A279-4C8CA5139EFD}" srcOrd="3" destOrd="0" presId="urn:microsoft.com/office/officeart/2018/2/layout/IconVerticalSolidList"/>
    <dgm:cxn modelId="{24D3F0E9-B1C3-224A-9D36-CCE9E3199BFC}" type="presParOf" srcId="{A7024E60-10A9-4A19-ADF8-F0ACDA4EF44B}" destId="{8689F169-F96F-4DB1-A0D9-A6A51B050051}" srcOrd="1" destOrd="0" presId="urn:microsoft.com/office/officeart/2018/2/layout/IconVerticalSolidList"/>
    <dgm:cxn modelId="{7DDE1D30-E23D-FF45-B93D-5B87EB8DD3D2}" type="presParOf" srcId="{A7024E60-10A9-4A19-ADF8-F0ACDA4EF44B}" destId="{DEAAC1E4-494B-4472-A6D3-03C0F256DEF6}" srcOrd="2" destOrd="0" presId="urn:microsoft.com/office/officeart/2018/2/layout/IconVerticalSolidList"/>
    <dgm:cxn modelId="{31821F6D-8D3F-8049-9D0F-2D2E118CFA3D}" type="presParOf" srcId="{DEAAC1E4-494B-4472-A6D3-03C0F256DEF6}" destId="{2A024192-93B6-4523-BAB0-790583280080}" srcOrd="0" destOrd="0" presId="urn:microsoft.com/office/officeart/2018/2/layout/IconVerticalSolidList"/>
    <dgm:cxn modelId="{8D2DC633-E03F-384D-97B3-84479B15034B}" type="presParOf" srcId="{DEAAC1E4-494B-4472-A6D3-03C0F256DEF6}" destId="{28C8C6BD-FAED-410B-996C-E8BE4A16D559}" srcOrd="1" destOrd="0" presId="urn:microsoft.com/office/officeart/2018/2/layout/IconVerticalSolidList"/>
    <dgm:cxn modelId="{91A0B676-A034-C64F-B86B-70B47D3A1822}" type="presParOf" srcId="{DEAAC1E4-494B-4472-A6D3-03C0F256DEF6}" destId="{D5FF9048-FE3E-43AB-8CD0-1E755320A550}" srcOrd="2" destOrd="0" presId="urn:microsoft.com/office/officeart/2018/2/layout/IconVerticalSolidList"/>
    <dgm:cxn modelId="{3512CCD5-3A60-B442-8FFC-51A8F7EF15F4}" type="presParOf" srcId="{DEAAC1E4-494B-4472-A6D3-03C0F256DEF6}" destId="{3136DEC1-2A6C-46F2-B330-FA20CCAFFA7D}" srcOrd="3" destOrd="0" presId="urn:microsoft.com/office/officeart/2018/2/layout/IconVerticalSolidList"/>
    <dgm:cxn modelId="{94DE1DAB-3674-584E-9C45-F905DC14C75A}" type="presParOf" srcId="{A7024E60-10A9-4A19-ADF8-F0ACDA4EF44B}" destId="{4D8BB74F-C204-487C-9E03-4CE979AED012}" srcOrd="3" destOrd="0" presId="urn:microsoft.com/office/officeart/2018/2/layout/IconVerticalSolidList"/>
    <dgm:cxn modelId="{EAF4595A-43DD-5944-8C11-0AFE57A8D466}" type="presParOf" srcId="{A7024E60-10A9-4A19-ADF8-F0ACDA4EF44B}" destId="{4276C32D-2E8E-46A7-864F-67397073A186}" srcOrd="4" destOrd="0" presId="urn:microsoft.com/office/officeart/2018/2/layout/IconVerticalSolidList"/>
    <dgm:cxn modelId="{226C7415-A86B-264E-B2D2-D79D9E9A955C}" type="presParOf" srcId="{4276C32D-2E8E-46A7-864F-67397073A186}" destId="{6176D453-2E68-42B9-88A1-E985BDE98462}" srcOrd="0" destOrd="0" presId="urn:microsoft.com/office/officeart/2018/2/layout/IconVerticalSolidList"/>
    <dgm:cxn modelId="{DD43878E-1DB4-694A-87DB-A169D551A08B}" type="presParOf" srcId="{4276C32D-2E8E-46A7-864F-67397073A186}" destId="{487CFDCB-5393-4E2D-BD29-7B029698B321}" srcOrd="1" destOrd="0" presId="urn:microsoft.com/office/officeart/2018/2/layout/IconVerticalSolidList"/>
    <dgm:cxn modelId="{6F922278-AD2C-4D4E-9801-56595A8EDF0A}" type="presParOf" srcId="{4276C32D-2E8E-46A7-864F-67397073A186}" destId="{09B56C55-AAB2-4E08-908F-1FDE904E8CEE}" srcOrd="2" destOrd="0" presId="urn:microsoft.com/office/officeart/2018/2/layout/IconVerticalSolidList"/>
    <dgm:cxn modelId="{858A309B-F219-6045-BD65-34A69CDE4AD3}" type="presParOf" srcId="{4276C32D-2E8E-46A7-864F-67397073A186}" destId="{34558223-D25C-4561-89BC-29D10CB98DB5}" srcOrd="3" destOrd="0" presId="urn:microsoft.com/office/officeart/2018/2/layout/IconVerticalSolidList"/>
    <dgm:cxn modelId="{95CAE6BE-5949-424D-BD4F-CCC464EF23AA}" type="presParOf" srcId="{A7024E60-10A9-4A19-ADF8-F0ACDA4EF44B}" destId="{8B262E02-D816-4813-9B97-B749B567FC03}" srcOrd="5" destOrd="0" presId="urn:microsoft.com/office/officeart/2018/2/layout/IconVerticalSolidList"/>
    <dgm:cxn modelId="{1B9CE2FC-2089-DE4C-B49E-A2942136AE02}" type="presParOf" srcId="{A7024E60-10A9-4A19-ADF8-F0ACDA4EF44B}" destId="{5886576C-EC3A-4111-8F17-A0795B79B78C}" srcOrd="6" destOrd="0" presId="urn:microsoft.com/office/officeart/2018/2/layout/IconVerticalSolidList"/>
    <dgm:cxn modelId="{80E84513-3E75-8844-B3DD-35DC7601CE1A}" type="presParOf" srcId="{5886576C-EC3A-4111-8F17-A0795B79B78C}" destId="{2ED17F3D-5924-49DC-BF0F-215FEB911610}" srcOrd="0" destOrd="0" presId="urn:microsoft.com/office/officeart/2018/2/layout/IconVerticalSolidList"/>
    <dgm:cxn modelId="{30C630C0-74DF-F347-8A22-8B3AA57FCE56}" type="presParOf" srcId="{5886576C-EC3A-4111-8F17-A0795B79B78C}" destId="{BF3DAD51-806B-466E-9B61-94DC63BB6BA5}" srcOrd="1" destOrd="0" presId="urn:microsoft.com/office/officeart/2018/2/layout/IconVerticalSolidList"/>
    <dgm:cxn modelId="{1F4589A3-234C-8143-BE0B-400FDE1B08E8}" type="presParOf" srcId="{5886576C-EC3A-4111-8F17-A0795B79B78C}" destId="{EC510EDD-3A08-4FDF-B428-FDD150A5803C}" srcOrd="2" destOrd="0" presId="urn:microsoft.com/office/officeart/2018/2/layout/IconVerticalSolidList"/>
    <dgm:cxn modelId="{909FFD38-0936-7B42-B482-7719F5CCBF46}" type="presParOf" srcId="{5886576C-EC3A-4111-8F17-A0795B79B78C}" destId="{17525CFF-6D2D-450A-AD37-7CFA162A0D78}" srcOrd="3" destOrd="0" presId="urn:microsoft.com/office/officeart/2018/2/layout/IconVerticalSolidList"/>
    <dgm:cxn modelId="{DD483C53-53C6-5249-BFED-A616300799FC}" type="presParOf" srcId="{A7024E60-10A9-4A19-ADF8-F0ACDA4EF44B}" destId="{D2DF9393-5CE3-4C6D-9EDF-798AF26A2478}" srcOrd="7" destOrd="0" presId="urn:microsoft.com/office/officeart/2018/2/layout/IconVerticalSolidList"/>
    <dgm:cxn modelId="{72B859A1-DC42-AF41-951D-C237F7A8BDE8}" type="presParOf" srcId="{A7024E60-10A9-4A19-ADF8-F0ACDA4EF44B}" destId="{45686C24-DBAE-4AA8-96E0-829A7FE10A1E}" srcOrd="8" destOrd="0" presId="urn:microsoft.com/office/officeart/2018/2/layout/IconVerticalSolidList"/>
    <dgm:cxn modelId="{2F0243F8-39C2-854E-B666-AA377C3EF3FE}" type="presParOf" srcId="{45686C24-DBAE-4AA8-96E0-829A7FE10A1E}" destId="{14AF8F11-A1A4-430B-9678-3185819C9755}" srcOrd="0" destOrd="0" presId="urn:microsoft.com/office/officeart/2018/2/layout/IconVerticalSolidList"/>
    <dgm:cxn modelId="{9D3D38BB-6DB1-BF4E-9E39-1FAAEDBCE90C}" type="presParOf" srcId="{45686C24-DBAE-4AA8-96E0-829A7FE10A1E}" destId="{461B590C-DFA0-4AC2-B083-3104F95EB5CA}" srcOrd="1" destOrd="0" presId="urn:microsoft.com/office/officeart/2018/2/layout/IconVerticalSolidList"/>
    <dgm:cxn modelId="{9275A0ED-F3F0-314C-B280-63C005677A74}" type="presParOf" srcId="{45686C24-DBAE-4AA8-96E0-829A7FE10A1E}" destId="{FA7B963B-9CDB-4626-8273-43CBF726966B}" srcOrd="2" destOrd="0" presId="urn:microsoft.com/office/officeart/2018/2/layout/IconVerticalSolidList"/>
    <dgm:cxn modelId="{693C48B2-8341-CA45-9563-6F889E086BFC}" type="presParOf" srcId="{45686C24-DBAE-4AA8-96E0-829A7FE10A1E}" destId="{B480814D-D6CB-4C2B-8E67-57183B2FE0F4}"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BE95D-BECE-8643-AF8D-2BD40E56BC2C}">
      <dsp:nvSpPr>
        <dsp:cNvPr id="0" name=""/>
        <dsp:cNvSpPr/>
      </dsp:nvSpPr>
      <dsp:spPr>
        <a:xfrm>
          <a:off x="0" y="2904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1: </a:t>
          </a:r>
          <a:r>
            <a:rPr lang="en-US" sz="1400" kern="1200">
              <a:latin typeface="Calibri" panose="020F0502020204030204" pitchFamily="34" charset="0"/>
              <a:cs typeface="Calibri" panose="020F0502020204030204" pitchFamily="34" charset="0"/>
            </a:rPr>
            <a:t>Potential outcomes framework</a:t>
          </a:r>
        </a:p>
      </dsp:txBody>
      <dsp:txXfrm>
        <a:off x="16392" y="45438"/>
        <a:ext cx="7034311" cy="303006"/>
      </dsp:txXfrm>
    </dsp:sp>
    <dsp:sp modelId="{B3993626-5512-7C45-8947-CAF59C5C4BAF}">
      <dsp:nvSpPr>
        <dsp:cNvPr id="0" name=""/>
        <dsp:cNvSpPr/>
      </dsp:nvSpPr>
      <dsp:spPr>
        <a:xfrm>
          <a:off x="0" y="40515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Week 2: </a:t>
          </a:r>
          <a:r>
            <a:rPr lang="en-US" sz="1400" kern="1200" dirty="0">
              <a:latin typeface="Calibri" panose="020F0502020204030204" pitchFamily="34" charset="0"/>
              <a:cs typeface="Calibri" panose="020F0502020204030204" pitchFamily="34" charset="0"/>
            </a:rPr>
            <a:t>Randomized experiments</a:t>
          </a:r>
        </a:p>
      </dsp:txBody>
      <dsp:txXfrm>
        <a:off x="16392" y="421548"/>
        <a:ext cx="7034311" cy="303006"/>
      </dsp:txXfrm>
    </dsp:sp>
    <dsp:sp modelId="{AE134F36-6C41-5D45-B6CE-300FAC481B36}">
      <dsp:nvSpPr>
        <dsp:cNvPr id="0" name=""/>
        <dsp:cNvSpPr/>
      </dsp:nvSpPr>
      <dsp:spPr>
        <a:xfrm>
          <a:off x="0" y="78126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Week 3: </a:t>
          </a:r>
          <a:r>
            <a:rPr lang="en-US" sz="1400" kern="1200" dirty="0">
              <a:latin typeface="Calibri" panose="020F0502020204030204" pitchFamily="34" charset="0"/>
              <a:cs typeface="Calibri" panose="020F0502020204030204" pitchFamily="34" charset="0"/>
            </a:rPr>
            <a:t>Selection on observables I</a:t>
          </a:r>
        </a:p>
      </dsp:txBody>
      <dsp:txXfrm>
        <a:off x="16392" y="797658"/>
        <a:ext cx="7034311" cy="303006"/>
      </dsp:txXfrm>
    </dsp:sp>
    <dsp:sp modelId="{B88EC72B-0C88-824A-9822-E52F949F7025}">
      <dsp:nvSpPr>
        <dsp:cNvPr id="0" name=""/>
        <dsp:cNvSpPr/>
      </dsp:nvSpPr>
      <dsp:spPr>
        <a:xfrm>
          <a:off x="0" y="115737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4: </a:t>
          </a:r>
          <a:r>
            <a:rPr lang="en-US" sz="1400" kern="1200">
              <a:latin typeface="Calibri" panose="020F0502020204030204" pitchFamily="34" charset="0"/>
              <a:cs typeface="Calibri" panose="020F0502020204030204" pitchFamily="34" charset="0"/>
            </a:rPr>
            <a:t>Selection on observables II</a:t>
          </a:r>
        </a:p>
      </dsp:txBody>
      <dsp:txXfrm>
        <a:off x="16392" y="1173768"/>
        <a:ext cx="7034311" cy="303006"/>
      </dsp:txXfrm>
    </dsp:sp>
    <dsp:sp modelId="{184D393D-0FFC-F644-B47A-2CC97E7D196C}">
      <dsp:nvSpPr>
        <dsp:cNvPr id="0" name=""/>
        <dsp:cNvSpPr/>
      </dsp:nvSpPr>
      <dsp:spPr>
        <a:xfrm>
          <a:off x="0" y="153348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5: </a:t>
          </a:r>
          <a:r>
            <a:rPr lang="en-US" sz="1400" kern="1200">
              <a:latin typeface="Calibri" panose="020F0502020204030204" pitchFamily="34" charset="0"/>
              <a:cs typeface="Calibri" panose="020F0502020204030204" pitchFamily="34" charset="0"/>
            </a:rPr>
            <a:t>Selection on observables III</a:t>
          </a:r>
        </a:p>
      </dsp:txBody>
      <dsp:txXfrm>
        <a:off x="16392" y="1549878"/>
        <a:ext cx="7034311" cy="303006"/>
      </dsp:txXfrm>
    </dsp:sp>
    <dsp:sp modelId="{F0FE5923-95AC-CF41-A9FE-AB89F28D3B8C}">
      <dsp:nvSpPr>
        <dsp:cNvPr id="0" name=""/>
        <dsp:cNvSpPr/>
      </dsp:nvSpPr>
      <dsp:spPr>
        <a:xfrm>
          <a:off x="0" y="190959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6: </a:t>
          </a:r>
          <a:r>
            <a:rPr lang="en-US" sz="1400" kern="1200">
              <a:latin typeface="Calibri" panose="020F0502020204030204" pitchFamily="34" charset="0"/>
              <a:cs typeface="Calibri" panose="020F0502020204030204" pitchFamily="34" charset="0"/>
            </a:rPr>
            <a:t>Reading week </a:t>
          </a:r>
        </a:p>
      </dsp:txBody>
      <dsp:txXfrm>
        <a:off x="16392" y="1925988"/>
        <a:ext cx="7034311" cy="303006"/>
      </dsp:txXfrm>
    </dsp:sp>
    <dsp:sp modelId="{7CB83843-1C27-7D4B-AF48-3E79D7188580}">
      <dsp:nvSpPr>
        <dsp:cNvPr id="0" name=""/>
        <dsp:cNvSpPr/>
      </dsp:nvSpPr>
      <dsp:spPr>
        <a:xfrm>
          <a:off x="0" y="228570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Week 7: </a:t>
          </a:r>
          <a:r>
            <a:rPr lang="en-US" sz="1400" kern="1200" dirty="0">
              <a:latin typeface="Calibri" panose="020F0502020204030204" pitchFamily="34" charset="0"/>
              <a:cs typeface="Calibri" panose="020F0502020204030204" pitchFamily="34" charset="0"/>
            </a:rPr>
            <a:t>Differences in differences I</a:t>
          </a:r>
        </a:p>
      </dsp:txBody>
      <dsp:txXfrm>
        <a:off x="16392" y="2302098"/>
        <a:ext cx="7034311" cy="303006"/>
      </dsp:txXfrm>
    </dsp:sp>
    <dsp:sp modelId="{9F16852D-1C43-4F41-A548-AB9FFF054418}">
      <dsp:nvSpPr>
        <dsp:cNvPr id="0" name=""/>
        <dsp:cNvSpPr/>
      </dsp:nvSpPr>
      <dsp:spPr>
        <a:xfrm>
          <a:off x="0" y="266181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8: </a:t>
          </a:r>
          <a:r>
            <a:rPr lang="en-US" sz="1400" kern="1200">
              <a:latin typeface="Calibri" panose="020F0502020204030204" pitchFamily="34" charset="0"/>
              <a:cs typeface="Calibri" panose="020F0502020204030204" pitchFamily="34" charset="0"/>
            </a:rPr>
            <a:t>Differences in differences II</a:t>
          </a:r>
        </a:p>
      </dsp:txBody>
      <dsp:txXfrm>
        <a:off x="16392" y="2678208"/>
        <a:ext cx="7034311" cy="303006"/>
      </dsp:txXfrm>
    </dsp:sp>
    <dsp:sp modelId="{61667640-1C08-824F-9175-44FC2D52BD86}">
      <dsp:nvSpPr>
        <dsp:cNvPr id="0" name=""/>
        <dsp:cNvSpPr/>
      </dsp:nvSpPr>
      <dsp:spPr>
        <a:xfrm>
          <a:off x="0" y="303792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9: </a:t>
          </a:r>
          <a:r>
            <a:rPr lang="en-US" sz="1400" kern="1200">
              <a:latin typeface="Calibri" panose="020F0502020204030204" pitchFamily="34" charset="0"/>
              <a:cs typeface="Calibri" panose="020F0502020204030204" pitchFamily="34" charset="0"/>
            </a:rPr>
            <a:t>Synthetic Control Method</a:t>
          </a:r>
        </a:p>
      </dsp:txBody>
      <dsp:txXfrm>
        <a:off x="16392" y="3054318"/>
        <a:ext cx="7034311" cy="303006"/>
      </dsp:txXfrm>
    </dsp:sp>
    <dsp:sp modelId="{B44BAD07-ED68-134A-99E1-3CA144E22BE6}">
      <dsp:nvSpPr>
        <dsp:cNvPr id="0" name=""/>
        <dsp:cNvSpPr/>
      </dsp:nvSpPr>
      <dsp:spPr>
        <a:xfrm>
          <a:off x="0" y="3414037"/>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10: </a:t>
          </a:r>
          <a:r>
            <a:rPr lang="en-US" sz="1400" kern="1200">
              <a:latin typeface="Calibri" panose="020F0502020204030204" pitchFamily="34" charset="0"/>
              <a:cs typeface="Calibri" panose="020F0502020204030204" pitchFamily="34" charset="0"/>
            </a:rPr>
            <a:t>Instrumental variables</a:t>
          </a:r>
        </a:p>
      </dsp:txBody>
      <dsp:txXfrm>
        <a:off x="16392" y="3430429"/>
        <a:ext cx="7034311" cy="303006"/>
      </dsp:txXfrm>
    </dsp:sp>
    <dsp:sp modelId="{72DABA91-21BF-1A4F-95EE-8D000AB6AA70}">
      <dsp:nvSpPr>
        <dsp:cNvPr id="0" name=""/>
        <dsp:cNvSpPr/>
      </dsp:nvSpPr>
      <dsp:spPr>
        <a:xfrm>
          <a:off x="0" y="3790147"/>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Week 11: </a:t>
          </a:r>
          <a:r>
            <a:rPr lang="en-US" sz="1400" kern="1200" dirty="0">
              <a:latin typeface="Calibri" panose="020F0502020204030204" pitchFamily="34" charset="0"/>
              <a:cs typeface="Calibri" panose="020F0502020204030204" pitchFamily="34" charset="0"/>
            </a:rPr>
            <a:t>Regression discontinuity designs</a:t>
          </a:r>
        </a:p>
      </dsp:txBody>
      <dsp:txXfrm>
        <a:off x="16392" y="3806539"/>
        <a:ext cx="7034311" cy="30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CC307-77D4-FA43-AD2E-772B0E29860A}">
      <dsp:nvSpPr>
        <dsp:cNvPr id="0" name=""/>
        <dsp:cNvSpPr/>
      </dsp:nvSpPr>
      <dsp:spPr>
        <a:xfrm>
          <a:off x="0" y="72620"/>
          <a:ext cx="673027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panose="020F0502020204030204" pitchFamily="34" charset="0"/>
              <a:cs typeface="Calibri" panose="020F0502020204030204" pitchFamily="34" charset="0"/>
            </a:rPr>
            <a:t>Statistical knowledge:</a:t>
          </a:r>
          <a:endParaRPr lang="en-US" sz="2200" kern="1200">
            <a:latin typeface="Calibri" panose="020F0502020204030204" pitchFamily="34" charset="0"/>
            <a:cs typeface="Calibri" panose="020F0502020204030204" pitchFamily="34" charset="0"/>
          </a:endParaRPr>
        </a:p>
      </dsp:txBody>
      <dsp:txXfrm>
        <a:off x="25759" y="98379"/>
        <a:ext cx="6678758" cy="476152"/>
      </dsp:txXfrm>
    </dsp:sp>
    <dsp:sp modelId="{5B82FF9A-BE2D-5444-9DE3-E489D4B5F222}">
      <dsp:nvSpPr>
        <dsp:cNvPr id="0" name=""/>
        <dsp:cNvSpPr/>
      </dsp:nvSpPr>
      <dsp:spPr>
        <a:xfrm>
          <a:off x="0" y="600291"/>
          <a:ext cx="6730276"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8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Linear regression and familiarity with generalized linear models (i.e. MY452)</a:t>
          </a:r>
        </a:p>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Familiarity with notions of research design (i.e. MY400)</a:t>
          </a:r>
        </a:p>
      </dsp:txBody>
      <dsp:txXfrm>
        <a:off x="0" y="600291"/>
        <a:ext cx="6730276" cy="842490"/>
      </dsp:txXfrm>
    </dsp:sp>
    <dsp:sp modelId="{C765BEA6-2DA7-AA4B-AE47-0D5E21123652}">
      <dsp:nvSpPr>
        <dsp:cNvPr id="0" name=""/>
        <dsp:cNvSpPr/>
      </dsp:nvSpPr>
      <dsp:spPr>
        <a:xfrm>
          <a:off x="0" y="1442781"/>
          <a:ext cx="673027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panose="020F0502020204030204" pitchFamily="34" charset="0"/>
              <a:cs typeface="Calibri" panose="020F0502020204030204" pitchFamily="34" charset="0"/>
            </a:rPr>
            <a:t>Coding knowledge:</a:t>
          </a:r>
          <a:endParaRPr lang="en-US" sz="2200" kern="1200">
            <a:latin typeface="Calibri" panose="020F0502020204030204" pitchFamily="34" charset="0"/>
            <a:cs typeface="Calibri" panose="020F0502020204030204" pitchFamily="34" charset="0"/>
          </a:endParaRPr>
        </a:p>
      </dsp:txBody>
      <dsp:txXfrm>
        <a:off x="25759" y="1468540"/>
        <a:ext cx="6678758" cy="476152"/>
      </dsp:txXfrm>
    </dsp:sp>
    <dsp:sp modelId="{60DE0AEF-ECE8-9740-A4C1-CC37094472A4}">
      <dsp:nvSpPr>
        <dsp:cNvPr id="0" name=""/>
        <dsp:cNvSpPr/>
      </dsp:nvSpPr>
      <dsp:spPr>
        <a:xfrm>
          <a:off x="0" y="1970451"/>
          <a:ext cx="6730276"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8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in-class exercises and homework uses R</a:t>
          </a:r>
        </a:p>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coding skills in R are not required but definitely helpful</a:t>
          </a:r>
        </a:p>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a good (free) introduction to R: “Hands-On Programming with R” by Garrett Grolemund, see </a:t>
          </a:r>
          <a:r>
            <a:rPr lang="en-US" sz="1700" kern="1200">
              <a:latin typeface="Calibri" panose="020F0502020204030204" pitchFamily="34" charset="0"/>
              <a:cs typeface="Calibri" panose="020F0502020204030204" pitchFamily="34" charset="0"/>
              <a:hlinkClick xmlns:r="http://schemas.openxmlformats.org/officeDocument/2006/relationships" r:id="rId1"/>
            </a:rPr>
            <a:t>https://rstudio-education.github.io/hopr/</a:t>
          </a:r>
          <a:endParaRPr lang="en-US" sz="1700" kern="1200">
            <a:latin typeface="Calibri" panose="020F0502020204030204" pitchFamily="34" charset="0"/>
            <a:cs typeface="Calibri" panose="020F0502020204030204" pitchFamily="34" charset="0"/>
          </a:endParaRPr>
        </a:p>
      </dsp:txBody>
      <dsp:txXfrm>
        <a:off x="0" y="1970451"/>
        <a:ext cx="6730276" cy="1115730"/>
      </dsp:txXfrm>
    </dsp:sp>
    <dsp:sp modelId="{048CB0DB-A311-D34A-9012-DF78D54C55E9}">
      <dsp:nvSpPr>
        <dsp:cNvPr id="0" name=""/>
        <dsp:cNvSpPr/>
      </dsp:nvSpPr>
      <dsp:spPr>
        <a:xfrm>
          <a:off x="0" y="3086181"/>
          <a:ext cx="673027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panose="020F0502020204030204" pitchFamily="34" charset="0"/>
              <a:cs typeface="Calibri" panose="020F0502020204030204" pitchFamily="34" charset="0"/>
            </a:rPr>
            <a:t>Technical equipment:</a:t>
          </a:r>
          <a:endParaRPr lang="en-US" sz="2200" kern="1200">
            <a:latin typeface="Calibri" panose="020F0502020204030204" pitchFamily="34" charset="0"/>
            <a:cs typeface="Calibri" panose="020F0502020204030204" pitchFamily="34" charset="0"/>
          </a:endParaRPr>
        </a:p>
      </dsp:txBody>
      <dsp:txXfrm>
        <a:off x="25759" y="3111940"/>
        <a:ext cx="6678758" cy="476152"/>
      </dsp:txXfrm>
    </dsp:sp>
    <dsp:sp modelId="{8D0680F3-EA4A-5C4B-9D9A-BDEB45D16B26}">
      <dsp:nvSpPr>
        <dsp:cNvPr id="0" name=""/>
        <dsp:cNvSpPr/>
      </dsp:nvSpPr>
      <dsp:spPr>
        <a:xfrm>
          <a:off x="0" y="3613851"/>
          <a:ext cx="6730276"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8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install R and RStudio on your laptop before the first computer class</a:t>
          </a:r>
        </a:p>
      </dsp:txBody>
      <dsp:txXfrm>
        <a:off x="0" y="3613851"/>
        <a:ext cx="6730276" cy="36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AF26C-08A3-4CA3-BC98-CFCA4EB1311E}">
      <dsp:nvSpPr>
        <dsp:cNvPr id="0" name=""/>
        <dsp:cNvSpPr/>
      </dsp:nvSpPr>
      <dsp:spPr>
        <a:xfrm>
          <a:off x="0" y="4365"/>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02FBA4-043A-4DC0-AC1E-0E94B8389A1D}">
      <dsp:nvSpPr>
        <dsp:cNvPr id="0" name=""/>
        <dsp:cNvSpPr/>
      </dsp:nvSpPr>
      <dsp:spPr>
        <a:xfrm>
          <a:off x="281288" y="213588"/>
          <a:ext cx="511432" cy="5114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0CC328-7962-4022-A279-4C8CA5139EFD}">
      <dsp:nvSpPr>
        <dsp:cNvPr id="0" name=""/>
        <dsp:cNvSpPr/>
      </dsp:nvSpPr>
      <dsp:spPr>
        <a:xfrm>
          <a:off x="1074009" y="4365"/>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GB" sz="1900" kern="1200" dirty="0">
              <a:latin typeface="Calibri" panose="020F0502020204030204" pitchFamily="34" charset="0"/>
              <a:cs typeface="Calibri" panose="020F0502020204030204" pitchFamily="34" charset="0"/>
            </a:rPr>
            <a:t>Each week, all students are required to read one paper in detail</a:t>
          </a:r>
          <a:endParaRPr lang="en-US" sz="1900" kern="1200" dirty="0">
            <a:latin typeface="Calibri" panose="020F0502020204030204" pitchFamily="34" charset="0"/>
            <a:cs typeface="Calibri" panose="020F0502020204030204" pitchFamily="34" charset="0"/>
          </a:endParaRPr>
        </a:p>
      </dsp:txBody>
      <dsp:txXfrm>
        <a:off x="1074009" y="4365"/>
        <a:ext cx="5498240" cy="929878"/>
      </dsp:txXfrm>
    </dsp:sp>
    <dsp:sp modelId="{2A024192-93B6-4523-BAB0-790583280080}">
      <dsp:nvSpPr>
        <dsp:cNvPr id="0" name=""/>
        <dsp:cNvSpPr/>
      </dsp:nvSpPr>
      <dsp:spPr>
        <a:xfrm>
          <a:off x="0" y="1166713"/>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8C6BD-FAED-410B-996C-E8BE4A16D559}">
      <dsp:nvSpPr>
        <dsp:cNvPr id="0" name=""/>
        <dsp:cNvSpPr/>
      </dsp:nvSpPr>
      <dsp:spPr>
        <a:xfrm>
          <a:off x="281288" y="1375935"/>
          <a:ext cx="511432" cy="5114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36DEC1-2A6C-46F2-B330-FA20CCAFFA7D}">
      <dsp:nvSpPr>
        <dsp:cNvPr id="0" name=""/>
        <dsp:cNvSpPr/>
      </dsp:nvSpPr>
      <dsp:spPr>
        <a:xfrm>
          <a:off x="1074009" y="1166713"/>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GB" sz="1900" kern="1200" dirty="0">
              <a:latin typeface="Calibri" panose="020F0502020204030204" pitchFamily="34" charset="0"/>
              <a:cs typeface="Calibri" panose="020F0502020204030204" pitchFamily="34" charset="0"/>
            </a:rPr>
            <a:t>The paper uses the method you covered in the lecture</a:t>
          </a:r>
          <a:endParaRPr lang="en-US" sz="1900" kern="1200" dirty="0">
            <a:latin typeface="Calibri" panose="020F0502020204030204" pitchFamily="34" charset="0"/>
            <a:cs typeface="Calibri" panose="020F0502020204030204" pitchFamily="34" charset="0"/>
          </a:endParaRPr>
        </a:p>
      </dsp:txBody>
      <dsp:txXfrm>
        <a:off x="1074009" y="1166713"/>
        <a:ext cx="5498240" cy="929878"/>
      </dsp:txXfrm>
    </dsp:sp>
    <dsp:sp modelId="{6176D453-2E68-42B9-88A1-E985BDE98462}">
      <dsp:nvSpPr>
        <dsp:cNvPr id="0" name=""/>
        <dsp:cNvSpPr/>
      </dsp:nvSpPr>
      <dsp:spPr>
        <a:xfrm>
          <a:off x="0" y="2329060"/>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CFDCB-5393-4E2D-BD29-7B029698B321}">
      <dsp:nvSpPr>
        <dsp:cNvPr id="0" name=""/>
        <dsp:cNvSpPr/>
      </dsp:nvSpPr>
      <dsp:spPr>
        <a:xfrm>
          <a:off x="281288" y="2538283"/>
          <a:ext cx="511432" cy="5114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558223-D25C-4561-89BC-29D10CB98DB5}">
      <dsp:nvSpPr>
        <dsp:cNvPr id="0" name=""/>
        <dsp:cNvSpPr/>
      </dsp:nvSpPr>
      <dsp:spPr>
        <a:xfrm>
          <a:off x="1074009" y="2329060"/>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GB" sz="1900" kern="1200" dirty="0">
              <a:latin typeface="Calibri" panose="020F0502020204030204" pitchFamily="34" charset="0"/>
              <a:cs typeface="Calibri" panose="020F0502020204030204" pitchFamily="34" charset="0"/>
            </a:rPr>
            <a:t>Teach-back exercise</a:t>
          </a:r>
          <a:endParaRPr lang="en-US" sz="1900" kern="1200" dirty="0">
            <a:latin typeface="Calibri" panose="020F0502020204030204" pitchFamily="34" charset="0"/>
            <a:cs typeface="Calibri" panose="020F0502020204030204" pitchFamily="34" charset="0"/>
          </a:endParaRPr>
        </a:p>
      </dsp:txBody>
      <dsp:txXfrm>
        <a:off x="1074009" y="2329060"/>
        <a:ext cx="5498240" cy="929878"/>
      </dsp:txXfrm>
    </dsp:sp>
    <dsp:sp modelId="{2ED17F3D-5924-49DC-BF0F-215FEB911610}">
      <dsp:nvSpPr>
        <dsp:cNvPr id="0" name=""/>
        <dsp:cNvSpPr/>
      </dsp:nvSpPr>
      <dsp:spPr>
        <a:xfrm>
          <a:off x="0" y="3491408"/>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3DAD51-806B-466E-9B61-94DC63BB6BA5}">
      <dsp:nvSpPr>
        <dsp:cNvPr id="0" name=""/>
        <dsp:cNvSpPr/>
      </dsp:nvSpPr>
      <dsp:spPr>
        <a:xfrm>
          <a:off x="281288" y="3700631"/>
          <a:ext cx="511432" cy="5114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525CFF-6D2D-450A-AD37-7CFA162A0D78}">
      <dsp:nvSpPr>
        <dsp:cNvPr id="0" name=""/>
        <dsp:cNvSpPr/>
      </dsp:nvSpPr>
      <dsp:spPr>
        <a:xfrm>
          <a:off x="1074009" y="3491408"/>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panose="020F0502020204030204" pitchFamily="34" charset="0"/>
              <a:cs typeface="Calibri" panose="020F0502020204030204" pitchFamily="34" charset="0"/>
            </a:rPr>
            <a:t>Reviewer-2 exercise</a:t>
          </a:r>
        </a:p>
      </dsp:txBody>
      <dsp:txXfrm>
        <a:off x="1074009" y="3491408"/>
        <a:ext cx="5498240" cy="929878"/>
      </dsp:txXfrm>
    </dsp:sp>
    <dsp:sp modelId="{14AF8F11-A1A4-430B-9678-3185819C9755}">
      <dsp:nvSpPr>
        <dsp:cNvPr id="0" name=""/>
        <dsp:cNvSpPr/>
      </dsp:nvSpPr>
      <dsp:spPr>
        <a:xfrm>
          <a:off x="0" y="4653756"/>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1B590C-DFA0-4AC2-B083-3104F95EB5CA}">
      <dsp:nvSpPr>
        <dsp:cNvPr id="0" name=""/>
        <dsp:cNvSpPr/>
      </dsp:nvSpPr>
      <dsp:spPr>
        <a:xfrm>
          <a:off x="281288" y="4862978"/>
          <a:ext cx="511432" cy="5114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80814D-D6CB-4C2B-8E67-57183B2FE0F4}">
      <dsp:nvSpPr>
        <dsp:cNvPr id="0" name=""/>
        <dsp:cNvSpPr/>
      </dsp:nvSpPr>
      <dsp:spPr>
        <a:xfrm>
          <a:off x="1074009" y="4653756"/>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panose="020F0502020204030204" pitchFamily="34" charset="0"/>
              <a:cs typeface="Calibri" panose="020F0502020204030204" pitchFamily="34" charset="0"/>
            </a:rPr>
            <a:t>Grant-Proposal exercise </a:t>
          </a:r>
        </a:p>
      </dsp:txBody>
      <dsp:txXfrm>
        <a:off x="1074009" y="4653756"/>
        <a:ext cx="5498240" cy="9298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C05752C-86E9-4E4F-A3E3-6F5A14327A81}" type="datetimeFigureOut">
              <a:rPr lang="en-GB" smtClean="0"/>
              <a:t>24/01/2024</a:t>
            </a:fld>
            <a:endParaRPr lang="en-GB"/>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90F0A145-783D-2A42-9E40-1B45FA14CAFF}" type="slidenum">
              <a:rPr lang="en-GB" smtClean="0"/>
              <a:t>‹#›</a:t>
            </a:fld>
            <a:endParaRPr lang="en-GB"/>
          </a:p>
        </p:txBody>
      </p:sp>
    </p:spTree>
    <p:extLst>
      <p:ext uri="{BB962C8B-B14F-4D97-AF65-F5344CB8AC3E}">
        <p14:creationId xmlns:p14="http://schemas.microsoft.com/office/powerpoint/2010/main" val="240810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 y="768350"/>
            <a:ext cx="6818313" cy="383698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043331-1221-4D1D-B5C0-AB263745AFCA}" type="slidenum">
              <a:rPr lang="en-GB" smtClean="0"/>
              <a:t>1</a:t>
            </a:fld>
            <a:endParaRPr lang="en-GB"/>
          </a:p>
        </p:txBody>
      </p:sp>
    </p:spTree>
    <p:extLst>
      <p:ext uri="{BB962C8B-B14F-4D97-AF65-F5344CB8AC3E}">
        <p14:creationId xmlns:p14="http://schemas.microsoft.com/office/powerpoint/2010/main" val="2399179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10</a:t>
            </a:fld>
            <a:endParaRPr lang="en-GB"/>
          </a:p>
        </p:txBody>
      </p:sp>
    </p:spTree>
    <p:extLst>
      <p:ext uri="{BB962C8B-B14F-4D97-AF65-F5344CB8AC3E}">
        <p14:creationId xmlns:p14="http://schemas.microsoft.com/office/powerpoint/2010/main" val="217291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2</a:t>
            </a:fld>
            <a:endParaRPr lang="en-GB"/>
          </a:p>
        </p:txBody>
      </p:sp>
    </p:spTree>
    <p:extLst>
      <p:ext uri="{BB962C8B-B14F-4D97-AF65-F5344CB8AC3E}">
        <p14:creationId xmlns:p14="http://schemas.microsoft.com/office/powerpoint/2010/main" val="199088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3</a:t>
            </a:fld>
            <a:endParaRPr lang="en-GB"/>
          </a:p>
        </p:txBody>
      </p:sp>
    </p:spTree>
    <p:extLst>
      <p:ext uri="{BB962C8B-B14F-4D97-AF65-F5344CB8AC3E}">
        <p14:creationId xmlns:p14="http://schemas.microsoft.com/office/powerpoint/2010/main" val="65192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4</a:t>
            </a:fld>
            <a:endParaRPr lang="en-GB"/>
          </a:p>
        </p:txBody>
      </p:sp>
    </p:spTree>
    <p:extLst>
      <p:ext uri="{BB962C8B-B14F-4D97-AF65-F5344CB8AC3E}">
        <p14:creationId xmlns:p14="http://schemas.microsoft.com/office/powerpoint/2010/main" val="3210431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5</a:t>
            </a:fld>
            <a:endParaRPr lang="en-GB"/>
          </a:p>
        </p:txBody>
      </p:sp>
    </p:spTree>
    <p:extLst>
      <p:ext uri="{BB962C8B-B14F-4D97-AF65-F5344CB8AC3E}">
        <p14:creationId xmlns:p14="http://schemas.microsoft.com/office/powerpoint/2010/main" val="1074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6</a:t>
            </a:fld>
            <a:endParaRPr lang="en-GB"/>
          </a:p>
        </p:txBody>
      </p:sp>
    </p:spTree>
    <p:extLst>
      <p:ext uri="{BB962C8B-B14F-4D97-AF65-F5344CB8AC3E}">
        <p14:creationId xmlns:p14="http://schemas.microsoft.com/office/powerpoint/2010/main" val="186492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7</a:t>
            </a:fld>
            <a:endParaRPr lang="en-GB"/>
          </a:p>
        </p:txBody>
      </p:sp>
    </p:spTree>
    <p:extLst>
      <p:ext uri="{BB962C8B-B14F-4D97-AF65-F5344CB8AC3E}">
        <p14:creationId xmlns:p14="http://schemas.microsoft.com/office/powerpoint/2010/main" val="2812509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8</a:t>
            </a:fld>
            <a:endParaRPr lang="en-GB"/>
          </a:p>
        </p:txBody>
      </p:sp>
    </p:spTree>
    <p:extLst>
      <p:ext uri="{BB962C8B-B14F-4D97-AF65-F5344CB8AC3E}">
        <p14:creationId xmlns:p14="http://schemas.microsoft.com/office/powerpoint/2010/main" val="3968527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9</a:t>
            </a:fld>
            <a:endParaRPr lang="en-GB"/>
          </a:p>
        </p:txBody>
      </p:sp>
    </p:spTree>
    <p:extLst>
      <p:ext uri="{BB962C8B-B14F-4D97-AF65-F5344CB8AC3E}">
        <p14:creationId xmlns:p14="http://schemas.microsoft.com/office/powerpoint/2010/main" val="210260403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latin typeface="Calibri" panose="020F0502020204030204" pitchFamily="34" charset="0"/>
                <a:cs typeface="Calibri" panose="020F05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endParaRPr lang="en-GB" dirty="0"/>
          </a:p>
        </p:txBody>
      </p:sp>
      <p:sp>
        <p:nvSpPr>
          <p:cNvPr id="5" name="Footer Placeholder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en-GB"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653D234-3F83-7D48-B625-51E96F238EE7}" type="slidenum">
              <a:rPr lang="en-GB" smtClean="0"/>
              <a:t>‹#›</a:t>
            </a:fld>
            <a:endParaRPr lang="en-GB" dirty="0"/>
          </a:p>
        </p:txBody>
      </p:sp>
    </p:spTree>
    <p:extLst>
      <p:ext uri="{BB962C8B-B14F-4D97-AF65-F5344CB8AC3E}">
        <p14:creationId xmlns:p14="http://schemas.microsoft.com/office/powerpoint/2010/main" val="109117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904F22A-94EF-8C47-9A1C-BFF41EE219DE}" type="datetimeFigureOut">
              <a:rPr lang="en-GB" smtClean="0"/>
              <a:pPr/>
              <a:t>24/01/2024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254352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904F22A-94EF-8C47-9A1C-BFF41EE219DE}" type="datetimeFigureOut">
              <a:rPr lang="en-GB" smtClean="0"/>
              <a:pPr/>
              <a:t>24/01/2024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23097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Calibri" panose="020F0502020204030204" pitchFamily="34" charset="0"/>
                <a:cs typeface="Calibri" panose="020F0502020204030204" pitchFamily="34" charset="0"/>
              </a:defRPr>
            </a:lvl1pPr>
          </a:lstStyle>
          <a:p>
            <a:r>
              <a:rPr lang="en-GB" dirty="0"/>
              <a:t>Click </a:t>
            </a:r>
            <a:r>
              <a:rPr lang="en-GB" dirty="0" err="1"/>
              <a:t>tco</a:t>
            </a:r>
            <a:r>
              <a:rPr lang="en-GB" dirty="0"/>
              <a:t> edit Master title style</a:t>
            </a:r>
            <a:endParaRPr lang="en-US" dirty="0"/>
          </a:p>
        </p:txBody>
      </p:sp>
      <p:sp>
        <p:nvSpPr>
          <p:cNvPr id="3" name="Content Placeholder 2"/>
          <p:cNvSpPr>
            <a:spLocks noGrp="1"/>
          </p:cNvSpPr>
          <p:nvPr>
            <p:ph idx="1" hasCustomPrompt="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D904F22A-94EF-8C47-9A1C-BFF41EE219DE}" type="datetimeFigureOut">
              <a:rPr lang="en-GB" smtClean="0"/>
              <a:pPr/>
              <a:t>24/01/2024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298091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904F22A-94EF-8C47-9A1C-BFF41EE219DE}" type="datetimeFigureOut">
              <a:rPr lang="en-GB" smtClean="0"/>
              <a:t>24/01/2024</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653D234-3F83-7D48-B625-51E96F238EE7}" type="slidenum">
              <a:rPr lang="en-GB" smtClean="0"/>
              <a:t>‹#›</a:t>
            </a:fld>
            <a:endParaRPr lang="en-GB"/>
          </a:p>
        </p:txBody>
      </p:sp>
    </p:spTree>
    <p:extLst>
      <p:ext uri="{BB962C8B-B14F-4D97-AF65-F5344CB8AC3E}">
        <p14:creationId xmlns:p14="http://schemas.microsoft.com/office/powerpoint/2010/main" val="232344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904F22A-94EF-8C47-9A1C-BFF41EE219DE}" type="datetimeFigureOut">
              <a:rPr lang="en-GB" smtClean="0"/>
              <a:pPr/>
              <a:t>24/01/2024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215605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904F22A-94EF-8C47-9A1C-BFF41EE219DE}" type="datetimeFigureOut">
              <a:rPr lang="en-GB" smtClean="0"/>
              <a:pPr/>
              <a:t>24/01/2024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653D234-3F83-7D48-B625-51E96F238EE7}" type="slidenum">
              <a:rPr lang="en-GB" smtClean="0"/>
              <a:pPr/>
              <a:t>‹#›</a:t>
            </a:fld>
            <a:endParaRPr lang="en-GB"/>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05484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904F22A-94EF-8C47-9A1C-BFF41EE219DE}" type="datetimeFigureOut">
              <a:rPr lang="en-GB" smtClean="0"/>
              <a:t>24/01/2024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53D234-3F83-7D48-B625-51E96F238EE7}" type="slidenum">
              <a:rPr lang="en-GB" smtClean="0"/>
              <a:t>‹#›</a:t>
            </a:fld>
            <a:endParaRPr lang="en-GB"/>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99347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4F22A-94EF-8C47-9A1C-BFF41EE219DE}" type="datetimeFigureOut">
              <a:rPr lang="en-GB" smtClean="0"/>
              <a:t>24/01/2024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53D234-3F83-7D48-B625-51E96F238EE7}" type="slidenum">
              <a:rPr lang="en-GB" smtClean="0"/>
              <a:t>‹#›</a:t>
            </a:fld>
            <a:endParaRPr lang="en-GB"/>
          </a:p>
        </p:txBody>
      </p:sp>
    </p:spTree>
    <p:extLst>
      <p:ext uri="{BB962C8B-B14F-4D97-AF65-F5344CB8AC3E}">
        <p14:creationId xmlns:p14="http://schemas.microsoft.com/office/powerpoint/2010/main" val="69707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904F22A-94EF-8C47-9A1C-BFF41EE219DE}" type="datetimeFigureOut">
              <a:rPr lang="en-GB" smtClean="0"/>
              <a:pPr/>
              <a:t>24/01/2024</a:t>
            </a:fld>
            <a:endParaRPr lang="en-GB" dirty="0"/>
          </a:p>
        </p:txBody>
      </p:sp>
      <p:sp>
        <p:nvSpPr>
          <p:cNvPr id="6" name="Footer Placeholder 5"/>
          <p:cNvSpPr>
            <a:spLocks noGrp="1"/>
          </p:cNvSpPr>
          <p:nvPr>
            <p:ph type="ftr" sz="quarter" idx="11"/>
          </p:nvPr>
        </p:nvSpPr>
        <p:spPr/>
        <p:txBody>
          <a:bodyPr/>
          <a:lstStyle/>
          <a:p>
            <a:endParaRPr lang="en-GB"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374488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904F22A-94EF-8C47-9A1C-BFF41EE219DE}" type="datetimeFigureOut">
              <a:rPr lang="en-GB" smtClean="0"/>
              <a:t>24/01/2024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653D234-3F83-7D48-B625-51E96F238EE7}" type="slidenum">
              <a:rPr lang="en-GB" smtClean="0"/>
              <a:t>‹#›</a:t>
            </a:fld>
            <a:endParaRPr lang="en-GB"/>
          </a:p>
        </p:txBody>
      </p:sp>
    </p:spTree>
    <p:extLst>
      <p:ext uri="{BB962C8B-B14F-4D97-AF65-F5344CB8AC3E}">
        <p14:creationId xmlns:p14="http://schemas.microsoft.com/office/powerpoint/2010/main" val="108097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904F22A-94EF-8C47-9A1C-BFF41EE219DE}" type="datetimeFigureOut">
              <a:rPr lang="en-GB" smtClean="0"/>
              <a:pPr/>
              <a:t>24/01/2024</a:t>
            </a:fld>
            <a:endParaRPr lang="en-GB"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653D234-3F83-7D48-B625-51E96F238EE7}" type="slidenum">
              <a:rPr lang="en-GB" smtClean="0"/>
              <a:pPr/>
              <a:t>‹#›</a:t>
            </a:fld>
            <a:endParaRPr lang="en-GB"/>
          </a:p>
        </p:txBody>
      </p:sp>
      <p:pic>
        <p:nvPicPr>
          <p:cNvPr id="10" name="Picture 2" descr="Image result for lse methodology">
            <a:extLst>
              <a:ext uri="{FF2B5EF4-FFF2-40B4-BE49-F238E27FC236}">
                <a16:creationId xmlns:a16="http://schemas.microsoft.com/office/drawing/2014/main" id="{31D88DD4-ED47-D965-F274-33865918B88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177033"/>
            <a:ext cx="2315817" cy="68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57008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n.de-kadt@lse.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P.Torres-Lopez@lse.ac.uk" TargetMode="External"/><Relationship Id="rId4" Type="http://schemas.openxmlformats.org/officeDocument/2006/relationships/hyperlink" Target="mailto:m.g.ganslmeier@lse.ac.u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2.png"/><Relationship Id="rId7" Type="http://schemas.openxmlformats.org/officeDocument/2006/relationships/image" Target="../media/image6.jpeg"/><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microsoft.com/office/2007/relationships/hdphoto" Target="../media/hdphoto2.wdp"/><Relationship Id="rId11" Type="http://schemas.openxmlformats.org/officeDocument/2006/relationships/diagramColors" Target="../diagrams/colors2.xml"/><Relationship Id="rId5" Type="http://schemas.openxmlformats.org/officeDocument/2006/relationships/image" Target="../media/image5.png"/><Relationship Id="rId10" Type="http://schemas.openxmlformats.org/officeDocument/2006/relationships/diagramQuickStyle" Target="../diagrams/quickStyle2.xml"/><Relationship Id="rId4" Type="http://schemas.microsoft.com/office/2007/relationships/hdphoto" Target="../media/hdphoto1.wdp"/><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Data" Target="../diagrams/data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microsoft.com/office/2007/relationships/hdphoto" Target="../media/hdphoto2.wdp"/><Relationship Id="rId11" Type="http://schemas.microsoft.com/office/2007/relationships/diagramDrawing" Target="../diagrams/drawing3.xml"/><Relationship Id="rId5" Type="http://schemas.openxmlformats.org/officeDocument/2006/relationships/image" Target="../media/image5.png"/><Relationship Id="rId10" Type="http://schemas.openxmlformats.org/officeDocument/2006/relationships/diagramColors" Target="../diagrams/colors3.xml"/><Relationship Id="rId4" Type="http://schemas.microsoft.com/office/2007/relationships/hdphoto" Target="../media/hdphoto1.wdp"/><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798" y="910794"/>
            <a:ext cx="7772400" cy="1470025"/>
          </a:xfrm>
        </p:spPr>
        <p:txBody>
          <a:bodyPr>
            <a:noAutofit/>
          </a:bodyPr>
          <a:lstStyle/>
          <a:p>
            <a:pPr algn="ctr"/>
            <a:r>
              <a:rPr lang="en-GB" sz="4800" b="1" dirty="0"/>
              <a:t>MY457/MY557</a:t>
            </a:r>
            <a:br>
              <a:rPr lang="en-GB" sz="4000" b="1" dirty="0"/>
            </a:br>
            <a:br>
              <a:rPr lang="en-GB" sz="4000" b="1" dirty="0"/>
            </a:br>
            <a:r>
              <a:rPr lang="en-GB" sz="4000" b="1" dirty="0"/>
              <a:t> Causal Inference for Experimental and Observational Studies</a:t>
            </a:r>
          </a:p>
        </p:txBody>
      </p:sp>
      <p:sp>
        <p:nvSpPr>
          <p:cNvPr id="3" name="Subtitle 2"/>
          <p:cNvSpPr>
            <a:spLocks noGrp="1"/>
          </p:cNvSpPr>
          <p:nvPr>
            <p:ph type="subTitle" idx="1"/>
          </p:nvPr>
        </p:nvSpPr>
        <p:spPr>
          <a:xfrm>
            <a:off x="719975" y="2380819"/>
            <a:ext cx="10752045" cy="3938608"/>
          </a:xfrm>
        </p:spPr>
        <p:txBody>
          <a:bodyPr>
            <a:normAutofit fontScale="92500" lnSpcReduction="10000"/>
          </a:bodyPr>
          <a:lstStyle/>
          <a:p>
            <a:br>
              <a:rPr lang="en-GB" sz="2400" dirty="0"/>
            </a:br>
            <a:endParaRPr lang="en-GB" sz="2400" dirty="0"/>
          </a:p>
          <a:p>
            <a:pPr algn="ctr"/>
            <a:r>
              <a:rPr lang="en-GB" sz="2400" b="1" dirty="0"/>
              <a:t>Seminars</a:t>
            </a:r>
          </a:p>
          <a:p>
            <a:pPr algn="ctr"/>
            <a:r>
              <a:rPr lang="en-GB" sz="2400" b="1" dirty="0"/>
              <a:t>Introduction</a:t>
            </a:r>
          </a:p>
          <a:p>
            <a:pPr algn="ctr"/>
            <a:r>
              <a:rPr lang="en-GB" sz="2400" b="1" dirty="0"/>
              <a:t>25 January 2024</a:t>
            </a:r>
          </a:p>
          <a:p>
            <a:endParaRPr lang="en-GB" b="1" dirty="0"/>
          </a:p>
          <a:p>
            <a:endParaRPr lang="en-GB" b="1" dirty="0"/>
          </a:p>
          <a:p>
            <a:endParaRPr lang="en-GB" b="1" dirty="0"/>
          </a:p>
          <a:p>
            <a:r>
              <a:rPr lang="en-GB" sz="2400" dirty="0"/>
              <a:t>          Daniel de </a:t>
            </a:r>
            <a:r>
              <a:rPr lang="en-GB" sz="2400" dirty="0" err="1"/>
              <a:t>Kadt</a:t>
            </a:r>
            <a:r>
              <a:rPr lang="en-GB" sz="2400" dirty="0"/>
              <a:t>             	</a:t>
            </a:r>
            <a:r>
              <a:rPr lang="en-GB" dirty="0"/>
              <a:t>Michael </a:t>
            </a:r>
            <a:r>
              <a:rPr lang="en-GB" dirty="0" err="1"/>
              <a:t>Ganslmeier</a:t>
            </a:r>
            <a:r>
              <a:rPr lang="en-GB" dirty="0"/>
              <a:t>                    Pedro Torres-Lopez</a:t>
            </a:r>
          </a:p>
          <a:p>
            <a:pPr algn="l"/>
            <a:r>
              <a:rPr lang="en-GB" sz="1800" dirty="0"/>
              <a:t>           (</a:t>
            </a:r>
            <a:r>
              <a:rPr lang="en-GB" sz="1800" dirty="0">
                <a:hlinkClick r:id="rId3"/>
              </a:rPr>
              <a:t>d.n.de-kadt@lse.ac.uk</a:t>
            </a:r>
            <a:r>
              <a:rPr lang="en-GB" sz="1800" dirty="0"/>
              <a:t>)	                (</a:t>
            </a:r>
            <a:r>
              <a:rPr lang="en-GB" sz="1800" dirty="0">
                <a:hlinkClick r:id="rId4"/>
              </a:rPr>
              <a:t>m.g.ganslmeier@lse.ac.uk</a:t>
            </a:r>
            <a:r>
              <a:rPr lang="en-GB" sz="1800" dirty="0"/>
              <a:t>)               (</a:t>
            </a:r>
            <a:r>
              <a:rPr lang="en-GB" sz="1800" dirty="0">
                <a:hlinkClick r:id="rId5"/>
              </a:rPr>
              <a:t>P.Torres-Lopez@lse.ac.uk</a:t>
            </a:r>
            <a:r>
              <a:rPr lang="en-GB" sz="1800" dirty="0"/>
              <a:t>)</a:t>
            </a:r>
          </a:p>
        </p:txBody>
      </p:sp>
    </p:spTree>
    <p:extLst>
      <p:ext uri="{BB962C8B-B14F-4D97-AF65-F5344CB8AC3E}">
        <p14:creationId xmlns:p14="http://schemas.microsoft.com/office/powerpoint/2010/main" val="36842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 name="Oval 2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31" name="Oval 3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p:nvSpPr>
          <p:cNvPr id="33" name="Rectangle 32">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4970109" y="484632"/>
            <a:ext cx="6730277" cy="1609344"/>
          </a:xfrm>
          <a:ln>
            <a:noFill/>
          </a:ln>
        </p:spPr>
        <p:txBody>
          <a:bodyPr vert="horz" lIns="91440" tIns="45720" rIns="91440" bIns="45720" rtlCol="0" anchor="ctr">
            <a:normAutofit/>
          </a:bodyPr>
          <a:lstStyle/>
          <a:p>
            <a:r>
              <a:rPr lang="en-US" sz="4800" b="1" dirty="0">
                <a:latin typeface="Calibri" panose="020F0502020204030204" pitchFamily="34" charset="0"/>
                <a:cs typeface="Calibri" panose="020F0502020204030204" pitchFamily="34" charset="0"/>
              </a:rPr>
              <a:t>The coding part</a:t>
            </a:r>
          </a:p>
        </p:txBody>
      </p:sp>
      <p:pic>
        <p:nvPicPr>
          <p:cNvPr id="25" name="Picture 24" descr="Graph on document with pen">
            <a:extLst>
              <a:ext uri="{FF2B5EF4-FFF2-40B4-BE49-F238E27FC236}">
                <a16:creationId xmlns:a16="http://schemas.microsoft.com/office/drawing/2014/main" id="{803D34CC-3FA0-4331-71B7-6C152E65C8E7}"/>
              </a:ext>
            </a:extLst>
          </p:cNvPr>
          <p:cNvPicPr>
            <a:picLocks noChangeAspect="1"/>
          </p:cNvPicPr>
          <p:nvPr/>
        </p:nvPicPr>
        <p:blipFill rotWithShape="1">
          <a:blip r:embed="rId7"/>
          <a:srcRect l="34247" r="20525" b="-1"/>
          <a:stretch/>
        </p:blipFill>
        <p:spPr>
          <a:xfrm>
            <a:off x="3344" y="10"/>
            <a:ext cx="4646726" cy="6857990"/>
          </a:xfrm>
          <a:prstGeom prst="rect">
            <a:avLst/>
          </a:prstGeom>
        </p:spPr>
      </p:pic>
      <p:sp>
        <p:nvSpPr>
          <p:cNvPr id="4" name="TextBox 3">
            <a:extLst>
              <a:ext uri="{FF2B5EF4-FFF2-40B4-BE49-F238E27FC236}">
                <a16:creationId xmlns:a16="http://schemas.microsoft.com/office/drawing/2014/main" id="{33B42367-651E-1351-A10F-81270F7130EE}"/>
              </a:ext>
            </a:extLst>
          </p:cNvPr>
          <p:cNvSpPr txBox="1"/>
          <p:nvPr/>
        </p:nvSpPr>
        <p:spPr>
          <a:xfrm>
            <a:off x="4970109" y="2121408"/>
            <a:ext cx="6730276" cy="4050792"/>
          </a:xfrm>
          <a:prstGeom prst="rect">
            <a:avLst/>
          </a:prstGeom>
        </p:spPr>
        <p:txBody>
          <a:bodyPr vert="horz" lIns="91440" tIns="45720" rIns="91440" bIns="45720" rtlCol="0">
            <a:normAutofit/>
          </a:bodyPr>
          <a:lstStyle/>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After the application part, we do some hands-on coding.</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For this, we use simulated data and then walk through the single coding steps to implement a particular method.</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The script will be shared with you on the day of the lecture (Wednesdays), so you can download the </a:t>
            </a:r>
            <a:r>
              <a:rPr lang="en-US" dirty="0" err="1">
                <a:latin typeface="Calibri" panose="020F0502020204030204" pitchFamily="34" charset="0"/>
                <a:cs typeface="Calibri" panose="020F0502020204030204" pitchFamily="34" charset="0"/>
              </a:rPr>
              <a:t>RMarkdown</a:t>
            </a:r>
            <a:r>
              <a:rPr lang="en-US" dirty="0">
                <a:latin typeface="Calibri" panose="020F0502020204030204" pitchFamily="34" charset="0"/>
                <a:cs typeface="Calibri" panose="020F0502020204030204" pitchFamily="34" charset="0"/>
              </a:rPr>
              <a:t> file and execute each step on your own computer during the computer class.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This part of the course will give you the opportunity to learn how to estimate the treatment effect using a particular method</a:t>
            </a:r>
          </a:p>
        </p:txBody>
      </p:sp>
      <p:grpSp>
        <p:nvGrpSpPr>
          <p:cNvPr id="35" name="Group 34">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6" name="Oval 35">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37" name="Oval 36">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71283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838200" y="195519"/>
            <a:ext cx="10515600" cy="1325563"/>
          </a:xfrm>
        </p:spPr>
        <p:txBody>
          <a:bodyPr/>
          <a:lstStyle/>
          <a:p>
            <a:pPr algn="ctr"/>
            <a:r>
              <a:rPr lang="en-GB" b="1" dirty="0">
                <a:latin typeface="Calibri" panose="020F0502020204030204" pitchFamily="34" charset="0"/>
                <a:cs typeface="Calibri" panose="020F0502020204030204" pitchFamily="34" charset="0"/>
              </a:rPr>
              <a:t>Course structure</a:t>
            </a:r>
          </a:p>
        </p:txBody>
      </p:sp>
      <p:grpSp>
        <p:nvGrpSpPr>
          <p:cNvPr id="10" name="Group 9">
            <a:extLst>
              <a:ext uri="{FF2B5EF4-FFF2-40B4-BE49-F238E27FC236}">
                <a16:creationId xmlns:a16="http://schemas.microsoft.com/office/drawing/2014/main" id="{D821FE9A-30D1-383B-11FF-D6BF3CC9C83D}"/>
              </a:ext>
            </a:extLst>
          </p:cNvPr>
          <p:cNvGrpSpPr/>
          <p:nvPr/>
        </p:nvGrpSpPr>
        <p:grpSpPr>
          <a:xfrm>
            <a:off x="8017350" y="1643671"/>
            <a:ext cx="3995355" cy="776246"/>
            <a:chOff x="6418729" y="1715386"/>
            <a:chExt cx="3263158" cy="597506"/>
          </a:xfrm>
        </p:grpSpPr>
        <p:sp>
          <p:nvSpPr>
            <p:cNvPr id="8" name="Right Brace 7">
              <a:extLst>
                <a:ext uri="{FF2B5EF4-FFF2-40B4-BE49-F238E27FC236}">
                  <a16:creationId xmlns:a16="http://schemas.microsoft.com/office/drawing/2014/main" id="{2B285F6F-DB36-85E2-ABC5-DBE63F66FC33}"/>
                </a:ext>
              </a:extLst>
            </p:cNvPr>
            <p:cNvSpPr/>
            <p:nvPr/>
          </p:nvSpPr>
          <p:spPr>
            <a:xfrm>
              <a:off x="6418729" y="1715386"/>
              <a:ext cx="215151" cy="597506"/>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58F72BE-C2B6-D8B6-C3E5-480F4E9E99C5}"/>
                </a:ext>
              </a:extLst>
            </p:cNvPr>
            <p:cNvSpPr txBox="1"/>
            <p:nvPr/>
          </p:nvSpPr>
          <p:spPr>
            <a:xfrm>
              <a:off x="6902827" y="1800126"/>
              <a:ext cx="277906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computer class 1 (week 2)</a:t>
              </a:r>
            </a:p>
          </p:txBody>
        </p:sp>
      </p:grpSp>
      <p:grpSp>
        <p:nvGrpSpPr>
          <p:cNvPr id="11" name="Group 10">
            <a:extLst>
              <a:ext uri="{FF2B5EF4-FFF2-40B4-BE49-F238E27FC236}">
                <a16:creationId xmlns:a16="http://schemas.microsoft.com/office/drawing/2014/main" id="{F4FF96AD-ECCD-4C06-BAF4-B4E88142A47C}"/>
              </a:ext>
            </a:extLst>
          </p:cNvPr>
          <p:cNvGrpSpPr/>
          <p:nvPr/>
        </p:nvGrpSpPr>
        <p:grpSpPr>
          <a:xfrm>
            <a:off x="8017351" y="3936025"/>
            <a:ext cx="3503210" cy="597506"/>
            <a:chOff x="6418729" y="1715386"/>
            <a:chExt cx="3263158" cy="597506"/>
          </a:xfrm>
        </p:grpSpPr>
        <p:sp>
          <p:nvSpPr>
            <p:cNvPr id="12" name="Right Brace 11">
              <a:extLst>
                <a:ext uri="{FF2B5EF4-FFF2-40B4-BE49-F238E27FC236}">
                  <a16:creationId xmlns:a16="http://schemas.microsoft.com/office/drawing/2014/main" id="{3E7A10E9-C48D-98EE-985A-32190D990140}"/>
                </a:ext>
              </a:extLst>
            </p:cNvPr>
            <p:cNvSpPr/>
            <p:nvPr/>
          </p:nvSpPr>
          <p:spPr>
            <a:xfrm>
              <a:off x="6418729" y="1715386"/>
              <a:ext cx="215151" cy="597506"/>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19ED8EA-DCB5-901F-CF25-F3E833D28977}"/>
                </a:ext>
              </a:extLst>
            </p:cNvPr>
            <p:cNvSpPr txBox="1"/>
            <p:nvPr/>
          </p:nvSpPr>
          <p:spPr>
            <a:xfrm>
              <a:off x="6902827" y="1800126"/>
              <a:ext cx="277906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computer class 3 (week 7)</a:t>
              </a:r>
            </a:p>
          </p:txBody>
        </p:sp>
      </p:grpSp>
      <p:grpSp>
        <p:nvGrpSpPr>
          <p:cNvPr id="14" name="Group 13">
            <a:extLst>
              <a:ext uri="{FF2B5EF4-FFF2-40B4-BE49-F238E27FC236}">
                <a16:creationId xmlns:a16="http://schemas.microsoft.com/office/drawing/2014/main" id="{DCA9AB83-92C9-3E72-665E-7ECF612F0529}"/>
              </a:ext>
            </a:extLst>
          </p:cNvPr>
          <p:cNvGrpSpPr/>
          <p:nvPr/>
        </p:nvGrpSpPr>
        <p:grpSpPr>
          <a:xfrm>
            <a:off x="8017350" y="2485735"/>
            <a:ext cx="3971896" cy="614554"/>
            <a:chOff x="6418729" y="1715385"/>
            <a:chExt cx="3263158" cy="1041207"/>
          </a:xfrm>
        </p:grpSpPr>
        <p:sp>
          <p:nvSpPr>
            <p:cNvPr id="15" name="Right Brace 14">
              <a:extLst>
                <a:ext uri="{FF2B5EF4-FFF2-40B4-BE49-F238E27FC236}">
                  <a16:creationId xmlns:a16="http://schemas.microsoft.com/office/drawing/2014/main" id="{EFB5BB71-4E27-B8EB-610C-5091943AC82B}"/>
                </a:ext>
              </a:extLst>
            </p:cNvPr>
            <p:cNvSpPr/>
            <p:nvPr/>
          </p:nvSpPr>
          <p:spPr>
            <a:xfrm>
              <a:off x="6418729" y="1715385"/>
              <a:ext cx="215151" cy="1041207"/>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AC1CF0C2-18A3-E2C8-A91C-5CC8445B03A6}"/>
                </a:ext>
              </a:extLst>
            </p:cNvPr>
            <p:cNvSpPr txBox="1"/>
            <p:nvPr/>
          </p:nvSpPr>
          <p:spPr>
            <a:xfrm>
              <a:off x="6902827" y="2003129"/>
              <a:ext cx="2779060" cy="62574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computer class 2 (week 4)</a:t>
              </a:r>
            </a:p>
          </p:txBody>
        </p:sp>
      </p:grpSp>
      <p:grpSp>
        <p:nvGrpSpPr>
          <p:cNvPr id="17" name="Group 16">
            <a:extLst>
              <a:ext uri="{FF2B5EF4-FFF2-40B4-BE49-F238E27FC236}">
                <a16:creationId xmlns:a16="http://schemas.microsoft.com/office/drawing/2014/main" id="{2CD3B082-D447-A2BB-67CA-54A7C9462899}"/>
              </a:ext>
            </a:extLst>
          </p:cNvPr>
          <p:cNvGrpSpPr/>
          <p:nvPr/>
        </p:nvGrpSpPr>
        <p:grpSpPr>
          <a:xfrm>
            <a:off x="8017350" y="5104453"/>
            <a:ext cx="3762273" cy="261825"/>
            <a:chOff x="6391831" y="1679912"/>
            <a:chExt cx="3290056" cy="412726"/>
          </a:xfrm>
        </p:grpSpPr>
        <p:sp>
          <p:nvSpPr>
            <p:cNvPr id="18" name="Right Brace 17">
              <a:extLst>
                <a:ext uri="{FF2B5EF4-FFF2-40B4-BE49-F238E27FC236}">
                  <a16:creationId xmlns:a16="http://schemas.microsoft.com/office/drawing/2014/main" id="{2C38AA2F-8C80-4BD1-6CDC-7D9DBEABBAC2}"/>
                </a:ext>
              </a:extLst>
            </p:cNvPr>
            <p:cNvSpPr/>
            <p:nvPr/>
          </p:nvSpPr>
          <p:spPr>
            <a:xfrm>
              <a:off x="6391831" y="1715386"/>
              <a:ext cx="242049" cy="369332"/>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38571D84-2C1F-0494-9CF8-F6877BA80A4D}"/>
                </a:ext>
              </a:extLst>
            </p:cNvPr>
            <p:cNvSpPr txBox="1"/>
            <p:nvPr/>
          </p:nvSpPr>
          <p:spPr>
            <a:xfrm>
              <a:off x="6902827" y="1679912"/>
              <a:ext cx="2779060" cy="412726"/>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computer class 4 (week 9)</a:t>
              </a:r>
            </a:p>
          </p:txBody>
        </p:sp>
      </p:grpSp>
      <p:grpSp>
        <p:nvGrpSpPr>
          <p:cNvPr id="20" name="Group 19">
            <a:extLst>
              <a:ext uri="{FF2B5EF4-FFF2-40B4-BE49-F238E27FC236}">
                <a16:creationId xmlns:a16="http://schemas.microsoft.com/office/drawing/2014/main" id="{2721CEAB-B7D0-554A-3872-E356F87668BA}"/>
              </a:ext>
            </a:extLst>
          </p:cNvPr>
          <p:cNvGrpSpPr/>
          <p:nvPr/>
        </p:nvGrpSpPr>
        <p:grpSpPr>
          <a:xfrm>
            <a:off x="8017350" y="5482894"/>
            <a:ext cx="3738811" cy="261825"/>
            <a:chOff x="6391831" y="1694297"/>
            <a:chExt cx="3248255" cy="436012"/>
          </a:xfrm>
        </p:grpSpPr>
        <p:sp>
          <p:nvSpPr>
            <p:cNvPr id="21" name="Right Brace 20">
              <a:extLst>
                <a:ext uri="{FF2B5EF4-FFF2-40B4-BE49-F238E27FC236}">
                  <a16:creationId xmlns:a16="http://schemas.microsoft.com/office/drawing/2014/main" id="{3866BAB5-635C-EAE1-1E17-4AAF9AE044D2}"/>
                </a:ext>
              </a:extLst>
            </p:cNvPr>
            <p:cNvSpPr/>
            <p:nvPr/>
          </p:nvSpPr>
          <p:spPr>
            <a:xfrm>
              <a:off x="6391831" y="1715386"/>
              <a:ext cx="242049" cy="369332"/>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5FA74977-83B3-B1A9-FC0B-D1EF551F67E2}"/>
                </a:ext>
              </a:extLst>
            </p:cNvPr>
            <p:cNvSpPr txBox="1"/>
            <p:nvPr/>
          </p:nvSpPr>
          <p:spPr>
            <a:xfrm>
              <a:off x="6861026" y="1694297"/>
              <a:ext cx="2779060" cy="43601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computer class 5 (week 11)</a:t>
              </a:r>
            </a:p>
          </p:txBody>
        </p:sp>
      </p:grpSp>
      <p:graphicFrame>
        <p:nvGraphicFramePr>
          <p:cNvPr id="24" name="TextBox 3">
            <a:extLst>
              <a:ext uri="{FF2B5EF4-FFF2-40B4-BE49-F238E27FC236}">
                <a16:creationId xmlns:a16="http://schemas.microsoft.com/office/drawing/2014/main" id="{3EE0A8EC-FB2C-C7D9-95FC-732CD773A7F8}"/>
              </a:ext>
            </a:extLst>
          </p:cNvPr>
          <p:cNvGraphicFramePr/>
          <p:nvPr>
            <p:extLst>
              <p:ext uri="{D42A27DB-BD31-4B8C-83A1-F6EECF244321}">
                <p14:modId xmlns:p14="http://schemas.microsoft.com/office/powerpoint/2010/main" val="691642370"/>
              </p:ext>
            </p:extLst>
          </p:nvPr>
        </p:nvGraphicFramePr>
        <p:xfrm>
          <a:off x="671439" y="1643670"/>
          <a:ext cx="7067095" cy="4154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622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838200" y="195519"/>
            <a:ext cx="10515600" cy="1325563"/>
          </a:xfrm>
        </p:spPr>
        <p:txBody>
          <a:bodyPr/>
          <a:lstStyle/>
          <a:p>
            <a:pPr algn="ctr"/>
            <a:r>
              <a:rPr lang="en-GB" b="1" dirty="0">
                <a:latin typeface="Calibri" panose="020F0502020204030204" pitchFamily="34" charset="0"/>
                <a:cs typeface="Calibri" panose="020F0502020204030204" pitchFamily="34" charset="0"/>
              </a:rPr>
              <a:t>Reading list</a:t>
            </a:r>
          </a:p>
        </p:txBody>
      </p:sp>
      <p:sp>
        <p:nvSpPr>
          <p:cNvPr id="4" name="TextBox 3">
            <a:extLst>
              <a:ext uri="{FF2B5EF4-FFF2-40B4-BE49-F238E27FC236}">
                <a16:creationId xmlns:a16="http://schemas.microsoft.com/office/drawing/2014/main" id="{33B42367-651E-1351-A10F-81270F7130EE}"/>
              </a:ext>
            </a:extLst>
          </p:cNvPr>
          <p:cNvSpPr txBox="1"/>
          <p:nvPr/>
        </p:nvSpPr>
        <p:spPr>
          <a:xfrm>
            <a:off x="416402" y="1521082"/>
            <a:ext cx="11775598" cy="4493538"/>
          </a:xfrm>
          <a:prstGeom prst="rect">
            <a:avLst/>
          </a:prstGeom>
          <a:noFill/>
        </p:spPr>
        <p:txBody>
          <a:bodyPr wrap="square" rtlCol="0">
            <a:spAutoFit/>
          </a:bodyPr>
          <a:lstStyle/>
          <a:p>
            <a:r>
              <a:rPr lang="en-US" sz="2200" b="1" dirty="0">
                <a:latin typeface="Calibri" panose="020F0502020204030204" pitchFamily="34" charset="0"/>
                <a:cs typeface="Calibri" panose="020F0502020204030204" pitchFamily="34" charset="0"/>
              </a:rPr>
              <a:t>Main textbooks: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MHE: </a:t>
            </a:r>
            <a:r>
              <a:rPr lang="en-US" sz="2200" dirty="0">
                <a:latin typeface="Calibri" panose="020F0502020204030204" pitchFamily="34" charset="0"/>
                <a:cs typeface="Calibri" panose="020F0502020204030204" pitchFamily="34" charset="0"/>
              </a:rPr>
              <a:t>Angrist and </a:t>
            </a:r>
            <a:r>
              <a:rPr lang="en-US" sz="2200" dirty="0" err="1">
                <a:latin typeface="Calibri" panose="020F0502020204030204" pitchFamily="34" charset="0"/>
                <a:cs typeface="Calibri" panose="020F0502020204030204" pitchFamily="34" charset="0"/>
              </a:rPr>
              <a:t>Pischke</a:t>
            </a:r>
            <a:r>
              <a:rPr lang="en-US" sz="2200" dirty="0">
                <a:latin typeface="Calibri" panose="020F0502020204030204" pitchFamily="34" charset="0"/>
                <a:cs typeface="Calibri" panose="020F0502020204030204" pitchFamily="34" charset="0"/>
              </a:rPr>
              <a:t>, Mostly Harmless Econometrics: An Empiricist’s Companion, 2009, Princeton University Press.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CIS: </a:t>
            </a:r>
            <a:r>
              <a:rPr lang="en-US" sz="2200" dirty="0" err="1">
                <a:latin typeface="Calibri" panose="020F0502020204030204" pitchFamily="34" charset="0"/>
                <a:cs typeface="Calibri" panose="020F0502020204030204" pitchFamily="34" charset="0"/>
              </a:rPr>
              <a:t>Imbens</a:t>
            </a:r>
            <a:r>
              <a:rPr lang="en-US" sz="2200" dirty="0">
                <a:latin typeface="Calibri" panose="020F0502020204030204" pitchFamily="34" charset="0"/>
                <a:cs typeface="Calibri" panose="020F0502020204030204" pitchFamily="34" charset="0"/>
              </a:rPr>
              <a:t> and Rubin, Causal Inference for Statistics, Social, and Biomedical Sciences, 2015, Cambridge University Press.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TE:</a:t>
            </a:r>
            <a:r>
              <a:rPr lang="en-US" sz="2200" dirty="0">
                <a:latin typeface="Calibri" panose="020F0502020204030204" pitchFamily="34" charset="0"/>
                <a:cs typeface="Calibri" panose="020F0502020204030204" pitchFamily="34" charset="0"/>
              </a:rPr>
              <a:t> Huntington-Klein, The Effect: An Introduction to Research Design and Causality, 2022, CRC Press.</a:t>
            </a:r>
          </a:p>
          <a:p>
            <a:pPr marL="457200" indent="-4572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Further readings: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CMRI: </a:t>
            </a:r>
            <a:r>
              <a:rPr lang="en-US" sz="2200" dirty="0">
                <a:latin typeface="Calibri" panose="020F0502020204030204" pitchFamily="34" charset="0"/>
                <a:cs typeface="Calibri" panose="020F0502020204030204" pitchFamily="34" charset="0"/>
              </a:rPr>
              <a:t>Pearl, Causality: Models Reasoning and Inference (2nd Ed), 2009, Cambridge University Press.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CISAP: </a:t>
            </a:r>
            <a:r>
              <a:rPr lang="en-US" sz="2200" dirty="0">
                <a:latin typeface="Calibri" panose="020F0502020204030204" pitchFamily="34" charset="0"/>
                <a:cs typeface="Calibri" panose="020F0502020204030204" pitchFamily="34" charset="0"/>
              </a:rPr>
              <a:t>Pearl, </a:t>
            </a:r>
            <a:r>
              <a:rPr lang="en-US" sz="2200" dirty="0" err="1">
                <a:latin typeface="Calibri" panose="020F0502020204030204" pitchFamily="34" charset="0"/>
                <a:cs typeface="Calibri" panose="020F0502020204030204" pitchFamily="34" charset="0"/>
              </a:rPr>
              <a:t>Glymour</a:t>
            </a:r>
            <a:r>
              <a:rPr lang="en-US" sz="2200" dirty="0">
                <a:latin typeface="Calibri" panose="020F0502020204030204" pitchFamily="34" charset="0"/>
                <a:cs typeface="Calibri" panose="020F0502020204030204" pitchFamily="34" charset="0"/>
              </a:rPr>
              <a:t>, and Jewell, Causal Inference in Statistics: A Primer, 2016, Wiley.</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CIWI: </a:t>
            </a:r>
            <a:r>
              <a:rPr lang="en-US" sz="2200" dirty="0">
                <a:latin typeface="Calibri" panose="020F0502020204030204" pitchFamily="34" charset="0"/>
                <a:cs typeface="Calibri" panose="020F0502020204030204" pitchFamily="34" charset="0"/>
              </a:rPr>
              <a:t>Hernan and Robins, Causal Inference: What If, 2020, Routledge.</a:t>
            </a:r>
          </a:p>
        </p:txBody>
      </p:sp>
    </p:spTree>
    <p:extLst>
      <p:ext uri="{BB962C8B-B14F-4D97-AF65-F5344CB8AC3E}">
        <p14:creationId xmlns:p14="http://schemas.microsoft.com/office/powerpoint/2010/main" val="195964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34" name="Oval 33">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4" name="Rectangle 13">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4970109" y="484632"/>
            <a:ext cx="6730277" cy="1609344"/>
          </a:xfrm>
          <a:ln>
            <a:noFill/>
          </a:ln>
        </p:spPr>
        <p:txBody>
          <a:bodyPr vert="horz" lIns="91440" tIns="45720" rIns="91440" bIns="45720" rtlCol="0" anchor="ctr">
            <a:normAutofit/>
          </a:bodyPr>
          <a:lstStyle/>
          <a:p>
            <a:r>
              <a:rPr lang="en-US" sz="4800" b="1" dirty="0">
                <a:latin typeface="Calibri" panose="020F0502020204030204" pitchFamily="34" charset="0"/>
                <a:cs typeface="Calibri" panose="020F0502020204030204" pitchFamily="34" charset="0"/>
              </a:rPr>
              <a:t>Prerequisites</a:t>
            </a:r>
          </a:p>
        </p:txBody>
      </p:sp>
      <p:pic>
        <p:nvPicPr>
          <p:cNvPr id="6" name="Picture 5" descr="Complex maths formulae on a blackboard">
            <a:extLst>
              <a:ext uri="{FF2B5EF4-FFF2-40B4-BE49-F238E27FC236}">
                <a16:creationId xmlns:a16="http://schemas.microsoft.com/office/drawing/2014/main" id="{F713E3D0-48FA-2436-92EC-5AF30FC40834}"/>
              </a:ext>
            </a:extLst>
          </p:cNvPr>
          <p:cNvPicPr>
            <a:picLocks noChangeAspect="1"/>
          </p:cNvPicPr>
          <p:nvPr/>
        </p:nvPicPr>
        <p:blipFill rotWithShape="1">
          <a:blip r:embed="rId7"/>
          <a:srcRect l="32230" r="18307" b="-1"/>
          <a:stretch/>
        </p:blipFill>
        <p:spPr>
          <a:xfrm>
            <a:off x="3344" y="10"/>
            <a:ext cx="4646726" cy="6857990"/>
          </a:xfrm>
          <a:prstGeom prst="rect">
            <a:avLst/>
          </a:prstGeom>
        </p:spPr>
      </p:pic>
      <p:grpSp>
        <p:nvGrpSpPr>
          <p:cNvPr id="16" name="Group 15">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5" name="Oval 34">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20" name="TextBox 3">
            <a:extLst>
              <a:ext uri="{FF2B5EF4-FFF2-40B4-BE49-F238E27FC236}">
                <a16:creationId xmlns:a16="http://schemas.microsoft.com/office/drawing/2014/main" id="{B330902A-D34E-19D3-E43F-7985E6AE86D2}"/>
              </a:ext>
            </a:extLst>
          </p:cNvPr>
          <p:cNvGraphicFramePr/>
          <p:nvPr>
            <p:extLst>
              <p:ext uri="{D42A27DB-BD31-4B8C-83A1-F6EECF244321}">
                <p14:modId xmlns:p14="http://schemas.microsoft.com/office/powerpoint/2010/main" val="3348761294"/>
              </p:ext>
            </p:extLst>
          </p:nvPr>
        </p:nvGraphicFramePr>
        <p:xfrm>
          <a:off x="4970109" y="2121408"/>
          <a:ext cx="6730276" cy="40507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2772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5" name="Oval 34">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p:nvSpPr>
          <p:cNvPr id="14" name="Rectangle 13">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4970109" y="484632"/>
            <a:ext cx="6730277" cy="1609344"/>
          </a:xfrm>
          <a:ln>
            <a:noFill/>
          </a:ln>
        </p:spPr>
        <p:txBody>
          <a:bodyPr vert="horz" lIns="91440" tIns="45720" rIns="91440" bIns="45720" rtlCol="0" anchor="ctr">
            <a:normAutofit/>
          </a:bodyPr>
          <a:lstStyle/>
          <a:p>
            <a:r>
              <a:rPr lang="en-US" sz="4800" b="1" dirty="0">
                <a:latin typeface="Calibri" panose="020F0502020204030204" pitchFamily="34" charset="0"/>
                <a:cs typeface="Calibri" panose="020F0502020204030204" pitchFamily="34" charset="0"/>
              </a:rPr>
              <a:t>Seminars</a:t>
            </a:r>
          </a:p>
        </p:txBody>
      </p:sp>
      <p:pic>
        <p:nvPicPr>
          <p:cNvPr id="6" name="Picture 5" descr="Glasses on top of a book">
            <a:extLst>
              <a:ext uri="{FF2B5EF4-FFF2-40B4-BE49-F238E27FC236}">
                <a16:creationId xmlns:a16="http://schemas.microsoft.com/office/drawing/2014/main" id="{5121765E-E3E1-2A25-60D9-8E895FCA8121}"/>
              </a:ext>
            </a:extLst>
          </p:cNvPr>
          <p:cNvPicPr>
            <a:picLocks noChangeAspect="1"/>
          </p:cNvPicPr>
          <p:nvPr/>
        </p:nvPicPr>
        <p:blipFill rotWithShape="1">
          <a:blip r:embed="rId7"/>
          <a:srcRect l="14889" r="40222" b="-1"/>
          <a:stretch/>
        </p:blipFill>
        <p:spPr>
          <a:xfrm>
            <a:off x="3344" y="10"/>
            <a:ext cx="4646726" cy="6857990"/>
          </a:xfrm>
          <a:prstGeom prst="rect">
            <a:avLst/>
          </a:prstGeom>
        </p:spPr>
      </p:pic>
      <p:sp>
        <p:nvSpPr>
          <p:cNvPr id="4" name="TextBox 3">
            <a:extLst>
              <a:ext uri="{FF2B5EF4-FFF2-40B4-BE49-F238E27FC236}">
                <a16:creationId xmlns:a16="http://schemas.microsoft.com/office/drawing/2014/main" id="{33B42367-651E-1351-A10F-81270F7130EE}"/>
              </a:ext>
            </a:extLst>
          </p:cNvPr>
          <p:cNvSpPr txBox="1"/>
          <p:nvPr/>
        </p:nvSpPr>
        <p:spPr>
          <a:xfrm>
            <a:off x="4970109" y="2121407"/>
            <a:ext cx="6730276" cy="4536281"/>
          </a:xfrm>
          <a:prstGeom prst="rect">
            <a:avLst/>
          </a:prstGeom>
        </p:spPr>
        <p:txBody>
          <a:bodyPr vert="horz" lIns="91440" tIns="45720" rIns="91440" bIns="45720" rtlCol="0">
            <a:normAutofit/>
          </a:bodyPr>
          <a:lstStyle/>
          <a:p>
            <a:pPr marL="457200" indent="-182880">
              <a:lnSpc>
                <a:spcPct val="90000"/>
              </a:lnSpc>
              <a:spcAft>
                <a:spcPts val="600"/>
              </a:spcAft>
              <a:buClr>
                <a:schemeClr val="accent1">
                  <a:lumMod val="75000"/>
                </a:schemeClr>
              </a:buClr>
              <a:buSzPct val="85000"/>
              <a:buFont typeface="Wingdings" pitchFamily="2" charset="2"/>
              <a:buChar char="§"/>
            </a:pPr>
            <a:r>
              <a:rPr lang="en-US" sz="1500" b="1" dirty="0">
                <a:latin typeface="Calibri" panose="020F0502020204030204" pitchFamily="34" charset="0"/>
                <a:cs typeface="Calibri" panose="020F0502020204030204" pitchFamily="34" charset="0"/>
              </a:rPr>
              <a:t>Attendance: </a:t>
            </a:r>
            <a:r>
              <a:rPr lang="en-US" sz="1500" dirty="0">
                <a:latin typeface="Calibri" panose="020F0502020204030204" pitchFamily="34" charset="0"/>
                <a:cs typeface="Calibri" panose="020F0502020204030204" pitchFamily="34" charset="0"/>
              </a:rPr>
              <a:t>we will check the attendance at the beginning of each seminar; if you cannot come to the seminar, please let me know beforehand via email</a:t>
            </a:r>
          </a:p>
          <a:p>
            <a:pPr marL="457200" indent="-182880">
              <a:lnSpc>
                <a:spcPct val="90000"/>
              </a:lnSpc>
              <a:spcAft>
                <a:spcPts val="600"/>
              </a:spcAft>
              <a:buClr>
                <a:schemeClr val="accent1">
                  <a:lumMod val="75000"/>
                </a:schemeClr>
              </a:buClr>
              <a:buSzPct val="85000"/>
              <a:buFont typeface="Wingdings" pitchFamily="2" charset="2"/>
              <a:buChar char="§"/>
            </a:pPr>
            <a:endParaRPr lang="en-US" sz="1500"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sz="1500" b="1" dirty="0">
                <a:latin typeface="Calibri" panose="020F0502020204030204" pitchFamily="34" charset="0"/>
                <a:cs typeface="Calibri" panose="020F0502020204030204" pitchFamily="34" charset="0"/>
              </a:rPr>
              <a:t>Structure of the seminars:</a:t>
            </a:r>
            <a:br>
              <a:rPr lang="en-US" sz="1500" b="1" dirty="0">
                <a:latin typeface="Calibri" panose="020F0502020204030204" pitchFamily="34" charset="0"/>
                <a:cs typeface="Calibri" panose="020F0502020204030204" pitchFamily="34" charset="0"/>
              </a:rPr>
            </a:br>
            <a:endParaRPr lang="en-US" sz="1500" b="1"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sz="1500" b="1" dirty="0">
                <a:latin typeface="Calibri" panose="020F0502020204030204" pitchFamily="34" charset="0"/>
                <a:cs typeface="Calibri" panose="020F0502020204030204" pitchFamily="34" charset="0"/>
              </a:rPr>
              <a:t>The application part (with observational data): </a:t>
            </a:r>
            <a:r>
              <a:rPr lang="en-US" sz="1500" dirty="0">
                <a:latin typeface="Calibri" panose="020F0502020204030204" pitchFamily="34" charset="0"/>
                <a:cs typeface="Calibri" panose="020F0502020204030204" pitchFamily="34" charset="0"/>
              </a:rPr>
              <a:t>1h 15min</a:t>
            </a:r>
          </a:p>
          <a:p>
            <a:pPr marL="1371600" lvl="2"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Brief conceptual overview by seminar teacher: 5min</a:t>
            </a:r>
          </a:p>
          <a:p>
            <a:pPr marL="1371600" lvl="2"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Teach-back exercise: 5min</a:t>
            </a:r>
          </a:p>
          <a:p>
            <a:pPr marL="1371600" lvl="2"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Application exercise: 60-70min</a:t>
            </a:r>
          </a:p>
          <a:p>
            <a:pPr marL="1828800" lvl="3"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group discussion</a:t>
            </a:r>
          </a:p>
          <a:p>
            <a:pPr marL="1828800" lvl="3"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presentation of results</a:t>
            </a:r>
            <a:br>
              <a:rPr lang="en-US" sz="1500" dirty="0">
                <a:latin typeface="Calibri" panose="020F0502020204030204" pitchFamily="34" charset="0"/>
                <a:cs typeface="Calibri" panose="020F0502020204030204" pitchFamily="34" charset="0"/>
              </a:rPr>
            </a:br>
            <a:endParaRPr lang="en-US" sz="1500"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Break for 5-10min</a:t>
            </a:r>
            <a:br>
              <a:rPr lang="en-US" sz="1500" dirty="0">
                <a:latin typeface="Calibri" panose="020F0502020204030204" pitchFamily="34" charset="0"/>
                <a:cs typeface="Calibri" panose="020F0502020204030204" pitchFamily="34" charset="0"/>
              </a:rPr>
            </a:br>
            <a:endParaRPr lang="en-US" sz="1500"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sz="1500" b="1" dirty="0">
                <a:latin typeface="Calibri" panose="020F0502020204030204" pitchFamily="34" charset="0"/>
                <a:cs typeface="Calibri" panose="020F0502020204030204" pitchFamily="34" charset="0"/>
              </a:rPr>
              <a:t>The coding part (with simulated data): </a:t>
            </a:r>
            <a:r>
              <a:rPr lang="en-US" sz="1500" dirty="0">
                <a:latin typeface="Calibri" panose="020F0502020204030204" pitchFamily="34" charset="0"/>
                <a:cs typeface="Calibri" panose="020F0502020204030204" pitchFamily="34" charset="0"/>
              </a:rPr>
              <a:t>30min</a:t>
            </a:r>
          </a:p>
        </p:txBody>
      </p:sp>
      <p:grpSp>
        <p:nvGrpSpPr>
          <p:cNvPr id="16" name="Group 15">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6" name="Oval 35">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18" name="Oval 17">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21482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4" name="Oval 73">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75" name="Oval 74">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p:nvSpPr>
          <p:cNvPr id="77" name="Rectangle 76">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8479777" y="639763"/>
            <a:ext cx="3046073" cy="5177377"/>
          </a:xfrm>
          <a:ln>
            <a:noFill/>
          </a:ln>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The application part</a:t>
            </a:r>
          </a:p>
        </p:txBody>
      </p:sp>
      <p:grpSp>
        <p:nvGrpSpPr>
          <p:cNvPr id="79" name="Group 78">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0" name="Oval 79">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81" name="Oval 80">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grpSp>
      <p:graphicFrame>
        <p:nvGraphicFramePr>
          <p:cNvPr id="24" name="TextBox 3">
            <a:extLst>
              <a:ext uri="{FF2B5EF4-FFF2-40B4-BE49-F238E27FC236}">
                <a16:creationId xmlns:a16="http://schemas.microsoft.com/office/drawing/2014/main" id="{2CF4229F-C22A-B98A-9543-B78CE8F292AF}"/>
              </a:ext>
            </a:extLst>
          </p:cNvPr>
          <p:cNvGraphicFramePr/>
          <p:nvPr>
            <p:extLst>
              <p:ext uri="{D42A27DB-BD31-4B8C-83A1-F6EECF244321}">
                <p14:modId xmlns:p14="http://schemas.microsoft.com/office/powerpoint/2010/main" val="158779949"/>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195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2" name="Oval 51">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useBgFill="1">
        <p:nvSpPr>
          <p:cNvPr id="45" name="Rectangle 4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6" name="Rectangle 5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b="1" dirty="0">
                <a:latin typeface="Calibri" panose="020F0502020204030204" pitchFamily="34" charset="0"/>
                <a:cs typeface="Calibri" panose="020F0502020204030204" pitchFamily="34" charset="0"/>
              </a:rPr>
              <a:t>The teach-back exercise</a:t>
            </a:r>
          </a:p>
        </p:txBody>
      </p:sp>
      <p:sp>
        <p:nvSpPr>
          <p:cNvPr id="4" name="TextBox 3">
            <a:extLst>
              <a:ext uri="{FF2B5EF4-FFF2-40B4-BE49-F238E27FC236}">
                <a16:creationId xmlns:a16="http://schemas.microsoft.com/office/drawing/2014/main" id="{33B42367-651E-1351-A10F-81270F7130EE}"/>
              </a:ext>
            </a:extLst>
          </p:cNvPr>
          <p:cNvSpPr txBox="1"/>
          <p:nvPr/>
        </p:nvSpPr>
        <p:spPr>
          <a:xfrm>
            <a:off x="1069848" y="2320412"/>
            <a:ext cx="10058400" cy="4537588"/>
          </a:xfrm>
          <a:prstGeom prst="rect">
            <a:avLst/>
          </a:prstGeom>
        </p:spPr>
        <p:txBody>
          <a:bodyPr vert="horz" lIns="91440" tIns="45720" rIns="91440" bIns="45720" rtlCol="0">
            <a:normAutofit/>
          </a:bodyPr>
          <a:lstStyle/>
          <a:p>
            <a:pPr marL="457200" indent="-182880">
              <a:lnSpc>
                <a:spcPct val="90000"/>
              </a:lnSpc>
              <a:spcAft>
                <a:spcPts val="600"/>
              </a:spcAft>
              <a:buClr>
                <a:schemeClr val="accent1">
                  <a:lumMod val="75000"/>
                </a:schemeClr>
              </a:buClr>
              <a:buSzPct val="85000"/>
              <a:buFont typeface="Wingdings" pitchFamily="2" charset="2"/>
              <a:buChar char="§"/>
            </a:pPr>
            <a:r>
              <a:rPr lang="en-GB" dirty="0">
                <a:latin typeface="Calibri" panose="020F0502020204030204" pitchFamily="34" charset="0"/>
                <a:cs typeface="Calibri" panose="020F0502020204030204" pitchFamily="34" charset="0"/>
              </a:rPr>
              <a:t>At the beginning of each seminar, one group will provide a 5min overview and summary of the paper</a:t>
            </a:r>
          </a:p>
          <a:p>
            <a:pPr marL="457200" indent="-182880">
              <a:lnSpc>
                <a:spcPct val="90000"/>
              </a:lnSpc>
              <a:spcAft>
                <a:spcPts val="600"/>
              </a:spcAft>
              <a:buClr>
                <a:schemeClr val="accent1">
                  <a:lumMod val="75000"/>
                </a:schemeClr>
              </a:buClr>
              <a:buSzPct val="85000"/>
              <a:buFont typeface="Wingdings" pitchFamily="2" charset="2"/>
              <a:buChar char="§"/>
            </a:pP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Duration: max 5min</a:t>
            </a:r>
          </a:p>
          <a:p>
            <a:pPr marL="457200" indent="-182880">
              <a:lnSpc>
                <a:spcPct val="90000"/>
              </a:lnSpc>
              <a:spcAft>
                <a:spcPts val="600"/>
              </a:spcAft>
              <a:buClr>
                <a:schemeClr val="accent1">
                  <a:lumMod val="75000"/>
                </a:schemeClr>
              </a:buClr>
              <a:buSzPct val="85000"/>
              <a:buFont typeface="Wingdings" pitchFamily="2" charset="2"/>
              <a:buChar char="§"/>
            </a:pP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Example questions: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What is the research question? What is the </a:t>
            </a:r>
            <a:r>
              <a:rPr lang="en-US" dirty="0" err="1">
                <a:latin typeface="Calibri" panose="020F0502020204030204" pitchFamily="34" charset="0"/>
                <a:cs typeface="Calibri" panose="020F0502020204030204" pitchFamily="34" charset="0"/>
              </a:rPr>
              <a:t>estimand</a:t>
            </a:r>
            <a:r>
              <a:rPr lang="en-US" dirty="0">
                <a:latin typeface="Calibri" panose="020F0502020204030204" pitchFamily="34" charset="0"/>
                <a:cs typeface="Calibri" panose="020F0502020204030204" pitchFamily="34" charset="0"/>
              </a:rPr>
              <a:t>/estimator/cause-effect question?</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Describe the population and the sample.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Which identification strategy has been used? What are they key identifying assumptions?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What are the main empirical results?</a:t>
            </a:r>
          </a:p>
        </p:txBody>
      </p:sp>
      <p:sp>
        <p:nvSpPr>
          <p:cNvPr id="53" name="Oval 5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5" name="Oval 5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8584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25" name="Oval 2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useBgFill="1">
        <p:nvSpPr>
          <p:cNvPr id="27" name="Rectangle 2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b="1" dirty="0">
                <a:latin typeface="Calibri" panose="020F0502020204030204" pitchFamily="34" charset="0"/>
                <a:cs typeface="Calibri" panose="020F0502020204030204" pitchFamily="34" charset="0"/>
              </a:rPr>
              <a:t>The reviewer-2 exercise</a:t>
            </a:r>
          </a:p>
        </p:txBody>
      </p:sp>
      <p:pic>
        <p:nvPicPr>
          <p:cNvPr id="6" name="Picture 5" descr="Yellow paper aeroplane flying the opposite way as many grey paper aeroplanes">
            <a:extLst>
              <a:ext uri="{FF2B5EF4-FFF2-40B4-BE49-F238E27FC236}">
                <a16:creationId xmlns:a16="http://schemas.microsoft.com/office/drawing/2014/main" id="{A6626AF8-894A-A049-DC17-CA158C1E606E}"/>
              </a:ext>
            </a:extLst>
          </p:cNvPr>
          <p:cNvPicPr>
            <a:picLocks noChangeAspect="1"/>
          </p:cNvPicPr>
          <p:nvPr/>
        </p:nvPicPr>
        <p:blipFill rotWithShape="1">
          <a:blip r:embed="rId7"/>
          <a:srcRect r="13065" b="3"/>
          <a:stretch/>
        </p:blipFill>
        <p:spPr>
          <a:xfrm>
            <a:off x="1007196" y="2265037"/>
            <a:ext cx="5088800" cy="3907158"/>
          </a:xfrm>
          <a:prstGeom prst="rect">
            <a:avLst/>
          </a:prstGeom>
        </p:spPr>
      </p:pic>
      <p:sp>
        <p:nvSpPr>
          <p:cNvPr id="4" name="TextBox 3">
            <a:extLst>
              <a:ext uri="{FF2B5EF4-FFF2-40B4-BE49-F238E27FC236}">
                <a16:creationId xmlns:a16="http://schemas.microsoft.com/office/drawing/2014/main" id="{33B42367-651E-1351-A10F-81270F7130EE}"/>
              </a:ext>
            </a:extLst>
          </p:cNvPr>
          <p:cNvSpPr txBox="1"/>
          <p:nvPr/>
        </p:nvSpPr>
        <p:spPr>
          <a:xfrm>
            <a:off x="6039448" y="2170168"/>
            <a:ext cx="5088800" cy="4002032"/>
          </a:xfrm>
          <a:prstGeom prst="rect">
            <a:avLst/>
          </a:prstGeom>
        </p:spPr>
        <p:txBody>
          <a:bodyPr vert="horz" lIns="91440" tIns="45720" rIns="91440" bIns="45720" rtlCol="0" anchor="ctr">
            <a:normAutofit/>
          </a:bodyPr>
          <a:lstStyle/>
          <a:p>
            <a:pPr marL="377190" indent="-28575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Group exercise: you work in a group consisting of up to five students</a:t>
            </a:r>
          </a:p>
          <a:p>
            <a:pPr marL="617220" indent="-34290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Questions are given for guidance</a:t>
            </a:r>
          </a:p>
          <a:p>
            <a:pPr marL="617220" indent="-34290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Task:</a:t>
            </a:r>
            <a:r>
              <a:rPr lang="en-US" sz="1400" b="1" dirty="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review and discuss the paper from the perspective of “Reviewer 2”. In general, R2 is always very skeptical towards the research design of the paper. Try to be R2!</a:t>
            </a:r>
          </a:p>
          <a:p>
            <a:pPr marL="160020" indent="-34290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Take notes by summarizing your thoughts. </a:t>
            </a:r>
          </a:p>
          <a:p>
            <a:pPr marL="160020" indent="-34290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After 30 minutes, each group presents their findings and we will discuss them in the class</a:t>
            </a:r>
          </a:p>
        </p:txBody>
      </p:sp>
      <p:sp>
        <p:nvSpPr>
          <p:cNvPr id="35" name="Oval 3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3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259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useBgFill="1">
        <p:nvSpPr>
          <p:cNvPr id="13" name="Rectangle 1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b="1" dirty="0">
                <a:latin typeface="Calibri" panose="020F0502020204030204" pitchFamily="34" charset="0"/>
                <a:cs typeface="Calibri" panose="020F0502020204030204" pitchFamily="34" charset="0"/>
              </a:rPr>
              <a:t>The grant-application exercise</a:t>
            </a:r>
          </a:p>
        </p:txBody>
      </p:sp>
      <p:sp>
        <p:nvSpPr>
          <p:cNvPr id="4" name="TextBox 3">
            <a:extLst>
              <a:ext uri="{FF2B5EF4-FFF2-40B4-BE49-F238E27FC236}">
                <a16:creationId xmlns:a16="http://schemas.microsoft.com/office/drawing/2014/main" id="{33B42367-651E-1351-A10F-81270F7130EE}"/>
              </a:ext>
            </a:extLst>
          </p:cNvPr>
          <p:cNvSpPr txBox="1"/>
          <p:nvPr/>
        </p:nvSpPr>
        <p:spPr>
          <a:xfrm>
            <a:off x="1658470" y="2633046"/>
            <a:ext cx="8875060" cy="3851787"/>
          </a:xfrm>
          <a:prstGeom prst="rect">
            <a:avLst/>
          </a:prstGeom>
        </p:spPr>
        <p:txBody>
          <a:bodyPr vert="horz" lIns="91440" tIns="45720" rIns="91440" bIns="45720" rtlCol="0">
            <a:normAutofit/>
          </a:bodyPr>
          <a:lstStyle/>
          <a:p>
            <a:pPr marL="285750" indent="-285750">
              <a:lnSpc>
                <a:spcPct val="90000"/>
              </a:lnSpc>
              <a:spcAft>
                <a:spcPts val="600"/>
              </a:spcAft>
              <a:buClr>
                <a:schemeClr val="accent1">
                  <a:lumMod val="75000"/>
                </a:schemeClr>
              </a:buClr>
              <a:buSzPct val="85000"/>
              <a:buFont typeface="Wingdings" pitchFamily="2" charset="2"/>
              <a:buChar char="q"/>
            </a:pPr>
            <a:r>
              <a:rPr lang="en-US" dirty="0">
                <a:latin typeface="Calibri" panose="020F0502020204030204" pitchFamily="34" charset="0"/>
                <a:cs typeface="Calibri" panose="020F0502020204030204" pitchFamily="34" charset="0"/>
              </a:rPr>
              <a:t>Task: assume now that you are not totally convinced of the findings of the paper. For this, you require research money from a research fund to validate/invalidate the results of the paper</a:t>
            </a:r>
          </a:p>
          <a:p>
            <a:pPr marL="285750" indent="-285750">
              <a:lnSpc>
                <a:spcPct val="90000"/>
              </a:lnSpc>
              <a:spcAft>
                <a:spcPts val="600"/>
              </a:spcAft>
              <a:buClr>
                <a:schemeClr val="accent1">
                  <a:lumMod val="75000"/>
                </a:schemeClr>
              </a:buClr>
              <a:buSzPct val="85000"/>
              <a:buFont typeface="Wingdings" pitchFamily="2" charset="2"/>
              <a:buChar char="q"/>
            </a:pPr>
            <a:endParaRPr lang="en-US" dirty="0">
              <a:latin typeface="Calibri" panose="020F0502020204030204" pitchFamily="34" charset="0"/>
              <a:cs typeface="Calibri" panose="020F0502020204030204" pitchFamily="34" charset="0"/>
            </a:endParaRPr>
          </a:p>
          <a:p>
            <a:pPr marL="285750" indent="-285750">
              <a:lnSpc>
                <a:spcPct val="90000"/>
              </a:lnSpc>
              <a:spcAft>
                <a:spcPts val="600"/>
              </a:spcAft>
              <a:buClr>
                <a:schemeClr val="accent1">
                  <a:lumMod val="75000"/>
                </a:schemeClr>
              </a:buClr>
              <a:buSzPct val="85000"/>
              <a:buFont typeface="Wingdings" pitchFamily="2" charset="2"/>
              <a:buChar char="q"/>
            </a:pPr>
            <a:r>
              <a:rPr lang="en-US" dirty="0">
                <a:latin typeface="Calibri" panose="020F0502020204030204" pitchFamily="34" charset="0"/>
                <a:cs typeface="Calibri" panose="020F0502020204030204" pitchFamily="34" charset="0"/>
              </a:rPr>
              <a:t>Brainstorm in your group how an alternative study setup can look like and how it can address the shortcomings of the paper we have discussed.</a:t>
            </a:r>
          </a:p>
          <a:p>
            <a:pPr marL="285750" indent="-285750">
              <a:lnSpc>
                <a:spcPct val="90000"/>
              </a:lnSpc>
              <a:spcAft>
                <a:spcPts val="600"/>
              </a:spcAft>
              <a:buClr>
                <a:schemeClr val="accent1">
                  <a:lumMod val="75000"/>
                </a:schemeClr>
              </a:buClr>
              <a:buSzPct val="85000"/>
              <a:buFont typeface="Wingdings" pitchFamily="2" charset="2"/>
              <a:buChar char="q"/>
            </a:pPr>
            <a:endParaRPr lang="en-US" dirty="0">
              <a:latin typeface="Calibri" panose="020F0502020204030204" pitchFamily="34" charset="0"/>
              <a:cs typeface="Calibri" panose="020F0502020204030204" pitchFamily="34" charset="0"/>
            </a:endParaRPr>
          </a:p>
          <a:p>
            <a:pPr marL="285750" indent="-285750">
              <a:lnSpc>
                <a:spcPct val="90000"/>
              </a:lnSpc>
              <a:spcAft>
                <a:spcPts val="600"/>
              </a:spcAft>
              <a:buClr>
                <a:schemeClr val="accent1">
                  <a:lumMod val="75000"/>
                </a:schemeClr>
              </a:buClr>
              <a:buSzPct val="85000"/>
              <a:buFont typeface="Wingdings" pitchFamily="2" charset="2"/>
              <a:buChar char="q"/>
            </a:pPr>
            <a:r>
              <a:rPr lang="en-US" dirty="0">
                <a:latin typeface="Calibri" panose="020F0502020204030204" pitchFamily="34" charset="0"/>
                <a:cs typeface="Calibri" panose="020F0502020204030204" pitchFamily="34" charset="0"/>
              </a:rPr>
              <a:t>Are other methods which you have learned in previous lectures more suitable to study the causal effect than the method from this seminar? If so, which ones and why? If not, why not?</a:t>
            </a:r>
          </a:p>
        </p:txBody>
      </p:sp>
      <p:sp>
        <p:nvSpPr>
          <p:cNvPr id="21" name="Oval 2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32754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{AB45D307-0A6D-5B49-A853-1CB2FBA7107F}tf10001070_mac</Template>
  <TotalTime>2293</TotalTime>
  <Words>879</Words>
  <Application>Microsoft Macintosh PowerPoint</Application>
  <PresentationFormat>Widescreen</PresentationFormat>
  <Paragraphs>107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Rockwell Condensed</vt:lpstr>
      <vt:lpstr>Rockwell Extra Bold</vt:lpstr>
      <vt:lpstr>Wingdings</vt:lpstr>
      <vt:lpstr>Wood Type</vt:lpstr>
      <vt:lpstr>MY457/MY557   Causal Inference for Experimental and Observational Studies</vt:lpstr>
      <vt:lpstr>Course structure</vt:lpstr>
      <vt:lpstr>Reading list</vt:lpstr>
      <vt:lpstr>Prerequisites</vt:lpstr>
      <vt:lpstr>Seminars</vt:lpstr>
      <vt:lpstr>The application part</vt:lpstr>
      <vt:lpstr>The teach-back exercise</vt:lpstr>
      <vt:lpstr>The reviewer-2 exercise</vt:lpstr>
      <vt:lpstr>The grant-application exercise</vt:lpstr>
      <vt:lpstr>The coding part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MY405/MY505   Research design for programme and policy evaluation</dc:title>
  <dc:creator>Lyla Gillespie</dc:creator>
  <cp:lastModifiedBy>Michael Ganslmeier</cp:lastModifiedBy>
  <cp:revision>124</cp:revision>
  <cp:lastPrinted>2022-01-18T13:56:34Z</cp:lastPrinted>
  <dcterms:created xsi:type="dcterms:W3CDTF">2021-01-18T18:55:37Z</dcterms:created>
  <dcterms:modified xsi:type="dcterms:W3CDTF">2024-01-24T14:12:51Z</dcterms:modified>
</cp:coreProperties>
</file>