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6ba08080a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6ba08080a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6ba08080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6ba08080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6ba08080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6ba08080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&gt; 1.8 million images from 1000 extractions from 977 Youtube videos</a:t>
            </a:r>
            <a:endParaRPr/>
          </a:p>
          <a:p>
            <a:pPr indent="-317500" lvl="0" marL="457200" rtl="0" algn="l">
              <a:spcBef>
                <a:spcPts val="0"/>
              </a:spcBef>
              <a:spcAft>
                <a:spcPts val="0"/>
              </a:spcAft>
              <a:buSzPts val="1400"/>
              <a:buChar char="●"/>
            </a:pPr>
            <a:r>
              <a:rPr lang="en"/>
              <a:t>Random compression and dimensions of images to simulate a more </a:t>
            </a:r>
            <a:r>
              <a:rPr lang="en"/>
              <a:t>realistic</a:t>
            </a:r>
            <a:r>
              <a:rPr lang="en"/>
              <a:t> scenario</a:t>
            </a:r>
            <a:endParaRPr/>
          </a:p>
          <a:p>
            <a:pPr indent="-317500" lvl="0" marL="457200" rtl="0" algn="l">
              <a:spcBef>
                <a:spcPts val="0"/>
              </a:spcBef>
              <a:spcAft>
                <a:spcPts val="0"/>
              </a:spcAft>
              <a:buSzPts val="1400"/>
              <a:buChar char="●"/>
            </a:pPr>
            <a:r>
              <a:rPr lang="en"/>
              <a:t>4 methods:</a:t>
            </a:r>
            <a:endParaRPr/>
          </a:p>
          <a:p>
            <a:pPr indent="0" lvl="0" marL="457200" rtl="0" algn="l">
              <a:spcBef>
                <a:spcPts val="0"/>
              </a:spcBef>
              <a:spcAft>
                <a:spcPts val="0"/>
              </a:spcAft>
              <a:buNone/>
            </a:pPr>
            <a:r>
              <a:rPr lang="en"/>
              <a:t>(identity manipulation)</a:t>
            </a:r>
            <a:endParaRPr/>
          </a:p>
          <a:p>
            <a:pPr indent="0" lvl="0" marL="457200" rtl="0" algn="l">
              <a:spcBef>
                <a:spcPts val="0"/>
              </a:spcBef>
              <a:spcAft>
                <a:spcPts val="0"/>
              </a:spcAft>
              <a:buNone/>
            </a:pPr>
            <a:r>
              <a:rPr lang="en"/>
              <a:t>1. DeepFakes (face replacement based on deep learning)</a:t>
            </a:r>
            <a:endParaRPr/>
          </a:p>
          <a:p>
            <a:pPr indent="0" lvl="0" marL="457200" rtl="0" algn="l">
              <a:spcBef>
                <a:spcPts val="0"/>
              </a:spcBef>
              <a:spcAft>
                <a:spcPts val="0"/>
              </a:spcAft>
              <a:buNone/>
            </a:pPr>
            <a:r>
              <a:rPr lang="en"/>
              <a:t>2. FaceSwap (face replacement  from a source video to a target video)</a:t>
            </a:r>
            <a:endParaRPr/>
          </a:p>
          <a:p>
            <a:pPr indent="0" lvl="0" marL="457200" rtl="0" algn="l">
              <a:spcBef>
                <a:spcPts val="0"/>
              </a:spcBef>
              <a:spcAft>
                <a:spcPts val="0"/>
              </a:spcAft>
              <a:buNone/>
            </a:pPr>
            <a:r>
              <a:rPr lang="en"/>
              <a:t>(facial expression manipulation)</a:t>
            </a:r>
            <a:endParaRPr/>
          </a:p>
          <a:p>
            <a:pPr indent="0" lvl="0" marL="457200" rtl="0" algn="l">
              <a:spcBef>
                <a:spcPts val="0"/>
              </a:spcBef>
              <a:spcAft>
                <a:spcPts val="0"/>
              </a:spcAft>
              <a:buClr>
                <a:schemeClr val="dk2"/>
              </a:buClr>
              <a:buSzPts val="1100"/>
              <a:buFont typeface="Arial"/>
              <a:buNone/>
            </a:pPr>
            <a:r>
              <a:rPr lang="en"/>
              <a:t>3. F</a:t>
            </a:r>
            <a:r>
              <a:rPr lang="en"/>
              <a:t>ace2Face (transfering the expressions of a source video to a target video while maintaining the identity of the target person)</a:t>
            </a:r>
            <a:endParaRPr/>
          </a:p>
          <a:p>
            <a:pPr indent="0" lvl="0" marL="457200" rtl="0" algn="l">
              <a:spcBef>
                <a:spcPts val="0"/>
              </a:spcBef>
              <a:spcAft>
                <a:spcPts val="0"/>
              </a:spcAft>
              <a:buNone/>
            </a:pPr>
            <a:r>
              <a:rPr lang="en"/>
              <a:t>4. NeuralTextures(only modify the facial expressions corresponding to the mouth region)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D464D"/>
                </a:solidFill>
                <a:latin typeface="Times New Roman"/>
                <a:ea typeface="Times New Roman"/>
                <a:cs typeface="Times New Roman"/>
                <a:sym typeface="Times New Roman"/>
              </a:rPr>
              <a:t>Capstone aims:</a:t>
            </a:r>
            <a:endParaRPr>
              <a:solidFill>
                <a:srgbClr val="3D464D"/>
              </a:solidFill>
              <a:latin typeface="Times New Roman"/>
              <a:ea typeface="Times New Roman"/>
              <a:cs typeface="Times New Roman"/>
              <a:sym typeface="Times New Roman"/>
            </a:endParaRPr>
          </a:p>
          <a:p>
            <a:pPr indent="-317500" lvl="0" marL="457200" rtl="0" algn="l">
              <a:spcBef>
                <a:spcPts val="0"/>
              </a:spcBef>
              <a:spcAft>
                <a:spcPts val="0"/>
              </a:spcAft>
              <a:buClr>
                <a:srgbClr val="3D464D"/>
              </a:buClr>
              <a:buSzPts val="1400"/>
              <a:buFont typeface="Times New Roman"/>
              <a:buChar char="●"/>
            </a:pPr>
            <a:r>
              <a:rPr lang="en">
                <a:solidFill>
                  <a:srgbClr val="3D464D"/>
                </a:solidFill>
                <a:latin typeface="Times New Roman"/>
                <a:ea typeface="Times New Roman"/>
                <a:cs typeface="Times New Roman"/>
                <a:sym typeface="Times New Roman"/>
              </a:rPr>
              <a:t>CNN with better performance</a:t>
            </a:r>
            <a:endParaRPr>
              <a:solidFill>
                <a:srgbClr val="3D464D"/>
              </a:solidFill>
              <a:latin typeface="Times New Roman"/>
              <a:ea typeface="Times New Roman"/>
              <a:cs typeface="Times New Roman"/>
              <a:sym typeface="Times New Roman"/>
            </a:endParaRPr>
          </a:p>
          <a:p>
            <a:pPr indent="-317500" lvl="0" marL="457200" rtl="0" algn="l">
              <a:spcBef>
                <a:spcPts val="0"/>
              </a:spcBef>
              <a:spcAft>
                <a:spcPts val="0"/>
              </a:spcAft>
              <a:buClr>
                <a:srgbClr val="3D464D"/>
              </a:buClr>
              <a:buSzPts val="1400"/>
              <a:buFont typeface="Times New Roman"/>
              <a:buChar char="●"/>
            </a:pPr>
            <a:r>
              <a:rPr lang="en">
                <a:solidFill>
                  <a:srgbClr val="3D464D"/>
                </a:solidFill>
                <a:latin typeface="Times New Roman"/>
                <a:ea typeface="Times New Roman"/>
                <a:cs typeface="Times New Roman"/>
                <a:sym typeface="Times New Roman"/>
              </a:rPr>
              <a:t>Devise a way to increase the difficulty of the training set</a:t>
            </a:r>
            <a:endParaRPr>
              <a:solidFill>
                <a:srgbClr val="3D464D"/>
              </a:solidFill>
              <a:latin typeface="Times New Roman"/>
              <a:ea typeface="Times New Roman"/>
              <a:cs typeface="Times New Roman"/>
              <a:sym typeface="Times New Roman"/>
            </a:endParaRPr>
          </a:p>
          <a:p>
            <a:pPr indent="-317500" lvl="0" marL="457200" rtl="0" algn="l">
              <a:spcBef>
                <a:spcPts val="0"/>
              </a:spcBef>
              <a:spcAft>
                <a:spcPts val="0"/>
              </a:spcAft>
              <a:buClr>
                <a:srgbClr val="3D464D"/>
              </a:buClr>
              <a:buSzPts val="1400"/>
              <a:buFont typeface="Times New Roman"/>
              <a:buChar char="●"/>
            </a:pPr>
            <a:r>
              <a:rPr lang="en">
                <a:solidFill>
                  <a:srgbClr val="3D464D"/>
                </a:solidFill>
                <a:latin typeface="Times New Roman"/>
                <a:ea typeface="Times New Roman"/>
                <a:cs typeface="Times New Roman"/>
                <a:sym typeface="Times New Roman"/>
              </a:rPr>
              <a:t>If there is time, lightweight NN (trade off between accuracy and computational complexity)</a:t>
            </a:r>
            <a:endParaRPr>
              <a:solidFill>
                <a:srgbClr val="3D464D"/>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3D464D"/>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3D464D"/>
                </a:solidFill>
                <a:latin typeface="Times New Roman"/>
                <a:ea typeface="Times New Roman"/>
                <a:cs typeface="Times New Roman"/>
                <a:sym typeface="Times New Roman"/>
              </a:rPr>
              <a:t>Problems:</a:t>
            </a:r>
            <a:endParaRPr>
              <a:solidFill>
                <a:srgbClr val="3D464D"/>
              </a:solidFill>
              <a:latin typeface="Times New Roman"/>
              <a:ea typeface="Times New Roman"/>
              <a:cs typeface="Times New Roman"/>
              <a:sym typeface="Times New Roman"/>
            </a:endParaRPr>
          </a:p>
          <a:p>
            <a:pPr indent="-317500" lvl="0" marL="457200" rtl="0" algn="l">
              <a:spcBef>
                <a:spcPts val="0"/>
              </a:spcBef>
              <a:spcAft>
                <a:spcPts val="0"/>
              </a:spcAft>
              <a:buClr>
                <a:srgbClr val="3D464D"/>
              </a:buClr>
              <a:buSzPts val="1400"/>
              <a:buFont typeface="Times New Roman"/>
              <a:buChar char="●"/>
            </a:pPr>
            <a:r>
              <a:rPr lang="en">
                <a:solidFill>
                  <a:srgbClr val="3D464D"/>
                </a:solidFill>
                <a:latin typeface="Times New Roman"/>
                <a:ea typeface="Times New Roman"/>
                <a:cs typeface="Times New Roman"/>
                <a:sym typeface="Times New Roman"/>
              </a:rPr>
              <a:t>Pornography (affecting almost exclusively females while other videos have a more balanced target, there is also a difference in split by nationality and profession when comparing pornography and other videos)</a:t>
            </a:r>
            <a:endParaRPr>
              <a:solidFill>
                <a:srgbClr val="3D464D"/>
              </a:solidFill>
              <a:latin typeface="Times New Roman"/>
              <a:ea typeface="Times New Roman"/>
              <a:cs typeface="Times New Roman"/>
              <a:sym typeface="Times New Roman"/>
            </a:endParaRPr>
          </a:p>
          <a:p>
            <a:pPr indent="-317500" lvl="0" marL="457200" rtl="0" algn="l">
              <a:spcBef>
                <a:spcPts val="0"/>
              </a:spcBef>
              <a:spcAft>
                <a:spcPts val="0"/>
              </a:spcAft>
              <a:buClr>
                <a:srgbClr val="3D464D"/>
              </a:buClr>
              <a:buSzPts val="1400"/>
              <a:buFont typeface="Times New Roman"/>
              <a:buChar char="●"/>
            </a:pPr>
            <a:r>
              <a:rPr lang="en">
                <a:solidFill>
                  <a:srgbClr val="3D464D"/>
                </a:solidFill>
                <a:latin typeface="Times New Roman"/>
                <a:ea typeface="Times New Roman"/>
                <a:cs typeface="Times New Roman"/>
                <a:sym typeface="Times New Roman"/>
              </a:rPr>
              <a:t>Destabilization of politics (loss of trust in the objectivity of videos due to growing awareness of deepfakes)</a:t>
            </a:r>
            <a:endParaRPr>
              <a:solidFill>
                <a:srgbClr val="3D464D"/>
              </a:solidFill>
              <a:latin typeface="Times New Roman"/>
              <a:ea typeface="Times New Roman"/>
              <a:cs typeface="Times New Roman"/>
              <a:sym typeface="Times New Roman"/>
            </a:endParaRPr>
          </a:p>
          <a:p>
            <a:pPr indent="-317500" lvl="0" marL="457200" rtl="0" algn="l">
              <a:spcBef>
                <a:spcPts val="0"/>
              </a:spcBef>
              <a:spcAft>
                <a:spcPts val="0"/>
              </a:spcAft>
              <a:buClr>
                <a:srgbClr val="3D464D"/>
              </a:buClr>
              <a:buSzPts val="1400"/>
              <a:buFont typeface="Times New Roman"/>
              <a:buChar char="●"/>
            </a:pPr>
            <a:r>
              <a:rPr lang="en">
                <a:solidFill>
                  <a:srgbClr val="3D464D"/>
                </a:solidFill>
                <a:latin typeface="Times New Roman"/>
                <a:ea typeface="Times New Roman"/>
                <a:cs typeface="Times New Roman"/>
                <a:sym typeface="Times New Roman"/>
              </a:rPr>
              <a:t>Cybersecurity threats (synthetic photos of non-existent people were used on fake social media profiles, in an attempt to deceive other users and extract information)</a:t>
            </a:r>
            <a:endParaRPr>
              <a:solidFill>
                <a:srgbClr val="3D464D"/>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3D464D"/>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3D464D"/>
                </a:solidFill>
                <a:latin typeface="Times New Roman"/>
                <a:ea typeface="Times New Roman"/>
                <a:cs typeface="Times New Roman"/>
                <a:sym typeface="Times New Roman"/>
              </a:rPr>
              <a:t>Relevance:</a:t>
            </a:r>
            <a:endParaRPr>
              <a:solidFill>
                <a:srgbClr val="3D464D"/>
              </a:solidFill>
              <a:latin typeface="Times New Roman"/>
              <a:ea typeface="Times New Roman"/>
              <a:cs typeface="Times New Roman"/>
              <a:sym typeface="Times New Roman"/>
            </a:endParaRPr>
          </a:p>
          <a:p>
            <a:pPr indent="-317500" lvl="0" marL="457200" rtl="0" algn="l">
              <a:spcBef>
                <a:spcPts val="0"/>
              </a:spcBef>
              <a:spcAft>
                <a:spcPts val="0"/>
              </a:spcAft>
              <a:buClr>
                <a:srgbClr val="3D464D"/>
              </a:buClr>
              <a:buSzPts val="1400"/>
              <a:buFont typeface="Times New Roman"/>
              <a:buChar char="●"/>
            </a:pPr>
            <a:r>
              <a:rPr lang="en">
                <a:solidFill>
                  <a:srgbClr val="3D464D"/>
                </a:solidFill>
                <a:latin typeface="Times New Roman"/>
                <a:ea typeface="Times New Roman"/>
                <a:cs typeface="Times New Roman"/>
                <a:sym typeface="Times New Roman"/>
              </a:rPr>
              <a:t>Protection from harmful applications because deepfake </a:t>
            </a:r>
            <a:r>
              <a:rPr lang="en">
                <a:solidFill>
                  <a:srgbClr val="3D464D"/>
                </a:solidFill>
                <a:latin typeface="Times New Roman"/>
                <a:ea typeface="Times New Roman"/>
                <a:cs typeface="Times New Roman"/>
                <a:sym typeface="Times New Roman"/>
              </a:rPr>
              <a:t>technology</a:t>
            </a:r>
            <a:r>
              <a:rPr lang="en">
                <a:solidFill>
                  <a:srgbClr val="3D464D"/>
                </a:solidFill>
                <a:latin typeface="Times New Roman"/>
                <a:ea typeface="Times New Roman"/>
                <a:cs typeface="Times New Roman"/>
                <a:sym typeface="Times New Roman"/>
              </a:rPr>
              <a:t> is constantly developed and improved</a:t>
            </a:r>
            <a:endParaRPr>
              <a:solidFill>
                <a:srgbClr val="3D464D"/>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3D464D"/>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NN. Layers extract representations out of the data fed into them. Revolves around layers, input data and respective targets, a loss function and optimiser. </a:t>
            </a:r>
            <a:endParaRPr/>
          </a:p>
          <a:p>
            <a:pPr indent="0" lvl="0" marL="0" rtl="0" algn="l">
              <a:lnSpc>
                <a:spcPct val="115000"/>
              </a:lnSpc>
              <a:spcBef>
                <a:spcPts val="1200"/>
              </a:spcBef>
              <a:spcAft>
                <a:spcPts val="0"/>
              </a:spcAft>
              <a:buNone/>
            </a:pPr>
            <a:r>
              <a:rPr lang="en"/>
              <a:t>Feature engineering bypassed in 2012, with the breakthrough in the ImageNet competition. </a:t>
            </a:r>
            <a:endParaRPr/>
          </a:p>
          <a:p>
            <a:pPr indent="0" lvl="0" marL="0" rtl="0" algn="l">
              <a:lnSpc>
                <a:spcPct val="115000"/>
              </a:lnSpc>
              <a:spcBef>
                <a:spcPts val="1200"/>
              </a:spcBef>
              <a:spcAft>
                <a:spcPts val="0"/>
              </a:spcAft>
              <a:buNone/>
            </a:pPr>
            <a:r>
              <a:rPr lang="en"/>
              <a:t>Engineering Science.</a:t>
            </a:r>
            <a:endParaRPr/>
          </a:p>
          <a:p>
            <a:pPr indent="0" lvl="0" marL="0" rtl="0" algn="l">
              <a:lnSpc>
                <a:spcPct val="115000"/>
              </a:lnSpc>
              <a:spcBef>
                <a:spcPts val="1200"/>
              </a:spcBef>
              <a:spcAft>
                <a:spcPts val="0"/>
              </a:spcAft>
              <a:buNone/>
            </a:pPr>
            <a:r>
              <a:rPr lang="en"/>
              <a:t>Gradient-based optimisation, stochastic gradient descent. Chaining derivatives: the backpropagation algorithm. </a:t>
            </a:r>
            <a:endParaRPr/>
          </a:p>
          <a:p>
            <a:pPr indent="0" lvl="0" marL="0" rtl="0" algn="l">
              <a:lnSpc>
                <a:spcPct val="115000"/>
              </a:lnSpc>
              <a:spcBef>
                <a:spcPts val="1200"/>
              </a:spcBef>
              <a:spcAft>
                <a:spcPts val="0"/>
              </a:spcAft>
              <a:buNone/>
            </a:pPr>
            <a:r>
              <a:rPr lang="en"/>
              <a:t>CNN: stack of Conv2D and MaxPooling 2D Layers.</a:t>
            </a:r>
            <a:endParaRPr/>
          </a:p>
          <a:p>
            <a:pPr indent="0" lvl="0" marL="0" rtl="0" algn="l">
              <a:lnSpc>
                <a:spcPct val="115000"/>
              </a:lnSpc>
              <a:spcBef>
                <a:spcPts val="1200"/>
              </a:spcBef>
              <a:spcAft>
                <a:spcPts val="0"/>
              </a:spcAft>
              <a:buNone/>
            </a:pPr>
            <a:r>
              <a:rPr lang="en"/>
              <a:t>The fundamental difference between a densely connected layer and a convolution layer is this: Dense layers learn global patterns in their input feature space (for exam-ple, for a MNIST digit, patterns involving all pixels), whereas convolution layers learn local patterns (see figure 5.1). 99.3% accuracy.</a:t>
            </a:r>
            <a:endParaRPr/>
          </a:p>
          <a:p>
            <a:pPr indent="0" lvl="0" marL="0" rtl="0" algn="l">
              <a:lnSpc>
                <a:spcPct val="115000"/>
              </a:lnSpc>
              <a:spcBef>
                <a:spcPts val="1200"/>
              </a:spcBef>
              <a:spcAft>
                <a:spcPts val="0"/>
              </a:spcAft>
              <a:buNone/>
            </a:pPr>
            <a:r>
              <a:rPr lang="en"/>
              <a:t>Translation invariant. </a:t>
            </a:r>
            <a:r>
              <a:rPr lang="en"/>
              <a:t>Independent</a:t>
            </a:r>
            <a:r>
              <a:rPr lang="en"/>
              <a:t> of location on image, something can be remembered. Not the case for densely connected layers. Spatial hierarchies. </a:t>
            </a:r>
            <a:r>
              <a:rPr lang="en">
                <a:solidFill>
                  <a:schemeClr val="dk2"/>
                </a:solidFill>
              </a:rPr>
              <a:t>					</a:t>
            </a:r>
            <a:endParaRPr>
              <a:solidFill>
                <a:schemeClr val="dk2"/>
              </a:solidFill>
            </a:endParaRPr>
          </a:p>
          <a:p>
            <a:pPr indent="0" lvl="0" marL="0" rtl="0" algn="l">
              <a:lnSpc>
                <a:spcPct val="115000"/>
              </a:lnSpc>
              <a:spcBef>
                <a:spcPts val="1200"/>
              </a:spcBef>
              <a:spcAft>
                <a:spcPts val="1200"/>
              </a:spcAft>
              <a:buNone/>
            </a:pPr>
            <a:r>
              <a:rPr lang="en" sz="1000"/>
              <a:t>The depth of the feature maps progressively increases in the network (from 32 to 128), whereas the size of the feature maps decreases (from 148 × 148 to 7 × 7). This is a pattern you’ll see in almost all convnets.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a:solidFill>
                  <a:schemeClr val="dk2"/>
                </a:solidFill>
              </a:rPr>
              <a:t>Paper examines the realism of state-of-the-art image manipulations. Propose an automated benchmark for facial manipulation detection. The dataset is an order of magnitude larger than comparable, publicly available, forgery datasets. The use of additional domain-specific knowledge improves forgery detection to unprecedented accuracy, even in the presence of a strong compression. Deepfakes are created using Deep Learning (Generative Adversarial Nets). The paper can automatically and reliably detect such manipulations, and outperforms humans by a significant margin. Most techniques suffer from low image resolutions. Recently, this has been improved by using progressive growing of GANs, producing high-quality synthesis of faces. </a:t>
            </a:r>
            <a:endParaRPr>
              <a:solidFill>
                <a:schemeClr val="dk2"/>
              </a:solidFill>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Multimedia forensics: this aims to ensure authenticity, origin and provenance of an image or video without the help of an embedded security scheme. Recent literature concentrates on CNN-</a:t>
            </a:r>
            <a:r>
              <a:rPr lang="en"/>
              <a:t>based</a:t>
            </a:r>
            <a:r>
              <a:rPr lang="en"/>
              <a:t> solutions, both through supervised and unsupervised learning.</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Description architectures: Five network architectures were evaluated. XceptionNet is a traditional CNN trained on ImageNet based on separable convolutions with residual connections. Transferred to their task by replacing the final fully connected layer with two outputs.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2"/>
              </a:buClr>
              <a:buSzPts val="1100"/>
              <a:buFont typeface="Arial"/>
              <a:buNone/>
            </a:pPr>
            <a:r>
              <a:rPr lang="en">
                <a:solidFill>
                  <a:schemeClr val="dk2"/>
                </a:solidFill>
              </a:rPr>
              <a:t>Photos are manipulated using Face2Face, FaceSwap, DeepFakes, and NeuralTextures. two graphics based approaches (Face2Face and FaceSwap) and two learning-based approaches (DeepFakes and NeuralTextures)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Challenge: The experiments show that all detection approaches achieve a lower accuracy on the GAN-based NeuralTextures approach. NeuralTextures trains a unique model for every manipulation which results in a higher variation of possible artifacts. Training corpus size plays an important role in testMSE.  Different ways of creating deepfakes.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c6fa3c898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6fa3c89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youtube.com/watch?v=CC_dTyJONzs"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descr="Fake video news is coming&#10;&#10;&quot;We're entering an era in which our enemies can make anyone say anything at any point in time.&quot;&#10;&#10;Fake video news is coming, and this clip of Obama 'insulting' Trump shows how dangerous it could be&#10;A BuzzFeed PSA seems to show former President Barack Obama saying disparaging things about President Donald Trump, but it's actually a PSA to show how easy it is to manipulate video and spread misinformation.&#10;&#10;Michelle Castillo &#10;&#10;A new video released by BuzzFeed appears to show former President Barack Obama calling President Donald Trump &quot;a total and complete dips--- &quot; among other outlandish statements — but as with many things online, it's not what it seems.&#10;&#10;The video is not an actual recording of Obama. It's a highly edited video that digitally alters footage of Obama to make his mouth mimic a voice actor's movements. The audio of the speech was recorded by Oscar-winning filmmaker Jordan Peele.&#10;&#10;The clip eventually shows a split screen of Obama and Peele, revealing the ruse.&#10;&#10;&quot;This is a dangerous time,&quot; Peele says, still impersonating Obama. &quot;Moving forward we need to be more vigilant with what we trust from the internet. It's a time where we need to rely on trusted news sources.&quot;&#10;&#10;Peele and BuzzFeed CEO Jonah Peretti created the PSA to show how easy it is to manipulate videos, furthering the spread of misinformation and fake news. &quot;You Won't Believe What Obama Says in this Video&quot; was created using Adobe After Effects and FakeApp, an application that lets you &quot;faceswap&quot; videos. Peele, who has impersonated Obama before, wrote and performed his script.&#10;&#10;BuzzFeed used about two minutes of Obama footage with Peele's mouth edited in and 10 minutes of real Obama footage. It ran FakeApp on the clip for a total of 60 hours to fine tune the video.&#10;&#10;&quot;We've [BuzzFeed] covered counterfeit news websites that say the Pope endorsed Trump that look kinda like real news but because it's text people have started to become more wary,&quot; Peretti wrote on BuzzFeed. &quot;And now we're starting to see tech that allows people to put words into the mouths of public figures that look like they must be real because it's video and video doesn't lie!&quot;&#10;&#10;https://www.cnbc.com/2018/04/17/jordan-peele-buzzfeed-psa-edits-obama-saying-things-he-never-said.html&#10;&#10;Original Video - https://youtu.be/cQ54GDm1eL0&#10;Subscribe to my channel - https://youtu.be/Z19rQMRst5k" id="74" name="Google Shape;74;p13" title="You Won’t Believe What Obama Says In This Video!">
            <a:hlinkClick r:id="rId3"/>
          </p:cNvPr>
          <p:cNvPicPr preferRelativeResize="0"/>
          <p:nvPr/>
        </p:nvPicPr>
        <p:blipFill>
          <a:blip r:embed="rId4">
            <a:alphaModFix/>
          </a:blip>
          <a:stretch>
            <a:fillRect/>
          </a:stretch>
        </p:blipFill>
        <p:spPr>
          <a:xfrm>
            <a:off x="0" y="-32800"/>
            <a:ext cx="9144000" cy="5591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Interesting parallel topic:</a:t>
            </a:r>
            <a:endParaRPr/>
          </a:p>
          <a:p>
            <a:pPr indent="0" lvl="0" marL="0" rtl="0" algn="l">
              <a:spcBef>
                <a:spcPts val="0"/>
              </a:spcBef>
              <a:spcAft>
                <a:spcPts val="0"/>
              </a:spcAft>
              <a:buNone/>
            </a:pPr>
            <a:r>
              <a:rPr b="0" i="1" lang="en" sz="2400"/>
              <a:t>Lightweight Neural Networks</a:t>
            </a:r>
            <a:endParaRPr b="0" i="1" sz="2400"/>
          </a:p>
        </p:txBody>
      </p:sp>
      <p:sp>
        <p:nvSpPr>
          <p:cNvPr id="161" name="Google Shape;161;p22"/>
          <p:cNvSpPr txBox="1"/>
          <p:nvPr>
            <p:ph idx="1" type="body"/>
          </p:nvPr>
        </p:nvSpPr>
        <p:spPr>
          <a:xfrm>
            <a:off x="2400262" y="1950051"/>
            <a:ext cx="6321600" cy="3002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Use case: Applications on phones, FaceID security</a:t>
            </a:r>
            <a:endParaRPr/>
          </a:p>
          <a:p>
            <a:pPr indent="-342900" lvl="0" marL="457200" rtl="0" algn="l">
              <a:lnSpc>
                <a:spcPct val="200000"/>
              </a:lnSpc>
              <a:spcBef>
                <a:spcPts val="0"/>
              </a:spcBef>
              <a:spcAft>
                <a:spcPts val="0"/>
              </a:spcAft>
              <a:buSzPts val="1800"/>
              <a:buChar char="●"/>
            </a:pPr>
            <a:r>
              <a:rPr lang="en"/>
              <a:t>An efficiency problem</a:t>
            </a:r>
            <a:endParaRPr/>
          </a:p>
          <a:p>
            <a:pPr indent="-342900" lvl="0" marL="457200" rtl="0" algn="l">
              <a:lnSpc>
                <a:spcPct val="200000"/>
              </a:lnSpc>
              <a:spcBef>
                <a:spcPts val="0"/>
              </a:spcBef>
              <a:spcAft>
                <a:spcPts val="0"/>
              </a:spcAft>
              <a:buSzPts val="1800"/>
              <a:buChar char="●"/>
            </a:pPr>
            <a:r>
              <a:rPr lang="en"/>
              <a:t>Accuracy vs computational efficiency?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4"/>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Status Report:</a:t>
            </a:r>
            <a:br>
              <a:rPr lang="en"/>
            </a:br>
            <a:r>
              <a:rPr lang="en"/>
              <a:t>Detecting Deepfakes</a:t>
            </a:r>
            <a:endParaRPr/>
          </a:p>
        </p:txBody>
      </p:sp>
      <p:sp>
        <p:nvSpPr>
          <p:cNvPr id="80" name="Google Shape;80;p14"/>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Kat, Greg, and Laurens • 31.01.2020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5"/>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 modern challenge: DeepFakes</a:t>
            </a:r>
            <a:endParaRPr/>
          </a:p>
        </p:txBody>
      </p:sp>
      <p:sp>
        <p:nvSpPr>
          <p:cNvPr id="86" name="Google Shape;86;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b="1" lang="en"/>
              <a:t>What are DeepFakes?</a:t>
            </a:r>
            <a:endParaRPr b="1"/>
          </a:p>
          <a:p>
            <a:pPr indent="-317500" lvl="1" marL="914400" rtl="0" algn="l">
              <a:spcBef>
                <a:spcPts val="0"/>
              </a:spcBef>
              <a:spcAft>
                <a:spcPts val="0"/>
              </a:spcAft>
              <a:buSzPts val="1400"/>
              <a:buChar char="○"/>
            </a:pPr>
            <a:r>
              <a:rPr b="1" lang="en"/>
              <a:t>Two primary types</a:t>
            </a:r>
            <a:endParaRPr b="1"/>
          </a:p>
          <a:p>
            <a:pPr indent="-342900" lvl="0" marL="457200" rtl="0" algn="l">
              <a:spcBef>
                <a:spcPts val="0"/>
              </a:spcBef>
              <a:spcAft>
                <a:spcPts val="0"/>
              </a:spcAft>
              <a:buSzPts val="1800"/>
              <a:buChar char="●"/>
            </a:pPr>
            <a:r>
              <a:rPr b="1" lang="en"/>
              <a:t>15000 DeepFakes online (more than 100% growth from last year)</a:t>
            </a:r>
            <a:endParaRPr b="1"/>
          </a:p>
          <a:p>
            <a:pPr indent="-323850" lvl="0" marL="457200" rtl="0" algn="l">
              <a:spcBef>
                <a:spcPts val="0"/>
              </a:spcBef>
              <a:spcAft>
                <a:spcPts val="0"/>
              </a:spcAft>
              <a:buSzPts val="1500"/>
              <a:buChar char="●"/>
            </a:pPr>
            <a:r>
              <a:rPr b="1" lang="en"/>
              <a:t>Threatened areas:</a:t>
            </a:r>
            <a:endParaRPr b="1"/>
          </a:p>
          <a:p>
            <a:pPr indent="-317500" lvl="1" marL="914400" rtl="0" algn="l">
              <a:spcBef>
                <a:spcPts val="0"/>
              </a:spcBef>
              <a:spcAft>
                <a:spcPts val="0"/>
              </a:spcAft>
              <a:buSzPts val="1400"/>
              <a:buChar char="○"/>
            </a:pPr>
            <a:r>
              <a:rPr b="1" lang="en"/>
              <a:t>DeepFake pornography (96%)</a:t>
            </a:r>
            <a:endParaRPr b="1"/>
          </a:p>
          <a:p>
            <a:pPr indent="-317500" lvl="1" marL="914400" rtl="0" algn="l">
              <a:spcBef>
                <a:spcPts val="0"/>
              </a:spcBef>
              <a:spcAft>
                <a:spcPts val="0"/>
              </a:spcAft>
              <a:buSzPts val="1400"/>
              <a:buChar char="○"/>
            </a:pPr>
            <a:r>
              <a:rPr b="1" lang="en"/>
              <a:t>Politics and Cybersecurity</a:t>
            </a:r>
            <a:endParaRPr b="1"/>
          </a:p>
          <a:p>
            <a:pPr indent="0" lvl="0" marL="914400" rtl="0" algn="l">
              <a:spcBef>
                <a:spcPts val="0"/>
              </a:spcBef>
              <a:spcAft>
                <a:spcPts val="0"/>
              </a:spcAft>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2457500" y="575950"/>
            <a:ext cx="62643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92" name="Google Shape;92;p16"/>
          <p:cNvSpPr txBox="1"/>
          <p:nvPr>
            <p:ph idx="1" type="body"/>
          </p:nvPr>
        </p:nvSpPr>
        <p:spPr>
          <a:xfrm>
            <a:off x="2467375" y="1328000"/>
            <a:ext cx="6264300" cy="361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Benchmark dataset proposed in </a:t>
            </a:r>
            <a:r>
              <a:rPr lang="en"/>
              <a:t>FaceForensics++</a:t>
            </a:r>
            <a:endParaRPr/>
          </a:p>
          <a:p>
            <a:pPr indent="-342900" lvl="0" marL="457200" rtl="0" algn="l">
              <a:spcBef>
                <a:spcPts val="0"/>
              </a:spcBef>
              <a:spcAft>
                <a:spcPts val="0"/>
              </a:spcAft>
              <a:buSzPts val="1800"/>
              <a:buChar char="●"/>
            </a:pPr>
            <a:r>
              <a:rPr lang="en"/>
              <a:t>&gt; </a:t>
            </a:r>
            <a:r>
              <a:rPr lang="en"/>
              <a:t>1.8 million manipulated images from 1000 original extracted sequences (from 977 YouTube videos)</a:t>
            </a:r>
            <a:endParaRPr/>
          </a:p>
          <a:p>
            <a:pPr indent="-342900" lvl="0" marL="457200" rtl="0" algn="l">
              <a:spcBef>
                <a:spcPts val="0"/>
              </a:spcBef>
              <a:spcAft>
                <a:spcPts val="0"/>
              </a:spcAft>
              <a:buSzPts val="1800"/>
              <a:buChar char="●"/>
            </a:pPr>
            <a:r>
              <a:rPr lang="en"/>
              <a:t>Frontal face imagery, without occlusions</a:t>
            </a:r>
            <a:endParaRPr/>
          </a:p>
          <a:p>
            <a:pPr indent="-342900" lvl="0" marL="457200" rtl="0" algn="l">
              <a:spcBef>
                <a:spcPts val="0"/>
              </a:spcBef>
              <a:spcAft>
                <a:spcPts val="0"/>
              </a:spcAft>
              <a:buSzPts val="1800"/>
              <a:buChar char="●"/>
            </a:pPr>
            <a:r>
              <a:rPr lang="en"/>
              <a:t>Random compression and random dimensions</a:t>
            </a:r>
            <a:endParaRPr/>
          </a:p>
          <a:p>
            <a:pPr indent="-342900" lvl="0" marL="457200" rtl="0" algn="l">
              <a:spcBef>
                <a:spcPts val="0"/>
              </a:spcBef>
              <a:spcAft>
                <a:spcPts val="0"/>
              </a:spcAft>
              <a:buSzPts val="1800"/>
              <a:buChar char="●"/>
            </a:pPr>
            <a:r>
              <a:rPr lang="en"/>
              <a:t>Manipulated by 4 </a:t>
            </a:r>
            <a:r>
              <a:rPr lang="en"/>
              <a:t>state of the art </a:t>
            </a:r>
            <a:r>
              <a:rPr lang="en"/>
              <a:t>methods (including facial expression and identity manipulation):</a:t>
            </a:r>
            <a:endParaRPr/>
          </a:p>
          <a:p>
            <a:pPr indent="-317500" lvl="1" marL="914400" rtl="0" algn="l">
              <a:spcBef>
                <a:spcPts val="0"/>
              </a:spcBef>
              <a:spcAft>
                <a:spcPts val="0"/>
              </a:spcAft>
              <a:buSzPts val="1400"/>
              <a:buChar char="○"/>
            </a:pPr>
            <a:r>
              <a:rPr lang="en" sz="1200">
                <a:solidFill>
                  <a:srgbClr val="24292E"/>
                </a:solidFill>
                <a:highlight>
                  <a:schemeClr val="lt1"/>
                </a:highlight>
                <a:latin typeface="Arial"/>
                <a:ea typeface="Arial"/>
                <a:cs typeface="Arial"/>
                <a:sym typeface="Arial"/>
              </a:rPr>
              <a:t>Deepfakes</a:t>
            </a:r>
            <a:endParaRPr sz="1200">
              <a:solidFill>
                <a:srgbClr val="24292E"/>
              </a:solidFill>
              <a:highlight>
                <a:schemeClr val="lt1"/>
              </a:highlight>
              <a:latin typeface="Arial"/>
              <a:ea typeface="Arial"/>
              <a:cs typeface="Arial"/>
              <a:sym typeface="Arial"/>
            </a:endParaRPr>
          </a:p>
          <a:p>
            <a:pPr indent="-317500" lvl="1" marL="914400" rtl="0" algn="l">
              <a:spcBef>
                <a:spcPts val="0"/>
              </a:spcBef>
              <a:spcAft>
                <a:spcPts val="0"/>
              </a:spcAft>
              <a:buSzPts val="1400"/>
              <a:buChar char="○"/>
            </a:pPr>
            <a:r>
              <a:rPr lang="en" sz="1200">
                <a:solidFill>
                  <a:srgbClr val="24292E"/>
                </a:solidFill>
                <a:highlight>
                  <a:schemeClr val="lt1"/>
                </a:highlight>
                <a:latin typeface="Arial"/>
                <a:ea typeface="Arial"/>
                <a:cs typeface="Arial"/>
                <a:sym typeface="Arial"/>
              </a:rPr>
              <a:t>Face2Face</a:t>
            </a:r>
            <a:endParaRPr sz="1200">
              <a:solidFill>
                <a:srgbClr val="24292E"/>
              </a:solidFill>
              <a:highlight>
                <a:schemeClr val="lt1"/>
              </a:highlight>
              <a:latin typeface="Arial"/>
              <a:ea typeface="Arial"/>
              <a:cs typeface="Arial"/>
              <a:sym typeface="Arial"/>
            </a:endParaRPr>
          </a:p>
          <a:p>
            <a:pPr indent="-317500" lvl="1" marL="914400" rtl="0" algn="l">
              <a:spcBef>
                <a:spcPts val="0"/>
              </a:spcBef>
              <a:spcAft>
                <a:spcPts val="0"/>
              </a:spcAft>
              <a:buSzPts val="1400"/>
              <a:buChar char="○"/>
            </a:pPr>
            <a:r>
              <a:rPr lang="en" sz="1200">
                <a:solidFill>
                  <a:srgbClr val="24292E"/>
                </a:solidFill>
                <a:highlight>
                  <a:schemeClr val="lt1"/>
                </a:highlight>
                <a:latin typeface="Arial"/>
                <a:ea typeface="Arial"/>
                <a:cs typeface="Arial"/>
                <a:sym typeface="Arial"/>
              </a:rPr>
              <a:t>FaceSwap</a:t>
            </a:r>
            <a:endParaRPr sz="1200">
              <a:solidFill>
                <a:srgbClr val="24292E"/>
              </a:solidFill>
              <a:highlight>
                <a:schemeClr val="lt1"/>
              </a:highlight>
              <a:latin typeface="Arial"/>
              <a:ea typeface="Arial"/>
              <a:cs typeface="Arial"/>
              <a:sym typeface="Arial"/>
            </a:endParaRPr>
          </a:p>
          <a:p>
            <a:pPr indent="-317500" lvl="1" marL="914400" rtl="0" algn="l">
              <a:spcBef>
                <a:spcPts val="0"/>
              </a:spcBef>
              <a:spcAft>
                <a:spcPts val="0"/>
              </a:spcAft>
              <a:buSzPts val="1400"/>
              <a:buChar char="○"/>
            </a:pPr>
            <a:r>
              <a:rPr lang="en" sz="1200">
                <a:solidFill>
                  <a:srgbClr val="24292E"/>
                </a:solidFill>
                <a:highlight>
                  <a:schemeClr val="lt1"/>
                </a:highlight>
                <a:latin typeface="Arial"/>
                <a:ea typeface="Arial"/>
                <a:cs typeface="Arial"/>
                <a:sym typeface="Arial"/>
              </a:rPr>
              <a:t>NeuralTextures</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title"/>
          </p:nvPr>
        </p:nvSpPr>
        <p:spPr>
          <a:xfrm>
            <a:off x="240030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p:txBody>
      </p:sp>
      <p:sp>
        <p:nvSpPr>
          <p:cNvPr id="98" name="Google Shape;98;p17"/>
          <p:cNvSpPr txBox="1"/>
          <p:nvPr>
            <p:ph idx="1" type="body"/>
          </p:nvPr>
        </p:nvSpPr>
        <p:spPr>
          <a:xfrm>
            <a:off x="2400300" y="1383225"/>
            <a:ext cx="3071400" cy="322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Aims for the Capstone</a:t>
            </a:r>
            <a:endParaRPr b="1" sz="2100">
              <a:solidFill>
                <a:schemeClr val="dk1"/>
              </a:solidFill>
            </a:endParaRPr>
          </a:p>
          <a:p>
            <a:pPr indent="-330200" lvl="0" marL="457200" rtl="0" algn="l">
              <a:spcBef>
                <a:spcPts val="1600"/>
              </a:spcBef>
              <a:spcAft>
                <a:spcPts val="0"/>
              </a:spcAft>
              <a:buSzPts val="1600"/>
              <a:buChar char="●"/>
            </a:pPr>
            <a:r>
              <a:rPr lang="en" sz="1600"/>
              <a:t>Develop a CNN with better performance on recognition accuracy building FaceForensics++</a:t>
            </a:r>
            <a:endParaRPr sz="1600"/>
          </a:p>
          <a:p>
            <a:pPr indent="-330200" lvl="0" marL="457200" rtl="0" algn="l">
              <a:spcBef>
                <a:spcPts val="1200"/>
              </a:spcBef>
              <a:spcAft>
                <a:spcPts val="0"/>
              </a:spcAft>
              <a:buSzPts val="1600"/>
              <a:buChar char="●"/>
            </a:pPr>
            <a:r>
              <a:rPr lang="en" sz="1600"/>
              <a:t>Work with training set of increasing difficulty</a:t>
            </a:r>
            <a:endParaRPr sz="1600"/>
          </a:p>
          <a:p>
            <a:pPr indent="0" lvl="0" marL="457200" rtl="0" algn="l">
              <a:spcBef>
                <a:spcPts val="1200"/>
              </a:spcBef>
              <a:spcAft>
                <a:spcPts val="1200"/>
              </a:spcAft>
              <a:buNone/>
            </a:pPr>
            <a:r>
              <a:rPr lang="en" sz="1600"/>
              <a:t> </a:t>
            </a:r>
            <a:endParaRPr sz="1600"/>
          </a:p>
        </p:txBody>
      </p:sp>
      <p:sp>
        <p:nvSpPr>
          <p:cNvPr id="99" name="Google Shape;99;p17"/>
          <p:cNvSpPr txBox="1"/>
          <p:nvPr>
            <p:ph idx="2" type="body"/>
          </p:nvPr>
        </p:nvSpPr>
        <p:spPr>
          <a:xfrm>
            <a:off x="5650575" y="1383250"/>
            <a:ext cx="3071400" cy="322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Relevance</a:t>
            </a:r>
            <a:endParaRPr b="1" sz="2100">
              <a:solidFill>
                <a:schemeClr val="dk1"/>
              </a:solidFill>
            </a:endParaRPr>
          </a:p>
          <a:p>
            <a:pPr indent="-330200" lvl="0" marL="457200" rtl="0" algn="l">
              <a:spcBef>
                <a:spcPts val="1600"/>
              </a:spcBef>
              <a:spcAft>
                <a:spcPts val="0"/>
              </a:spcAft>
              <a:buSzPts val="1600"/>
              <a:buChar char="●"/>
            </a:pPr>
            <a:r>
              <a:rPr lang="en" sz="1600"/>
              <a:t>Emerging  problems: deepfake pornography, destabilization of politics, enhancement of traditional cyber threats</a:t>
            </a:r>
            <a:endParaRPr sz="1600"/>
          </a:p>
          <a:p>
            <a:pPr indent="-330200" lvl="0" marL="457200" rtl="0" algn="l">
              <a:spcBef>
                <a:spcPts val="1200"/>
              </a:spcBef>
              <a:spcAft>
                <a:spcPts val="0"/>
              </a:spcAft>
              <a:buSzPts val="1600"/>
              <a:buChar char="●"/>
            </a:pPr>
            <a:r>
              <a:rPr lang="en" sz="1600"/>
              <a:t>Protect individuals and organizations from  harmful applications</a:t>
            </a:r>
            <a:endParaRPr sz="1600"/>
          </a:p>
          <a:p>
            <a:pPr indent="0" lvl="0" marL="0" rtl="0" algn="l">
              <a:spcBef>
                <a:spcPts val="0"/>
              </a:spcBef>
              <a:spcAft>
                <a:spcPts val="12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Status - Neural Networks</a:t>
            </a:r>
            <a:endParaRPr/>
          </a:p>
        </p:txBody>
      </p:sp>
      <p:sp>
        <p:nvSpPr>
          <p:cNvPr id="105" name="Google Shape;105;p18"/>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Self-study</a:t>
            </a:r>
            <a:endParaRPr b="1" sz="2100">
              <a:solidFill>
                <a:schemeClr val="dk1"/>
              </a:solidFill>
            </a:endParaRPr>
          </a:p>
          <a:p>
            <a:pPr indent="-330200" lvl="0" marL="457200" rtl="0" algn="l">
              <a:spcBef>
                <a:spcPts val="1600"/>
              </a:spcBef>
              <a:spcAft>
                <a:spcPts val="0"/>
              </a:spcAft>
              <a:buSzPts val="1600"/>
              <a:buChar char="●"/>
            </a:pPr>
            <a:r>
              <a:rPr lang="en" sz="1600"/>
              <a:t>CS231n</a:t>
            </a:r>
            <a:endParaRPr sz="1600"/>
          </a:p>
          <a:p>
            <a:pPr indent="-330200" lvl="0" marL="457200" rtl="0" algn="l">
              <a:spcBef>
                <a:spcPts val="0"/>
              </a:spcBef>
              <a:spcAft>
                <a:spcPts val="0"/>
              </a:spcAft>
              <a:buSzPts val="1600"/>
              <a:buChar char="●"/>
            </a:pPr>
            <a:r>
              <a:rPr lang="en" sz="1600"/>
              <a:t>Deep Learning with Python</a:t>
            </a:r>
            <a:endParaRPr sz="1600"/>
          </a:p>
          <a:p>
            <a:pPr indent="0" lvl="0" marL="457200" rtl="0" algn="l">
              <a:spcBef>
                <a:spcPts val="0"/>
              </a:spcBef>
              <a:spcAft>
                <a:spcPts val="1200"/>
              </a:spcAft>
              <a:buNone/>
            </a:pPr>
            <a:r>
              <a:t/>
            </a:r>
            <a:endParaRPr sz="1600"/>
          </a:p>
        </p:txBody>
      </p:sp>
      <p:sp>
        <p:nvSpPr>
          <p:cNvPr id="106" name="Google Shape;106;p18"/>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rPr b="1" lang="en" sz="2100">
                <a:solidFill>
                  <a:schemeClr val="dk1"/>
                </a:solidFill>
              </a:rPr>
              <a:t>Convolutional NN</a:t>
            </a:r>
            <a:endParaRPr b="1" sz="2100">
              <a:solidFill>
                <a:schemeClr val="dk1"/>
              </a:solidFill>
            </a:endParaRPr>
          </a:p>
          <a:p>
            <a:pPr indent="-330200" lvl="0" marL="457200" rtl="0" algn="l">
              <a:spcBef>
                <a:spcPts val="1600"/>
              </a:spcBef>
              <a:spcAft>
                <a:spcPts val="0"/>
              </a:spcAft>
              <a:buSzPts val="1600"/>
              <a:buChar char="●"/>
            </a:pPr>
            <a:r>
              <a:rPr lang="en" sz="1600"/>
              <a:t>Keras implementation, MNIST dataset example</a:t>
            </a:r>
            <a:endParaRPr sz="1600"/>
          </a:p>
          <a:p>
            <a:pPr indent="0" lvl="0" marL="457200" rtl="0" algn="l">
              <a:spcBef>
                <a:spcPts val="1200"/>
              </a:spcBef>
              <a:spcAft>
                <a:spcPts val="1200"/>
              </a:spcAft>
              <a:buNone/>
            </a:pPr>
            <a:r>
              <a:t/>
            </a:r>
            <a:endParaRPr sz="1600"/>
          </a:p>
        </p:txBody>
      </p:sp>
      <p:pic>
        <p:nvPicPr>
          <p:cNvPr id="107" name="Google Shape;107;p18"/>
          <p:cNvPicPr preferRelativeResize="0"/>
          <p:nvPr/>
        </p:nvPicPr>
        <p:blipFill>
          <a:blip r:embed="rId3">
            <a:alphaModFix/>
          </a:blip>
          <a:stretch>
            <a:fillRect/>
          </a:stretch>
        </p:blipFill>
        <p:spPr>
          <a:xfrm>
            <a:off x="330501" y="3148238"/>
            <a:ext cx="4998025" cy="1239975"/>
          </a:xfrm>
          <a:prstGeom prst="rect">
            <a:avLst/>
          </a:prstGeom>
          <a:noFill/>
          <a:ln>
            <a:noFill/>
          </a:ln>
        </p:spPr>
      </p:pic>
      <p:pic>
        <p:nvPicPr>
          <p:cNvPr id="108" name="Google Shape;108;p18"/>
          <p:cNvPicPr preferRelativeResize="0"/>
          <p:nvPr/>
        </p:nvPicPr>
        <p:blipFill>
          <a:blip r:embed="rId4">
            <a:alphaModFix/>
          </a:blip>
          <a:stretch>
            <a:fillRect/>
          </a:stretch>
        </p:blipFill>
        <p:spPr>
          <a:xfrm>
            <a:off x="5650574" y="2931800"/>
            <a:ext cx="3237999" cy="2155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Status - Deepfakes</a:t>
            </a:r>
            <a:endParaRPr/>
          </a:p>
        </p:txBody>
      </p:sp>
      <p:sp>
        <p:nvSpPr>
          <p:cNvPr id="114" name="Google Shape;114;p19"/>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Literature</a:t>
            </a:r>
            <a:endParaRPr b="1" sz="2100">
              <a:solidFill>
                <a:schemeClr val="dk1"/>
              </a:solidFill>
            </a:endParaRPr>
          </a:p>
          <a:p>
            <a:pPr indent="-330200" lvl="0" marL="457200" rtl="0" algn="l">
              <a:spcBef>
                <a:spcPts val="1600"/>
              </a:spcBef>
              <a:spcAft>
                <a:spcPts val="0"/>
              </a:spcAft>
              <a:buSzPts val="1600"/>
              <a:buChar char="●"/>
            </a:pPr>
            <a:r>
              <a:rPr lang="en" sz="1600"/>
              <a:t>FaceForensics++ paper includes 5 different approaches to detecting deepfakes using CNN</a:t>
            </a:r>
            <a:endParaRPr sz="1600"/>
          </a:p>
          <a:p>
            <a:pPr indent="-330200" lvl="0" marL="457200" rtl="0" algn="l">
              <a:spcBef>
                <a:spcPts val="1200"/>
              </a:spcBef>
              <a:spcAft>
                <a:spcPts val="1200"/>
              </a:spcAft>
              <a:buSzPts val="1600"/>
              <a:buChar char="●"/>
            </a:pPr>
            <a:r>
              <a:rPr lang="en" sz="1600"/>
              <a:t>Multimedia forensics</a:t>
            </a:r>
            <a:endParaRPr sz="1600"/>
          </a:p>
        </p:txBody>
      </p:sp>
      <p:sp>
        <p:nvSpPr>
          <p:cNvPr id="115" name="Google Shape;115;p19"/>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Architecture</a:t>
            </a:r>
            <a:endParaRPr b="1" sz="2100">
              <a:solidFill>
                <a:schemeClr val="dk1"/>
              </a:solidFill>
            </a:endParaRPr>
          </a:p>
          <a:p>
            <a:pPr indent="-330200" lvl="0" marL="457200" rtl="0" algn="l">
              <a:spcBef>
                <a:spcPts val="1600"/>
              </a:spcBef>
              <a:spcAft>
                <a:spcPts val="0"/>
              </a:spcAft>
              <a:buSzPts val="1600"/>
              <a:buChar char="●"/>
            </a:pPr>
            <a:r>
              <a:rPr lang="en" sz="1600"/>
              <a:t>Many choices in building the CNN</a:t>
            </a:r>
            <a:endParaRPr sz="1600"/>
          </a:p>
          <a:p>
            <a:pPr indent="-330200" lvl="0" marL="457200" rtl="0" algn="l">
              <a:spcBef>
                <a:spcPts val="1200"/>
              </a:spcBef>
              <a:spcAft>
                <a:spcPts val="1200"/>
              </a:spcAft>
              <a:buSzPts val="1600"/>
              <a:buChar char="●"/>
            </a:pPr>
            <a:r>
              <a:rPr lang="en" sz="1600"/>
              <a:t>Challenge: detection relevant to all different methods of deepfake creation</a:t>
            </a:r>
            <a:endParaRPr sz="1600"/>
          </a:p>
        </p:txBody>
      </p:sp>
      <p:pic>
        <p:nvPicPr>
          <p:cNvPr id="116" name="Google Shape;116;p19"/>
          <p:cNvPicPr preferRelativeResize="0"/>
          <p:nvPr/>
        </p:nvPicPr>
        <p:blipFill>
          <a:blip r:embed="rId3">
            <a:alphaModFix/>
          </a:blip>
          <a:stretch>
            <a:fillRect/>
          </a:stretch>
        </p:blipFill>
        <p:spPr>
          <a:xfrm>
            <a:off x="125925" y="1675150"/>
            <a:ext cx="2095502" cy="179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Schedule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descr="Background pointer shape in timeline graphic" id="126" name="Google Shape;126;p21"/>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7" name="Google Shape;127;p21"/>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09.02.20</a:t>
            </a:r>
            <a:endParaRPr b="1" sz="1600">
              <a:solidFill>
                <a:schemeClr val="lt1"/>
              </a:solidFill>
            </a:endParaRPr>
          </a:p>
        </p:txBody>
      </p:sp>
      <p:grpSp>
        <p:nvGrpSpPr>
          <p:cNvPr id="128" name="Google Shape;128;p21"/>
          <p:cNvGrpSpPr/>
          <p:nvPr/>
        </p:nvGrpSpPr>
        <p:grpSpPr>
          <a:xfrm>
            <a:off x="969270" y="1610215"/>
            <a:ext cx="198900" cy="593656"/>
            <a:chOff x="777447" y="1610215"/>
            <a:chExt cx="198900" cy="593656"/>
          </a:xfrm>
        </p:grpSpPr>
        <p:cxnSp>
          <p:nvCxnSpPr>
            <p:cNvPr id="129" name="Google Shape;129;p21"/>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30" name="Google Shape;130;p21"/>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21"/>
          <p:cNvSpPr txBox="1"/>
          <p:nvPr>
            <p:ph idx="4294967295" type="body"/>
          </p:nvPr>
        </p:nvSpPr>
        <p:spPr>
          <a:xfrm>
            <a:off x="340925" y="123242"/>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Full understanding</a:t>
            </a:r>
            <a:r>
              <a:rPr lang="en" sz="1600"/>
              <a:t> of neural networks underlying DeepFakes and detection neural networks</a:t>
            </a:r>
            <a:endParaRPr sz="1600"/>
          </a:p>
        </p:txBody>
      </p:sp>
      <p:sp>
        <p:nvSpPr>
          <p:cNvPr descr="Background pointer shape in timeline graphic" id="132" name="Google Shape;132;p21"/>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3" name="Google Shape;133;p21"/>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23</a:t>
            </a:r>
            <a:r>
              <a:rPr b="1" lang="en" sz="1600">
                <a:solidFill>
                  <a:schemeClr val="lt1"/>
                </a:solidFill>
              </a:rPr>
              <a:t>.02.20</a:t>
            </a:r>
            <a:endParaRPr b="1" sz="1600">
              <a:solidFill>
                <a:schemeClr val="lt1"/>
              </a:solidFill>
            </a:endParaRPr>
          </a:p>
        </p:txBody>
      </p:sp>
      <p:grpSp>
        <p:nvGrpSpPr>
          <p:cNvPr id="134" name="Google Shape;134;p21"/>
          <p:cNvGrpSpPr/>
          <p:nvPr/>
        </p:nvGrpSpPr>
        <p:grpSpPr>
          <a:xfrm>
            <a:off x="2684632" y="2938958"/>
            <a:ext cx="198900" cy="593656"/>
            <a:chOff x="2223534" y="2938958"/>
            <a:chExt cx="198900" cy="593656"/>
          </a:xfrm>
        </p:grpSpPr>
        <p:cxnSp>
          <p:nvCxnSpPr>
            <p:cNvPr id="135" name="Google Shape;135;p21"/>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36" name="Google Shape;136;p21"/>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21"/>
          <p:cNvSpPr txBox="1"/>
          <p:nvPr>
            <p:ph idx="4294967295" type="body"/>
          </p:nvPr>
        </p:nvSpPr>
        <p:spPr>
          <a:xfrm>
            <a:off x="1959437" y="340797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Good grasp of Tensorflow (ST449 Part I completed) - final decision on required resources - Google </a:t>
            </a:r>
            <a:r>
              <a:rPr b="1" lang="en" sz="1600"/>
              <a:t>Colab vs GCP</a:t>
            </a:r>
            <a:r>
              <a:rPr lang="en" sz="1600"/>
              <a:t>?</a:t>
            </a:r>
            <a:endParaRPr sz="1600"/>
          </a:p>
        </p:txBody>
      </p:sp>
      <p:sp>
        <p:nvSpPr>
          <p:cNvPr descr="Background pointer shape in timeline graphic" id="138" name="Google Shape;138;p21"/>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9" name="Google Shape;139;p21"/>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15.03.20</a:t>
            </a:r>
            <a:endParaRPr b="1" sz="1600">
              <a:solidFill>
                <a:schemeClr val="lt1"/>
              </a:solidFill>
            </a:endParaRPr>
          </a:p>
        </p:txBody>
      </p:sp>
      <p:grpSp>
        <p:nvGrpSpPr>
          <p:cNvPr id="140" name="Google Shape;140;p21"/>
          <p:cNvGrpSpPr/>
          <p:nvPr/>
        </p:nvGrpSpPr>
        <p:grpSpPr>
          <a:xfrm>
            <a:off x="4319545" y="1610215"/>
            <a:ext cx="198900" cy="593656"/>
            <a:chOff x="3918084" y="1610215"/>
            <a:chExt cx="198900" cy="593656"/>
          </a:xfrm>
        </p:grpSpPr>
        <p:cxnSp>
          <p:nvCxnSpPr>
            <p:cNvPr id="141" name="Google Shape;141;p21"/>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42" name="Google Shape;142;p21"/>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idx="4294967295" type="body"/>
          </p:nvPr>
        </p:nvSpPr>
        <p:spPr>
          <a:xfrm>
            <a:off x="3304094" y="64192"/>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Results of FaceForensics++ </a:t>
            </a:r>
            <a:r>
              <a:rPr b="1" lang="en" sz="1600"/>
              <a:t>replicated</a:t>
            </a:r>
            <a:r>
              <a:rPr lang="en" sz="1600"/>
              <a:t> and first attempt at improvements made </a:t>
            </a:r>
            <a:endParaRPr sz="1600"/>
          </a:p>
        </p:txBody>
      </p:sp>
      <p:sp>
        <p:nvSpPr>
          <p:cNvPr descr="Background pointer shape in timeline graphic" id="144" name="Google Shape;144;p21"/>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5" name="Google Shape;145;p21"/>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26</a:t>
            </a:r>
            <a:r>
              <a:rPr b="1" lang="en" sz="1600">
                <a:solidFill>
                  <a:schemeClr val="lt1"/>
                </a:solidFill>
              </a:rPr>
              <a:t>.04.20</a:t>
            </a:r>
            <a:endParaRPr b="1" sz="1600">
              <a:solidFill>
                <a:schemeClr val="lt1"/>
              </a:solidFill>
            </a:endParaRPr>
          </a:p>
        </p:txBody>
      </p:sp>
      <p:grpSp>
        <p:nvGrpSpPr>
          <p:cNvPr id="146" name="Google Shape;146;p21"/>
          <p:cNvGrpSpPr/>
          <p:nvPr/>
        </p:nvGrpSpPr>
        <p:grpSpPr>
          <a:xfrm>
            <a:off x="5973070" y="2938958"/>
            <a:ext cx="198900" cy="593656"/>
            <a:chOff x="5958946" y="2938958"/>
            <a:chExt cx="198900" cy="593656"/>
          </a:xfrm>
        </p:grpSpPr>
        <p:cxnSp>
          <p:nvCxnSpPr>
            <p:cNvPr id="147" name="Google Shape;147;p21"/>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48" name="Google Shape;148;p21"/>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21"/>
          <p:cNvSpPr txBox="1"/>
          <p:nvPr>
            <p:ph idx="4294967295" type="body"/>
          </p:nvPr>
        </p:nvSpPr>
        <p:spPr>
          <a:xfrm>
            <a:off x="5126902"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Primary framework</a:t>
            </a:r>
            <a:r>
              <a:rPr lang="en" sz="1600"/>
              <a:t> for DeepFake detection in place</a:t>
            </a:r>
            <a:endParaRPr sz="1600"/>
          </a:p>
        </p:txBody>
      </p:sp>
      <p:sp>
        <p:nvSpPr>
          <p:cNvPr descr="Background pointer shape in timeline graphic" id="150" name="Google Shape;150;p21"/>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1" name="Google Shape;151;p21"/>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04</a:t>
            </a:r>
            <a:r>
              <a:rPr b="1" lang="en" sz="1600">
                <a:solidFill>
                  <a:schemeClr val="lt1"/>
                </a:solidFill>
              </a:rPr>
              <a:t>.05.20</a:t>
            </a:r>
            <a:endParaRPr b="1" sz="1600">
              <a:solidFill>
                <a:schemeClr val="lt1"/>
              </a:solidFill>
            </a:endParaRPr>
          </a:p>
        </p:txBody>
      </p:sp>
      <p:grpSp>
        <p:nvGrpSpPr>
          <p:cNvPr id="152" name="Google Shape;152;p21"/>
          <p:cNvGrpSpPr/>
          <p:nvPr/>
        </p:nvGrpSpPr>
        <p:grpSpPr>
          <a:xfrm>
            <a:off x="7669807" y="1610215"/>
            <a:ext cx="198900" cy="593656"/>
            <a:chOff x="3918084" y="1610215"/>
            <a:chExt cx="198900" cy="593656"/>
          </a:xfrm>
        </p:grpSpPr>
        <p:cxnSp>
          <p:nvCxnSpPr>
            <p:cNvPr id="153" name="Google Shape;153;p21"/>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54" name="Google Shape;154;p21"/>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21"/>
          <p:cNvSpPr txBox="1"/>
          <p:nvPr>
            <p:ph idx="4294967295" type="body"/>
          </p:nvPr>
        </p:nvSpPr>
        <p:spPr>
          <a:xfrm>
            <a:off x="6685979" y="162592"/>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First draft: Presentation of detection framework with </a:t>
            </a:r>
            <a:r>
              <a:rPr b="1" lang="en" sz="1600"/>
              <a:t>rough write up</a:t>
            </a:r>
            <a:r>
              <a:rPr lang="en" sz="1600"/>
              <a:t> explaining the model</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