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Ekaterina Borisov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0FB7159-4B3A-4C87-A0D4-1394CF315209}">
  <a:tblStyle styleId="{F0FB7159-4B3A-4C87-A0D4-1394CF3152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Raleway-regular.fntdata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6-11T15:34:02.920">
    <p:pos x="6000" y="0"/>
    <p:text>Sorry, I accidentally deleted a comment about efficientnet, we can add it here if we have time before Monday, but it will definitely be included in the report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6ba08080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6ba08080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4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Capstone aims:</a:t>
            </a:r>
            <a:endParaRPr>
              <a:solidFill>
                <a:srgbClr val="3D4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D464D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3D4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with better performance</a:t>
            </a:r>
            <a:endParaRPr>
              <a:solidFill>
                <a:srgbClr val="3D4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D464D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3D4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Devise a way to increase the difficulty of the training set</a:t>
            </a:r>
            <a:endParaRPr>
              <a:solidFill>
                <a:srgbClr val="3D4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D464D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3D4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there is time, lightweight NN (trade off between accuracy and computational complexity)</a:t>
            </a:r>
            <a:endParaRPr>
              <a:solidFill>
                <a:srgbClr val="3D4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4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4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Problems:</a:t>
            </a:r>
            <a:endParaRPr>
              <a:solidFill>
                <a:srgbClr val="3D4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D464D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3D4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Pornography (affecting almost exclusively females while other videos have a more balanced target, there is also a difference in split by nationality and profession when comparing pornography and other videos)</a:t>
            </a:r>
            <a:endParaRPr>
              <a:solidFill>
                <a:srgbClr val="3D4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D464D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3D4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Destabilization of politics (loss of trust in the objectivity of videos due to growing awareness of deepfakes)</a:t>
            </a:r>
            <a:endParaRPr>
              <a:solidFill>
                <a:srgbClr val="3D4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D464D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3D4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Cybersecurity threats (synthetic photos of non-existent people were used on fake social media profiles, in an attempt to deceive other users and extract information)</a:t>
            </a:r>
            <a:endParaRPr>
              <a:solidFill>
                <a:srgbClr val="3D4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4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4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Relevance:</a:t>
            </a:r>
            <a:endParaRPr>
              <a:solidFill>
                <a:srgbClr val="3D4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D464D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3D4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Protection from harmful applications because deepfake </a:t>
            </a:r>
            <a:r>
              <a:rPr lang="en">
                <a:solidFill>
                  <a:srgbClr val="3D4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</a:t>
            </a:r>
            <a:r>
              <a:rPr lang="en">
                <a:solidFill>
                  <a:srgbClr val="3D4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constantly developed and improved</a:t>
            </a:r>
            <a:endParaRPr>
              <a:solidFill>
                <a:srgbClr val="3D4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4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0cc02b0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0cc02b0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8880864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8880864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ba0808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ba0808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&gt; 1.8 million images from 1000 extractions from 977 Youtube videos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compression and dimensions of images to simulate a more realistic scenario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 methods: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(identity manipulation)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DeepFakes (face replacement based on deep learning)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FaceSwap (face replacement  from a source video to a target video)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(facial expression manipulation)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3. Face2Face (transfering the expressions of a source video to a target video while maintaining the identity of the target person)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NeuralTextures(only modify the facial expressions corresponding to the mouth region)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Retinaface bounding box -- produces a likelihood of a detected face indeed being a face (model’s original set up is from 0.5 to 1) and coordinates of two opposite points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Thresholding </a:t>
            </a:r>
            <a:r>
              <a:rPr lang="en"/>
              <a:t>probability</a:t>
            </a:r>
            <a:r>
              <a:rPr lang="en"/>
              <a:t> of 75% for a face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Scaling factor from 1.2 to 1 on the longest side of the bounding box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Currently developing an efficient way to load and read data from a GCP bucket into a notebook instance in AI Platform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8808647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88808647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88808647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88808647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Report:</a:t>
            </a:r>
            <a:br>
              <a:rPr lang="en"/>
            </a:br>
            <a:r>
              <a:rPr lang="en"/>
              <a:t>Detecting Deepfakes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Kat, Greg, and Laurens • 15.06.2020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2400250" y="1359625"/>
            <a:ext cx="6321600" cy="3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Experimenting with parameters of augmenting the data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Integrating RNNs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Experimenting</a:t>
            </a:r>
            <a:r>
              <a:rPr lang="en"/>
              <a:t> with building additional structures on top of a CNN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Exploring if training on one particular manipulation method generalises well on others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modern challenge: DeepFakes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What are DeepFakes?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Two primary types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15,000 DeepFakes online (more than 100% growth from last year)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Threatened areas: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DeepFake pornography (96%)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Politics and Cybersecurity</a:t>
            </a:r>
            <a:endParaRPr b="1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30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Problem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300" y="1383225"/>
            <a:ext cx="3071400" cy="32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Aims for the Capstone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Outperforming state-of-the-art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 </a:t>
            </a:r>
            <a:endParaRPr sz="1600"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5650575" y="1383250"/>
            <a:ext cx="3071400" cy="32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Relevance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Emerging  problems: deepfake pornography, destabilization of politics, enhancement of traditional cyber threats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Protect individuals and organizations from  harmful applications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- Main Focus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-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Generalisation ability to different types of Deepfakes, to Deepfakes ‘in the wild’, </a:t>
            </a:r>
            <a:r>
              <a:rPr lang="en" sz="1450">
                <a:latin typeface="Arial"/>
                <a:ea typeface="Arial"/>
                <a:cs typeface="Arial"/>
                <a:sym typeface="Arial"/>
              </a:rPr>
              <a:t>test sets with videos of various compression and quality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" sz="1150">
                <a:latin typeface="Arial"/>
                <a:ea typeface="Arial"/>
                <a:cs typeface="Arial"/>
                <a:sym typeface="Arial"/>
              </a:rPr>
              <a:t>Test Accuracy on FaceForensics++ Benchmark is unrealistically high, see DFDC</a:t>
            </a:r>
            <a:endParaRPr sz="1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-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Implementing Recurrent Neural Networks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"/>
              <a:buFont typeface="Arial"/>
              <a:buChar char="-"/>
            </a:pPr>
            <a:r>
              <a:rPr lang="en" sz="1450">
                <a:latin typeface="Arial"/>
                <a:ea typeface="Arial"/>
                <a:cs typeface="Arial"/>
                <a:sym typeface="Arial"/>
              </a:rPr>
              <a:t>Implement multiple inputs and different analysis techniques within one network</a:t>
            </a: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400250" y="575950"/>
            <a:ext cx="6321600" cy="1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- Computational Resources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Research grant to the value of $5000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Recent research: very deep networks work - grant was essential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does this equate to? Two full months of: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1 general purpose N1 instance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375GB SSD storage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4 NVIDIA Tesla P100 GPUs running for 100 hours a week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AI Platform as a tool 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25" y="2194549"/>
            <a:ext cx="2313750" cy="142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9729" y="1186399"/>
            <a:ext cx="881201" cy="8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457500" y="575950"/>
            <a:ext cx="6264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- Extracting the data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2467375" y="1328000"/>
            <a:ext cx="6264300" cy="3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1000 original extracted sequences from 977 YouTube videos (from FaceForensics++)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Frontal face imagery, without occlusions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compression and random dimensions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Manipulated by 4 state of the art methods (including facial expression and identity manipulation):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Deepfakes, Face2Face, FaceSwap, NeuralTextures</a:t>
            </a:r>
            <a:endParaRPr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Scripts to obtain videos and extract every 15th frame for each video are completed</a:t>
            </a:r>
            <a:endParaRPr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443825" y="4728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- P</a:t>
            </a:r>
            <a:r>
              <a:rPr lang="en"/>
              <a:t>reprocessing</a:t>
            </a:r>
            <a:r>
              <a:rPr lang="en"/>
              <a:t> the data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487475" y="1044575"/>
            <a:ext cx="6234300" cy="3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Face extraction script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Based on retirnaface bounding box algorithm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Picks </a:t>
            </a:r>
            <a:r>
              <a:rPr lang="en" sz="1600"/>
              <a:t>the largest  face from all identified faces per frame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Bounding box is scaled up by a factor of 1.2 on the longest side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Returns squared images of cropped faces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Results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Squared images with faces positioned nearly centrally with varying level of how zoomed in they are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Over 99.9% retention rate of faces from frames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 average,  34 instances of a face per video for original, Deepfakes and Face2Face, and 27 for FaceSwap and NeuralTextures (std 14 and 7 respectively)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- Train-time Augmentation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400300" y="1211475"/>
            <a:ext cx="30714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Dealing with unbalanced data</a:t>
            </a:r>
            <a:endParaRPr b="1" sz="2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Starting training with all data, images from: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Original videos (⅕)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Manipulated  videos (⅘)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Exploring class_weights feature in Keras: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class_weight.compute_class_weight('balanced')</a:t>
            </a:r>
            <a:endParaRPr/>
          </a:p>
        </p:txBody>
      </p:sp>
      <p:sp>
        <p:nvSpPr>
          <p:cNvPr id="119" name="Google Shape;119;p20"/>
          <p:cNvSpPr txBox="1"/>
          <p:nvPr>
            <p:ph idx="2" type="body"/>
          </p:nvPr>
        </p:nvSpPr>
        <p:spPr>
          <a:xfrm>
            <a:off x="5650575" y="1211350"/>
            <a:ext cx="30714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Train-time Augmentation</a:t>
            </a:r>
            <a:endParaRPr b="1" sz="2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ImageDataGenerator class with Keras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Performed to diversify the training images with transformations such as horizontal or vertical shifts, centering, rotation etc.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Reserves a selected percentage of images for validation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- Preliminary Results</a:t>
            </a:r>
            <a:endParaRPr/>
          </a:p>
        </p:txBody>
      </p:sp>
      <p:graphicFrame>
        <p:nvGraphicFramePr>
          <p:cNvPr id="125" name="Google Shape;125;p21"/>
          <p:cNvGraphicFramePr/>
          <p:nvPr/>
        </p:nvGraphicFramePr>
        <p:xfrm>
          <a:off x="1329700" y="158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{F0FB7159-4B3A-4C87-A0D4-1394CF315209}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Architecture</a:t>
                      </a:r>
                      <a:endParaRPr b="1"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Xception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ResNet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MobileNet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VGG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