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9" r:id="rId2"/>
    <p:sldId id="332" r:id="rId3"/>
    <p:sldId id="326" r:id="rId4"/>
    <p:sldId id="314" r:id="rId5"/>
    <p:sldId id="322" r:id="rId6"/>
    <p:sldId id="33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uctions" id="{DE1CD2BD-43B4-7C48-843B-22569F6A5990}">
          <p14:sldIdLst>
            <p14:sldId id="329"/>
            <p14:sldId id="332"/>
            <p14:sldId id="326"/>
            <p14:sldId id="314"/>
            <p14:sldId id="322"/>
            <p14:sldId id="331"/>
          </p14:sldIdLst>
        </p14:section>
        <p14:section name="Divider Slides" id="{C729F708-8AAA-E94E-ACDC-D99C8E9409BC}">
          <p14:sldIdLst/>
        </p14:section>
        <p14:section name="Content Slides" id="{489F41F5-636B-B64A-BD66-4FDEF7B24B50}">
          <p14:sldIdLst/>
        </p14:section>
        <p14:section name="Example Slides" id="{7C5ECA07-F0D0-AA4F-930A-F648C7707A64}">
          <p14:sldIdLst/>
        </p14:section>
        <p14:section name="End Slides" id="{8155FCE6-2ECE-7A44-A62D-9FD8BB0BD2EA}">
          <p14:sldIdLst/>
        </p14:section>
        <p14:section name="Title Slides" id="{099C442C-6443-C846-972E-219FE1735AE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63441" autoAdjust="0"/>
  </p:normalViewPr>
  <p:slideViewPr>
    <p:cSldViewPr snapToGrid="0" snapToObjects="1">
      <p:cViewPr varScale="1">
        <p:scale>
          <a:sx n="54" d="100"/>
          <a:sy n="54" d="100"/>
        </p:scale>
        <p:origin x="194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2" d="100"/>
          <a:sy n="152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5700D-296D-7F49-A7E5-61F8CC39D1CA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44BCC-904F-E346-9C21-97396FCDE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roxima Nov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roxima Nova Regular" charset="0"/>
              </a:defRPr>
            </a:lvl1pPr>
          </a:lstStyle>
          <a:p>
            <a:fld id="{FD545FEF-5642-8644-A8CE-1A8BE6E2920A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roxima Nov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roxima Nova Regular" charset="0"/>
              </a:defRPr>
            </a:lvl1pPr>
          </a:lstStyle>
          <a:p>
            <a:fld id="{2AA32789-747F-984C-9252-FF408A05DF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Hello and welcome to </a:t>
            </a:r>
            <a:r>
              <a:rPr lang="en-US" sz="1200" b="0" i="0" kern="1200" dirty="0">
                <a:solidFill>
                  <a:schemeClr val="tx1"/>
                </a:solidFill>
                <a:latin typeface="Proxima Nova Regular" charset="0"/>
                <a:ea typeface="Arial" charset="0"/>
                <a:cs typeface="Aharoni" pitchFamily="2" charset="-79"/>
              </a:rPr>
              <a:t>TRTH on Jupyter Notebook Quick Start </a:t>
            </a:r>
            <a:r>
              <a:rPr lang="en-US" sz="1200" dirty="0">
                <a:ea typeface="Arial" charset="0"/>
                <a:cs typeface="Aharoni" pitchFamily="2" charset="-79"/>
              </a:rPr>
              <a:t>Video. </a:t>
            </a:r>
          </a:p>
          <a:p>
            <a:r>
              <a:rPr lang="en-US" dirty="0"/>
              <a:t>The goal of this video is to demonstrate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how to request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tick history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demand on Jupyter Notebook.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32789-747F-984C-9252-FF408A05DF5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5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What is TRTH?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TRTH or Thomson Reuters Tick History is an Internet-hosted product on the DataScope Select platform or DSS. TRTH is a historical market data service, offering global data </a:t>
            </a:r>
            <a:r>
              <a:rPr lang="en-US" sz="1200" b="0" i="0" kern="1200" dirty="0">
                <a:solidFill>
                  <a:schemeClr val="tx1"/>
                </a:solidFill>
                <a:latin typeface="Proxima Nova Regular" charset="0"/>
                <a:ea typeface="+mn-ea"/>
                <a:cs typeface="+mn-cs"/>
              </a:rPr>
              <a:t>dating back to January 1996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. For example, </a:t>
            </a:r>
            <a:r>
              <a:rPr lang="en-US" sz="1200" b="0" i="0" kern="1200" dirty="0">
                <a:solidFill>
                  <a:schemeClr val="tx1"/>
                </a:solidFill>
                <a:latin typeface="Proxima Nova Regular" charset="0"/>
                <a:ea typeface="+mn-ea"/>
                <a:cs typeface="+mn-cs"/>
              </a:rPr>
              <a:t>intraday summaries, end of days prices, time and sales, market depth and raw data. TRTH provides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REST API to access all data. In this video, I will demonstrate how to retrieve intraday summaries using an on-demand request.</a:t>
            </a:r>
            <a:endParaRPr lang="en-US" sz="1200" b="0" i="0" u="none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2789-747F-984C-9252-FF408A05DF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1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Here is the workflow of </a:t>
            </a:r>
            <a:r>
              <a:rPr lang="en-GB" sz="800" b="0" i="0" kern="1200" dirty="0">
                <a:solidFill>
                  <a:schemeClr val="tx1"/>
                </a:solidFill>
                <a:latin typeface="Proxima Nova Regular" charset="0"/>
                <a:ea typeface="+mn-ea"/>
                <a:cs typeface="+mn-cs"/>
              </a:rPr>
              <a:t>On Demand Data Extraction </a:t>
            </a:r>
            <a:endParaRPr lang="en-US" sz="1200" b="0" i="0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  <a:p>
            <a:r>
              <a:rPr lang="en-US" dirty="0"/>
              <a:t>First, request authentication token using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the DSS username and password. The TRTH REST API requires the a</a:t>
            </a:r>
            <a:r>
              <a:rPr lang="en-US" dirty="0"/>
              <a:t>uthentication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token to access any data. 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Then, request for data type</a:t>
            </a:r>
            <a:r>
              <a:rPr lang="en-US" dirty="0"/>
              <a:t> using an on-demand request with authentication token. The request will be queued then executed.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Next,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check the status of the request, by polling it </a:t>
            </a:r>
            <a:r>
              <a:rPr lang="en-US" dirty="0"/>
              <a:t>until the request is completed.</a:t>
            </a:r>
            <a:endParaRPr lang="en-US" sz="1200" b="0" i="0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Finally,  retrieve data from TRTH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which supports all tick history data types or Amazon Web Services cloud(AWS)</a:t>
            </a:r>
            <a:r>
              <a:rPr lang="en-US" sz="1200" b="0" i="0" kern="1200" dirty="0">
                <a:solidFill>
                  <a:schemeClr val="tx1"/>
                </a:solidFill>
                <a:latin typeface="Proxima Nova Regular" charset="0"/>
                <a:ea typeface="+mn-ea"/>
                <a:cs typeface="+mn-cs"/>
              </a:rPr>
              <a:t>AWS which supports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Time and Sales, Market Depth, Intraday Summaries and Raw data types. Downloading from AWS is optional but recommended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because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it delivers faster downloads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than TRTH.</a:t>
            </a:r>
            <a:endParaRPr lang="en-US" sz="1200" b="0" i="0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32789-747F-984C-9252-FF408A05DF5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4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Here are the prerequisites for the demo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Download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Python s</a:t>
            </a:r>
            <a:r>
              <a:rPr lang="en-US" dirty="0"/>
              <a:t>ample</a:t>
            </a:r>
            <a:r>
              <a:rPr lang="en-US" baseline="0" dirty="0"/>
              <a:t> notebook file which demonstrates an on-demand request for intraday summaries on </a:t>
            </a:r>
            <a:r>
              <a:rPr lang="en-US" dirty="0"/>
              <a:t>the</a:t>
            </a:r>
            <a:r>
              <a:rPr lang="en-US" baseline="0" dirty="0"/>
              <a:t> Github </a:t>
            </a:r>
            <a:r>
              <a:rPr lang="en-US" sz="1050" b="0" i="0" kern="1200" dirty="0">
                <a:solidFill>
                  <a:schemeClr val="tx1"/>
                </a:solidFill>
                <a:latin typeface="Proxima Nova Regular" charset="0"/>
                <a:ea typeface="+mn-ea"/>
                <a:cs typeface="+mn-cs"/>
              </a:rPr>
              <a:t>at the link. You also need python 3.6 or higher and Jupyter Notebook to run the </a:t>
            </a:r>
            <a:r>
              <a:rPr lang="en-US" sz="105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notebook file. DSS username and password which is permissioned for TRTH content. To</a:t>
            </a:r>
            <a:r>
              <a:rPr lang="en-US" sz="105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</a:t>
            </a:r>
            <a:r>
              <a:rPr lang="en-US" sz="105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obtain DSS account,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please contact Refinitiv account team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 for process and details.</a:t>
            </a:r>
            <a:endParaRPr lang="en-US" sz="1200" b="0" i="0" u="none" kern="1200" dirty="0">
              <a:solidFill>
                <a:schemeClr val="tx1"/>
              </a:solidFill>
              <a:effectLst/>
              <a:latin typeface="Proxima Nova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2789-747F-984C-9252-FF408A05DF5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Let’s see the Demo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32789-747F-984C-9252-FF408A05DF5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Proxima Nova Regular" charset="0"/>
                <a:ea typeface="+mn-ea"/>
                <a:cs typeface="+mn-cs"/>
              </a:rPr>
              <a:t>And that’s all for this video. Thank you for watching and you can find more details about TRTH and other Refinitiv’s APIs at developers.refinitiv.com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32789-747F-984C-9252-FF408A05DF5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7523" y="177801"/>
            <a:ext cx="10836728" cy="2607330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2797832"/>
            <a:ext cx="10834117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Date Placeholder 2"/>
          <p:cNvSpPr>
            <a:spLocks noGrp="1"/>
          </p:cNvSpPr>
          <p:nvPr>
            <p:ph type="dt" idx="10"/>
          </p:nvPr>
        </p:nvSpPr>
        <p:spPr>
          <a:xfrm>
            <a:off x="326572" y="4019440"/>
            <a:ext cx="3508827" cy="4001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 i="0">
                <a:solidFill>
                  <a:schemeClr val="bg1"/>
                </a:solidFill>
                <a:latin typeface="Proxima Nova Regular" charset="0"/>
              </a:defRPr>
            </a:lvl1pPr>
          </a:lstStyle>
          <a:p>
            <a:fld id="{5BD4AFC6-4750-2141-8F4F-DAA9466C500E}" type="datetime4">
              <a:rPr lang="en-US" smtClean="0"/>
              <a:pPr/>
              <a:t>September 19, 2019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is now Refinitiv.</a:t>
            </a:r>
          </a:p>
        </p:txBody>
      </p:sp>
    </p:spTree>
    <p:extLst>
      <p:ext uri="{BB962C8B-B14F-4D97-AF65-F5344CB8AC3E}">
        <p14:creationId xmlns:p14="http://schemas.microsoft.com/office/powerpoint/2010/main" val="338896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White Background Top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134" y="3496733"/>
            <a:ext cx="10189082" cy="1310947"/>
          </a:xfrm>
        </p:spPr>
        <p:txBody>
          <a:bodyPr anchor="b"/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4807680"/>
            <a:ext cx="10155264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53E1D3-D1C0-6F46-AEF9-83DDFF7351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952" cy="33741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Picture here. Place photo credit on top of picture.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024" y="6180924"/>
            <a:ext cx="1428898" cy="5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24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Blue Background Top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74136"/>
            <a:ext cx="12192000" cy="3483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134" y="3496733"/>
            <a:ext cx="10189082" cy="13109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4809744"/>
            <a:ext cx="10155264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53E1D3-D1C0-6F46-AEF9-83DDFF7351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952" cy="337413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 here. Place photo credit on top of picture.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45200" y="-423333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b="0" i="0" dirty="0"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56" y="6180924"/>
            <a:ext cx="1424634" cy="53308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Background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134" y="3496733"/>
            <a:ext cx="10189082" cy="13109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4809744"/>
            <a:ext cx="10155264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024" y="6180924"/>
            <a:ext cx="1428898" cy="53308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3374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66"/>
          <a:stretch/>
        </p:blipFill>
        <p:spPr>
          <a:xfrm>
            <a:off x="0" y="529861"/>
            <a:ext cx="11239718" cy="232745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Background Data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134" y="3496733"/>
            <a:ext cx="10189082" cy="13109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4809744"/>
            <a:ext cx="10155264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024" y="6180924"/>
            <a:ext cx="1428898" cy="53308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952" cy="3374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5600"/>
            <a:ext cx="11895138" cy="268336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White Background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302" y="355600"/>
            <a:ext cx="5525786" cy="309741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368" y="3456432"/>
            <a:ext cx="5491968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53E1D3-D1C0-6F46-AEF9-83DDFF7351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 here. Place photo credit on top of picture.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024" y="6180924"/>
            <a:ext cx="1428898" cy="53308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Blue Background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302" y="355600"/>
            <a:ext cx="5525786" cy="3097413"/>
          </a:xfrm>
        </p:spPr>
        <p:txBody>
          <a:bodyPr anchor="b"/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368" y="3456432"/>
            <a:ext cx="5491968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53E1D3-D1C0-6F46-AEF9-83DDFF7351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Picture here. Place photo credit on top of picture.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56" y="6180924"/>
            <a:ext cx="1424634" cy="53308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Background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302" y="355600"/>
            <a:ext cx="5525786" cy="309741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368" y="3456432"/>
            <a:ext cx="5491968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024" y="6180924"/>
            <a:ext cx="1428898" cy="533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933"/>
          <a:stretch/>
        </p:blipFill>
        <p:spPr>
          <a:xfrm rot="16200000">
            <a:off x="50444" y="2541005"/>
            <a:ext cx="5880101" cy="275389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Background Left Data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302" y="355600"/>
            <a:ext cx="5525786" cy="309741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368" y="3456432"/>
            <a:ext cx="5491968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3024" y="6180924"/>
            <a:ext cx="1428898" cy="53308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330200" y="2802467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b="0" i="0" dirty="0"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87" y="1109133"/>
            <a:ext cx="4835094" cy="427881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Background Light Bu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134" y="355600"/>
            <a:ext cx="5525786" cy="309741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3456432"/>
            <a:ext cx="5525786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330200" y="2802467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b="0" i="0" dirty="0"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0234" y="0"/>
            <a:ext cx="3576199" cy="5084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56" y="6180924"/>
            <a:ext cx="1424634" cy="53308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Background Data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" y="355600"/>
            <a:ext cx="5525786" cy="309741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3456432"/>
            <a:ext cx="5491968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330200" y="2802467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b="0" i="0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7167" y="1219200"/>
            <a:ext cx="3650551" cy="5638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3F010-B815-C047-B033-19B08A5031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56" y="6180924"/>
            <a:ext cx="1424634" cy="53308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3" y="177801"/>
            <a:ext cx="10836728" cy="260733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2797832"/>
            <a:ext cx="10834117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9"/>
          </a:xfrm>
          <a:prstGeom prst="rect">
            <a:avLst/>
          </a:prstGeom>
        </p:spPr>
      </p:pic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4019440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tx1"/>
                </a:solidFill>
                <a:latin typeface="Proxima Nova Regular" charset="0"/>
              </a:defRPr>
            </a:lvl1pPr>
          </a:lstStyle>
          <a:p>
            <a:fld id="{DA56455B-B280-5C44-8C4E-81F4C44C451B}" type="datetime4">
              <a:rPr lang="en-US" smtClean="0"/>
              <a:pPr/>
              <a:t>September 19, 2019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is now Refinitiv.</a:t>
            </a:r>
          </a:p>
        </p:txBody>
      </p:sp>
    </p:spTree>
    <p:extLst>
      <p:ext uri="{BB962C8B-B14F-4D97-AF65-F5344CB8AC3E}">
        <p14:creationId xmlns:p14="http://schemas.microsoft.com/office/powerpoint/2010/main" val="4039448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2607" y="1494697"/>
            <a:ext cx="11594592" cy="4572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 sz="1600" b="0" i="0">
                <a:latin typeface="Arial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1600" b="0" i="0">
                <a:latin typeface="Arial" charset="0"/>
              </a:defRPr>
            </a:lvl2pPr>
            <a:lvl3pPr marL="3429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600" b="0" i="0">
                <a:latin typeface="Arial" charset="0"/>
              </a:defRPr>
            </a:lvl3pPr>
            <a:lvl4pPr marL="5143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4pPr>
            <a:lvl5pPr marL="6858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143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68580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2607" y="1401763"/>
            <a:ext cx="1160253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08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2609" y="310896"/>
            <a:ext cx="11594592" cy="3918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2607" y="1494697"/>
            <a:ext cx="11594592" cy="457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Arial" charset="0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2pPr>
            <a:lvl3pPr marL="3429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3pPr>
            <a:lvl4pPr marL="5143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4pPr>
            <a:lvl5pPr marL="6858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143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68580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607" y="1401763"/>
            <a:ext cx="1160253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2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494536"/>
            <a:ext cx="547725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7882" y="1494536"/>
            <a:ext cx="547725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607" y="1401763"/>
            <a:ext cx="547725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409944" y="1401763"/>
            <a:ext cx="547725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5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2608" y="1494536"/>
            <a:ext cx="3511296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46034" y="1494536"/>
            <a:ext cx="3511296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D6585EC-1486-4F4F-A9D0-FFC149C3A17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3842" y="1494536"/>
            <a:ext cx="3511296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2607" y="1401763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346034" y="1401763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375904" y="1401763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09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, Light Text and Conten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2608" y="2453777"/>
            <a:ext cx="3511296" cy="335435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46034" y="2453777"/>
            <a:ext cx="3511296" cy="335435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D6585EC-1486-4F4F-A9D0-FFC149C3A17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3842" y="2453777"/>
            <a:ext cx="3511296" cy="3354356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853864-68BA-724A-9672-AE0DBBCFC9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2608" y="1355633"/>
            <a:ext cx="11594592" cy="914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00" b="0" i="0" dirty="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2607" y="2362337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346034" y="2362337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375904" y="2362337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, and Content 4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2608" y="3448221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3270053" y="3448221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6247498" y="3448221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9224942" y="3448221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A853864-68BA-724A-9672-AE0DBBCFC9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2608" y="1355632"/>
            <a:ext cx="11594592" cy="179668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600" b="0" i="0" dirty="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2607" y="336408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3270052" y="336408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247498" y="336408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224943" y="336408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5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, and Content 4-Col 2-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2608" y="392406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3270053" y="392406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6247498" y="392406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9224942" y="392406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292608" y="149582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3270053" y="149582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25" hasCustomPrompt="1"/>
          </p:nvPr>
        </p:nvSpPr>
        <p:spPr>
          <a:xfrm>
            <a:off x="6247498" y="149582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26" hasCustomPrompt="1"/>
          </p:nvPr>
        </p:nvSpPr>
        <p:spPr>
          <a:xfrm>
            <a:off x="9224942" y="1495823"/>
            <a:ext cx="2670048" cy="215798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92607" y="383652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3270052" y="383652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6247498" y="383652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9224943" y="3836524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292607" y="1401763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9225089" y="1401763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3270052" y="1401763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6247497" y="1401763"/>
            <a:ext cx="267004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658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92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 Screen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07523" y="177801"/>
            <a:ext cx="10836728" cy="2607330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3" y="177801"/>
            <a:ext cx="10836728" cy="260733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2797832"/>
            <a:ext cx="10834117" cy="45082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4019440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tx1"/>
                </a:solidFill>
                <a:latin typeface="Proxima Nova Regular" charset="0"/>
              </a:defRPr>
            </a:lvl1pPr>
          </a:lstStyle>
          <a:p>
            <a:fld id="{1823323D-B9D1-CD43-A6C7-68FD8DB5F140}" type="datetime4">
              <a:rPr lang="en-US" smtClean="0"/>
              <a:pPr/>
              <a:t>September 19, 2019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 Printer-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07523" y="177801"/>
            <a:ext cx="10836728" cy="260733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Background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490"/>
          <a:stretch/>
        </p:blipFill>
        <p:spPr>
          <a:xfrm>
            <a:off x="-2" y="857448"/>
            <a:ext cx="9656379" cy="2377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4" y="2175932"/>
            <a:ext cx="7437360" cy="196127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4149913"/>
            <a:ext cx="7434750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9"/>
          </a:xfrm>
          <a:prstGeom prst="rect">
            <a:avLst/>
          </a:prstGeom>
        </p:spPr>
      </p:pic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4896508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tx1"/>
                </a:solidFill>
                <a:latin typeface="Proxima Nova Regular" charset="0"/>
              </a:defRPr>
            </a:lvl1pPr>
          </a:lstStyle>
          <a:p>
            <a:fld id="{A926F648-C8C0-BE41-91A4-455C8E403BFD}" type="datetime4">
              <a:rPr lang="en-US" smtClean="0"/>
              <a:pPr/>
              <a:t>September 19, 2019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is now Refinitiv.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Background with Arro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8"/>
          <a:stretch/>
        </p:blipFill>
        <p:spPr>
          <a:xfrm>
            <a:off x="-2" y="851295"/>
            <a:ext cx="9674418" cy="2377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4" y="2175932"/>
            <a:ext cx="7437360" cy="196127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4149913"/>
            <a:ext cx="7434750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5205271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bg1"/>
                </a:solidFill>
                <a:latin typeface="Proxima Nova Regular" charset="0"/>
              </a:defRPr>
            </a:lvl1pPr>
          </a:lstStyle>
          <a:p>
            <a:fld id="{A55EAFBF-7A47-9C49-8386-4083CB246577}" type="datetime4">
              <a:rPr lang="en-US" smtClean="0"/>
              <a:pPr/>
              <a:t>September 19, 2019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is now Refinitiv.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Background Light Bu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4" y="177801"/>
            <a:ext cx="6260494" cy="260733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2797832"/>
            <a:ext cx="6257883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9"/>
          </a:xfrm>
          <a:prstGeom prst="rect">
            <a:avLst/>
          </a:prstGeom>
        </p:spPr>
      </p:pic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4019440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tx1"/>
                </a:solidFill>
                <a:latin typeface="Proxima Nova Regular" charset="0"/>
              </a:defRPr>
            </a:lvl1pPr>
          </a:lstStyle>
          <a:p>
            <a:fld id="{03A3518A-20AE-6B44-8F27-D9A81E7AB0A8}" type="datetime4">
              <a:rPr lang="en-US" smtClean="0"/>
              <a:pPr/>
              <a:t>September 19,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944" y="0"/>
            <a:ext cx="3628370" cy="515823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is now Refinitiv.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Background Light Bul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4" y="177801"/>
            <a:ext cx="6260494" cy="260733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2797832"/>
            <a:ext cx="6257883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4019440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bg1"/>
                </a:solidFill>
                <a:latin typeface="Proxima Nova Regular" charset="0"/>
              </a:defRPr>
            </a:lvl1pPr>
          </a:lstStyle>
          <a:p>
            <a:fld id="{BA75C168-905C-8C46-BFF2-E40BDEE41690}" type="datetime4">
              <a:rPr lang="en-US" smtClean="0"/>
              <a:pPr/>
              <a:t>September 19,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944" y="0"/>
            <a:ext cx="3628370" cy="5158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is now Refinitiv.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Background Data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4" y="2175932"/>
            <a:ext cx="5667826" cy="196127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4162613"/>
            <a:ext cx="5665216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9"/>
          </a:xfrm>
          <a:prstGeom prst="rect">
            <a:avLst/>
          </a:prstGeom>
        </p:spPr>
      </p:pic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4896508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tx1"/>
                </a:solidFill>
                <a:latin typeface="Proxima Nova Regular" charset="0"/>
              </a:defRPr>
            </a:lvl1pPr>
          </a:lstStyle>
          <a:p>
            <a:fld id="{D131E516-DECB-8C49-96B2-38C9D0502881}" type="datetime4">
              <a:rPr lang="en-US" smtClean="0"/>
              <a:pPr/>
              <a:t>September 19, 2019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960964"/>
            <a:ext cx="5196809" cy="401132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tx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tx1"/>
                </a:solidFill>
                <a:latin typeface="Arial" charset="0"/>
              </a:rPr>
              <a:t>is now Refinitiv.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Background Data Symbo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960964"/>
            <a:ext cx="5191760" cy="40050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07524" y="2175932"/>
            <a:ext cx="5667826" cy="196127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9184" y="4149913"/>
            <a:ext cx="5665216" cy="7315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0"/>
          </p:nvPr>
        </p:nvSpPr>
        <p:spPr>
          <a:xfrm>
            <a:off x="326572" y="4896510"/>
            <a:ext cx="3508827" cy="400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200" b="1" i="0">
                <a:solidFill>
                  <a:schemeClr val="bg1"/>
                </a:solidFill>
                <a:latin typeface="Proxima Nova Regular" charset="0"/>
              </a:defRPr>
            </a:lvl1pPr>
          </a:lstStyle>
          <a:p>
            <a:fld id="{50BA0A35-0271-E94F-8295-304203FC3BCF}" type="datetime4">
              <a:rPr lang="en-US" smtClean="0"/>
              <a:pPr/>
              <a:t>September 19, 2019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F1E21B-03CE-024B-AAB6-5DE166D235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91" y="5737814"/>
            <a:ext cx="2321683" cy="8687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25631" y="5737814"/>
            <a:ext cx="23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Arial" charset="0"/>
              </a:rPr>
              <a:t>The Financial</a:t>
            </a: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 and 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Risk business of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Thomson Reuters</a:t>
            </a:r>
            <a:br>
              <a:rPr lang="en-US" sz="900" b="0" i="0" baseline="0" dirty="0">
                <a:solidFill>
                  <a:schemeClr val="bg1"/>
                </a:solidFill>
                <a:latin typeface="Arial" charset="0"/>
              </a:rPr>
            </a:br>
            <a:r>
              <a:rPr lang="en-US" sz="900" b="0" i="0" baseline="0" dirty="0">
                <a:solidFill>
                  <a:schemeClr val="bg1"/>
                </a:solidFill>
                <a:latin typeface="Arial" charset="0"/>
              </a:rPr>
              <a:t>is now Refinitiv.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311767"/>
            <a:ext cx="11594592" cy="45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4" y="1351722"/>
            <a:ext cx="11598274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5AF3-F9F6-8743-AA58-1F987E301413}"/>
              </a:ext>
            </a:extLst>
          </p:cNvPr>
          <p:cNvSpPr txBox="1"/>
          <p:nvPr/>
        </p:nvSpPr>
        <p:spPr>
          <a:xfrm>
            <a:off x="315637" y="6454557"/>
            <a:ext cx="547380" cy="24447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fld id="{27DCC45D-C2B1-7349-9093-5403214644AE}" type="slidenum">
              <a:rPr lang="en-US" sz="1000" b="0" i="0" smtClean="0"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000" b="0" i="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FFB89-C430-C244-B201-EF5EB20EA912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850" y="6280151"/>
            <a:ext cx="1147383" cy="4280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36017" y="6438393"/>
            <a:ext cx="7626096" cy="2444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Edit presentation title on Slide Master using Insert &gt; Header &amp;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7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5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63" r:id="rId10"/>
    <p:sldLayoutId id="2147483692" r:id="rId11"/>
    <p:sldLayoutId id="2147483685" r:id="rId12"/>
    <p:sldLayoutId id="2147483686" r:id="rId13"/>
    <p:sldLayoutId id="2147483687" r:id="rId14"/>
    <p:sldLayoutId id="2147483693" r:id="rId15"/>
    <p:sldLayoutId id="2147483688" r:id="rId16"/>
    <p:sldLayoutId id="2147483689" r:id="rId17"/>
    <p:sldLayoutId id="2147483690" r:id="rId18"/>
    <p:sldLayoutId id="2147483691" r:id="rId19"/>
    <p:sldLayoutId id="2147483664" r:id="rId20"/>
    <p:sldLayoutId id="2147483665" r:id="rId21"/>
    <p:sldLayoutId id="2147483669" r:id="rId22"/>
    <p:sldLayoutId id="2147483670" r:id="rId23"/>
    <p:sldLayoutId id="2147483677" r:id="rId24"/>
    <p:sldLayoutId id="2147483671" r:id="rId25"/>
    <p:sldLayoutId id="2147483694" r:id="rId26"/>
    <p:sldLayoutId id="2147483673" r:id="rId27"/>
    <p:sldLayoutId id="2147483674" r:id="rId28"/>
    <p:sldLayoutId id="2147483675" r:id="rId29"/>
    <p:sldLayoutId id="2147483676" r:id="rId3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 Regular" charset="0"/>
          <a:ea typeface="Arial Regular" charset="0"/>
          <a:cs typeface="Arial Regular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charset="0"/>
        <a:buNone/>
        <a:defRPr sz="16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6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6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6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6858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6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87" userDrawn="1">
          <p15:clr>
            <a:srgbClr val="F26B43"/>
          </p15:clr>
        </p15:guide>
        <p15:guide id="4" orient="horz" pos="883">
          <p15:clr>
            <a:srgbClr val="F26B43"/>
          </p15:clr>
        </p15:guide>
        <p15:guide id="8" pos="7493" userDrawn="1">
          <p15:clr>
            <a:srgbClr val="F26B43"/>
          </p15:clr>
        </p15:guide>
        <p15:guide id="9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finitiv-API-Samples/Article.TRTH.Python.TRTHOnJupyterNotebookQuickSt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finitiv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23" y="539261"/>
            <a:ext cx="10836728" cy="2245869"/>
          </a:xfrm>
        </p:spPr>
        <p:txBody>
          <a:bodyPr anchor="t"/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Tick History on Jupyter Notebook Quick Start</a:t>
            </a:r>
            <a:br>
              <a:rPr lang="en-US" sz="3600" dirty="0">
                <a:latin typeface="Arial" charset="0"/>
                <a:ea typeface="Arial" charset="0"/>
                <a:cs typeface="Arial" charset="0"/>
              </a:rPr>
            </a:b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3105150"/>
            <a:ext cx="10834117" cy="914290"/>
          </a:xfrm>
        </p:spPr>
        <p:txBody>
          <a:bodyPr/>
          <a:lstStyle/>
          <a:p>
            <a:r>
              <a:rPr lang="en-US" dirty="0"/>
              <a:t>This is the quick start to request tick history data on demand from TRTH on Jupyter Notebook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26572" y="4513384"/>
            <a:ext cx="4721678" cy="1043353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Oct 2019</a:t>
            </a:r>
          </a:p>
          <a:p>
            <a:endParaRPr lang="fr-CH" dirty="0">
              <a:latin typeface="Arial" pitchFamily="34" charset="0"/>
              <a:cs typeface="Arial" pitchFamily="34" charset="0"/>
            </a:endParaRPr>
          </a:p>
          <a:p>
            <a:r>
              <a:rPr lang="fr-CH" dirty="0">
                <a:latin typeface="Arial" pitchFamily="34" charset="0"/>
                <a:cs typeface="Arial" pitchFamily="34" charset="0"/>
              </a:rPr>
              <a:t>Pimchaya Wongrukun – </a:t>
            </a:r>
            <a:r>
              <a:rPr lang="en-GB" dirty="0">
                <a:latin typeface="Arial" pitchFamily="34" charset="0"/>
                <a:cs typeface="Arial" pitchFamily="34" charset="0"/>
              </a:rPr>
              <a:t>Platform Application Developer</a:t>
            </a:r>
          </a:p>
        </p:txBody>
      </p:sp>
    </p:spTree>
    <p:extLst>
      <p:ext uri="{BB962C8B-B14F-4D97-AF65-F5344CB8AC3E}">
        <p14:creationId xmlns:p14="http://schemas.microsoft.com/office/powerpoint/2010/main" val="3586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7" y="1494697"/>
            <a:ext cx="5244593" cy="3371943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Internet-hosted product on DSS</a:t>
            </a:r>
            <a:endParaRPr lang="en-US" u="sng" dirty="0">
              <a:solidFill>
                <a:schemeClr val="accent1"/>
              </a:solidFill>
              <a:latin typeface="+mn-lt"/>
            </a:endParaRPr>
          </a:p>
          <a:p>
            <a:endParaRPr lang="en-US" dirty="0"/>
          </a:p>
          <a:p>
            <a:r>
              <a:rPr lang="en-US" sz="1800" dirty="0">
                <a:latin typeface="+mn-lt"/>
              </a:rPr>
              <a:t>Historical market data service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Global data dating back to January 1996 e.g. intraday summaries, end of days prices, time and sales, market depth and raw data.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Accessing data via REST API</a:t>
            </a:r>
            <a:endParaRPr lang="en-US" dirty="0"/>
          </a:p>
          <a:p>
            <a:pPr lvl="3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Getting Playback Data with 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is TRTH?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ounded Rectangle 25">
            <a:extLst>
              <a:ext uri="{FF2B5EF4-FFF2-40B4-BE49-F238E27FC236}">
                <a16:creationId xmlns:a16="http://schemas.microsoft.com/office/drawing/2014/main" id="{C35C62E2-C41D-4CD9-8781-FDBB8DD44BD3}"/>
              </a:ext>
            </a:extLst>
          </p:cNvPr>
          <p:cNvSpPr/>
          <p:nvPr/>
        </p:nvSpPr>
        <p:spPr>
          <a:xfrm>
            <a:off x="7454611" y="1643824"/>
            <a:ext cx="2240791" cy="105414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DSS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DSS</a:t>
            </a:r>
          </a:p>
        </p:txBody>
      </p:sp>
      <p:sp>
        <p:nvSpPr>
          <p:cNvPr id="7" name="Rounded Rectangle 25">
            <a:extLst>
              <a:ext uri="{FF2B5EF4-FFF2-40B4-BE49-F238E27FC236}">
                <a16:creationId xmlns:a16="http://schemas.microsoft.com/office/drawing/2014/main" id="{592F8E5B-48EE-4E76-8211-5B20F870D8E4}"/>
              </a:ext>
            </a:extLst>
          </p:cNvPr>
          <p:cNvSpPr/>
          <p:nvPr/>
        </p:nvSpPr>
        <p:spPr>
          <a:xfrm>
            <a:off x="7579356" y="2035474"/>
            <a:ext cx="2043400" cy="592322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TRTH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80D8FB-7244-4BDD-9B55-624E16B51706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589484" y="2706584"/>
            <a:ext cx="35864" cy="2322616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F0DF58D-A3BF-4614-8D20-04F88EDCF4D8}"/>
              </a:ext>
            </a:extLst>
          </p:cNvPr>
          <p:cNvSpPr/>
          <p:nvPr/>
        </p:nvSpPr>
        <p:spPr>
          <a:xfrm>
            <a:off x="7454611" y="5029200"/>
            <a:ext cx="2269746" cy="8214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TRTH API</a:t>
            </a:r>
          </a:p>
          <a:p>
            <a:pPr algn="ctr"/>
            <a:r>
              <a:rPr lang="en-US" dirty="0"/>
              <a:t>Consumer   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808C81-2859-453A-B3DA-580B9567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81715" y="5611211"/>
            <a:ext cx="542642" cy="478802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Up-Down Arrow 16">
            <a:extLst>
              <a:ext uri="{FF2B5EF4-FFF2-40B4-BE49-F238E27FC236}">
                <a16:creationId xmlns:a16="http://schemas.microsoft.com/office/drawing/2014/main" id="{AF3573A1-5F48-4445-83D1-8ABAFE09B2E3}"/>
              </a:ext>
            </a:extLst>
          </p:cNvPr>
          <p:cNvSpPr/>
          <p:nvPr/>
        </p:nvSpPr>
        <p:spPr>
          <a:xfrm>
            <a:off x="8233846" y="2650704"/>
            <a:ext cx="736306" cy="2378495"/>
          </a:xfrm>
          <a:prstGeom prst="upDownArrow">
            <a:avLst>
              <a:gd name="adj1" fmla="val 42727"/>
              <a:gd name="adj2" fmla="val 29394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474E0C2-91F3-4559-B963-CAE2676CAA6B}"/>
              </a:ext>
            </a:extLst>
          </p:cNvPr>
          <p:cNvSpPr/>
          <p:nvPr/>
        </p:nvSpPr>
        <p:spPr>
          <a:xfrm>
            <a:off x="7319044" y="3325641"/>
            <a:ext cx="2852615" cy="1054148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043B9581-1346-4F18-A03B-3470732F3FB0}"/>
              </a:ext>
            </a:extLst>
          </p:cNvPr>
          <p:cNvSpPr/>
          <p:nvPr/>
        </p:nvSpPr>
        <p:spPr>
          <a:xfrm>
            <a:off x="8924654" y="2731005"/>
            <a:ext cx="1670745" cy="478802"/>
          </a:xfrm>
          <a:prstGeom prst="wedgeEllipseCallout">
            <a:avLst>
              <a:gd name="adj1" fmla="val -59780"/>
              <a:gd name="adj2" fmla="val 4340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155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25">
            <a:extLst>
              <a:ext uri="{FF2B5EF4-FFF2-40B4-BE49-F238E27FC236}">
                <a16:creationId xmlns:a16="http://schemas.microsoft.com/office/drawing/2014/main" id="{563A2CE3-B9A9-41EF-B40F-CC3274F61B7C}"/>
              </a:ext>
            </a:extLst>
          </p:cNvPr>
          <p:cNvSpPr/>
          <p:nvPr/>
        </p:nvSpPr>
        <p:spPr>
          <a:xfrm>
            <a:off x="7452554" y="1019516"/>
            <a:ext cx="1501405" cy="1066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DSS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Getting Playback Data with EMA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04" y="289782"/>
            <a:ext cx="11594592" cy="352315"/>
          </a:xfrm>
        </p:spPr>
        <p:txBody>
          <a:bodyPr/>
          <a:lstStyle/>
          <a:p>
            <a:pPr lvl="0">
              <a:defRPr/>
            </a:pPr>
            <a:r>
              <a:rPr lang="en-GB" dirty="0">
                <a:latin typeface="+mj-lt"/>
              </a:rPr>
              <a:t>On Demand Data Extraction Workflow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F349D-14DC-4468-974E-BFDDEDCA4D3C}"/>
              </a:ext>
            </a:extLst>
          </p:cNvPr>
          <p:cNvSpPr txBox="1"/>
          <p:nvPr/>
        </p:nvSpPr>
        <p:spPr>
          <a:xfrm>
            <a:off x="436377" y="1263316"/>
            <a:ext cx="3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Request authentication token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DD7E7F4-448D-49E9-969E-3C21339A5840}"/>
              </a:ext>
            </a:extLst>
          </p:cNvPr>
          <p:cNvSpPr/>
          <p:nvPr/>
        </p:nvSpPr>
        <p:spPr>
          <a:xfrm>
            <a:off x="7619651" y="2507284"/>
            <a:ext cx="3339711" cy="1540404"/>
          </a:xfrm>
          <a:prstGeom prst="clou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EC49BE-F010-4BFE-B9FE-18DE9872DC37}"/>
              </a:ext>
            </a:extLst>
          </p:cNvPr>
          <p:cNvSpPr/>
          <p:nvPr/>
        </p:nvSpPr>
        <p:spPr>
          <a:xfrm>
            <a:off x="7591119" y="4612705"/>
            <a:ext cx="2832397" cy="9766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TRTH API</a:t>
            </a:r>
          </a:p>
          <a:p>
            <a:pPr algn="ctr"/>
            <a:r>
              <a:rPr lang="en-US" dirty="0"/>
              <a:t>Consumer  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43DE78-4737-4DE4-B23F-1D904987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06133" y="5373115"/>
            <a:ext cx="542642" cy="478802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4BC442C8-E8B0-4470-9895-805DBE53F5FF}"/>
              </a:ext>
            </a:extLst>
          </p:cNvPr>
          <p:cNvSpPr/>
          <p:nvPr/>
        </p:nvSpPr>
        <p:spPr>
          <a:xfrm>
            <a:off x="5384876" y="2147373"/>
            <a:ext cx="1490350" cy="719822"/>
          </a:xfrm>
          <a:prstGeom prst="flowChartPunchedCar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bg1"/>
                </a:solidFill>
              </a:rPr>
              <a:t>1.Request  </a:t>
            </a:r>
            <a:r>
              <a:rPr lang="fr-CH" sz="1400" dirty="0" err="1">
                <a:solidFill>
                  <a:schemeClr val="bg1"/>
                </a:solidFill>
              </a:rPr>
              <a:t>authentication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CH" sz="1400" dirty="0" err="1">
                <a:solidFill>
                  <a:schemeClr val="bg1"/>
                </a:solidFill>
              </a:rPr>
              <a:t>token</a:t>
            </a:r>
            <a:endParaRPr lang="fr-CH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20851E36-A824-404A-9343-FD02BBDCA8AE}"/>
              </a:ext>
            </a:extLst>
          </p:cNvPr>
          <p:cNvSpPr/>
          <p:nvPr/>
        </p:nvSpPr>
        <p:spPr>
          <a:xfrm>
            <a:off x="5373433" y="3029507"/>
            <a:ext cx="1501793" cy="603013"/>
          </a:xfrm>
          <a:prstGeom prst="flowChartPunchedCar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bg1"/>
                </a:solidFill>
              </a:rPr>
              <a:t>2.</a:t>
            </a:r>
            <a:r>
              <a:rPr lang="fr-CH" sz="1400" dirty="0" err="1">
                <a:solidFill>
                  <a:schemeClr val="bg1"/>
                </a:solidFill>
              </a:rPr>
              <a:t>Request</a:t>
            </a:r>
            <a:r>
              <a:rPr lang="fr-CH" sz="1400" dirty="0">
                <a:solidFill>
                  <a:schemeClr val="bg1"/>
                </a:solidFill>
              </a:rPr>
              <a:t> for data type</a:t>
            </a: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617420-A6EF-4C5E-97EA-C578A3745A66}"/>
              </a:ext>
            </a:extLst>
          </p:cNvPr>
          <p:cNvSpPr/>
          <p:nvPr/>
        </p:nvSpPr>
        <p:spPr>
          <a:xfrm>
            <a:off x="436377" y="1967376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Request for data type</a:t>
            </a:r>
          </a:p>
        </p:txBody>
      </p:sp>
      <p:sp>
        <p:nvSpPr>
          <p:cNvPr id="27" name="Up-Down Arrow 16">
            <a:extLst>
              <a:ext uri="{FF2B5EF4-FFF2-40B4-BE49-F238E27FC236}">
                <a16:creationId xmlns:a16="http://schemas.microsoft.com/office/drawing/2014/main" id="{3E914116-358B-4FB9-91C8-CF10D9530F0E}"/>
              </a:ext>
            </a:extLst>
          </p:cNvPr>
          <p:cNvSpPr/>
          <p:nvPr/>
        </p:nvSpPr>
        <p:spPr>
          <a:xfrm>
            <a:off x="7760406" y="2085525"/>
            <a:ext cx="442850" cy="2554545"/>
          </a:xfrm>
          <a:prstGeom prst="upDownArrow">
            <a:avLst>
              <a:gd name="adj1" fmla="val 42727"/>
              <a:gd name="adj2" fmla="val 29394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FC569-6526-4069-853D-0A2C3112B374}"/>
              </a:ext>
            </a:extLst>
          </p:cNvPr>
          <p:cNvSpPr/>
          <p:nvPr/>
        </p:nvSpPr>
        <p:spPr>
          <a:xfrm>
            <a:off x="423678" y="2740464"/>
            <a:ext cx="297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Check the request 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827A9-2D46-4CE0-81ED-4AC8231D048C}"/>
              </a:ext>
            </a:extLst>
          </p:cNvPr>
          <p:cNvSpPr/>
          <p:nvPr/>
        </p:nvSpPr>
        <p:spPr>
          <a:xfrm>
            <a:off x="388881" y="344400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 Retrieve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DAAE3-F518-4F89-93B0-E461A7E26FE0}"/>
              </a:ext>
            </a:extLst>
          </p:cNvPr>
          <p:cNvSpPr txBox="1"/>
          <p:nvPr/>
        </p:nvSpPr>
        <p:spPr>
          <a:xfrm>
            <a:off x="590625" y="3824736"/>
            <a:ext cx="396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Proxima Nova Regular" charset="0"/>
              </a:rPr>
              <a:t> TRTH/DSS which supports all tick history data types.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8EF74-AE95-4BAE-B461-FB301F27F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98" y="1058302"/>
            <a:ext cx="1726281" cy="1048457"/>
          </a:xfrm>
          <a:prstGeom prst="rect">
            <a:avLst/>
          </a:prstGeom>
        </p:spPr>
      </p:pic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39A4F95B-8B3D-43A3-8779-839AF0507CE4}"/>
              </a:ext>
            </a:extLst>
          </p:cNvPr>
          <p:cNvSpPr/>
          <p:nvPr/>
        </p:nvSpPr>
        <p:spPr>
          <a:xfrm>
            <a:off x="5357177" y="3804992"/>
            <a:ext cx="1518049" cy="603013"/>
          </a:xfrm>
          <a:prstGeom prst="flowChartPunchedCar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bg1"/>
                </a:solidFill>
              </a:rPr>
              <a:t>3.Check </a:t>
            </a:r>
            <a:r>
              <a:rPr lang="fr-CH" sz="1400" dirty="0" err="1">
                <a:solidFill>
                  <a:schemeClr val="bg1"/>
                </a:solidFill>
              </a:rPr>
              <a:t>status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111620C2-7E5F-404B-ABA1-F6B87BA3C39E}"/>
              </a:ext>
            </a:extLst>
          </p:cNvPr>
          <p:cNvSpPr/>
          <p:nvPr/>
        </p:nvSpPr>
        <p:spPr>
          <a:xfrm>
            <a:off x="8684126" y="3530115"/>
            <a:ext cx="1265882" cy="566443"/>
          </a:xfrm>
          <a:prstGeom prst="flowChartPunchedCar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4. Retrieve data</a:t>
            </a:r>
            <a:endParaRPr lang="en-US" sz="1400" dirty="0">
              <a:solidFill>
                <a:schemeClr val="accent2"/>
              </a:solidFill>
            </a:endParaRPr>
          </a:p>
          <a:p>
            <a:endParaRPr lang="en-US" sz="1600" dirty="0"/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A9B3D05C-B4FA-4302-92C3-36890CC4747E}"/>
              </a:ext>
            </a:extLst>
          </p:cNvPr>
          <p:cNvSpPr/>
          <p:nvPr/>
        </p:nvSpPr>
        <p:spPr>
          <a:xfrm>
            <a:off x="6952817" y="4127134"/>
            <a:ext cx="589242" cy="352315"/>
          </a:xfrm>
          <a:prstGeom prst="curved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D3698F45-3B65-43E9-BF4A-55ABE469AA2E}"/>
              </a:ext>
            </a:extLst>
          </p:cNvPr>
          <p:cNvSpPr/>
          <p:nvPr/>
        </p:nvSpPr>
        <p:spPr>
          <a:xfrm rot="10800000">
            <a:off x="6905706" y="3695047"/>
            <a:ext cx="589242" cy="352315"/>
          </a:xfrm>
          <a:prstGeom prst="curvedUp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id="{5CA2196D-81B6-4A24-80EC-711527A607A1}"/>
              </a:ext>
            </a:extLst>
          </p:cNvPr>
          <p:cNvSpPr/>
          <p:nvPr/>
        </p:nvSpPr>
        <p:spPr>
          <a:xfrm>
            <a:off x="7529644" y="1450190"/>
            <a:ext cx="1351280" cy="567494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EF936-6CC6-4BC5-B196-0639CBF3BCD8}"/>
              </a:ext>
            </a:extLst>
          </p:cNvPr>
          <p:cNvSpPr/>
          <p:nvPr/>
        </p:nvSpPr>
        <p:spPr>
          <a:xfrm>
            <a:off x="463863" y="4435498"/>
            <a:ext cx="3966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latin typeface="Proxima Nova Regular" charset="0"/>
              </a:rPr>
              <a:t> AWS which supports the following tick history data types </a:t>
            </a:r>
          </a:p>
          <a:p>
            <a:pPr lvl="1">
              <a:buFontTx/>
              <a:buChar char="-"/>
            </a:pPr>
            <a:r>
              <a:rPr lang="en-US" sz="1400" dirty="0">
                <a:latin typeface="Proxima Nova Regular" charset="0"/>
              </a:rPr>
              <a:t> Time and Sales</a:t>
            </a:r>
          </a:p>
          <a:p>
            <a:pPr lvl="1">
              <a:buFontTx/>
              <a:buChar char="-"/>
            </a:pPr>
            <a:r>
              <a:rPr lang="en-US" sz="1400" dirty="0">
                <a:latin typeface="Proxima Nova Regular" charset="0"/>
              </a:rPr>
              <a:t> Market Depth</a:t>
            </a:r>
          </a:p>
          <a:p>
            <a:pPr lvl="1">
              <a:buFontTx/>
              <a:buChar char="-"/>
            </a:pPr>
            <a:r>
              <a:rPr lang="en-US" sz="1400" dirty="0">
                <a:latin typeface="Proxima Nova Regular" charset="0"/>
              </a:rPr>
              <a:t> Intraday Summaries</a:t>
            </a:r>
          </a:p>
          <a:p>
            <a:pPr lvl="1">
              <a:buFontTx/>
              <a:buChar char="-"/>
            </a:pPr>
            <a:r>
              <a:rPr lang="en-US" sz="1400" dirty="0">
                <a:latin typeface="Proxima Nova Regular" charset="0"/>
              </a:rPr>
              <a:t> Raw.</a:t>
            </a:r>
          </a:p>
        </p:txBody>
      </p:sp>
      <p:sp>
        <p:nvSpPr>
          <p:cNvPr id="40" name="Up-Down Arrow 16">
            <a:extLst>
              <a:ext uri="{FF2B5EF4-FFF2-40B4-BE49-F238E27FC236}">
                <a16:creationId xmlns:a16="http://schemas.microsoft.com/office/drawing/2014/main" id="{26BE0F0C-E624-4EC9-B7E6-B6488414D4D0}"/>
              </a:ext>
            </a:extLst>
          </p:cNvPr>
          <p:cNvSpPr/>
          <p:nvPr/>
        </p:nvSpPr>
        <p:spPr>
          <a:xfrm>
            <a:off x="8307770" y="2072017"/>
            <a:ext cx="442850" cy="2554545"/>
          </a:xfrm>
          <a:prstGeom prst="upDownArrow">
            <a:avLst>
              <a:gd name="adj1" fmla="val 42727"/>
              <a:gd name="adj2" fmla="val 29394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Up-Down Arrow 16">
            <a:extLst>
              <a:ext uri="{FF2B5EF4-FFF2-40B4-BE49-F238E27FC236}">
                <a16:creationId xmlns:a16="http://schemas.microsoft.com/office/drawing/2014/main" id="{C59FC64A-BFCC-4CC7-80CB-83153FE5BFD1}"/>
              </a:ext>
            </a:extLst>
          </p:cNvPr>
          <p:cNvSpPr/>
          <p:nvPr/>
        </p:nvSpPr>
        <p:spPr>
          <a:xfrm>
            <a:off x="9883514" y="2093397"/>
            <a:ext cx="442850" cy="2554545"/>
          </a:xfrm>
          <a:prstGeom prst="upDownArrow">
            <a:avLst>
              <a:gd name="adj1" fmla="val 42727"/>
              <a:gd name="adj2" fmla="val 29394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 animBg="1"/>
      <p:bldP spid="25" grpId="0"/>
      <p:bldP spid="8" grpId="0"/>
      <p:bldP spid="9" grpId="0"/>
      <p:bldP spid="32" grpId="0"/>
      <p:bldP spid="26" grpId="0" animBg="1"/>
      <p:bldP spid="30" grpId="0" animBg="1"/>
      <p:bldP spid="6" grpId="0" animBg="1"/>
      <p:bldP spid="31" grpId="0" animBg="1"/>
      <p:bldP spid="5" grpId="0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TRTH Quick Start notebook file on Github:</a:t>
            </a:r>
          </a:p>
          <a:p>
            <a:pPr>
              <a:buNone/>
            </a:pPr>
            <a:r>
              <a:rPr lang="en-US" u="sng" dirty="0">
                <a:solidFill>
                  <a:schemeClr val="accent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https://github.com/Refinitiv-API-Samples/Article.TRTH.Python.TRTHOnJupyterNotebookQuickStart</a:t>
            </a:r>
            <a:endParaRPr lang="en-US" u="sng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latin typeface="+mn-lt"/>
              </a:rPr>
              <a:t>Python 3.6 or higher</a:t>
            </a:r>
          </a:p>
          <a:p>
            <a:endParaRPr lang="en-US" dirty="0"/>
          </a:p>
          <a:p>
            <a:r>
              <a:rPr lang="en-US" sz="1800" dirty="0">
                <a:latin typeface="+mn-lt"/>
              </a:rPr>
              <a:t>Jupyter Notebook</a:t>
            </a:r>
          </a:p>
          <a:p>
            <a:endParaRPr lang="en-US" sz="1800" dirty="0"/>
          </a:p>
          <a:p>
            <a:r>
              <a:rPr lang="en-US" sz="1800" dirty="0">
                <a:latin typeface="+mn-lt"/>
              </a:rPr>
              <a:t>DSS username and password</a:t>
            </a:r>
          </a:p>
          <a:p>
            <a:pPr lvl="2">
              <a:buNone/>
            </a:pPr>
            <a:endParaRPr lang="en-US" dirty="0"/>
          </a:p>
          <a:p>
            <a:pPr lvl="3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Getting Playback Data with 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Prerequisites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71" y="1606061"/>
            <a:ext cx="10836728" cy="1495299"/>
          </a:xfrm>
        </p:spPr>
        <p:txBody>
          <a:bodyPr anchor="t"/>
          <a:lstStyle/>
          <a:p>
            <a:pPr algn="ctr"/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Thank you</a:t>
            </a:r>
            <a:br>
              <a:rPr lang="en-US" sz="3600" dirty="0">
                <a:latin typeface="Arial" charset="0"/>
                <a:ea typeface="Arial" charset="0"/>
                <a:cs typeface="Arial" charset="0"/>
              </a:rPr>
            </a:br>
            <a:br>
              <a:rPr lang="en-US" sz="3600" dirty="0">
                <a:latin typeface="Arial" charset="0"/>
                <a:ea typeface="Arial" charset="0"/>
                <a:cs typeface="Arial" charset="0"/>
              </a:rPr>
            </a:br>
            <a:br>
              <a:rPr lang="en-US" sz="3600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4501662"/>
            <a:ext cx="10834117" cy="266590"/>
          </a:xfrm>
        </p:spPr>
        <p:txBody>
          <a:bodyPr/>
          <a:lstStyle/>
          <a:p>
            <a:pPr algn="ctr"/>
            <a:r>
              <a:rPr lang="en-GB" dirty="0"/>
              <a:t>More info: </a:t>
            </a:r>
            <a:r>
              <a:rPr lang="en-GB" dirty="0">
                <a:hlinkClick r:id="rId3"/>
              </a:rPr>
              <a:t>https://developers.refinitiv.com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076048"/>
      </p:ext>
    </p:extLst>
  </p:cSld>
  <p:clrMapOvr>
    <a:masterClrMapping/>
  </p:clrMapOvr>
</p:sld>
</file>

<file path=ppt/theme/theme1.xml><?xml version="1.0" encoding="utf-8"?>
<a:theme xmlns:a="http://schemas.openxmlformats.org/drawingml/2006/main" name="Refinitiv Template_180917_v2">
  <a:themeElements>
    <a:clrScheme name="Refinitiv">
      <a:dk1>
        <a:srgbClr val="000000"/>
      </a:dk1>
      <a:lt1>
        <a:srgbClr val="FFFFFF"/>
      </a:lt1>
      <a:dk2>
        <a:srgbClr val="001EFF"/>
      </a:dk2>
      <a:lt2>
        <a:srgbClr val="D8DAD9"/>
      </a:lt2>
      <a:accent1>
        <a:srgbClr val="001EFF"/>
      </a:accent1>
      <a:accent2>
        <a:srgbClr val="FF5000"/>
      </a:accent2>
      <a:accent3>
        <a:srgbClr val="FFC800"/>
      </a:accent3>
      <a:accent4>
        <a:srgbClr val="00D0D3"/>
      </a:accent4>
      <a:accent5>
        <a:srgbClr val="9064CD"/>
      </a:accent5>
      <a:accent6>
        <a:srgbClr val="00C389"/>
      </a:accent6>
      <a:hlink>
        <a:srgbClr val="00D0D3"/>
      </a:hlink>
      <a:folHlink>
        <a:srgbClr val="001EFF"/>
      </a:folHlink>
    </a:clrScheme>
    <a:fontScheme name="Refimitiv">
      <a:majorFont>
        <a:latin typeface="Proxima Nova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EE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finitiv Template_180917_v2" id="{0C77359C-4956-9944-808F-E33DBA72AF09}" vid="{7DFE6BBF-4BCD-1F47-AF70-145F4D952E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Refinitiv</Template>
  <TotalTime>2732</TotalTime>
  <Words>500</Words>
  <Application>Microsoft Office PowerPoint</Application>
  <PresentationFormat>Widescreen</PresentationFormat>
  <Paragraphs>100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Bold</vt:lpstr>
      <vt:lpstr>Arial Regular</vt:lpstr>
      <vt:lpstr>Calibri</vt:lpstr>
      <vt:lpstr>Proxima Nova</vt:lpstr>
      <vt:lpstr>Proxima Nova Regular</vt:lpstr>
      <vt:lpstr>System Font Regular</vt:lpstr>
      <vt:lpstr>Refinitiv Template_180917_v2</vt:lpstr>
      <vt:lpstr>Tick History on Jupyter Notebook Quick Start  </vt:lpstr>
      <vt:lpstr>What is TRTH?</vt:lpstr>
      <vt:lpstr>On Demand Data Extraction Workflow</vt:lpstr>
      <vt:lpstr>Prerequisites</vt:lpstr>
      <vt:lpstr>Demo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slides</dc:title>
  <dc:creator>Microsoft Office User</dc:creator>
  <cp:lastModifiedBy>Wongrukun, Pimchaya (Refinitiv)</cp:lastModifiedBy>
  <cp:revision>211</cp:revision>
  <dcterms:created xsi:type="dcterms:W3CDTF">2018-09-27T22:15:15Z</dcterms:created>
  <dcterms:modified xsi:type="dcterms:W3CDTF">2019-09-19T03:37:31Z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2674829</vt:lpwstr>
  </property>
  <property fmtid="{D5CDD505-2E9C-101B-9397-08002B2CF9AE}" pid="3" name="Offisync_UpdateToken">
    <vt:lpwstr>15</vt:lpwstr>
  </property>
  <property fmtid="{D5CDD505-2E9C-101B-9397-08002B2CF9AE}" pid="4" name="Offisync_ProviderInitializationData">
    <vt:lpwstr>https://thehub.thomsonreuters.com</vt:lpwstr>
  </property>
  <property fmtid="{D5CDD505-2E9C-101B-9397-08002B2CF9AE}" pid="5" name="Jive_LatestUserAccountName">
    <vt:lpwstr>8007607</vt:lpwstr>
  </property>
  <property fmtid="{D5CDD505-2E9C-101B-9397-08002B2CF9AE}" pid="6" name="Offisync_ServerID">
    <vt:lpwstr>827ef9c6-9019-45bb-9c94-05eb52e667cd</vt:lpwstr>
  </property>
  <property fmtid="{D5CDD505-2E9C-101B-9397-08002B2CF9AE}" pid="7" name="Jive_VersionGuid">
    <vt:lpwstr>2a466239-7a59-47be-99dc-06ddbd97d6d9</vt:lpwstr>
  </property>
</Properties>
</file>