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329" r:id="rId2"/>
    <p:sldId id="332" r:id="rId3"/>
    <p:sldId id="326" r:id="rId4"/>
    <p:sldId id="314" r:id="rId5"/>
    <p:sldId id="322" r:id="rId6"/>
    <p:sldId id="331" r:id="rId7"/>
  </p:sldIdLst>
  <p:sldSz cx="12192000" cy="6858000"/>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uctions" id="{DE1CD2BD-43B4-7C48-843B-22569F6A5990}">
          <p14:sldIdLst>
            <p14:sldId id="329"/>
            <p14:sldId id="332"/>
            <p14:sldId id="326"/>
            <p14:sldId id="314"/>
            <p14:sldId id="322"/>
            <p14:sldId id="331"/>
          </p14:sldIdLst>
        </p14:section>
        <p14:section name="Divider Slides" id="{C729F708-8AAA-E94E-ACDC-D99C8E9409BC}">
          <p14:sldIdLst/>
        </p14:section>
        <p14:section name="Content Slides" id="{489F41F5-636B-B64A-BD66-4FDEF7B24B50}">
          <p14:sldIdLst/>
        </p14:section>
        <p14:section name="Example Slides" id="{7C5ECA07-F0D0-AA4F-930A-F648C7707A64}">
          <p14:sldIdLst/>
        </p14:section>
        <p14:section name="End Slides" id="{8155FCE6-2ECE-7A44-A62D-9FD8BB0BD2EA}">
          <p14:sldIdLst/>
        </p14:section>
        <p14:section name="Title Slides" id="{099C442C-6443-C846-972E-219FE1735AE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9" autoAdjust="0"/>
    <p:restoredTop sz="72581" autoAdjust="0"/>
  </p:normalViewPr>
  <p:slideViewPr>
    <p:cSldViewPr snapToGrid="0" snapToObjects="1">
      <p:cViewPr varScale="1">
        <p:scale>
          <a:sx n="34" d="100"/>
          <a:sy n="34" d="100"/>
        </p:scale>
        <p:origin x="1358"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52" d="100"/>
          <a:sy n="152" d="100"/>
        </p:scale>
        <p:origin x="382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sz="quarter" idx="1"/>
          </p:nvPr>
        </p:nvSpPr>
        <p:spPr>
          <a:xfrm>
            <a:off x="3976333" y="0"/>
            <a:ext cx="3041968" cy="466912"/>
          </a:xfrm>
          <a:prstGeom prst="rect">
            <a:avLst/>
          </a:prstGeom>
        </p:spPr>
        <p:txBody>
          <a:bodyPr vert="horz" lIns="93287" tIns="46644" rIns="93287" bIns="46644" rtlCol="0"/>
          <a:lstStyle>
            <a:lvl1pPr algn="r">
              <a:defRPr sz="1200"/>
            </a:lvl1pPr>
          </a:lstStyle>
          <a:p>
            <a:fld id="{94F5700D-296D-7F49-A7E5-61F8CC39D1CA}" type="datetimeFigureOut">
              <a:rPr lang="en-US" smtClean="0"/>
              <a:pPr/>
              <a:t>9/24/2019</a:t>
            </a:fld>
            <a:endParaRPr lang="en-US"/>
          </a:p>
        </p:txBody>
      </p:sp>
      <p:sp>
        <p:nvSpPr>
          <p:cNvPr id="4" name="Footer Placeholder 3"/>
          <p:cNvSpPr>
            <a:spLocks noGrp="1"/>
          </p:cNvSpPr>
          <p:nvPr>
            <p:ph type="ftr" sz="quarter" idx="2"/>
          </p:nvPr>
        </p:nvSpPr>
        <p:spPr>
          <a:xfrm>
            <a:off x="0" y="8839014"/>
            <a:ext cx="3041968" cy="466911"/>
          </a:xfrm>
          <a:prstGeom prst="rect">
            <a:avLst/>
          </a:prstGeom>
        </p:spPr>
        <p:txBody>
          <a:bodyPr vert="horz" lIns="93287" tIns="46644" rIns="93287" bIns="46644" rtlCol="0" anchor="b"/>
          <a:lstStyle>
            <a:lvl1pPr algn="l">
              <a:defRPr sz="1200"/>
            </a:lvl1pPr>
          </a:lstStyle>
          <a:p>
            <a:endParaRPr lang="en-US"/>
          </a:p>
        </p:txBody>
      </p:sp>
      <p:sp>
        <p:nvSpPr>
          <p:cNvPr id="5" name="Slide Number Placeholder 4"/>
          <p:cNvSpPr>
            <a:spLocks noGrp="1"/>
          </p:cNvSpPr>
          <p:nvPr>
            <p:ph type="sldNum" sz="quarter" idx="3"/>
          </p:nvPr>
        </p:nvSpPr>
        <p:spPr>
          <a:xfrm>
            <a:off x="3976333" y="8839014"/>
            <a:ext cx="3041968" cy="466911"/>
          </a:xfrm>
          <a:prstGeom prst="rect">
            <a:avLst/>
          </a:prstGeom>
        </p:spPr>
        <p:txBody>
          <a:bodyPr vert="horz" lIns="93287" tIns="46644" rIns="93287" bIns="46644" rtlCol="0" anchor="b"/>
          <a:lstStyle>
            <a:lvl1pPr algn="r">
              <a:defRPr sz="1200"/>
            </a:lvl1pPr>
          </a:lstStyle>
          <a:p>
            <a:fld id="{AB744BCC-904F-E346-9C21-97396FCDE839}" type="slidenum">
              <a:rPr lang="en-US" smtClean="0"/>
              <a:pPr/>
              <a:t>‹#›</a:t>
            </a:fld>
            <a:endParaRPr lang="en-US"/>
          </a:p>
        </p:txBody>
      </p:sp>
    </p:spTree>
    <p:extLst>
      <p:ext uri="{BB962C8B-B14F-4D97-AF65-F5344CB8AC3E}">
        <p14:creationId xmlns:p14="http://schemas.microsoft.com/office/powerpoint/2010/main" val="316837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b="0" i="0">
                <a:latin typeface="Proxima Nova Regular" charset="0"/>
              </a:defRPr>
            </a:lvl1pPr>
          </a:lstStyle>
          <a:p>
            <a:endParaRPr lang="en-US" dirty="0"/>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b="0" i="0">
                <a:latin typeface="Proxima Nova Regular" charset="0"/>
              </a:defRPr>
            </a:lvl1pPr>
          </a:lstStyle>
          <a:p>
            <a:fld id="{FD545FEF-5642-8644-A8CE-1A8BE6E2920A}" type="datetimeFigureOut">
              <a:rPr lang="en-US" smtClean="0"/>
              <a:pPr/>
              <a:t>9/24/2019</a:t>
            </a:fld>
            <a:endParaRPr lang="en-US" dirty="0"/>
          </a:p>
        </p:txBody>
      </p:sp>
      <p:sp>
        <p:nvSpPr>
          <p:cNvPr id="4" name="Slide Image Placeholder 3"/>
          <p:cNvSpPr>
            <a:spLocks noGrp="1" noRot="1" noChangeAspect="1"/>
          </p:cNvSpPr>
          <p:nvPr>
            <p:ph type="sldImg" idx="2"/>
          </p:nvPr>
        </p:nvSpPr>
        <p:spPr>
          <a:xfrm>
            <a:off x="719138" y="1163638"/>
            <a:ext cx="5581650" cy="314007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b="0" i="0">
                <a:latin typeface="Proxima Nova Regular" charset="0"/>
              </a:defRPr>
            </a:lvl1pPr>
          </a:lstStyle>
          <a:p>
            <a:endParaRPr lang="en-US" dirty="0"/>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b="0" i="0">
                <a:latin typeface="Proxima Nova Regular" charset="0"/>
              </a:defRPr>
            </a:lvl1pPr>
          </a:lstStyle>
          <a:p>
            <a:fld id="{2AA32789-747F-984C-9252-FF408A05DF55}" type="slidenum">
              <a:rPr lang="en-US" smtClean="0"/>
              <a:pPr/>
              <a:t>‹#›</a:t>
            </a:fld>
            <a:endParaRPr lang="en-US" dirty="0"/>
          </a:p>
        </p:txBody>
      </p:sp>
    </p:spTree>
    <p:extLst>
      <p:ext uri="{BB962C8B-B14F-4D97-AF65-F5344CB8AC3E}">
        <p14:creationId xmlns:p14="http://schemas.microsoft.com/office/powerpoint/2010/main" val="151700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roxima Nova Regular" charset="0"/>
        <a:ea typeface="+mn-ea"/>
        <a:cs typeface="+mn-cs"/>
      </a:defRPr>
    </a:lvl1pPr>
    <a:lvl2pPr marL="457200" algn="l" defTabSz="914400" rtl="0" eaLnBrk="1" latinLnBrk="0" hangingPunct="1">
      <a:defRPr sz="1200" b="0" i="0" kern="1200">
        <a:solidFill>
          <a:schemeClr val="tx1"/>
        </a:solidFill>
        <a:latin typeface="Proxima Nova Regular" charset="0"/>
        <a:ea typeface="+mn-ea"/>
        <a:cs typeface="+mn-cs"/>
      </a:defRPr>
    </a:lvl2pPr>
    <a:lvl3pPr marL="914400" algn="l" defTabSz="914400" rtl="0" eaLnBrk="1" latinLnBrk="0" hangingPunct="1">
      <a:defRPr sz="1200" b="0" i="0" kern="1200">
        <a:solidFill>
          <a:schemeClr val="tx1"/>
        </a:solidFill>
        <a:latin typeface="Proxima Nova Regular" charset="0"/>
        <a:ea typeface="+mn-ea"/>
        <a:cs typeface="+mn-cs"/>
      </a:defRPr>
    </a:lvl3pPr>
    <a:lvl4pPr marL="1371600" algn="l" defTabSz="914400" rtl="0" eaLnBrk="1" latinLnBrk="0" hangingPunct="1">
      <a:defRPr sz="1200" b="0" i="0" kern="1200">
        <a:solidFill>
          <a:schemeClr val="tx1"/>
        </a:solidFill>
        <a:latin typeface="Proxima Nova Regular" charset="0"/>
        <a:ea typeface="+mn-ea"/>
        <a:cs typeface="+mn-cs"/>
      </a:defRPr>
    </a:lvl4pPr>
    <a:lvl5pPr marL="1828800" algn="l" defTabSz="914400" rtl="0" eaLnBrk="1" latinLnBrk="0" hangingPunct="1">
      <a:defRPr sz="1200" b="0" i="0" kern="1200">
        <a:solidFill>
          <a:schemeClr val="tx1"/>
        </a:solidFill>
        <a:latin typeface="Proxima Nova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a:t>
            </a:r>
            <a:r>
              <a:rPr lang="en-US" dirty="0">
                <a:ea typeface="Arial" charset="0"/>
                <a:cs typeface="Aharoni" pitchFamily="2" charset="-79"/>
              </a:rPr>
              <a:t>Tick History on Jupyter Notebook Quick Start Video. </a:t>
            </a:r>
          </a:p>
          <a:p>
            <a:r>
              <a:rPr lang="en-US" dirty="0"/>
              <a:t>The goal of this video is to demonstrate how to request tick history data on demand on Jupyter Notebook. </a:t>
            </a:r>
          </a:p>
        </p:txBody>
      </p:sp>
      <p:sp>
        <p:nvSpPr>
          <p:cNvPr id="4" name="Slide Number Placeholder 3"/>
          <p:cNvSpPr>
            <a:spLocks noGrp="1"/>
          </p:cNvSpPr>
          <p:nvPr>
            <p:ph type="sldNum" sz="quarter" idx="5"/>
          </p:nvPr>
        </p:nvSpPr>
        <p:spPr/>
        <p:txBody>
          <a:bodyPr/>
          <a:lstStyle/>
          <a:p>
            <a:fld id="{2AA32789-747F-984C-9252-FF408A05DF55}" type="slidenum">
              <a:rPr lang="en-US" smtClean="0"/>
              <a:pPr/>
              <a:t>1</a:t>
            </a:fld>
            <a:endParaRPr lang="en-US" dirty="0"/>
          </a:p>
        </p:txBody>
      </p:sp>
    </p:spTree>
    <p:extLst>
      <p:ext uri="{BB962C8B-B14F-4D97-AF65-F5344CB8AC3E}">
        <p14:creationId xmlns:p14="http://schemas.microsoft.com/office/powerpoint/2010/main" val="47515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Tick History?</a:t>
            </a:r>
          </a:p>
          <a:p>
            <a:r>
              <a:rPr lang="en-US" dirty="0"/>
              <a:t>Tick History or TRTH is an Internet-hosted product on the DataScope Select platform or DSS. TRTH is a historical market data service, offering global data dating back to January 1996, for example, intraday summaries, end of days prices, time and sales. TRTH provides REST API to access all data. </a:t>
            </a:r>
          </a:p>
        </p:txBody>
      </p:sp>
      <p:sp>
        <p:nvSpPr>
          <p:cNvPr id="4" name="Slide Number Placeholder 3"/>
          <p:cNvSpPr>
            <a:spLocks noGrp="1"/>
          </p:cNvSpPr>
          <p:nvPr>
            <p:ph type="sldNum" sz="quarter" idx="10"/>
          </p:nvPr>
        </p:nvSpPr>
        <p:spPr/>
        <p:txBody>
          <a:bodyPr/>
          <a:lstStyle/>
          <a:p>
            <a:fld id="{2AA32789-747F-984C-9252-FF408A05DF55}" type="slidenum">
              <a:rPr lang="en-US" smtClean="0"/>
              <a:pPr/>
              <a:t>2</a:t>
            </a:fld>
            <a:endParaRPr lang="en-US" dirty="0"/>
          </a:p>
        </p:txBody>
      </p:sp>
    </p:spTree>
    <p:extLst>
      <p:ext uri="{BB962C8B-B14F-4D97-AF65-F5344CB8AC3E}">
        <p14:creationId xmlns:p14="http://schemas.microsoft.com/office/powerpoint/2010/main" val="358671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workflow of </a:t>
            </a:r>
            <a:r>
              <a:rPr lang="en-GB" sz="800" dirty="0"/>
              <a:t>On Demand Data Extraction </a:t>
            </a:r>
            <a:endParaRPr lang="en-US" dirty="0"/>
          </a:p>
          <a:p>
            <a:r>
              <a:rPr lang="en-US" dirty="0"/>
              <a:t>First, request authentication token using the DSS username and password. The TRTH REST API requires the authentication token to access any data. </a:t>
            </a:r>
          </a:p>
          <a:p>
            <a:endParaRPr lang="en-US" dirty="0"/>
          </a:p>
          <a:p>
            <a:r>
              <a:rPr lang="en-US" dirty="0"/>
              <a:t>Then, request for data type using an on-demand request with authentication token. The request will be queued then executed. </a:t>
            </a:r>
          </a:p>
          <a:p>
            <a:endParaRPr lang="en-US" dirty="0"/>
          </a:p>
          <a:p>
            <a:r>
              <a:rPr lang="en-US" dirty="0"/>
              <a:t>Next,</a:t>
            </a:r>
            <a:r>
              <a:rPr lang="en-US" b="1" dirty="0"/>
              <a:t> </a:t>
            </a:r>
            <a:r>
              <a:rPr lang="en-US" dirty="0"/>
              <a:t>check the status of the request, by polling it until the request is completed.</a:t>
            </a:r>
          </a:p>
          <a:p>
            <a:endParaRPr lang="en-US" dirty="0"/>
          </a:p>
          <a:p>
            <a:r>
              <a:rPr lang="en-US" dirty="0"/>
              <a:t>Finally,  retrieve data from TRTH which supports all tick history data types or[enter] Amazon Web Services cloud(AWS) which supports</a:t>
            </a:r>
          </a:p>
          <a:p>
            <a:r>
              <a:rPr lang="en-US" dirty="0"/>
              <a:t>Time and Sales, Market Depth, Intraday Summaries and Raw data types. Downloading from AWS is optional but recommended because it delivers faster downloads than TRTH.</a:t>
            </a:r>
          </a:p>
          <a:p>
            <a:r>
              <a:rPr lang="en-US" dirty="0"/>
              <a:t> </a:t>
            </a:r>
          </a:p>
        </p:txBody>
      </p:sp>
      <p:sp>
        <p:nvSpPr>
          <p:cNvPr id="4" name="Slide Number Placeholder 3"/>
          <p:cNvSpPr>
            <a:spLocks noGrp="1"/>
          </p:cNvSpPr>
          <p:nvPr>
            <p:ph type="sldNum" sz="quarter" idx="5"/>
          </p:nvPr>
        </p:nvSpPr>
        <p:spPr/>
        <p:txBody>
          <a:bodyPr/>
          <a:lstStyle/>
          <a:p>
            <a:fld id="{2AA32789-747F-984C-9252-FF408A05DF55}" type="slidenum">
              <a:rPr lang="en-US" smtClean="0"/>
              <a:pPr/>
              <a:t>3</a:t>
            </a:fld>
            <a:endParaRPr lang="en-US" dirty="0"/>
          </a:p>
        </p:txBody>
      </p:sp>
    </p:spTree>
    <p:extLst>
      <p:ext uri="{BB962C8B-B14F-4D97-AF65-F5344CB8AC3E}">
        <p14:creationId xmlns:p14="http://schemas.microsoft.com/office/powerpoint/2010/main" val="208794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are the prerequisites for the demo</a:t>
            </a:r>
          </a:p>
          <a:p>
            <a:r>
              <a:rPr lang="en-US" dirty="0"/>
              <a:t>Download the Python sample</a:t>
            </a:r>
            <a:r>
              <a:rPr lang="en-US" baseline="0" dirty="0"/>
              <a:t> notebook file which demonstrates an on-demand request for intraday summaries on </a:t>
            </a:r>
            <a:r>
              <a:rPr lang="en-US" dirty="0"/>
              <a:t>the</a:t>
            </a:r>
            <a:r>
              <a:rPr lang="en-US" baseline="0" dirty="0"/>
              <a:t> Github </a:t>
            </a:r>
            <a:r>
              <a:rPr lang="en-US" sz="1100" b="1" dirty="0"/>
              <a:t>at the link</a:t>
            </a:r>
            <a:r>
              <a:rPr lang="en-US" sz="1100" dirty="0"/>
              <a:t>. You also need python 3.6 or higher and Jupyter Notebook to run the notebook file. DSS username and password which is permissioned for TRTH content. To obtain DSS account, </a:t>
            </a:r>
            <a:r>
              <a:rPr lang="en-US" dirty="0"/>
              <a:t>please contact Refinitiv account team for process and details.</a:t>
            </a:r>
          </a:p>
        </p:txBody>
      </p:sp>
      <p:sp>
        <p:nvSpPr>
          <p:cNvPr id="4" name="Slide Number Placeholder 3"/>
          <p:cNvSpPr>
            <a:spLocks noGrp="1"/>
          </p:cNvSpPr>
          <p:nvPr>
            <p:ph type="sldNum" sz="quarter" idx="10"/>
          </p:nvPr>
        </p:nvSpPr>
        <p:spPr/>
        <p:txBody>
          <a:bodyPr/>
          <a:lstStyle/>
          <a:p>
            <a:fld id="{2AA32789-747F-984C-9252-FF408A05DF5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the Demo</a:t>
            </a:r>
            <a:endParaRPr lang="en-US" u="none" dirty="0"/>
          </a:p>
        </p:txBody>
      </p:sp>
      <p:sp>
        <p:nvSpPr>
          <p:cNvPr id="4" name="Slide Number Placeholder 3"/>
          <p:cNvSpPr>
            <a:spLocks noGrp="1"/>
          </p:cNvSpPr>
          <p:nvPr>
            <p:ph type="sldNum" sz="quarter" idx="5"/>
          </p:nvPr>
        </p:nvSpPr>
        <p:spPr/>
        <p:txBody>
          <a:bodyPr/>
          <a:lstStyle/>
          <a:p>
            <a:fld id="{2AA32789-747F-984C-9252-FF408A05DF55}" type="slidenum">
              <a:rPr lang="en-US" smtClean="0"/>
              <a:pPr/>
              <a:t>5</a:t>
            </a:fld>
            <a:endParaRPr lang="en-US" dirty="0"/>
          </a:p>
        </p:txBody>
      </p:sp>
    </p:spTree>
    <p:extLst>
      <p:ext uri="{BB962C8B-B14F-4D97-AF65-F5344CB8AC3E}">
        <p14:creationId xmlns:p14="http://schemas.microsoft.com/office/powerpoint/2010/main" val="366100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871">
              <a:defRPr/>
            </a:pPr>
            <a:r>
              <a:rPr lang="en-US" dirty="0"/>
              <a:t>And that’s all for this video. Thank you for watching and you can find more details about TRTH and other Refinitiv’s APIs at developers.refinitiv.com</a:t>
            </a:r>
          </a:p>
          <a:p>
            <a:endParaRPr lang="en-US" dirty="0"/>
          </a:p>
        </p:txBody>
      </p:sp>
      <p:sp>
        <p:nvSpPr>
          <p:cNvPr id="4" name="Slide Number Placeholder 3"/>
          <p:cNvSpPr>
            <a:spLocks noGrp="1"/>
          </p:cNvSpPr>
          <p:nvPr>
            <p:ph type="sldNum" sz="quarter" idx="5"/>
          </p:nvPr>
        </p:nvSpPr>
        <p:spPr/>
        <p:txBody>
          <a:bodyPr/>
          <a:lstStyle/>
          <a:p>
            <a:fld id="{2AA32789-747F-984C-9252-FF408A05DF55}" type="slidenum">
              <a:rPr lang="en-US" smtClean="0"/>
              <a:pPr/>
              <a:t>6</a:t>
            </a:fld>
            <a:endParaRPr lang="en-US" dirty="0"/>
          </a:p>
        </p:txBody>
      </p:sp>
    </p:spTree>
    <p:extLst>
      <p:ext uri="{BB962C8B-B14F-4D97-AF65-F5344CB8AC3E}">
        <p14:creationId xmlns:p14="http://schemas.microsoft.com/office/powerpoint/2010/main" val="1914415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2"/>
          <p:cNvSpPr>
            <a:spLocks noGrp="1"/>
          </p:cNvSpPr>
          <p:nvPr>
            <p:ph type="dt" idx="10"/>
          </p:nvPr>
        </p:nvSpPr>
        <p:spPr>
          <a:xfrm>
            <a:off x="326572" y="4019440"/>
            <a:ext cx="3508827" cy="400160"/>
          </a:xfrm>
          <a:prstGeom prst="rect">
            <a:avLst/>
          </a:prstGeom>
        </p:spPr>
        <p:txBody>
          <a:bodyPr vert="horz" lIns="0" tIns="0" rIns="0" bIns="0" rtlCol="0"/>
          <a:lstStyle>
            <a:lvl1pPr algn="l">
              <a:defRPr sz="1200" b="1" i="0">
                <a:solidFill>
                  <a:schemeClr val="bg1"/>
                </a:solidFill>
                <a:latin typeface="Proxima Nova Regular" charset="0"/>
              </a:defRPr>
            </a:lvl1pPr>
          </a:lstStyle>
          <a:p>
            <a:fld id="{5BD4AFC6-4750-2141-8F4F-DAA9466C500E}" type="datetime4">
              <a:rPr lang="en-US" smtClean="0"/>
              <a:pPr/>
              <a:t>September 24, 2019</a:t>
            </a:fld>
            <a:endParaRPr lang="en-US" dirty="0"/>
          </a:p>
        </p:txBody>
      </p:sp>
      <p:pic>
        <p:nvPicPr>
          <p:cNvPr id="7" name="Picture 6">
            <a:extLst>
              <a:ext uri="{FF2B5EF4-FFF2-40B4-BE49-F238E27FC236}">
                <a16:creationId xmlns:a16="http://schemas.microsoft.com/office/drawing/2014/main" id="{56F1E21B-03CE-024B-AAB6-5DE166D235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4" name="TextBox 3"/>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val="3388967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Top Photo">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7680"/>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Tree>
    <p:extLst>
      <p:ext uri="{BB962C8B-B14F-4D97-AF65-F5344CB8AC3E}">
        <p14:creationId xmlns:p14="http://schemas.microsoft.com/office/powerpoint/2010/main" val="385712497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Top Photo">
    <p:spTree>
      <p:nvGrpSpPr>
        <p:cNvPr id="1" name=""/>
        <p:cNvGrpSpPr/>
        <p:nvPr/>
      </p:nvGrpSpPr>
      <p:grpSpPr>
        <a:xfrm>
          <a:off x="0" y="0"/>
          <a:ext cx="0" cy="0"/>
          <a:chOff x="0" y="0"/>
          <a:chExt cx="0" cy="0"/>
        </a:xfrm>
      </p:grpSpPr>
      <p:sp>
        <p:nvSpPr>
          <p:cNvPr id="4" name="Rectangle 3"/>
          <p:cNvSpPr/>
          <p:nvPr userDrawn="1"/>
        </p:nvSpPr>
        <p:spPr>
          <a:xfrm>
            <a:off x="0" y="3374136"/>
            <a:ext cx="12192000" cy="3483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noAutofit/>
          </a:bodyPr>
          <a:lstStyle>
            <a:lvl1pPr>
              <a:defRPr sz="1400"/>
            </a:lvl1pPr>
          </a:lstStyle>
          <a:p>
            <a:r>
              <a:rPr lang="en-US" dirty="0"/>
              <a:t>Picture here. Place photo credit on top of picture.</a:t>
            </a:r>
          </a:p>
        </p:txBody>
      </p:sp>
      <p:sp>
        <p:nvSpPr>
          <p:cNvPr id="6" name="TextBox 5"/>
          <p:cNvSpPr txBox="1"/>
          <p:nvPr userDrawn="1"/>
        </p:nvSpPr>
        <p:spPr>
          <a:xfrm>
            <a:off x="6045200" y="-423333"/>
            <a:ext cx="184731" cy="369332"/>
          </a:xfrm>
          <a:prstGeom prst="rect">
            <a:avLst/>
          </a:prstGeom>
          <a:noFill/>
        </p:spPr>
        <p:txBody>
          <a:bodyPr wrap="none" rtlCol="0">
            <a:noAutofit/>
          </a:bodyPr>
          <a:lstStyle/>
          <a:p>
            <a:endParaRPr lang="en-US" b="0" i="0" dirty="0">
              <a:latin typeface="Arial" charset="0"/>
            </a:endParaRPr>
          </a:p>
        </p:txBody>
      </p:sp>
      <p:pic>
        <p:nvPicPr>
          <p:cNvPr id="10" name="Picture 9">
            <a:extLst>
              <a:ext uri="{FF2B5EF4-FFF2-40B4-BE49-F238E27FC236}">
                <a16:creationId xmlns:a16="http://schemas.microsoft.com/office/drawing/2014/main" id="{4243F010-B815-C047-B033-19B08A5031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4" name="Rectangle 3"/>
          <p:cNvSpPr/>
          <p:nvPr userDrawn="1"/>
        </p:nvSpPr>
        <p:spPr>
          <a:xfrm>
            <a:off x="0" y="0"/>
            <a:ext cx="12192000"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16166"/>
          <a:stretch/>
        </p:blipFill>
        <p:spPr>
          <a:xfrm>
            <a:off x="0" y="529861"/>
            <a:ext cx="11239718" cy="2327451"/>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4" name="Rectangle 3"/>
          <p:cNvSpPr/>
          <p:nvPr userDrawn="1"/>
        </p:nvSpPr>
        <p:spPr>
          <a:xfrm>
            <a:off x="0" y="0"/>
            <a:ext cx="12188952"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355600"/>
            <a:ext cx="11895138" cy="2683367"/>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Photo">
    <p:spTree>
      <p:nvGrpSpPr>
        <p:cNvPr id="1" name=""/>
        <p:cNvGrpSpPr/>
        <p:nvPr/>
      </p:nvGrpSpPr>
      <p:grpSpPr>
        <a:xfrm>
          <a:off x="0" y="0"/>
          <a:ext cx="0" cy="0"/>
          <a:chOff x="0" y="0"/>
          <a:chExt cx="0" cy="0"/>
        </a:xfrm>
      </p:grpSpPr>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noAutofit/>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Left Photo">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lstStyle>
            <a:lvl1pPr>
              <a:defRPr sz="1400"/>
            </a:lvl1pPr>
          </a:lstStyle>
          <a:p>
            <a:r>
              <a:rPr lang="en-US" dirty="0"/>
              <a:t>Picture here. Place photo credit on top of picture.</a:t>
            </a:r>
          </a:p>
        </p:txBody>
      </p:sp>
      <p:pic>
        <p:nvPicPr>
          <p:cNvPr id="8" name="Picture 7">
            <a:extLst>
              <a:ext uri="{FF2B5EF4-FFF2-40B4-BE49-F238E27FC236}">
                <a16:creationId xmlns:a16="http://schemas.microsoft.com/office/drawing/2014/main" id="{4243F010-B815-C047-B033-19B08A5031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eft Arrow">
    <p:spTree>
      <p:nvGrpSpPr>
        <p:cNvPr id="1" name=""/>
        <p:cNvGrpSpPr/>
        <p:nvPr/>
      </p:nvGrpSpPr>
      <p:grpSpPr>
        <a:xfrm>
          <a:off x="0" y="0"/>
          <a:ext cx="0" cy="0"/>
          <a:chOff x="0" y="0"/>
          <a:chExt cx="0" cy="0"/>
        </a:xfrm>
      </p:grpSpPr>
      <p:sp>
        <p:nvSpPr>
          <p:cNvPr id="4" name="Rectangle 3"/>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62933"/>
          <a:stretch/>
        </p:blipFill>
        <p:spPr>
          <a:xfrm rot="16200000">
            <a:off x="50444" y="2541005"/>
            <a:ext cx="5880101" cy="2753890"/>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eft Data Arrow">
    <p:spTree>
      <p:nvGrpSpPr>
        <p:cNvPr id="1" name=""/>
        <p:cNvGrpSpPr/>
        <p:nvPr/>
      </p:nvGrpSpPr>
      <p:grpSpPr>
        <a:xfrm>
          <a:off x="0" y="0"/>
          <a:ext cx="0" cy="0"/>
          <a:chOff x="0" y="0"/>
          <a:chExt cx="0" cy="0"/>
        </a:xfrm>
      </p:grpSpPr>
      <p:sp>
        <p:nvSpPr>
          <p:cNvPr id="4" name="Rectangle 3"/>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6687" y="1109133"/>
            <a:ext cx="4835094" cy="427881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ight Bulb">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525786"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50234" y="0"/>
            <a:ext cx="3576199" cy="5084064"/>
          </a:xfrm>
          <a:prstGeom prst="rect">
            <a:avLst/>
          </a:prstGeom>
        </p:spPr>
      </p:pic>
      <p:pic>
        <p:nvPicPr>
          <p:cNvPr id="11" name="Picture 10">
            <a:extLst>
              <a:ext uri="{FF2B5EF4-FFF2-40B4-BE49-F238E27FC236}">
                <a16:creationId xmlns:a16="http://schemas.microsoft.com/office/drawing/2014/main" id="{4243F010-B815-C047-B033-19B08A5031D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Symbol">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896"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87167" y="1219200"/>
            <a:ext cx="3650551" cy="5638799"/>
          </a:xfrm>
          <a:prstGeom prst="rect">
            <a:avLst/>
          </a:prstGeom>
        </p:spPr>
      </p:pic>
      <p:pic>
        <p:nvPicPr>
          <p:cNvPr id="10" name="Picture 9">
            <a:extLst>
              <a:ext uri="{FF2B5EF4-FFF2-40B4-BE49-F238E27FC236}">
                <a16:creationId xmlns:a16="http://schemas.microsoft.com/office/drawing/2014/main" id="{4243F010-B815-C047-B033-19B08A5031D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A56455B-B280-5C44-8C4E-81F4C44C451B}" type="datetime4">
              <a:rPr lang="en-US" smtClean="0"/>
              <a:pPr/>
              <a:t>September 24, 2019</a:t>
            </a:fld>
            <a:endParaRPr lang="en-US" dirty="0"/>
          </a:p>
        </p:txBody>
      </p:sp>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val="40394484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head and Content 1-Co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92607" y="1494697"/>
            <a:ext cx="11594592" cy="4572000"/>
          </a:xfrm>
        </p:spPr>
        <p:txBody>
          <a:bodyPr/>
          <a:lstStyle>
            <a:lvl1pPr marL="285750" marR="0" indent="-285750" algn="l" defTabSz="914400" rtl="0" eaLnBrk="1" fontAlgn="auto" latinLnBrk="0" hangingPunct="1">
              <a:lnSpc>
                <a:spcPct val="100000"/>
              </a:lnSpc>
              <a:spcBef>
                <a:spcPts val="0"/>
              </a:spcBef>
              <a:spcAft>
                <a:spcPts val="600"/>
              </a:spcAft>
              <a:buClrTx/>
              <a:buSzTx/>
              <a:buFont typeface="Arial" charset="0"/>
              <a:buChar char="•"/>
              <a:tabLst/>
              <a:defRPr sz="1600" b="0" i="0">
                <a:latin typeface="Arial" charset="0"/>
              </a:defRPr>
            </a:lvl1pPr>
            <a:lvl2pPr marL="0" marR="0" indent="0" algn="l" defTabSz="914400" rtl="0" eaLnBrk="1" fontAlgn="auto" latinLnBrk="0" hangingPunct="1">
              <a:lnSpc>
                <a:spcPct val="100000"/>
              </a:lnSpc>
              <a:spcBef>
                <a:spcPts val="0"/>
              </a:spcBef>
              <a:spcAft>
                <a:spcPts val="600"/>
              </a:spcAft>
              <a:buClrTx/>
              <a:buSzTx/>
              <a:buFont typeface="System Font Regular"/>
              <a:buNone/>
              <a:tabLst/>
              <a:defRPr sz="1600"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sz="1600"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sp>
        <p:nvSpPr>
          <p:cNvPr id="8" name="Footer Placeholder 7"/>
          <p:cNvSpPr>
            <a:spLocks noGrp="1"/>
          </p:cNvSpPr>
          <p:nvPr>
            <p:ph type="ftr" sz="quarter" idx="11"/>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4" name="Straight Connector 3"/>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60859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1-Col">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6"/>
            <a:ext cx="11594592" cy="391837"/>
          </a:xfrm>
        </p:spPr>
        <p:txBody>
          <a:bodyPr/>
          <a:lstStyle>
            <a:lvl1pPr>
              <a:defRPr>
                <a:solidFill>
                  <a:schemeClr val="tx2"/>
                </a:solidFill>
              </a:defRPr>
            </a:lvl1pPr>
          </a:lstStyle>
          <a:p>
            <a:r>
              <a:rPr lang="en-US"/>
              <a:t>Click to edit Master title style</a:t>
            </a:r>
            <a:endParaRPr lang="en-US" dirty="0"/>
          </a:p>
        </p:txBody>
      </p:sp>
      <p:sp>
        <p:nvSpPr>
          <p:cNvPr id="9" name="Content Placeholder 2"/>
          <p:cNvSpPr>
            <a:spLocks noGrp="1"/>
          </p:cNvSpPr>
          <p:nvPr>
            <p:ph idx="1" hasCustomPrompt="1"/>
          </p:nvPr>
        </p:nvSpPr>
        <p:spPr>
          <a:xfrm>
            <a:off x="292607" y="1494697"/>
            <a:ext cx="11594592" cy="4572000"/>
          </a:xfrm>
        </p:spPr>
        <p:txBody>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b="0" i="0">
                <a:latin typeface="Arial" charset="0"/>
              </a:defRPr>
            </a:lvl1pPr>
            <a:lvl2pPr marL="1714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cxnSp>
        <p:nvCxnSpPr>
          <p:cNvPr id="6" name="Straight Connector 5"/>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927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head and Content 2-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2608" y="1494536"/>
            <a:ext cx="547725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7882" y="1494536"/>
            <a:ext cx="547725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1"/>
          </p:nvPr>
        </p:nvSpPr>
        <p:spPr/>
        <p:txBody>
          <a:bodyPr/>
          <a:lstStyle/>
          <a:p>
            <a:r>
              <a:rPr lang="en-US"/>
              <a:t>Edit presentation title on Slide Master using Insert &gt; Header &amp; Footer</a:t>
            </a:r>
            <a:endParaRPr lang="en-US" dirty="0"/>
          </a:p>
        </p:txBody>
      </p:sp>
      <p:sp>
        <p:nvSpPr>
          <p:cNvPr id="12"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9" name="Straight Connector 8"/>
          <p:cNvCxnSpPr/>
          <p:nvPr userDrawn="1"/>
        </p:nvCxnSpPr>
        <p:spPr>
          <a:xfrm>
            <a:off x="292607"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409944"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25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head and Content 3-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6D6585EC-1486-4F4F-A9D0-FFC149C3A177}"/>
              </a:ext>
            </a:extLst>
          </p:cNvPr>
          <p:cNvSpPr>
            <a:spLocks noGrp="1"/>
          </p:cNvSpPr>
          <p:nvPr>
            <p:ph sz="half" idx="10" hasCustomPrompt="1"/>
          </p:nvPr>
        </p:nvSpPr>
        <p:spPr>
          <a:xfrm>
            <a:off x="8383842"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lstStyle/>
          <a:p>
            <a:r>
              <a:rPr lang="en-US"/>
              <a:t>Edit presentation title on Slide Master using Insert &gt; Header &amp; Footer</a:t>
            </a:r>
            <a:endParaRPr lang="en-US" dirty="0"/>
          </a:p>
        </p:txBody>
      </p:sp>
      <p:sp>
        <p:nvSpPr>
          <p:cNvPr id="16"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11" name="Straight Connector 10"/>
          <p:cNvCxnSpPr/>
          <p:nvPr userDrawn="1"/>
        </p:nvCxnSpPr>
        <p:spPr>
          <a:xfrm>
            <a:off x="292607"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34603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37590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109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head, Light Text and Content 2-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6D6585EC-1486-4F4F-A9D0-FFC149C3A177}"/>
              </a:ext>
            </a:extLst>
          </p:cNvPr>
          <p:cNvSpPr>
            <a:spLocks noGrp="1"/>
          </p:cNvSpPr>
          <p:nvPr>
            <p:ph sz="half" idx="10" hasCustomPrompt="1"/>
          </p:nvPr>
        </p:nvSpPr>
        <p:spPr>
          <a:xfrm>
            <a:off x="8383842"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noAutofit/>
          </a:bodyPr>
          <a:lstStyle/>
          <a:p>
            <a:r>
              <a:rPr lang="en-US"/>
              <a:t>Edit presentation title on Slide Master using Insert &gt; Header &amp; Footer</a:t>
            </a:r>
            <a:endParaRPr lang="en-US" dirty="0"/>
          </a:p>
        </p:txBody>
      </p:sp>
      <p:sp>
        <p:nvSpPr>
          <p:cNvPr id="8" name="Title 1"/>
          <p:cNvSpPr>
            <a:spLocks noGrp="1"/>
          </p:cNvSpPr>
          <p:nvPr>
            <p:ph type="title"/>
          </p:nvPr>
        </p:nvSpPr>
        <p:spPr>
          <a:xfrm>
            <a:off x="292609" y="310897"/>
            <a:ext cx="11594592" cy="352315"/>
          </a:xfrm>
        </p:spPr>
        <p:txBody>
          <a:bodyPr>
            <a:noAutofit/>
          </a:bodyPr>
          <a:lstStyle>
            <a:lvl1pPr>
              <a:defRPr>
                <a:solidFill>
                  <a:schemeClr val="tx2"/>
                </a:solidFill>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16" name="Text Placeholder 2">
            <a:extLst>
              <a:ext uri="{FF2B5EF4-FFF2-40B4-BE49-F238E27FC236}">
                <a16:creationId xmlns:a16="http://schemas.microsoft.com/office/drawing/2014/main" id="{FA853864-68BA-724A-9672-AE0DBBCFC96E}"/>
              </a:ext>
            </a:extLst>
          </p:cNvPr>
          <p:cNvSpPr>
            <a:spLocks noGrp="1"/>
          </p:cNvSpPr>
          <p:nvPr>
            <p:ph type="body" idx="14"/>
          </p:nvPr>
        </p:nvSpPr>
        <p:spPr>
          <a:xfrm>
            <a:off x="292608" y="1355633"/>
            <a:ext cx="11594592" cy="914400"/>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dirty="0"/>
              <a:t>Click to edit Master text styles</a:t>
            </a:r>
          </a:p>
        </p:txBody>
      </p:sp>
      <p:cxnSp>
        <p:nvCxnSpPr>
          <p:cNvPr id="12" name="Straight Connector 11"/>
          <p:cNvCxnSpPr/>
          <p:nvPr userDrawn="1"/>
        </p:nvCxnSpPr>
        <p:spPr>
          <a:xfrm>
            <a:off x="292607"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603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37590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head, and Content 4-Col">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US"/>
              <a:t>Edit presentation title on Slide Master using Insert &gt; Header &amp; Footer</a:t>
            </a:r>
            <a:endParaRPr lang="en-US" dirty="0"/>
          </a:p>
        </p:txBody>
      </p:sp>
      <p:sp>
        <p:nvSpPr>
          <p:cNvPr id="13" name="Content Placeholder 2"/>
          <p:cNvSpPr>
            <a:spLocks noGrp="1"/>
          </p:cNvSpPr>
          <p:nvPr>
            <p:ph sz="half" idx="1" hasCustomPrompt="1"/>
          </p:nvPr>
        </p:nvSpPr>
        <p:spPr>
          <a:xfrm>
            <a:off x="29260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29" name="Text Placeholder 2">
            <a:extLst>
              <a:ext uri="{FF2B5EF4-FFF2-40B4-BE49-F238E27FC236}">
                <a16:creationId xmlns:a16="http://schemas.microsoft.com/office/drawing/2014/main" id="{FA853864-68BA-724A-9672-AE0DBBCFC96E}"/>
              </a:ext>
            </a:extLst>
          </p:cNvPr>
          <p:cNvSpPr>
            <a:spLocks noGrp="1"/>
          </p:cNvSpPr>
          <p:nvPr>
            <p:ph type="body" idx="14"/>
          </p:nvPr>
        </p:nvSpPr>
        <p:spPr>
          <a:xfrm>
            <a:off x="292608" y="1355632"/>
            <a:ext cx="11594592" cy="1796685"/>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dirty="0"/>
              <a:t>Click to edit Master text styles</a:t>
            </a:r>
          </a:p>
        </p:txBody>
      </p:sp>
      <p:cxnSp>
        <p:nvCxnSpPr>
          <p:cNvPr id="14" name="Straight Connector 13"/>
          <p:cNvCxnSpPr/>
          <p:nvPr userDrawn="1"/>
        </p:nvCxnSpPr>
        <p:spPr>
          <a:xfrm>
            <a:off x="292607"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270052"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247498"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224943"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452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head, and Content 4-Col 2-Rows">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US"/>
              <a:t>Edit presentation title on Slide Master using Insert &gt; Header &amp; Footer</a:t>
            </a:r>
            <a:endParaRPr lang="en-US" dirty="0"/>
          </a:p>
        </p:txBody>
      </p:sp>
      <p:sp>
        <p:nvSpPr>
          <p:cNvPr id="13" name="Content Placeholder 2"/>
          <p:cNvSpPr>
            <a:spLocks noGrp="1"/>
          </p:cNvSpPr>
          <p:nvPr>
            <p:ph sz="half" idx="1" hasCustomPrompt="1"/>
          </p:nvPr>
        </p:nvSpPr>
        <p:spPr>
          <a:xfrm>
            <a:off x="29260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14" name="Content Placeholder 2"/>
          <p:cNvSpPr>
            <a:spLocks noGrp="1"/>
          </p:cNvSpPr>
          <p:nvPr>
            <p:ph sz="half" idx="23" hasCustomPrompt="1"/>
          </p:nvPr>
        </p:nvSpPr>
        <p:spPr>
          <a:xfrm>
            <a:off x="29260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7" name="Content Placeholder 2"/>
          <p:cNvSpPr>
            <a:spLocks noGrp="1"/>
          </p:cNvSpPr>
          <p:nvPr>
            <p:ph sz="half" idx="24" hasCustomPrompt="1"/>
          </p:nvPr>
        </p:nvSpPr>
        <p:spPr>
          <a:xfrm>
            <a:off x="3270053"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9" name="Content Placeholder 2"/>
          <p:cNvSpPr>
            <a:spLocks noGrp="1"/>
          </p:cNvSpPr>
          <p:nvPr>
            <p:ph sz="half" idx="25" hasCustomPrompt="1"/>
          </p:nvPr>
        </p:nvSpPr>
        <p:spPr>
          <a:xfrm>
            <a:off x="624749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30" name="Content Placeholder 2"/>
          <p:cNvSpPr>
            <a:spLocks noGrp="1"/>
          </p:cNvSpPr>
          <p:nvPr>
            <p:ph sz="half" idx="26" hasCustomPrompt="1"/>
          </p:nvPr>
        </p:nvSpPr>
        <p:spPr>
          <a:xfrm>
            <a:off x="9224942"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cxnSp>
        <p:nvCxnSpPr>
          <p:cNvPr id="29" name="Straight Connector 28"/>
          <p:cNvCxnSpPr/>
          <p:nvPr userDrawn="1"/>
        </p:nvCxnSpPr>
        <p:spPr>
          <a:xfrm>
            <a:off x="292607"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270052"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6247498"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9224943"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29260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9225089"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270052"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624749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8"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Tree>
    <p:extLst>
      <p:ext uri="{BB962C8B-B14F-4D97-AF65-F5344CB8AC3E}">
        <p14:creationId xmlns:p14="http://schemas.microsoft.com/office/powerpoint/2010/main" val="1272658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Edit presentation title on Slide Master using Insert &gt; Header &amp; Footer</a:t>
            </a:r>
            <a:endParaRPr lang="en-US" dirty="0"/>
          </a:p>
        </p:txBody>
      </p:sp>
    </p:spTree>
    <p:extLst>
      <p:ext uri="{BB962C8B-B14F-4D97-AF65-F5344CB8AC3E}">
        <p14:creationId xmlns:p14="http://schemas.microsoft.com/office/powerpoint/2010/main" val="415779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ck Page Screen Only">
    <p:bg>
      <p:bgPr>
        <a:solidFill>
          <a:schemeClr val="tx2"/>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Tree>
    <p:extLst>
      <p:ext uri="{BB962C8B-B14F-4D97-AF65-F5344CB8AC3E}">
        <p14:creationId xmlns:p14="http://schemas.microsoft.com/office/powerpoint/2010/main" val="80171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White Backgroun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858000"/>
          </a:xfrm>
        </p:spPr>
        <p:txBody>
          <a:bodyPr>
            <a:noAutofit/>
          </a:bodyPr>
          <a:lstStyle/>
          <a:p>
            <a:r>
              <a:rPr lang="en-US"/>
              <a:t>Drag picture to placeholder or click icon to add</a:t>
            </a:r>
          </a:p>
        </p:txBody>
      </p:sp>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450828"/>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1823323D-B9D1-CD43-A6C7-68FD8DB5F140}" type="datetime4">
              <a:rPr lang="en-US" smtClean="0"/>
              <a:pPr/>
              <a:t>September 24, 2019</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ck Page Printer-Friend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pic>
        <p:nvPicPr>
          <p:cNvPr id="4" name="Picture 3">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Tree>
    <p:extLst>
      <p:ext uri="{BB962C8B-B14F-4D97-AF65-F5344CB8AC3E}">
        <p14:creationId xmlns:p14="http://schemas.microsoft.com/office/powerpoint/2010/main" val="24351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with Arrow">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l="29490"/>
          <a:stretch/>
        </p:blipFill>
        <p:spPr>
          <a:xfrm>
            <a:off x="-2" y="857448"/>
            <a:ext cx="9656379"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A926F648-C8C0-BE41-91A4-455C8E403BFD}" type="datetime4">
              <a:rPr lang="en-US" smtClean="0"/>
              <a:pPr/>
              <a:t>September 24, 2019</a:t>
            </a:fld>
            <a:endParaRPr lang="en-US" dirty="0"/>
          </a:p>
        </p:txBody>
      </p:sp>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with Arrow">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l="29358"/>
          <a:stretch/>
        </p:blipFill>
        <p:spPr>
          <a:xfrm>
            <a:off x="-2" y="851295"/>
            <a:ext cx="9674418"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5205271"/>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A55EAFBF-7A47-9C49-8386-4083CB246577}" type="datetime4">
              <a:rPr lang="en-US" smtClean="0"/>
              <a:pPr/>
              <a:t>September 24, 2019</a:t>
            </a:fld>
            <a:endParaRPr lang="en-US" dirty="0"/>
          </a:p>
        </p:txBody>
      </p:sp>
      <p:pic>
        <p:nvPicPr>
          <p:cNvPr id="13" name="Picture 12">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Light Bulb">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03A3518A-20AE-6B44-8F27-D9A81E7AB0A8}" type="datetime4">
              <a:rPr lang="en-US" smtClean="0"/>
              <a:pPr/>
              <a:t>September 24, 2019</a:t>
            </a:fld>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75944" y="0"/>
            <a:ext cx="3628370" cy="5158231"/>
          </a:xfrm>
          <a:prstGeom prst="rect">
            <a:avLst/>
          </a:prstGeom>
        </p:spPr>
      </p:pic>
      <p:sp>
        <p:nvSpPr>
          <p:cNvPr id="11" name="TextBox 10"/>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Light Bulb">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BA75C168-905C-8C46-BFF2-E40BDEE41690}" type="datetime4">
              <a:rPr lang="en-US" smtClean="0"/>
              <a:pPr/>
              <a:t>September 24, 2019</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75944" y="0"/>
            <a:ext cx="3628370" cy="5158232"/>
          </a:xfrm>
          <a:prstGeom prst="rect">
            <a:avLst/>
          </a:prstGeom>
        </p:spPr>
      </p:pic>
      <p:pic>
        <p:nvPicPr>
          <p:cNvPr id="12" name="Picture 11">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Data Symbol">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62613"/>
            <a:ext cx="5665216"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131E516-DECB-8C49-96B2-38C9D0502881}" type="datetime4">
              <a:rPr lang="en-US" smtClean="0"/>
              <a:pPr/>
              <a:t>September 24, 2019</a:t>
            </a:fld>
            <a:endParaRPr lang="en-US" dirty="0"/>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0" y="960964"/>
            <a:ext cx="5196809" cy="4011329"/>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Data Symbol">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096000" y="960964"/>
            <a:ext cx="5191760" cy="4005072"/>
          </a:xfrm>
          <a:prstGeom prst="rect">
            <a:avLst/>
          </a:prstGeom>
        </p:spPr>
      </p:pic>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5665216"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89651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50BA0A35-0271-E94F-8295-304203FC3BCF}" type="datetime4">
              <a:rPr lang="en-US" smtClean="0"/>
              <a:pPr/>
              <a:t>September 24, 2019</a:t>
            </a:fld>
            <a:endParaRPr lang="en-US" dirty="0"/>
          </a:p>
        </p:txBody>
      </p:sp>
      <p:pic>
        <p:nvPicPr>
          <p:cNvPr id="12" name="Picture 11">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8" name="TextBox 7"/>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608" y="311767"/>
            <a:ext cx="11594592" cy="4572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296864" y="1351722"/>
            <a:ext cx="11598274" cy="4572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002A5AF3-F9F6-8743-AA58-1F987E301413}"/>
              </a:ext>
            </a:extLst>
          </p:cNvPr>
          <p:cNvSpPr txBox="1"/>
          <p:nvPr/>
        </p:nvSpPr>
        <p:spPr>
          <a:xfrm>
            <a:off x="315637" y="6454557"/>
            <a:ext cx="547380" cy="244475"/>
          </a:xfrm>
          <a:prstGeom prst="rect">
            <a:avLst/>
          </a:prstGeom>
          <a:noFill/>
        </p:spPr>
        <p:txBody>
          <a:bodyPr wrap="none" lIns="0" tIns="0" rIns="0" bIns="0" rtlCol="0" anchor="b" anchorCtr="0">
            <a:noAutofit/>
          </a:bodyPr>
          <a:lstStyle/>
          <a:p>
            <a:pPr algn="l"/>
            <a:fld id="{27DCC45D-C2B1-7349-9093-5403214644AE}" type="slidenum">
              <a:rPr lang="en-US" sz="1000" b="0" i="0" smtClean="0">
                <a:latin typeface="Arial" charset="0"/>
                <a:ea typeface="Arial" charset="0"/>
                <a:cs typeface="Arial" charset="0"/>
              </a:rPr>
              <a:pPr algn="l"/>
              <a:t>‹#›</a:t>
            </a:fld>
            <a:endParaRPr lang="en-US" sz="1000" b="0" i="0" dirty="0">
              <a:latin typeface="Arial" charset="0"/>
              <a:ea typeface="Arial" charset="0"/>
              <a:cs typeface="Arial" charset="0"/>
            </a:endParaRPr>
          </a:p>
        </p:txBody>
      </p:sp>
      <p:pic>
        <p:nvPicPr>
          <p:cNvPr id="10" name="Picture 9">
            <a:extLst>
              <a:ext uri="{FF2B5EF4-FFF2-40B4-BE49-F238E27FC236}">
                <a16:creationId xmlns:a16="http://schemas.microsoft.com/office/drawing/2014/main" id="{15EFFB89-C430-C244-B201-EF5EB20EA912}"/>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10795850" y="6280151"/>
            <a:ext cx="1147383" cy="428062"/>
          </a:xfrm>
          <a:prstGeom prst="rect">
            <a:avLst/>
          </a:prstGeom>
        </p:spPr>
      </p:pic>
      <p:sp>
        <p:nvSpPr>
          <p:cNvPr id="4" name="Footer Placeholder 3"/>
          <p:cNvSpPr>
            <a:spLocks noGrp="1"/>
          </p:cNvSpPr>
          <p:nvPr>
            <p:ph type="ftr" sz="quarter" idx="3"/>
          </p:nvPr>
        </p:nvSpPr>
        <p:spPr>
          <a:xfrm>
            <a:off x="736017" y="6438393"/>
            <a:ext cx="7626096" cy="244475"/>
          </a:xfrm>
          <a:prstGeom prst="rect">
            <a:avLst/>
          </a:prstGeom>
        </p:spPr>
        <p:txBody>
          <a:bodyPr vert="horz" lIns="0" tIns="0" rIns="0" bIns="0" rtlCol="0" anchor="b" anchorCtr="0">
            <a:noAutofit/>
          </a:bodyPr>
          <a:lstStyle>
            <a:lvl1pPr algn="l">
              <a:defRPr sz="800" b="0" i="0">
                <a:solidFill>
                  <a:schemeClr val="tx1"/>
                </a:solidFill>
                <a:latin typeface="Arial" charset="0"/>
              </a:defRPr>
            </a:lvl1pPr>
          </a:lstStyle>
          <a:p>
            <a:r>
              <a:rPr lang="en-US"/>
              <a:t>Edit presentation title on Slide Master using Insert &gt; Header &amp; Footer</a:t>
            </a:r>
            <a:endParaRPr lang="en-US" dirty="0"/>
          </a:p>
        </p:txBody>
      </p:sp>
    </p:spTree>
    <p:extLst>
      <p:ext uri="{BB962C8B-B14F-4D97-AF65-F5344CB8AC3E}">
        <p14:creationId xmlns:p14="http://schemas.microsoft.com/office/powerpoint/2010/main" val="1555375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5" r:id="rId3"/>
    <p:sldLayoutId id="2147483679" r:id="rId4"/>
    <p:sldLayoutId id="2147483680" r:id="rId5"/>
    <p:sldLayoutId id="2147483681" r:id="rId6"/>
    <p:sldLayoutId id="2147483682" r:id="rId7"/>
    <p:sldLayoutId id="2147483683" r:id="rId8"/>
    <p:sldLayoutId id="2147483684" r:id="rId9"/>
    <p:sldLayoutId id="2147483663" r:id="rId10"/>
    <p:sldLayoutId id="2147483692" r:id="rId11"/>
    <p:sldLayoutId id="2147483685" r:id="rId12"/>
    <p:sldLayoutId id="2147483686" r:id="rId13"/>
    <p:sldLayoutId id="2147483687" r:id="rId14"/>
    <p:sldLayoutId id="2147483693" r:id="rId15"/>
    <p:sldLayoutId id="2147483688" r:id="rId16"/>
    <p:sldLayoutId id="2147483689" r:id="rId17"/>
    <p:sldLayoutId id="2147483690" r:id="rId18"/>
    <p:sldLayoutId id="2147483691" r:id="rId19"/>
    <p:sldLayoutId id="2147483664" r:id="rId20"/>
    <p:sldLayoutId id="2147483665" r:id="rId21"/>
    <p:sldLayoutId id="2147483669" r:id="rId22"/>
    <p:sldLayoutId id="2147483670" r:id="rId23"/>
    <p:sldLayoutId id="2147483677" r:id="rId24"/>
    <p:sldLayoutId id="2147483671" r:id="rId25"/>
    <p:sldLayoutId id="2147483694" r:id="rId26"/>
    <p:sldLayoutId id="2147483673" r:id="rId27"/>
    <p:sldLayoutId id="2147483674" r:id="rId28"/>
    <p:sldLayoutId id="2147483675" r:id="rId29"/>
    <p:sldLayoutId id="2147483676" r:id="rId30"/>
  </p:sldLayoutIdLst>
  <p:hf hdr="0"/>
  <p:txStyles>
    <p:titleStyle>
      <a:lvl1pPr algn="l" defTabSz="914400" rtl="0" eaLnBrk="1" latinLnBrk="0" hangingPunct="1">
        <a:lnSpc>
          <a:spcPct val="90000"/>
        </a:lnSpc>
        <a:spcBef>
          <a:spcPct val="0"/>
        </a:spcBef>
        <a:buNone/>
        <a:defRPr sz="2400" b="0" i="0" kern="1200">
          <a:solidFill>
            <a:schemeClr val="tx1"/>
          </a:solidFill>
          <a:latin typeface="Arial Regular" charset="0"/>
          <a:ea typeface="Arial Regular" charset="0"/>
          <a:cs typeface="Arial Regular" charset="0"/>
        </a:defRPr>
      </a:lvl1pPr>
    </p:titleStyle>
    <p:bodyStyle>
      <a:lvl1pPr marL="0" indent="0" algn="l" defTabSz="914400" rtl="0" eaLnBrk="1" latinLnBrk="0" hangingPunct="1">
        <a:lnSpc>
          <a:spcPct val="100000"/>
        </a:lnSpc>
        <a:spcBef>
          <a:spcPts val="0"/>
        </a:spcBef>
        <a:spcAft>
          <a:spcPts val="600"/>
        </a:spcAft>
        <a:buFont typeface="Arial" charset="0"/>
        <a:buNone/>
        <a:defRPr sz="1600" b="0" i="0" kern="1200">
          <a:solidFill>
            <a:schemeClr val="tx1"/>
          </a:solidFill>
          <a:latin typeface="Arial" charset="0"/>
          <a:ea typeface="+mn-ea"/>
          <a:cs typeface="+mn-cs"/>
        </a:defRPr>
      </a:lvl1pPr>
      <a:lvl2pPr marL="1714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2pPr>
      <a:lvl3pPr marL="3429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3pPr>
      <a:lvl4pPr marL="5143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4pPr>
      <a:lvl5pPr marL="6858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87" userDrawn="1">
          <p15:clr>
            <a:srgbClr val="F26B43"/>
          </p15:clr>
        </p15:guide>
        <p15:guide id="4" orient="horz" pos="883">
          <p15:clr>
            <a:srgbClr val="F26B43"/>
          </p15:clr>
        </p15:guide>
        <p15:guide id="8" pos="7493" userDrawn="1">
          <p15:clr>
            <a:srgbClr val="F26B43"/>
          </p15:clr>
        </p15:guide>
        <p15:guide id="9"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refinitiv.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523" y="539261"/>
            <a:ext cx="10836728" cy="2245869"/>
          </a:xfrm>
        </p:spPr>
        <p:txBody>
          <a:bodyPr anchor="t"/>
          <a:lstStyle/>
          <a:p>
            <a:r>
              <a:rPr lang="en-US" sz="4000" dirty="0">
                <a:latin typeface="Arial" charset="0"/>
                <a:ea typeface="Arial" charset="0"/>
                <a:cs typeface="Arial" charset="0"/>
              </a:rPr>
              <a:t>Tick History on Jupyter Notebook Quick Start</a:t>
            </a:r>
            <a:br>
              <a:rPr lang="en-US" sz="3600" dirty="0">
                <a:latin typeface="Arial" charset="0"/>
                <a:ea typeface="Arial" charset="0"/>
                <a:cs typeface="Arial" charset="0"/>
              </a:rPr>
            </a:br>
            <a:br>
              <a:rPr lang="en-US" dirty="0">
                <a:latin typeface="Arial" charset="0"/>
                <a:ea typeface="Arial" charset="0"/>
                <a:cs typeface="Arial" charset="0"/>
              </a:rPr>
            </a:br>
            <a:endParaRPr lang="en-US" dirty="0">
              <a:latin typeface="Arial" charset="0"/>
              <a:ea typeface="Arial" charset="0"/>
              <a:cs typeface="Arial" charset="0"/>
            </a:endParaRPr>
          </a:p>
        </p:txBody>
      </p:sp>
      <p:sp>
        <p:nvSpPr>
          <p:cNvPr id="3" name="Subtitle 2"/>
          <p:cNvSpPr>
            <a:spLocks noGrp="1"/>
          </p:cNvSpPr>
          <p:nvPr>
            <p:ph type="subTitle" idx="1"/>
          </p:nvPr>
        </p:nvSpPr>
        <p:spPr>
          <a:xfrm>
            <a:off x="329184" y="3105150"/>
            <a:ext cx="10834117" cy="914290"/>
          </a:xfrm>
        </p:spPr>
        <p:txBody>
          <a:bodyPr/>
          <a:lstStyle/>
          <a:p>
            <a:r>
              <a:rPr lang="en-US" dirty="0"/>
              <a:t>This is the quick start to request tick history data on demand from TRTH on Jupyter Notebook</a:t>
            </a:r>
          </a:p>
          <a:p>
            <a:endParaRPr lang="en-GB" dirty="0"/>
          </a:p>
        </p:txBody>
      </p:sp>
      <p:sp>
        <p:nvSpPr>
          <p:cNvPr id="4" name="Date Placeholder 3"/>
          <p:cNvSpPr>
            <a:spLocks noGrp="1"/>
          </p:cNvSpPr>
          <p:nvPr>
            <p:ph type="dt" idx="10"/>
          </p:nvPr>
        </p:nvSpPr>
        <p:spPr>
          <a:xfrm>
            <a:off x="326572" y="4513384"/>
            <a:ext cx="4721678" cy="1043353"/>
          </a:xfrm>
        </p:spPr>
        <p:txBody>
          <a:bodyPr/>
          <a:lstStyle/>
          <a:p>
            <a:r>
              <a:rPr lang="en-US" dirty="0">
                <a:latin typeface="Arial" pitchFamily="34" charset="0"/>
                <a:cs typeface="Arial" pitchFamily="34" charset="0"/>
              </a:rPr>
              <a:t>Oct 2019</a:t>
            </a:r>
          </a:p>
          <a:p>
            <a:endParaRPr lang="fr-CH" dirty="0">
              <a:latin typeface="Arial" pitchFamily="34" charset="0"/>
              <a:cs typeface="Arial" pitchFamily="34" charset="0"/>
            </a:endParaRPr>
          </a:p>
          <a:p>
            <a:r>
              <a:rPr lang="fr-CH" dirty="0">
                <a:latin typeface="Arial" pitchFamily="34" charset="0"/>
                <a:cs typeface="Arial" pitchFamily="34" charset="0"/>
              </a:rPr>
              <a:t>Pimchaya Wongrukun – </a:t>
            </a:r>
            <a:r>
              <a:rPr lang="en-GB" dirty="0">
                <a:latin typeface="Arial" pitchFamily="34" charset="0"/>
                <a:cs typeface="Arial" pitchFamily="34" charset="0"/>
              </a:rPr>
              <a:t>Platform Application Developer</a:t>
            </a:r>
          </a:p>
        </p:txBody>
      </p:sp>
    </p:spTree>
    <p:extLst>
      <p:ext uri="{BB962C8B-B14F-4D97-AF65-F5344CB8AC3E}">
        <p14:creationId xmlns:p14="http://schemas.microsoft.com/office/powerpoint/2010/main" val="35866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607" y="1494697"/>
            <a:ext cx="5244593" cy="3371943"/>
          </a:xfrm>
        </p:spPr>
        <p:txBody>
          <a:bodyPr/>
          <a:lstStyle/>
          <a:p>
            <a:r>
              <a:rPr lang="en-US" sz="1800" dirty="0">
                <a:latin typeface="+mn-lt"/>
              </a:rPr>
              <a:t>Internet-hosted product on DSS</a:t>
            </a:r>
            <a:endParaRPr lang="en-US" u="sng" dirty="0">
              <a:solidFill>
                <a:schemeClr val="accent1"/>
              </a:solidFill>
              <a:latin typeface="+mn-lt"/>
            </a:endParaRPr>
          </a:p>
          <a:p>
            <a:endParaRPr lang="en-US" dirty="0"/>
          </a:p>
          <a:p>
            <a:r>
              <a:rPr lang="en-US" sz="1800" dirty="0">
                <a:latin typeface="+mn-lt"/>
              </a:rPr>
              <a:t>Historical market data service </a:t>
            </a:r>
          </a:p>
          <a:p>
            <a:endParaRPr lang="en-US" sz="1800" dirty="0">
              <a:latin typeface="+mn-lt"/>
            </a:endParaRPr>
          </a:p>
          <a:p>
            <a:r>
              <a:rPr lang="en-US" sz="1800" dirty="0">
                <a:latin typeface="+mn-lt"/>
              </a:rPr>
              <a:t>Global data dating back to January 1996 e.g. intraday summaries, end of days prices, time and sales.</a:t>
            </a:r>
          </a:p>
          <a:p>
            <a:endParaRPr lang="en-US" sz="1800" dirty="0">
              <a:latin typeface="+mn-lt"/>
            </a:endParaRPr>
          </a:p>
          <a:p>
            <a:r>
              <a:rPr lang="en-US" sz="1800" dirty="0">
                <a:latin typeface="+mn-lt"/>
              </a:rPr>
              <a:t>Accessing data via REST API</a:t>
            </a:r>
            <a:endParaRPr lang="en-US" dirty="0"/>
          </a:p>
          <a:p>
            <a:pPr lvl="3"/>
            <a:endParaRPr lang="en-US" dirty="0">
              <a:latin typeface="+mj-lt"/>
            </a:endParaRPr>
          </a:p>
          <a:p>
            <a:endParaRPr lang="en-US" dirty="0">
              <a:latin typeface="+mj-lt"/>
            </a:endParaRPr>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dirty="0"/>
              <a:t>Getting Playback Data with EMA</a:t>
            </a:r>
          </a:p>
        </p:txBody>
      </p:sp>
      <p:sp>
        <p:nvSpPr>
          <p:cNvPr id="4" name="Title 3"/>
          <p:cNvSpPr>
            <a:spLocks noGrp="1"/>
          </p:cNvSpPr>
          <p:nvPr>
            <p:ph type="title"/>
          </p:nvPr>
        </p:nvSpPr>
        <p:spPr/>
        <p:txBody>
          <a:bodyPr/>
          <a:lstStyle/>
          <a:p>
            <a:r>
              <a:rPr lang="en-US" dirty="0">
                <a:latin typeface="+mj-lt"/>
              </a:rPr>
              <a:t>What is Tick History?</a:t>
            </a:r>
          </a:p>
        </p:txBody>
      </p:sp>
      <p:sp>
        <p:nvSpPr>
          <p:cNvPr id="5" name="Text Placeholder 4"/>
          <p:cNvSpPr>
            <a:spLocks noGrp="1"/>
          </p:cNvSpPr>
          <p:nvPr>
            <p:ph type="body" idx="13"/>
          </p:nvPr>
        </p:nvSpPr>
        <p:spPr/>
        <p:txBody>
          <a:bodyPr/>
          <a:lstStyle/>
          <a:p>
            <a:endParaRPr lang="en-US" dirty="0"/>
          </a:p>
        </p:txBody>
      </p:sp>
      <p:sp>
        <p:nvSpPr>
          <p:cNvPr id="9" name="Rounded Rectangle 25">
            <a:extLst>
              <a:ext uri="{FF2B5EF4-FFF2-40B4-BE49-F238E27FC236}">
                <a16:creationId xmlns:a16="http://schemas.microsoft.com/office/drawing/2014/main" id="{C35C62E2-C41D-4CD9-8781-FDBB8DD44BD3}"/>
              </a:ext>
            </a:extLst>
          </p:cNvPr>
          <p:cNvSpPr/>
          <p:nvPr/>
        </p:nvSpPr>
        <p:spPr>
          <a:xfrm>
            <a:off x="7454611" y="1643824"/>
            <a:ext cx="2240791" cy="1054148"/>
          </a:xfrm>
          <a:prstGeom prst="roundRect">
            <a:avLst/>
          </a:prstGeom>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r>
              <a:rPr lang="en-US" sz="2000" dirty="0"/>
              <a:t>DSS</a:t>
            </a:r>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r>
              <a:rPr lang="en-US" sz="2000" dirty="0"/>
              <a:t>DSS</a:t>
            </a:r>
          </a:p>
        </p:txBody>
      </p:sp>
      <p:sp>
        <p:nvSpPr>
          <p:cNvPr id="7" name="Rounded Rectangle 25">
            <a:extLst>
              <a:ext uri="{FF2B5EF4-FFF2-40B4-BE49-F238E27FC236}">
                <a16:creationId xmlns:a16="http://schemas.microsoft.com/office/drawing/2014/main" id="{592F8E5B-48EE-4E76-8211-5B20F870D8E4}"/>
              </a:ext>
            </a:extLst>
          </p:cNvPr>
          <p:cNvSpPr/>
          <p:nvPr/>
        </p:nvSpPr>
        <p:spPr>
          <a:xfrm>
            <a:off x="7579356" y="2035474"/>
            <a:ext cx="2043400" cy="592322"/>
          </a:xfrm>
          <a:prstGeom prst="roundRect">
            <a:avLst/>
          </a:prstGeom>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a:p>
            <a:pPr algn="ctr"/>
            <a:endParaRPr lang="en-US" sz="2000" dirty="0"/>
          </a:p>
          <a:p>
            <a:pPr algn="ctr"/>
            <a:r>
              <a:rPr lang="en-US" sz="2000" dirty="0"/>
              <a:t>TRTH</a:t>
            </a:r>
          </a:p>
          <a:p>
            <a:pPr algn="ctr"/>
            <a:endParaRPr lang="en-US" sz="2000" dirty="0"/>
          </a:p>
          <a:p>
            <a:pPr algn="ctr"/>
            <a:endParaRPr lang="en-US" sz="2000" dirty="0"/>
          </a:p>
        </p:txBody>
      </p:sp>
      <p:cxnSp>
        <p:nvCxnSpPr>
          <p:cNvPr id="17" name="Straight Arrow Connector 16">
            <a:extLst>
              <a:ext uri="{FF2B5EF4-FFF2-40B4-BE49-F238E27FC236}">
                <a16:creationId xmlns:a16="http://schemas.microsoft.com/office/drawing/2014/main" id="{1480D8FB-7244-4BDD-9B55-624E16B51706}"/>
              </a:ext>
            </a:extLst>
          </p:cNvPr>
          <p:cNvCxnSpPr>
            <a:cxnSpLocks/>
            <a:endCxn id="26" idx="0"/>
          </p:cNvCxnSpPr>
          <p:nvPr/>
        </p:nvCxnSpPr>
        <p:spPr>
          <a:xfrm flipH="1">
            <a:off x="8589484" y="2706584"/>
            <a:ext cx="35864" cy="2322616"/>
          </a:xfrm>
          <a:prstGeom prst="straightConnector1">
            <a:avLst/>
          </a:prstGeom>
          <a:ln w="63500">
            <a:solidFill>
              <a:schemeClr val="accent6"/>
            </a:solidFill>
            <a:headEnd type="triangle" w="sm" len="sm"/>
            <a:tailEnd type="triangle" w="sm" len="sm"/>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3F0DF58D-A3BF-4614-8D20-04F88EDCF4D8}"/>
              </a:ext>
            </a:extLst>
          </p:cNvPr>
          <p:cNvSpPr/>
          <p:nvPr/>
        </p:nvSpPr>
        <p:spPr>
          <a:xfrm>
            <a:off x="7454611" y="5029200"/>
            <a:ext cx="2269746" cy="82141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TRTH API</a:t>
            </a:r>
          </a:p>
          <a:p>
            <a:pPr algn="ctr"/>
            <a:r>
              <a:rPr lang="en-US" dirty="0"/>
              <a:t>Consumer    </a:t>
            </a:r>
          </a:p>
        </p:txBody>
      </p:sp>
      <p:pic>
        <p:nvPicPr>
          <p:cNvPr id="27" name="Picture 26">
            <a:extLst>
              <a:ext uri="{FF2B5EF4-FFF2-40B4-BE49-F238E27FC236}">
                <a16:creationId xmlns:a16="http://schemas.microsoft.com/office/drawing/2014/main" id="{3A808C81-2859-453A-B3DA-580B9567C80F}"/>
              </a:ext>
            </a:extLst>
          </p:cNvPr>
          <p:cNvPicPr>
            <a:picLocks noChangeAspect="1" noChangeArrowheads="1"/>
          </p:cNvPicPr>
          <p:nvPr/>
        </p:nvPicPr>
        <p:blipFill>
          <a:blip r:embed="rId3"/>
          <a:srcRect/>
          <a:stretch>
            <a:fillRect/>
          </a:stretch>
        </p:blipFill>
        <p:spPr bwMode="auto">
          <a:xfrm>
            <a:off x="9181715" y="5611211"/>
            <a:ext cx="542642" cy="478802"/>
          </a:xfrm>
          <a:prstGeom prst="rect">
            <a:avLst/>
          </a:prstGeom>
          <a:solidFill>
            <a:srgbClr val="FFFFFF">
              <a:shade val="85000"/>
            </a:srgbClr>
          </a:solidFill>
          <a:ln>
            <a:noFill/>
          </a:ln>
          <a:effectLst>
            <a:reflection blurRad="12700" stA="38000" endPos="28000" dist="5000" dir="5400000" sy="-100000" algn="bl" rotWithShape="0"/>
          </a:effectLst>
        </p:spPr>
      </p:pic>
      <p:sp>
        <p:nvSpPr>
          <p:cNvPr id="29" name="Up-Down Arrow 16">
            <a:extLst>
              <a:ext uri="{FF2B5EF4-FFF2-40B4-BE49-F238E27FC236}">
                <a16:creationId xmlns:a16="http://schemas.microsoft.com/office/drawing/2014/main" id="{AF3573A1-5F48-4445-83D1-8ABAFE09B2E3}"/>
              </a:ext>
            </a:extLst>
          </p:cNvPr>
          <p:cNvSpPr/>
          <p:nvPr/>
        </p:nvSpPr>
        <p:spPr>
          <a:xfrm>
            <a:off x="8233846" y="2650704"/>
            <a:ext cx="736306" cy="237849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16" name="Cloud 15">
            <a:extLst>
              <a:ext uri="{FF2B5EF4-FFF2-40B4-BE49-F238E27FC236}">
                <a16:creationId xmlns:a16="http://schemas.microsoft.com/office/drawing/2014/main" id="{6474E0C2-91F3-4559-B963-CAE2676CAA6B}"/>
              </a:ext>
            </a:extLst>
          </p:cNvPr>
          <p:cNvSpPr/>
          <p:nvPr/>
        </p:nvSpPr>
        <p:spPr>
          <a:xfrm>
            <a:off x="7319044" y="3325641"/>
            <a:ext cx="2852615" cy="1054148"/>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sp>
        <p:nvSpPr>
          <p:cNvPr id="30" name="Speech Bubble: Oval 29">
            <a:extLst>
              <a:ext uri="{FF2B5EF4-FFF2-40B4-BE49-F238E27FC236}">
                <a16:creationId xmlns:a16="http://schemas.microsoft.com/office/drawing/2014/main" id="{043B9581-1346-4F18-A03B-3470732F3FB0}"/>
              </a:ext>
            </a:extLst>
          </p:cNvPr>
          <p:cNvSpPr/>
          <p:nvPr/>
        </p:nvSpPr>
        <p:spPr>
          <a:xfrm>
            <a:off x="8924654" y="2731005"/>
            <a:ext cx="1670745" cy="478802"/>
          </a:xfrm>
          <a:prstGeom prst="wedgeEllipseCallout">
            <a:avLst>
              <a:gd name="adj1" fmla="val -59780"/>
              <a:gd name="adj2" fmla="val 4340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REST API</a:t>
            </a:r>
          </a:p>
        </p:txBody>
      </p:sp>
    </p:spTree>
    <p:extLst>
      <p:ext uri="{BB962C8B-B14F-4D97-AF65-F5344CB8AC3E}">
        <p14:creationId xmlns:p14="http://schemas.microsoft.com/office/powerpoint/2010/main" val="36155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25">
            <a:extLst>
              <a:ext uri="{FF2B5EF4-FFF2-40B4-BE49-F238E27FC236}">
                <a16:creationId xmlns:a16="http://schemas.microsoft.com/office/drawing/2014/main" id="{563A2CE3-B9A9-41EF-B40F-CC3274F61B7C}"/>
              </a:ext>
            </a:extLst>
          </p:cNvPr>
          <p:cNvSpPr/>
          <p:nvPr/>
        </p:nvSpPr>
        <p:spPr>
          <a:xfrm>
            <a:off x="7452554" y="1019516"/>
            <a:ext cx="1501405" cy="1066009"/>
          </a:xfrm>
          <a:prstGeom prst="roundRect">
            <a:avLst/>
          </a:prstGeom>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2000" dirty="0"/>
              <a:t>DSS</a:t>
            </a:r>
          </a:p>
        </p:txBody>
      </p:sp>
      <p:sp>
        <p:nvSpPr>
          <p:cNvPr id="2" name="Footer Placeholder 1"/>
          <p:cNvSpPr>
            <a:spLocks noGrp="1"/>
          </p:cNvSpPr>
          <p:nvPr>
            <p:ph type="ftr" sz="quarter" idx="12"/>
          </p:nvPr>
        </p:nvSpPr>
        <p:spPr/>
        <p:txBody>
          <a:bodyPr/>
          <a:lstStyle/>
          <a:p>
            <a:r>
              <a:rPr lang="en-US" dirty="0"/>
              <a:t>Getting Playback Data with EMA</a:t>
            </a:r>
          </a:p>
        </p:txBody>
      </p:sp>
      <p:sp>
        <p:nvSpPr>
          <p:cNvPr id="3" name="Title 2"/>
          <p:cNvSpPr>
            <a:spLocks noGrp="1"/>
          </p:cNvSpPr>
          <p:nvPr>
            <p:ph type="title"/>
          </p:nvPr>
        </p:nvSpPr>
        <p:spPr>
          <a:xfrm>
            <a:off x="298704" y="289782"/>
            <a:ext cx="11594592" cy="352315"/>
          </a:xfrm>
        </p:spPr>
        <p:txBody>
          <a:bodyPr/>
          <a:lstStyle/>
          <a:p>
            <a:pPr lvl="0">
              <a:defRPr/>
            </a:pPr>
            <a:r>
              <a:rPr lang="en-GB" dirty="0">
                <a:latin typeface="+mj-lt"/>
              </a:rPr>
              <a:t>On Demand Data Extraction Workflow</a:t>
            </a:r>
            <a:endParaRPr lang="en-US" dirty="0">
              <a:latin typeface="+mj-lt"/>
            </a:endParaRPr>
          </a:p>
        </p:txBody>
      </p:sp>
      <p:sp>
        <p:nvSpPr>
          <p:cNvPr id="4" name="TextBox 3">
            <a:extLst>
              <a:ext uri="{FF2B5EF4-FFF2-40B4-BE49-F238E27FC236}">
                <a16:creationId xmlns:a16="http://schemas.microsoft.com/office/drawing/2014/main" id="{475F349D-14DC-4468-974E-BFDDEDCA4D3C}"/>
              </a:ext>
            </a:extLst>
          </p:cNvPr>
          <p:cNvSpPr txBox="1"/>
          <p:nvPr/>
        </p:nvSpPr>
        <p:spPr>
          <a:xfrm>
            <a:off x="436377" y="1263316"/>
            <a:ext cx="3801978" cy="369332"/>
          </a:xfrm>
          <a:prstGeom prst="rect">
            <a:avLst/>
          </a:prstGeom>
          <a:noFill/>
        </p:spPr>
        <p:txBody>
          <a:bodyPr wrap="square" rtlCol="0">
            <a:spAutoFit/>
          </a:bodyPr>
          <a:lstStyle/>
          <a:p>
            <a:r>
              <a:rPr lang="en-US" dirty="0"/>
              <a:t>1. Request authentication token</a:t>
            </a:r>
          </a:p>
        </p:txBody>
      </p:sp>
      <p:sp>
        <p:nvSpPr>
          <p:cNvPr id="19" name="Cloud 18">
            <a:extLst>
              <a:ext uri="{FF2B5EF4-FFF2-40B4-BE49-F238E27FC236}">
                <a16:creationId xmlns:a16="http://schemas.microsoft.com/office/drawing/2014/main" id="{4DD7E7F4-448D-49E9-969E-3C21339A5840}"/>
              </a:ext>
            </a:extLst>
          </p:cNvPr>
          <p:cNvSpPr/>
          <p:nvPr/>
        </p:nvSpPr>
        <p:spPr>
          <a:xfrm>
            <a:off x="7619651" y="2507284"/>
            <a:ext cx="3339711" cy="1540404"/>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sp>
        <p:nvSpPr>
          <p:cNvPr id="20" name="Rectangle 19">
            <a:extLst>
              <a:ext uri="{FF2B5EF4-FFF2-40B4-BE49-F238E27FC236}">
                <a16:creationId xmlns:a16="http://schemas.microsoft.com/office/drawing/2014/main" id="{21EC49BE-F010-4BFE-B9FE-18DE9872DC37}"/>
              </a:ext>
            </a:extLst>
          </p:cNvPr>
          <p:cNvSpPr/>
          <p:nvPr/>
        </p:nvSpPr>
        <p:spPr>
          <a:xfrm>
            <a:off x="7591119" y="4612705"/>
            <a:ext cx="2832397" cy="97665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TRTH API</a:t>
            </a:r>
          </a:p>
          <a:p>
            <a:pPr algn="ctr"/>
            <a:r>
              <a:rPr lang="en-US" dirty="0"/>
              <a:t>Consumer    </a:t>
            </a:r>
          </a:p>
        </p:txBody>
      </p:sp>
      <p:pic>
        <p:nvPicPr>
          <p:cNvPr id="21" name="Picture 20">
            <a:extLst>
              <a:ext uri="{FF2B5EF4-FFF2-40B4-BE49-F238E27FC236}">
                <a16:creationId xmlns:a16="http://schemas.microsoft.com/office/drawing/2014/main" id="{2643DE78-4737-4DE4-B23F-1D904987104F}"/>
              </a:ext>
            </a:extLst>
          </p:cNvPr>
          <p:cNvPicPr>
            <a:picLocks noChangeAspect="1" noChangeArrowheads="1"/>
          </p:cNvPicPr>
          <p:nvPr/>
        </p:nvPicPr>
        <p:blipFill>
          <a:blip r:embed="rId3"/>
          <a:srcRect/>
          <a:stretch>
            <a:fillRect/>
          </a:stretch>
        </p:blipFill>
        <p:spPr bwMode="auto">
          <a:xfrm>
            <a:off x="9706133" y="5373115"/>
            <a:ext cx="542642" cy="478802"/>
          </a:xfrm>
          <a:prstGeom prst="rect">
            <a:avLst/>
          </a:prstGeom>
          <a:solidFill>
            <a:srgbClr val="FFFFFF">
              <a:shade val="85000"/>
            </a:srgbClr>
          </a:solidFill>
          <a:ln>
            <a:noFill/>
          </a:ln>
          <a:effectLst>
            <a:reflection blurRad="12700" stA="38000" endPos="28000" dist="5000" dir="5400000" sy="-100000" algn="bl" rotWithShape="0"/>
          </a:effectLst>
        </p:spPr>
      </p:pic>
      <p:sp>
        <p:nvSpPr>
          <p:cNvPr id="23" name="Flowchart: Card 22">
            <a:extLst>
              <a:ext uri="{FF2B5EF4-FFF2-40B4-BE49-F238E27FC236}">
                <a16:creationId xmlns:a16="http://schemas.microsoft.com/office/drawing/2014/main" id="{4BC442C8-E8B0-4470-9895-805DBE53F5FF}"/>
              </a:ext>
            </a:extLst>
          </p:cNvPr>
          <p:cNvSpPr/>
          <p:nvPr/>
        </p:nvSpPr>
        <p:spPr>
          <a:xfrm>
            <a:off x="5384876" y="2147373"/>
            <a:ext cx="1490350" cy="719822"/>
          </a:xfrm>
          <a:prstGeom prst="flowChartPunchedCar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1.Request  authentication </a:t>
            </a:r>
          </a:p>
          <a:p>
            <a:pPr algn="ctr"/>
            <a:r>
              <a:rPr lang="fr-CH" sz="1400" dirty="0">
                <a:solidFill>
                  <a:schemeClr val="bg1"/>
                </a:solidFill>
              </a:rPr>
              <a:t>token</a:t>
            </a:r>
          </a:p>
          <a:p>
            <a:pPr algn="ctr"/>
            <a:endParaRPr lang="en-US" sz="1400" dirty="0">
              <a:solidFill>
                <a:schemeClr val="accent2"/>
              </a:solidFill>
            </a:endParaRPr>
          </a:p>
        </p:txBody>
      </p:sp>
      <p:sp>
        <p:nvSpPr>
          <p:cNvPr id="24" name="Flowchart: Card 23">
            <a:extLst>
              <a:ext uri="{FF2B5EF4-FFF2-40B4-BE49-F238E27FC236}">
                <a16:creationId xmlns:a16="http://schemas.microsoft.com/office/drawing/2014/main" id="{20851E36-A824-404A-9343-FD02BBDCA8AE}"/>
              </a:ext>
            </a:extLst>
          </p:cNvPr>
          <p:cNvSpPr/>
          <p:nvPr/>
        </p:nvSpPr>
        <p:spPr>
          <a:xfrm>
            <a:off x="5373433" y="3029507"/>
            <a:ext cx="1501793" cy="60301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2.Request for data type</a:t>
            </a:r>
          </a:p>
          <a:p>
            <a:pPr algn="ctr"/>
            <a:endParaRPr lang="en-US" sz="1400" dirty="0">
              <a:solidFill>
                <a:schemeClr val="accent2"/>
              </a:solidFill>
            </a:endParaRPr>
          </a:p>
        </p:txBody>
      </p:sp>
      <p:sp>
        <p:nvSpPr>
          <p:cNvPr id="25" name="Rectangle 24">
            <a:extLst>
              <a:ext uri="{FF2B5EF4-FFF2-40B4-BE49-F238E27FC236}">
                <a16:creationId xmlns:a16="http://schemas.microsoft.com/office/drawing/2014/main" id="{ED617420-A6EF-4C5E-97EA-C578A3745A66}"/>
              </a:ext>
            </a:extLst>
          </p:cNvPr>
          <p:cNvSpPr/>
          <p:nvPr/>
        </p:nvSpPr>
        <p:spPr>
          <a:xfrm>
            <a:off x="436377" y="1967376"/>
            <a:ext cx="2729593" cy="369332"/>
          </a:xfrm>
          <a:prstGeom prst="rect">
            <a:avLst/>
          </a:prstGeom>
        </p:spPr>
        <p:txBody>
          <a:bodyPr wrap="none">
            <a:spAutoFit/>
          </a:bodyPr>
          <a:lstStyle/>
          <a:p>
            <a:r>
              <a:rPr lang="en-US" dirty="0"/>
              <a:t>2. Request for data type</a:t>
            </a:r>
          </a:p>
        </p:txBody>
      </p:sp>
      <p:sp>
        <p:nvSpPr>
          <p:cNvPr id="27" name="Up-Down Arrow 16">
            <a:extLst>
              <a:ext uri="{FF2B5EF4-FFF2-40B4-BE49-F238E27FC236}">
                <a16:creationId xmlns:a16="http://schemas.microsoft.com/office/drawing/2014/main" id="{3E914116-358B-4FB9-91C8-CF10D9530F0E}"/>
              </a:ext>
            </a:extLst>
          </p:cNvPr>
          <p:cNvSpPr/>
          <p:nvPr/>
        </p:nvSpPr>
        <p:spPr>
          <a:xfrm>
            <a:off x="7760406" y="2085525"/>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8" name="Rectangle 7">
            <a:extLst>
              <a:ext uri="{FF2B5EF4-FFF2-40B4-BE49-F238E27FC236}">
                <a16:creationId xmlns:a16="http://schemas.microsoft.com/office/drawing/2014/main" id="{B73FC569-6526-4069-853D-0A2C3112B374}"/>
              </a:ext>
            </a:extLst>
          </p:cNvPr>
          <p:cNvSpPr/>
          <p:nvPr/>
        </p:nvSpPr>
        <p:spPr>
          <a:xfrm>
            <a:off x="423678" y="2740464"/>
            <a:ext cx="2977546" cy="369332"/>
          </a:xfrm>
          <a:prstGeom prst="rect">
            <a:avLst/>
          </a:prstGeom>
        </p:spPr>
        <p:txBody>
          <a:bodyPr wrap="none">
            <a:spAutoFit/>
          </a:bodyPr>
          <a:lstStyle/>
          <a:p>
            <a:r>
              <a:rPr lang="en-US" dirty="0"/>
              <a:t>3. Check the request status</a:t>
            </a:r>
          </a:p>
        </p:txBody>
      </p:sp>
      <p:sp>
        <p:nvSpPr>
          <p:cNvPr id="9" name="Rectangle 8">
            <a:extLst>
              <a:ext uri="{FF2B5EF4-FFF2-40B4-BE49-F238E27FC236}">
                <a16:creationId xmlns:a16="http://schemas.microsoft.com/office/drawing/2014/main" id="{0A5827A9-2D46-4CE0-81ED-4AC8231D048C}"/>
              </a:ext>
            </a:extLst>
          </p:cNvPr>
          <p:cNvSpPr/>
          <p:nvPr/>
        </p:nvSpPr>
        <p:spPr>
          <a:xfrm>
            <a:off x="388881" y="3444005"/>
            <a:ext cx="1813317" cy="369332"/>
          </a:xfrm>
          <a:prstGeom prst="rect">
            <a:avLst/>
          </a:prstGeom>
        </p:spPr>
        <p:txBody>
          <a:bodyPr wrap="none">
            <a:spAutoFit/>
          </a:bodyPr>
          <a:lstStyle/>
          <a:p>
            <a:r>
              <a:rPr lang="en-US" dirty="0"/>
              <a:t>4. Retrieve data</a:t>
            </a:r>
          </a:p>
        </p:txBody>
      </p:sp>
      <p:sp>
        <p:nvSpPr>
          <p:cNvPr id="32" name="TextBox 31">
            <a:extLst>
              <a:ext uri="{FF2B5EF4-FFF2-40B4-BE49-F238E27FC236}">
                <a16:creationId xmlns:a16="http://schemas.microsoft.com/office/drawing/2014/main" id="{D5FDAAE3-F518-4F89-93B0-E461A7E26FE0}"/>
              </a:ext>
            </a:extLst>
          </p:cNvPr>
          <p:cNvSpPr txBox="1"/>
          <p:nvPr/>
        </p:nvSpPr>
        <p:spPr>
          <a:xfrm>
            <a:off x="590625" y="3824736"/>
            <a:ext cx="3966979" cy="523220"/>
          </a:xfrm>
          <a:prstGeom prst="rect">
            <a:avLst/>
          </a:prstGeom>
          <a:noFill/>
        </p:spPr>
        <p:txBody>
          <a:bodyPr wrap="square" rtlCol="0">
            <a:spAutoFit/>
          </a:bodyPr>
          <a:lstStyle/>
          <a:p>
            <a:pPr>
              <a:buFont typeface="Arial" pitchFamily="34" charset="0"/>
              <a:buChar char="•"/>
            </a:pPr>
            <a:r>
              <a:rPr lang="en-US" sz="1400" dirty="0">
                <a:latin typeface="Proxima Nova Regular" charset="0"/>
              </a:rPr>
              <a:t> TRTH/DSS which supports all tick history data types.</a:t>
            </a:r>
          </a:p>
        </p:txBody>
      </p:sp>
      <p:pic>
        <p:nvPicPr>
          <p:cNvPr id="7" name="Picture 6">
            <a:extLst>
              <a:ext uri="{FF2B5EF4-FFF2-40B4-BE49-F238E27FC236}">
                <a16:creationId xmlns:a16="http://schemas.microsoft.com/office/drawing/2014/main" id="{3E38EF74-AE95-4BAE-B461-FB301F27F200}"/>
              </a:ext>
            </a:extLst>
          </p:cNvPr>
          <p:cNvPicPr>
            <a:picLocks noChangeAspect="1"/>
          </p:cNvPicPr>
          <p:nvPr/>
        </p:nvPicPr>
        <p:blipFill>
          <a:blip r:embed="rId4"/>
          <a:stretch>
            <a:fillRect/>
          </a:stretch>
        </p:blipFill>
        <p:spPr>
          <a:xfrm>
            <a:off x="9278098" y="1058302"/>
            <a:ext cx="1726281" cy="1048457"/>
          </a:xfrm>
          <a:prstGeom prst="rect">
            <a:avLst/>
          </a:prstGeom>
        </p:spPr>
      </p:pic>
      <p:sp>
        <p:nvSpPr>
          <p:cNvPr id="26" name="Flowchart: Card 25">
            <a:extLst>
              <a:ext uri="{FF2B5EF4-FFF2-40B4-BE49-F238E27FC236}">
                <a16:creationId xmlns:a16="http://schemas.microsoft.com/office/drawing/2014/main" id="{39A4F95B-8B3D-43A3-8779-839AF0507CE4}"/>
              </a:ext>
            </a:extLst>
          </p:cNvPr>
          <p:cNvSpPr/>
          <p:nvPr/>
        </p:nvSpPr>
        <p:spPr>
          <a:xfrm>
            <a:off x="5357177" y="3804992"/>
            <a:ext cx="1518049" cy="60301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3.Check status</a:t>
            </a:r>
            <a:endParaRPr lang="en-US" sz="1400" dirty="0">
              <a:solidFill>
                <a:schemeClr val="bg1"/>
              </a:solidFill>
            </a:endParaRPr>
          </a:p>
          <a:p>
            <a:pPr algn="ctr"/>
            <a:endParaRPr lang="en-US" sz="1400" dirty="0">
              <a:solidFill>
                <a:schemeClr val="accent2"/>
              </a:solidFill>
            </a:endParaRPr>
          </a:p>
        </p:txBody>
      </p:sp>
      <p:sp>
        <p:nvSpPr>
          <p:cNvPr id="30" name="Flowchart: Card 29">
            <a:extLst>
              <a:ext uri="{FF2B5EF4-FFF2-40B4-BE49-F238E27FC236}">
                <a16:creationId xmlns:a16="http://schemas.microsoft.com/office/drawing/2014/main" id="{111620C2-7E5F-404B-ABA1-F6B87BA3C39E}"/>
              </a:ext>
            </a:extLst>
          </p:cNvPr>
          <p:cNvSpPr/>
          <p:nvPr/>
        </p:nvSpPr>
        <p:spPr>
          <a:xfrm>
            <a:off x="8684126" y="3530115"/>
            <a:ext cx="1265882" cy="56644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t>4. Retrieve data</a:t>
            </a:r>
            <a:endParaRPr lang="en-US" sz="1400" dirty="0">
              <a:solidFill>
                <a:schemeClr val="accent2"/>
              </a:solidFill>
            </a:endParaRPr>
          </a:p>
          <a:p>
            <a:endParaRPr lang="en-US" sz="1600" dirty="0"/>
          </a:p>
        </p:txBody>
      </p:sp>
      <p:sp>
        <p:nvSpPr>
          <p:cNvPr id="6" name="Arrow: Curved Up 5">
            <a:extLst>
              <a:ext uri="{FF2B5EF4-FFF2-40B4-BE49-F238E27FC236}">
                <a16:creationId xmlns:a16="http://schemas.microsoft.com/office/drawing/2014/main" id="{A9B3D05C-B4FA-4302-92C3-36890CC4747E}"/>
              </a:ext>
            </a:extLst>
          </p:cNvPr>
          <p:cNvSpPr/>
          <p:nvPr/>
        </p:nvSpPr>
        <p:spPr>
          <a:xfrm>
            <a:off x="6952817" y="4127134"/>
            <a:ext cx="589242" cy="352315"/>
          </a:xfrm>
          <a:prstGeom prst="curvedUpArrow">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Up 30">
            <a:extLst>
              <a:ext uri="{FF2B5EF4-FFF2-40B4-BE49-F238E27FC236}">
                <a16:creationId xmlns:a16="http://schemas.microsoft.com/office/drawing/2014/main" id="{D3698F45-3B65-43E9-BF4A-55ABE469AA2E}"/>
              </a:ext>
            </a:extLst>
          </p:cNvPr>
          <p:cNvSpPr/>
          <p:nvPr/>
        </p:nvSpPr>
        <p:spPr>
          <a:xfrm rot="10800000">
            <a:off x="6905706" y="3695047"/>
            <a:ext cx="589242" cy="352315"/>
          </a:xfrm>
          <a:prstGeom prst="curvedUpArrow">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25">
            <a:extLst>
              <a:ext uri="{FF2B5EF4-FFF2-40B4-BE49-F238E27FC236}">
                <a16:creationId xmlns:a16="http://schemas.microsoft.com/office/drawing/2014/main" id="{5CA2196D-81B6-4A24-80EC-711527A607A1}"/>
              </a:ext>
            </a:extLst>
          </p:cNvPr>
          <p:cNvSpPr/>
          <p:nvPr/>
        </p:nvSpPr>
        <p:spPr>
          <a:xfrm>
            <a:off x="7529644" y="1450190"/>
            <a:ext cx="1351280" cy="567494"/>
          </a:xfrm>
          <a:prstGeom prst="roundRect">
            <a:avLst/>
          </a:prstGeom>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TRTH</a:t>
            </a:r>
          </a:p>
        </p:txBody>
      </p:sp>
      <p:sp>
        <p:nvSpPr>
          <p:cNvPr id="5" name="Rectangle 4">
            <a:extLst>
              <a:ext uri="{FF2B5EF4-FFF2-40B4-BE49-F238E27FC236}">
                <a16:creationId xmlns:a16="http://schemas.microsoft.com/office/drawing/2014/main" id="{86DEF936-6CC6-4BC5-B196-0639CBF3BCD8}"/>
              </a:ext>
            </a:extLst>
          </p:cNvPr>
          <p:cNvSpPr/>
          <p:nvPr/>
        </p:nvSpPr>
        <p:spPr>
          <a:xfrm>
            <a:off x="463863" y="4435498"/>
            <a:ext cx="3966978" cy="1384995"/>
          </a:xfrm>
          <a:prstGeom prst="rect">
            <a:avLst/>
          </a:prstGeom>
        </p:spPr>
        <p:txBody>
          <a:bodyPr wrap="square">
            <a:spAutoFit/>
          </a:bodyPr>
          <a:lstStyle/>
          <a:p>
            <a:pPr>
              <a:buFont typeface="Arial" pitchFamily="34" charset="0"/>
              <a:buChar char="•"/>
            </a:pPr>
            <a:r>
              <a:rPr lang="en-US" sz="1400" dirty="0">
                <a:latin typeface="Proxima Nova Regular" charset="0"/>
              </a:rPr>
              <a:t> AWS which supports the following tick history data types </a:t>
            </a:r>
          </a:p>
          <a:p>
            <a:pPr lvl="1">
              <a:buFontTx/>
              <a:buChar char="-"/>
            </a:pPr>
            <a:r>
              <a:rPr lang="en-US" sz="1400" dirty="0">
                <a:latin typeface="Proxima Nova Regular" charset="0"/>
              </a:rPr>
              <a:t> Time and Sales</a:t>
            </a:r>
          </a:p>
          <a:p>
            <a:pPr lvl="1">
              <a:buFontTx/>
              <a:buChar char="-"/>
            </a:pPr>
            <a:r>
              <a:rPr lang="en-US" sz="1400" dirty="0">
                <a:latin typeface="Proxima Nova Regular" charset="0"/>
              </a:rPr>
              <a:t> Market Depth</a:t>
            </a:r>
          </a:p>
          <a:p>
            <a:pPr lvl="1">
              <a:buFontTx/>
              <a:buChar char="-"/>
            </a:pPr>
            <a:r>
              <a:rPr lang="en-US" sz="1400" dirty="0">
                <a:latin typeface="Proxima Nova Regular" charset="0"/>
              </a:rPr>
              <a:t> Intraday Summaries</a:t>
            </a:r>
          </a:p>
          <a:p>
            <a:pPr lvl="1">
              <a:buFontTx/>
              <a:buChar char="-"/>
            </a:pPr>
            <a:r>
              <a:rPr lang="en-US" sz="1400" dirty="0">
                <a:latin typeface="Proxima Nova Regular" charset="0"/>
              </a:rPr>
              <a:t> Raw.</a:t>
            </a:r>
          </a:p>
        </p:txBody>
      </p:sp>
      <p:sp>
        <p:nvSpPr>
          <p:cNvPr id="40" name="Up-Down Arrow 16">
            <a:extLst>
              <a:ext uri="{FF2B5EF4-FFF2-40B4-BE49-F238E27FC236}">
                <a16:creationId xmlns:a16="http://schemas.microsoft.com/office/drawing/2014/main" id="{26BE0F0C-E624-4EC9-B7E6-B6488414D4D0}"/>
              </a:ext>
            </a:extLst>
          </p:cNvPr>
          <p:cNvSpPr/>
          <p:nvPr/>
        </p:nvSpPr>
        <p:spPr>
          <a:xfrm>
            <a:off x="8307770" y="2072017"/>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41" name="Up-Down Arrow 16">
            <a:extLst>
              <a:ext uri="{FF2B5EF4-FFF2-40B4-BE49-F238E27FC236}">
                <a16:creationId xmlns:a16="http://schemas.microsoft.com/office/drawing/2014/main" id="{C59FC64A-BFCC-4CC7-80CB-83153FE5BFD1}"/>
              </a:ext>
            </a:extLst>
          </p:cNvPr>
          <p:cNvSpPr/>
          <p:nvPr/>
        </p:nvSpPr>
        <p:spPr>
          <a:xfrm>
            <a:off x="9883514" y="2093397"/>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Tree>
    <p:extLst>
      <p:ext uri="{BB962C8B-B14F-4D97-AF65-F5344CB8AC3E}">
        <p14:creationId xmlns:p14="http://schemas.microsoft.com/office/powerpoint/2010/main" val="5391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animBg="1"/>
      <p:bldP spid="24" grpId="0" animBg="1"/>
      <p:bldP spid="25" grpId="0"/>
      <p:bldP spid="8" grpId="0"/>
      <p:bldP spid="9" grpId="0"/>
      <p:bldP spid="32" grpId="0"/>
      <p:bldP spid="26" grpId="0" animBg="1"/>
      <p:bldP spid="30" grpId="0" animBg="1"/>
      <p:bldP spid="6" grpId="0" animBg="1"/>
      <p:bldP spid="31" grpId="0" animBg="1"/>
      <p:bldP spid="5" grpId="0"/>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mn-lt"/>
              </a:rPr>
              <a:t>TRTH On Demand Quick Start notebook file on Github:</a:t>
            </a:r>
          </a:p>
          <a:p>
            <a:pPr>
              <a:buNone/>
            </a:pPr>
            <a:r>
              <a:rPr lang="en-US" u="sng" dirty="0">
                <a:solidFill>
                  <a:schemeClr val="tx2"/>
                </a:solidFill>
                <a:latin typeface="+mn-lt"/>
              </a:rPr>
              <a:t>https://github.com/Refinitiv-API-Samples/Article.TRTH.Python.TRTHOnJupyterNotebookQuickStart</a:t>
            </a:r>
          </a:p>
          <a:p>
            <a:pPr marL="0" indent="0">
              <a:buNone/>
            </a:pPr>
            <a:endParaRPr lang="en-US" dirty="0"/>
          </a:p>
          <a:p>
            <a:r>
              <a:rPr lang="en-US" sz="1800" dirty="0">
                <a:latin typeface="+mn-lt"/>
              </a:rPr>
              <a:t>Python 3.6 or higher</a:t>
            </a:r>
          </a:p>
          <a:p>
            <a:endParaRPr lang="en-US" dirty="0"/>
          </a:p>
          <a:p>
            <a:r>
              <a:rPr lang="en-US" sz="1800" dirty="0">
                <a:latin typeface="+mn-lt"/>
              </a:rPr>
              <a:t>Jupyter Notebook</a:t>
            </a:r>
          </a:p>
          <a:p>
            <a:endParaRPr lang="en-US" sz="1800" dirty="0"/>
          </a:p>
          <a:p>
            <a:r>
              <a:rPr lang="en-US" sz="1800" dirty="0">
                <a:latin typeface="+mn-lt"/>
              </a:rPr>
              <a:t>DSS username and password</a:t>
            </a:r>
          </a:p>
          <a:p>
            <a:pPr lvl="2">
              <a:buNone/>
            </a:pPr>
            <a:endParaRPr lang="en-US" dirty="0"/>
          </a:p>
          <a:p>
            <a:pPr lvl="3"/>
            <a:endParaRPr lang="en-US" dirty="0">
              <a:latin typeface="+mj-lt"/>
            </a:endParaRPr>
          </a:p>
          <a:p>
            <a:endParaRPr lang="en-US" dirty="0">
              <a:latin typeface="+mj-lt"/>
            </a:endParaRPr>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dirty="0"/>
              <a:t>Getting Playback Data with EMA</a:t>
            </a:r>
          </a:p>
        </p:txBody>
      </p:sp>
      <p:sp>
        <p:nvSpPr>
          <p:cNvPr id="4" name="Title 3"/>
          <p:cNvSpPr>
            <a:spLocks noGrp="1"/>
          </p:cNvSpPr>
          <p:nvPr>
            <p:ph type="title"/>
          </p:nvPr>
        </p:nvSpPr>
        <p:spPr/>
        <p:txBody>
          <a:bodyPr/>
          <a:lstStyle/>
          <a:p>
            <a:r>
              <a:rPr lang="en-US" dirty="0">
                <a:latin typeface="+mj-lt"/>
              </a:rPr>
              <a:t>Prerequisites</a:t>
            </a:r>
          </a:p>
        </p:txBody>
      </p:sp>
      <p:sp>
        <p:nvSpPr>
          <p:cNvPr id="5" name="Text Placeholder 4"/>
          <p:cNvSpPr>
            <a:spLocks noGrp="1"/>
          </p:cNvSpPr>
          <p:nvPr>
            <p:ph type="body" idx="13"/>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j-lt"/>
              </a:rPr>
              <a:t>Demo</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971" y="1606061"/>
            <a:ext cx="10836728" cy="1495299"/>
          </a:xfrm>
        </p:spPr>
        <p:txBody>
          <a:bodyPr anchor="t"/>
          <a:lstStyle/>
          <a:p>
            <a:pPr algn="ctr"/>
            <a:r>
              <a:rPr lang="en-US" sz="4000" dirty="0">
                <a:latin typeface="Arial" charset="0"/>
                <a:ea typeface="Arial" charset="0"/>
                <a:cs typeface="Arial" charset="0"/>
              </a:rPr>
              <a:t>Thank you</a:t>
            </a:r>
            <a:br>
              <a:rPr lang="en-US" sz="3600" dirty="0">
                <a:latin typeface="Arial" charset="0"/>
                <a:ea typeface="Arial" charset="0"/>
                <a:cs typeface="Arial" charset="0"/>
              </a:rPr>
            </a:br>
            <a:br>
              <a:rPr lang="en-US" sz="3600" dirty="0">
                <a:latin typeface="Arial" charset="0"/>
                <a:ea typeface="Arial" charset="0"/>
                <a:cs typeface="Arial" charset="0"/>
              </a:rPr>
            </a:br>
            <a:br>
              <a:rPr lang="en-US" sz="3600" dirty="0">
                <a:latin typeface="Arial" charset="0"/>
                <a:ea typeface="Arial" charset="0"/>
                <a:cs typeface="Arial" charset="0"/>
              </a:rPr>
            </a:br>
            <a:endParaRPr lang="en-US" dirty="0">
              <a:latin typeface="Arial" charset="0"/>
              <a:ea typeface="Arial" charset="0"/>
              <a:cs typeface="Arial" charset="0"/>
            </a:endParaRPr>
          </a:p>
        </p:txBody>
      </p:sp>
      <p:sp>
        <p:nvSpPr>
          <p:cNvPr id="3" name="Subtitle 2"/>
          <p:cNvSpPr>
            <a:spLocks noGrp="1"/>
          </p:cNvSpPr>
          <p:nvPr>
            <p:ph type="subTitle" idx="1"/>
          </p:nvPr>
        </p:nvSpPr>
        <p:spPr>
          <a:xfrm>
            <a:off x="329184" y="4501662"/>
            <a:ext cx="10834117" cy="266590"/>
          </a:xfrm>
        </p:spPr>
        <p:txBody>
          <a:bodyPr/>
          <a:lstStyle/>
          <a:p>
            <a:pPr algn="ctr"/>
            <a:r>
              <a:rPr lang="en-GB" dirty="0"/>
              <a:t>More info: </a:t>
            </a:r>
            <a:r>
              <a:rPr lang="en-GB" dirty="0">
                <a:hlinkClick r:id="rId3"/>
              </a:rPr>
              <a:t>https://developers.refinitiv.com</a:t>
            </a:r>
            <a:endParaRPr lang="en-GB" dirty="0"/>
          </a:p>
        </p:txBody>
      </p:sp>
    </p:spTree>
    <p:extLst>
      <p:ext uri="{BB962C8B-B14F-4D97-AF65-F5344CB8AC3E}">
        <p14:creationId xmlns:p14="http://schemas.microsoft.com/office/powerpoint/2010/main" val="3029076048"/>
      </p:ext>
    </p:extLst>
  </p:cSld>
  <p:clrMapOvr>
    <a:masterClrMapping/>
  </p:clrMapOvr>
</p:sld>
</file>

<file path=ppt/theme/theme1.xml><?xml version="1.0" encoding="utf-8"?>
<a:theme xmlns:a="http://schemas.openxmlformats.org/drawingml/2006/main" name="Refinitiv Template_180917_v2">
  <a:themeElements>
    <a:clrScheme name="Refinitiv">
      <a:dk1>
        <a:srgbClr val="000000"/>
      </a:dk1>
      <a:lt1>
        <a:srgbClr val="FFFFFF"/>
      </a:lt1>
      <a:dk2>
        <a:srgbClr val="001EFF"/>
      </a:dk2>
      <a:lt2>
        <a:srgbClr val="D8DAD9"/>
      </a:lt2>
      <a:accent1>
        <a:srgbClr val="001EFF"/>
      </a:accent1>
      <a:accent2>
        <a:srgbClr val="FF5000"/>
      </a:accent2>
      <a:accent3>
        <a:srgbClr val="FFC800"/>
      </a:accent3>
      <a:accent4>
        <a:srgbClr val="00D0D3"/>
      </a:accent4>
      <a:accent5>
        <a:srgbClr val="9064CD"/>
      </a:accent5>
      <a:accent6>
        <a:srgbClr val="00C389"/>
      </a:accent6>
      <a:hlink>
        <a:srgbClr val="00D0D3"/>
      </a:hlink>
      <a:folHlink>
        <a:srgbClr val="001EFF"/>
      </a:folHlink>
    </a:clrScheme>
    <a:fontScheme name="Refimitiv">
      <a:majorFont>
        <a:latin typeface="Proxima Nova"/>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EEE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finitiv Template_180917_v2" id="{0C77359C-4956-9944-808F-E33DBA72AF09}" vid="{7DFE6BBF-4BCD-1F47-AF70-145F4D952E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Refinitiv</Template>
  <TotalTime>3058</TotalTime>
  <Words>474</Words>
  <Application>Microsoft Office PowerPoint</Application>
  <PresentationFormat>Widescreen</PresentationFormat>
  <Paragraphs>100</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Bold</vt:lpstr>
      <vt:lpstr>Arial Regular</vt:lpstr>
      <vt:lpstr>Calibri</vt:lpstr>
      <vt:lpstr>Proxima Nova</vt:lpstr>
      <vt:lpstr>Proxima Nova Regular</vt:lpstr>
      <vt:lpstr>System Font Regular</vt:lpstr>
      <vt:lpstr>Refinitiv Template_180917_v2</vt:lpstr>
      <vt:lpstr>Tick History on Jupyter Notebook Quick Start  </vt:lpstr>
      <vt:lpstr>What is Tick History?</vt:lpstr>
      <vt:lpstr>On Demand Data Extraction Workflow</vt:lpstr>
      <vt:lpstr>Prerequisites</vt:lpstr>
      <vt:lpstr>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slides</dc:title>
  <dc:creator>Microsoft Office User</dc:creator>
  <cp:lastModifiedBy>Wongrukun, Pimchaya (Refinitiv)</cp:lastModifiedBy>
  <cp:revision>223</cp:revision>
  <cp:lastPrinted>2019-09-24T05:55:17Z</cp:lastPrinted>
  <dcterms:created xsi:type="dcterms:W3CDTF">2018-09-27T22:15:15Z</dcterms:created>
  <dcterms:modified xsi:type="dcterms:W3CDTF">2019-09-24T07:03:36Z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2674829</vt:lpwstr>
  </property>
  <property fmtid="{D5CDD505-2E9C-101B-9397-08002B2CF9AE}" pid="3" name="Offisync_UpdateToken">
    <vt:lpwstr>15</vt:lpwstr>
  </property>
  <property fmtid="{D5CDD505-2E9C-101B-9397-08002B2CF9AE}" pid="4" name="Offisync_ProviderInitializationData">
    <vt:lpwstr>https://thehub.thomsonreuters.com</vt:lpwstr>
  </property>
  <property fmtid="{D5CDD505-2E9C-101B-9397-08002B2CF9AE}" pid="5" name="Jive_LatestUserAccountName">
    <vt:lpwstr>8007607</vt:lpwstr>
  </property>
  <property fmtid="{D5CDD505-2E9C-101B-9397-08002B2CF9AE}" pid="6" name="Offisync_ServerID">
    <vt:lpwstr>827ef9c6-9019-45bb-9c94-05eb52e667cd</vt:lpwstr>
  </property>
  <property fmtid="{D5CDD505-2E9C-101B-9397-08002B2CF9AE}" pid="7" name="Jive_VersionGuid">
    <vt:lpwstr>2a466239-7a59-47be-99dc-06ddbd97d6d9</vt:lpwstr>
  </property>
</Properties>
</file>