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971800"/>
            <a:ext cx="46482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Advance Distribution Server 3.2.1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5814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Real-Time Infrastructure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5638800"/>
            <a:ext cx="4648200" cy="53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>
          <a:xfrm>
            <a:off x="4533900" y="2286000"/>
            <a:ext cx="0" cy="6858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7200" y="3886200"/>
            <a:ext cx="6096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3380291" y="4468310"/>
            <a:ext cx="141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WebSocket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3886200"/>
            <a:ext cx="0" cy="175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126902" y="4483698"/>
            <a:ext cx="12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152400"/>
            <a:ext cx="3581400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ATS Server</a:t>
            </a:r>
          </a:p>
        </p:txBody>
      </p:sp>
      <p:cxnSp>
        <p:nvCxnSpPr>
          <p:cNvPr id="24" name="Straight Connector 23"/>
          <p:cNvCxnSpPr>
            <a:stCxn id="21" idx="2"/>
            <a:endCxn id="5" idx="0"/>
          </p:cNvCxnSpPr>
          <p:nvPr/>
        </p:nvCxnSpPr>
        <p:spPr>
          <a:xfrm>
            <a:off x="4533900" y="914400"/>
            <a:ext cx="0" cy="609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02B5E22-53D6-4104-8427-60E432B874A2}"/>
              </a:ext>
            </a:extLst>
          </p:cNvPr>
          <p:cNvSpPr/>
          <p:nvPr/>
        </p:nvSpPr>
        <p:spPr>
          <a:xfrm>
            <a:off x="2941330" y="993711"/>
            <a:ext cx="6202670" cy="45498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D83160-84A2-416C-BE50-1823DC127F90}"/>
              </a:ext>
            </a:extLst>
          </p:cNvPr>
          <p:cNvSpPr/>
          <p:nvPr/>
        </p:nvSpPr>
        <p:spPr>
          <a:xfrm>
            <a:off x="1" y="993711"/>
            <a:ext cx="2874131" cy="4549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E7B7AE3-7C7C-4AD0-B141-99D87D844439}"/>
              </a:ext>
            </a:extLst>
          </p:cNvPr>
          <p:cNvSpPr/>
          <p:nvPr/>
        </p:nvSpPr>
        <p:spPr>
          <a:xfrm>
            <a:off x="337067" y="2197359"/>
            <a:ext cx="171450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Refinitiv Real-Time Distribution System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46A1EEA-1F1C-4E2A-A577-65E45CEE4DFC}"/>
              </a:ext>
            </a:extLst>
          </p:cNvPr>
          <p:cNvSpPr/>
          <p:nvPr/>
        </p:nvSpPr>
        <p:spPr>
          <a:xfrm>
            <a:off x="2949641" y="2197359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Order </a:t>
            </a:r>
          </a:p>
          <a:p>
            <a:pPr algn="ctr"/>
            <a:r>
              <a:rPr lang="en-US" sz="1350" dirty="0"/>
              <a:t>Management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C4F33D7-8BDD-4693-9E29-0F53C27653C4}"/>
              </a:ext>
            </a:extLst>
          </p:cNvPr>
          <p:cNvSpPr/>
          <p:nvPr/>
        </p:nvSpPr>
        <p:spPr>
          <a:xfrm>
            <a:off x="4534097" y="2197359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Risk</a:t>
            </a:r>
          </a:p>
          <a:p>
            <a:pPr algn="ctr"/>
            <a:r>
              <a:rPr lang="en-US" sz="1350" dirty="0"/>
              <a:t>Management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17FD026-84E6-4EAA-B116-407D19A4A081}"/>
              </a:ext>
            </a:extLst>
          </p:cNvPr>
          <p:cNvSpPr/>
          <p:nvPr/>
        </p:nvSpPr>
        <p:spPr>
          <a:xfrm>
            <a:off x="6083564" y="2190362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Portfolio </a:t>
            </a:r>
          </a:p>
          <a:p>
            <a:pPr algn="ctr"/>
            <a:r>
              <a:rPr lang="en-US" sz="1350" dirty="0"/>
              <a:t>Management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13047FB-F17A-4F05-A6CD-7D8162616AEF}"/>
              </a:ext>
            </a:extLst>
          </p:cNvPr>
          <p:cNvSpPr/>
          <p:nvPr/>
        </p:nvSpPr>
        <p:spPr>
          <a:xfrm>
            <a:off x="7695429" y="2181031"/>
            <a:ext cx="1390260" cy="7429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Trading </a:t>
            </a:r>
          </a:p>
          <a:p>
            <a:pPr algn="ctr"/>
            <a:r>
              <a:rPr lang="en-US" sz="1350" dirty="0"/>
              <a:t>Applications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90F334E-63A5-4FF4-A7D5-A7D06943B433}"/>
              </a:ext>
            </a:extLst>
          </p:cNvPr>
          <p:cNvSpPr/>
          <p:nvPr/>
        </p:nvSpPr>
        <p:spPr>
          <a:xfrm>
            <a:off x="1763493" y="4453036"/>
            <a:ext cx="1053484" cy="74295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ADS/ADH-ATS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0BE968-BB91-447C-AA69-7D2BDC90B9DC}"/>
              </a:ext>
            </a:extLst>
          </p:cNvPr>
          <p:cNvSpPr/>
          <p:nvPr/>
        </p:nvSpPr>
        <p:spPr>
          <a:xfrm>
            <a:off x="3994376" y="4387287"/>
            <a:ext cx="2000250" cy="742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Back Office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2BD17-FB19-478A-9140-DFB327EC476E}"/>
              </a:ext>
            </a:extLst>
          </p:cNvPr>
          <p:cNvSpPr/>
          <p:nvPr/>
        </p:nvSpPr>
        <p:spPr>
          <a:xfrm>
            <a:off x="6560006" y="4387287"/>
            <a:ext cx="2000250" cy="742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Enterprise Users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5F09D213-3648-4D50-90BF-948D16071760}"/>
              </a:ext>
            </a:extLst>
          </p:cNvPr>
          <p:cNvSpPr/>
          <p:nvPr/>
        </p:nvSpPr>
        <p:spPr>
          <a:xfrm rot="5400000">
            <a:off x="4272255" y="-762195"/>
            <a:ext cx="485192" cy="8915402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B414E30-5694-43C2-8456-64853A77918D}"/>
              </a:ext>
            </a:extLst>
          </p:cNvPr>
          <p:cNvSpPr/>
          <p:nvPr/>
        </p:nvSpPr>
        <p:spPr>
          <a:xfrm>
            <a:off x="914400" y="2940310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3F3768C3-F619-4386-90A5-7B54B16B1D21}"/>
              </a:ext>
            </a:extLst>
          </p:cNvPr>
          <p:cNvSpPr/>
          <p:nvPr/>
        </p:nvSpPr>
        <p:spPr>
          <a:xfrm>
            <a:off x="3368069" y="2903279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05FAD3F-C414-4165-B47D-BF9B5B963413}"/>
              </a:ext>
            </a:extLst>
          </p:cNvPr>
          <p:cNvSpPr/>
          <p:nvPr/>
        </p:nvSpPr>
        <p:spPr>
          <a:xfrm>
            <a:off x="4938822" y="2886659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42E205B5-A534-457D-8F81-BDABCBCFDE4E}"/>
              </a:ext>
            </a:extLst>
          </p:cNvPr>
          <p:cNvSpPr/>
          <p:nvPr/>
        </p:nvSpPr>
        <p:spPr>
          <a:xfrm>
            <a:off x="6469616" y="2903279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914D27D-EA80-4276-BE65-27E939FE5D33}"/>
              </a:ext>
            </a:extLst>
          </p:cNvPr>
          <p:cNvSpPr/>
          <p:nvPr/>
        </p:nvSpPr>
        <p:spPr>
          <a:xfrm>
            <a:off x="8088478" y="2895115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72FAC68B-3178-46EE-8083-DF07887F9EBF}"/>
              </a:ext>
            </a:extLst>
          </p:cNvPr>
          <p:cNvSpPr/>
          <p:nvPr/>
        </p:nvSpPr>
        <p:spPr>
          <a:xfrm rot="10800000">
            <a:off x="4765612" y="3864041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84DA77E-080B-427A-9CCA-577D297EDF28}"/>
              </a:ext>
            </a:extLst>
          </p:cNvPr>
          <p:cNvSpPr/>
          <p:nvPr/>
        </p:nvSpPr>
        <p:spPr>
          <a:xfrm rot="10800000">
            <a:off x="7273799" y="3857335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39584B9-4F4C-4376-A850-EC71431DA896}"/>
              </a:ext>
            </a:extLst>
          </p:cNvPr>
          <p:cNvSpPr/>
          <p:nvPr/>
        </p:nvSpPr>
        <p:spPr>
          <a:xfrm rot="10800000">
            <a:off x="2050983" y="3892907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14995DE-68F9-430F-A2B4-721E102CF029}"/>
              </a:ext>
            </a:extLst>
          </p:cNvPr>
          <p:cNvSpPr/>
          <p:nvPr/>
        </p:nvSpPr>
        <p:spPr>
          <a:xfrm>
            <a:off x="64729" y="4457700"/>
            <a:ext cx="1586204" cy="758845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Refinitiv Workspace/Eikon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FF64B89E-3006-484E-8C0C-67E05C845E5E}"/>
              </a:ext>
            </a:extLst>
          </p:cNvPr>
          <p:cNvSpPr/>
          <p:nvPr/>
        </p:nvSpPr>
        <p:spPr>
          <a:xfrm rot="10800000">
            <a:off x="383719" y="3923231"/>
            <a:ext cx="400050" cy="602991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BA2A47-1B52-4308-BECE-69E253D71DA1}"/>
              </a:ext>
            </a:extLst>
          </p:cNvPr>
          <p:cNvCxnSpPr>
            <a:cxnSpLocks/>
          </p:cNvCxnSpPr>
          <p:nvPr/>
        </p:nvCxnSpPr>
        <p:spPr>
          <a:xfrm>
            <a:off x="583743" y="3714752"/>
            <a:ext cx="7704760" cy="4080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7A251C-C1D1-47D9-9042-89307C1E996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83744" y="3714751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B15C7-19E8-4A58-95C3-78BA4B358318}"/>
              </a:ext>
            </a:extLst>
          </p:cNvPr>
          <p:cNvCxnSpPr>
            <a:cxnSpLocks/>
          </p:cNvCxnSpPr>
          <p:nvPr/>
        </p:nvCxnSpPr>
        <p:spPr>
          <a:xfrm flipV="1">
            <a:off x="2256253" y="3714750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160399-62A2-4A70-ACA3-0B31A2310BCB}"/>
              </a:ext>
            </a:extLst>
          </p:cNvPr>
          <p:cNvCxnSpPr>
            <a:cxnSpLocks/>
          </p:cNvCxnSpPr>
          <p:nvPr/>
        </p:nvCxnSpPr>
        <p:spPr>
          <a:xfrm flipV="1">
            <a:off x="4970882" y="3732245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633A1F-35BB-4201-B1D2-D50B4B2CB2B2}"/>
              </a:ext>
            </a:extLst>
          </p:cNvPr>
          <p:cNvCxnSpPr>
            <a:cxnSpLocks/>
          </p:cNvCxnSpPr>
          <p:nvPr/>
        </p:nvCxnSpPr>
        <p:spPr>
          <a:xfrm flipV="1">
            <a:off x="7473824" y="3714750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8930705-62C9-45EF-A069-5D72A0835AFF}"/>
              </a:ext>
            </a:extLst>
          </p:cNvPr>
          <p:cNvCxnSpPr>
            <a:cxnSpLocks/>
          </p:cNvCxnSpPr>
          <p:nvPr/>
        </p:nvCxnSpPr>
        <p:spPr>
          <a:xfrm flipV="1">
            <a:off x="1114425" y="3003291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B4EB12-ACE5-484F-9537-0A78E28F86C7}"/>
              </a:ext>
            </a:extLst>
          </p:cNvPr>
          <p:cNvCxnSpPr>
            <a:cxnSpLocks/>
          </p:cNvCxnSpPr>
          <p:nvPr/>
        </p:nvCxnSpPr>
        <p:spPr>
          <a:xfrm flipV="1">
            <a:off x="3558180" y="3001833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E2F7DB-653E-41DE-94CF-28276678A67A}"/>
              </a:ext>
            </a:extLst>
          </p:cNvPr>
          <p:cNvCxnSpPr>
            <a:cxnSpLocks/>
          </p:cNvCxnSpPr>
          <p:nvPr/>
        </p:nvCxnSpPr>
        <p:spPr>
          <a:xfrm flipV="1">
            <a:off x="5138847" y="3020786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410F87-914E-4D44-B2DD-CDD4212B0F68}"/>
              </a:ext>
            </a:extLst>
          </p:cNvPr>
          <p:cNvCxnSpPr>
            <a:cxnSpLocks/>
          </p:cNvCxnSpPr>
          <p:nvPr/>
        </p:nvCxnSpPr>
        <p:spPr>
          <a:xfrm flipV="1">
            <a:off x="6669641" y="3020786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B40BCA-240F-4D90-B238-6DB76E67672C}"/>
              </a:ext>
            </a:extLst>
          </p:cNvPr>
          <p:cNvCxnSpPr>
            <a:cxnSpLocks/>
          </p:cNvCxnSpPr>
          <p:nvPr/>
        </p:nvCxnSpPr>
        <p:spPr>
          <a:xfrm flipV="1">
            <a:off x="8288503" y="3001833"/>
            <a:ext cx="0" cy="711459"/>
          </a:xfrm>
          <a:prstGeom prst="line">
            <a:avLst/>
          </a:prstGeom>
          <a:ln w="1905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allout: Down Arrow 45">
            <a:extLst>
              <a:ext uri="{FF2B5EF4-FFF2-40B4-BE49-F238E27FC236}">
                <a16:creationId xmlns:a16="http://schemas.microsoft.com/office/drawing/2014/main" id="{49EBF5C6-E60A-42A8-B958-840D851E7923}"/>
              </a:ext>
            </a:extLst>
          </p:cNvPr>
          <p:cNvSpPr/>
          <p:nvPr/>
        </p:nvSpPr>
        <p:spPr>
          <a:xfrm>
            <a:off x="749449" y="1131485"/>
            <a:ext cx="1014044" cy="738869"/>
          </a:xfrm>
          <a:prstGeom prst="downArrowCallout">
            <a:avLst>
              <a:gd name="adj1" fmla="val 25000"/>
              <a:gd name="adj2" fmla="val 24072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Feeds</a:t>
            </a:r>
          </a:p>
        </p:txBody>
      </p:sp>
      <p:sp>
        <p:nvSpPr>
          <p:cNvPr id="47" name="Callout: Down Arrow 46">
            <a:extLst>
              <a:ext uri="{FF2B5EF4-FFF2-40B4-BE49-F238E27FC236}">
                <a16:creationId xmlns:a16="http://schemas.microsoft.com/office/drawing/2014/main" id="{CD2015A2-8F90-4E71-9AE2-0D4168233F9B}"/>
              </a:ext>
            </a:extLst>
          </p:cNvPr>
          <p:cNvSpPr/>
          <p:nvPr/>
        </p:nvSpPr>
        <p:spPr>
          <a:xfrm>
            <a:off x="5359446" y="1115008"/>
            <a:ext cx="1390260" cy="738869"/>
          </a:xfrm>
          <a:prstGeom prst="downArrowCallout">
            <a:avLst>
              <a:gd name="adj1" fmla="val 25000"/>
              <a:gd name="adj2" fmla="val 24072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External Feeds</a:t>
            </a:r>
          </a:p>
        </p:txBody>
      </p:sp>
    </p:spTree>
    <p:extLst>
      <p:ext uri="{BB962C8B-B14F-4D97-AF65-F5344CB8AC3E}">
        <p14:creationId xmlns:p14="http://schemas.microsoft.com/office/powerpoint/2010/main" val="13049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191B8C-64FA-4FAE-8A60-C466E5EF1E6B}"/>
              </a:ext>
            </a:extLst>
          </p:cNvPr>
          <p:cNvSpPr/>
          <p:nvPr/>
        </p:nvSpPr>
        <p:spPr>
          <a:xfrm>
            <a:off x="2857500" y="1085850"/>
            <a:ext cx="2686050" cy="4629150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C26439A-865C-4CCD-92A2-EA97A6D54413}"/>
              </a:ext>
            </a:extLst>
          </p:cNvPr>
          <p:cNvSpPr/>
          <p:nvPr/>
        </p:nvSpPr>
        <p:spPr>
          <a:xfrm>
            <a:off x="3028950" y="2255675"/>
            <a:ext cx="2343150" cy="571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Refinitiv Real-Time Distribution System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F757FFB-1526-4274-AF22-D159589FEEB4}"/>
              </a:ext>
            </a:extLst>
          </p:cNvPr>
          <p:cNvSpPr/>
          <p:nvPr/>
        </p:nvSpPr>
        <p:spPr>
          <a:xfrm>
            <a:off x="2971800" y="3272712"/>
            <a:ext cx="2343150" cy="5715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Advanced Distribution Server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9DF8296-7AA2-4566-9EBA-B81C7470D288}"/>
              </a:ext>
            </a:extLst>
          </p:cNvPr>
          <p:cNvSpPr/>
          <p:nvPr/>
        </p:nvSpPr>
        <p:spPr>
          <a:xfrm>
            <a:off x="2971800" y="5032699"/>
            <a:ext cx="2343150" cy="571500"/>
          </a:xfrm>
          <a:prstGeom prst="cub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Consumer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7225E78-1975-4955-AFD5-400CF23E0AC7}"/>
              </a:ext>
            </a:extLst>
          </p:cNvPr>
          <p:cNvSpPr/>
          <p:nvPr/>
        </p:nvSpPr>
        <p:spPr>
          <a:xfrm>
            <a:off x="3028950" y="1200150"/>
            <a:ext cx="2343150" cy="571500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ATS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9EB45-4B8A-4967-B60E-1DBD0CD6C041}"/>
              </a:ext>
            </a:extLst>
          </p:cNvPr>
          <p:cNvSpPr/>
          <p:nvPr/>
        </p:nvSpPr>
        <p:spPr>
          <a:xfrm>
            <a:off x="3692590" y="3886200"/>
            <a:ext cx="857250" cy="11464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0B0D7-6709-4D38-A5CF-7F3C3752DCC4}"/>
              </a:ext>
            </a:extLst>
          </p:cNvPr>
          <p:cNvSpPr txBox="1"/>
          <p:nvPr/>
        </p:nvSpPr>
        <p:spPr>
          <a:xfrm rot="16200000">
            <a:off x="3913465" y="4286082"/>
            <a:ext cx="9957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OMM Post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55242F-A066-4A58-8162-1084DF62437D}"/>
              </a:ext>
            </a:extLst>
          </p:cNvPr>
          <p:cNvCxnSpPr>
            <a:cxnSpLocks/>
            <a:stCxn id="9" idx="2"/>
            <a:endCxn id="9" idx="0"/>
          </p:cNvCxnSpPr>
          <p:nvPr/>
        </p:nvCxnSpPr>
        <p:spPr>
          <a:xfrm flipV="1">
            <a:off x="4121215" y="3886200"/>
            <a:ext cx="0" cy="11464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A09E12-956F-4675-8F7B-A3ACDD1CB350}"/>
              </a:ext>
            </a:extLst>
          </p:cNvPr>
          <p:cNvCxnSpPr>
            <a:cxnSpLocks/>
          </p:cNvCxnSpPr>
          <p:nvPr/>
        </p:nvCxnSpPr>
        <p:spPr>
          <a:xfrm flipV="1">
            <a:off x="4121215" y="2827176"/>
            <a:ext cx="0" cy="44553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6ADD7-2A74-4734-9E38-335C9AD34E2D}"/>
              </a:ext>
            </a:extLst>
          </p:cNvPr>
          <p:cNvCxnSpPr>
            <a:cxnSpLocks/>
          </p:cNvCxnSpPr>
          <p:nvPr/>
        </p:nvCxnSpPr>
        <p:spPr>
          <a:xfrm flipV="1">
            <a:off x="4117902" y="1771651"/>
            <a:ext cx="0" cy="4840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2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B99F0A0C-BF92-4679-AB17-4574D9DB4047}"/>
              </a:ext>
            </a:extLst>
          </p:cNvPr>
          <p:cNvSpPr/>
          <p:nvPr/>
        </p:nvSpPr>
        <p:spPr>
          <a:xfrm>
            <a:off x="159287" y="1196502"/>
            <a:ext cx="1200150" cy="685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Consumer</a:t>
            </a:r>
          </a:p>
          <a:p>
            <a:pPr algn="ctr"/>
            <a:r>
              <a:rPr lang="en-US" sz="1500" dirty="0"/>
              <a:t>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1A39E-1FA3-41E7-A5EE-1E61442526FF}"/>
              </a:ext>
            </a:extLst>
          </p:cNvPr>
          <p:cNvCxnSpPr>
            <a:stCxn id="4" idx="3"/>
          </p:cNvCxnSpPr>
          <p:nvPr/>
        </p:nvCxnSpPr>
        <p:spPr>
          <a:xfrm>
            <a:off x="673637" y="1882302"/>
            <a:ext cx="0" cy="3486150"/>
          </a:xfrm>
          <a:prstGeom prst="line">
            <a:avLst/>
          </a:prstGeom>
          <a:ln w="222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33FB16-C83F-4ACB-BB31-67386C2A4255}"/>
              </a:ext>
            </a:extLst>
          </p:cNvPr>
          <p:cNvGrpSpPr/>
          <p:nvPr/>
        </p:nvGrpSpPr>
        <p:grpSpPr>
          <a:xfrm>
            <a:off x="2945962" y="1248789"/>
            <a:ext cx="1200150" cy="4180462"/>
            <a:chOff x="3927949" y="522051"/>
            <a:chExt cx="1600200" cy="5573949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964044D1-3227-43BF-8C6E-FF8A1D4271AB}"/>
                </a:ext>
              </a:extLst>
            </p:cNvPr>
            <p:cNvSpPr/>
            <p:nvPr/>
          </p:nvSpPr>
          <p:spPr>
            <a:xfrm>
              <a:off x="3927949" y="522051"/>
              <a:ext cx="1600200" cy="914400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ADH/ADS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B13452-06BB-476F-942B-4941FE04C9B2}"/>
                </a:ext>
              </a:extLst>
            </p:cNvPr>
            <p:cNvCxnSpPr/>
            <p:nvPr/>
          </p:nvCxnSpPr>
          <p:spPr>
            <a:xfrm>
              <a:off x="4588215" y="1447800"/>
              <a:ext cx="0" cy="4648200"/>
            </a:xfrm>
            <a:prstGeom prst="line">
              <a:avLst/>
            </a:prstGeom>
            <a:ln w="2222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5FAF51-DFB2-4632-B348-4EC8D4178CA5}"/>
              </a:ext>
            </a:extLst>
          </p:cNvPr>
          <p:cNvGrpSpPr/>
          <p:nvPr/>
        </p:nvGrpSpPr>
        <p:grpSpPr>
          <a:xfrm>
            <a:off x="5697977" y="1248789"/>
            <a:ext cx="1200150" cy="4119664"/>
            <a:chOff x="7617981" y="680936"/>
            <a:chExt cx="1600200" cy="5492885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6508B0A2-A22E-4001-941D-2F81059B84CA}"/>
                </a:ext>
              </a:extLst>
            </p:cNvPr>
            <p:cNvSpPr/>
            <p:nvPr/>
          </p:nvSpPr>
          <p:spPr>
            <a:xfrm>
              <a:off x="7617981" y="680936"/>
              <a:ext cx="1600200" cy="914400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ATS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3BB5B1-42CF-4313-89B6-833D7FF64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5362" y="1595336"/>
              <a:ext cx="12759" cy="4578485"/>
            </a:xfrm>
            <a:prstGeom prst="line">
              <a:avLst/>
            </a:prstGeom>
            <a:ln w="2222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60D885-2EA9-45AC-B0C3-C68BE38F78B2}"/>
              </a:ext>
            </a:extLst>
          </p:cNvPr>
          <p:cNvSpPr/>
          <p:nvPr/>
        </p:nvSpPr>
        <p:spPr>
          <a:xfrm>
            <a:off x="3458644" y="3343275"/>
            <a:ext cx="2712506" cy="68580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The post message is forwarded to ATS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CE1D21B-D85F-48BF-8DE1-33375FB4819C}"/>
              </a:ext>
            </a:extLst>
          </p:cNvPr>
          <p:cNvSpPr/>
          <p:nvPr/>
        </p:nvSpPr>
        <p:spPr>
          <a:xfrm>
            <a:off x="678501" y="4585376"/>
            <a:ext cx="2760228" cy="5715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4. Sever sends an Ack message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756E4DF-CA0F-4D61-81DF-CA63FC9A4B07}"/>
              </a:ext>
            </a:extLst>
          </p:cNvPr>
          <p:cNvSpPr/>
          <p:nvPr/>
        </p:nvSpPr>
        <p:spPr>
          <a:xfrm>
            <a:off x="685797" y="3337194"/>
            <a:ext cx="2760228" cy="800100"/>
          </a:xfrm>
          <a:prstGeom prst="rightArrow">
            <a:avLst>
              <a:gd name="adj1" fmla="val 50000"/>
              <a:gd name="adj2" fmla="val 4726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3. Consumer sends a post message on</a:t>
            </a:r>
          </a:p>
          <a:p>
            <a:pPr algn="ctr"/>
            <a:r>
              <a:rPr lang="en-US" sz="1200" dirty="0"/>
              <a:t>The login stream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938EEC2-1F54-4110-A4D0-A7695A254D80}"/>
              </a:ext>
            </a:extLst>
          </p:cNvPr>
          <p:cNvSpPr/>
          <p:nvPr/>
        </p:nvSpPr>
        <p:spPr>
          <a:xfrm>
            <a:off x="668773" y="2768126"/>
            <a:ext cx="2760228" cy="571500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2. Server accepts login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BF59926-0272-4E7A-A6B1-53499660CD5F}"/>
              </a:ext>
            </a:extLst>
          </p:cNvPr>
          <p:cNvSpPr/>
          <p:nvPr/>
        </p:nvSpPr>
        <p:spPr>
          <a:xfrm>
            <a:off x="668773" y="2053752"/>
            <a:ext cx="2760228" cy="68580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Consumer logs in to the server (ADS)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07D6D19-8308-4ACF-B5EE-ED037D41F0FC}"/>
              </a:ext>
            </a:extLst>
          </p:cNvPr>
          <p:cNvSpPr/>
          <p:nvPr/>
        </p:nvSpPr>
        <p:spPr>
          <a:xfrm>
            <a:off x="3433565" y="4411493"/>
            <a:ext cx="2742447" cy="905889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An Ack message is sent to inform the posting result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2A767-3BA9-41D4-B9D4-291096C35AC1}"/>
              </a:ext>
            </a:extLst>
          </p:cNvPr>
          <p:cNvSpPr/>
          <p:nvPr/>
        </p:nvSpPr>
        <p:spPr>
          <a:xfrm>
            <a:off x="6198657" y="3696461"/>
            <a:ext cx="1778337" cy="1125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ATS performs an operation i.e. add RIC/fields, update data, deleted RIC/fields specified in the post message</a:t>
            </a:r>
          </a:p>
        </p:txBody>
      </p:sp>
    </p:spTree>
    <p:extLst>
      <p:ext uri="{BB962C8B-B14F-4D97-AF65-F5344CB8AC3E}">
        <p14:creationId xmlns:p14="http://schemas.microsoft.com/office/powerpoint/2010/main" val="418762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132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Waeosri, Wasin (Refinitiv)</cp:lastModifiedBy>
  <cp:revision>6</cp:revision>
  <dcterms:created xsi:type="dcterms:W3CDTF">2006-08-16T00:00:00Z</dcterms:created>
  <dcterms:modified xsi:type="dcterms:W3CDTF">2020-09-24T10:31:49Z</dcterms:modified>
</cp:coreProperties>
</file>