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1448942616" r:id="rId5"/>
    <p:sldId id="1448942625" r:id="rId6"/>
    <p:sldId id="657" r:id="rId7"/>
    <p:sldId id="144894262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uctions" id="{DE1CD2BD-43B4-7C48-843B-22569F6A5990}">
          <p14:sldIdLst>
            <p14:sldId id="1448942616"/>
            <p14:sldId id="1448942625"/>
            <p14:sldId id="657"/>
            <p14:sldId id="1448942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C8C8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538"/>
  </p:normalViewPr>
  <p:slideViewPr>
    <p:cSldViewPr snapToGrid="0" snapToObjects="1">
      <p:cViewPr varScale="1">
        <p:scale>
          <a:sx n="119" d="100"/>
          <a:sy n="119" d="100"/>
        </p:scale>
        <p:origin x="9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2" d="100"/>
          <a:sy n="152" d="100"/>
        </p:scale>
        <p:origin x="382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5700D-296D-7F49-A7E5-61F8CC39D1CA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44BCC-904F-E346-9C21-97396FCDE8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roxima Nov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roxima Nova Regular" charset="0"/>
              </a:defRPr>
            </a:lvl1pPr>
          </a:lstStyle>
          <a:p>
            <a:fld id="{FD545FEF-5642-8644-A8CE-1A8BE6E2920A}" type="datetimeFigureOut">
              <a:rPr lang="en-US" smtClean="0"/>
              <a:pPr/>
              <a:t>4/22/2022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roxima Nov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roxima Nova Regular" charset="0"/>
              </a:defRPr>
            </a:lvl1pPr>
          </a:lstStyle>
          <a:p>
            <a:fld id="{2AA32789-747F-984C-9252-FF408A05DF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roxima Nova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8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79400E0-3617-324E-B9F1-0019FF3E0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64219C0-EB22-D144-81CE-22B9020084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6527" y="1809000"/>
            <a:ext cx="7209663" cy="32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6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no textbox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C85BE5-47BF-3542-962B-350C50F08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337" b="81705"/>
          <a:stretch/>
        </p:blipFill>
        <p:spPr>
          <a:xfrm>
            <a:off x="10526232" y="0"/>
            <a:ext cx="1665767" cy="1254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0F02398-54EB-8747-8EB0-1102B05D6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– no textbox –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8E850-6BD4-434A-827F-412B066638DD}"/>
              </a:ext>
            </a:extLst>
          </p:cNvPr>
          <p:cNvSpPr txBox="1"/>
          <p:nvPr userDrawn="1"/>
        </p:nvSpPr>
        <p:spPr>
          <a:xfrm>
            <a:off x="347536" y="6440910"/>
            <a:ext cx="360000" cy="18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fld id="{27DCC45D-C2B1-7349-9093-5403214644AE}" type="slidenum">
              <a:rPr lang="en-US" sz="800" b="0" i="0" smtClean="0">
                <a:solidFill>
                  <a:schemeClr val="bg1"/>
                </a:solidFill>
                <a:latin typeface="Proxima Nova" panose="02000506030000020004" pitchFamily="2" charset="0"/>
                <a:ea typeface="Arial" charset="0"/>
                <a:cs typeface="Arial" charset="0"/>
              </a:rPr>
              <a:pPr algn="l"/>
              <a:t>‹#›</a:t>
            </a:fld>
            <a:endParaRPr lang="en-US" sz="800" b="0" i="0" dirty="0">
              <a:solidFill>
                <a:schemeClr val="bg1"/>
              </a:solidFill>
              <a:latin typeface="Proxima Nova" panose="02000506030000020004" pitchFamily="2" charset="0"/>
              <a:ea typeface="Arial" charset="0"/>
              <a:cs typeface="Arial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9ADB940-EC62-664D-92C6-542B4AB5E3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CC2B18-EA78-974E-B7A6-72D9EF5956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6076" b="80000"/>
          <a:stretch/>
        </p:blipFill>
        <p:spPr>
          <a:xfrm>
            <a:off x="10494334" y="0"/>
            <a:ext cx="1697665" cy="137160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244F291-4716-D446-976B-FD4270A7C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0" y="6440910"/>
            <a:ext cx="5388464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0" i="0" baseline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1F201-A9B9-3845-8A45-71950EF3A884}"/>
              </a:ext>
            </a:extLst>
          </p:cNvPr>
          <p:cNvSpPr txBox="1"/>
          <p:nvPr userDrawn="1"/>
        </p:nvSpPr>
        <p:spPr>
          <a:xfrm>
            <a:off x="707536" y="6440910"/>
            <a:ext cx="1578464" cy="18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800" b="1" i="0" dirty="0">
                <a:solidFill>
                  <a:schemeClr val="bg1"/>
                </a:solidFill>
                <a:latin typeface="Proxima Nova Semibold" panose="02000506030000020004" pitchFamily="2" charset="0"/>
              </a:rPr>
              <a:t>An LSEG Business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8AA1C13-6843-1C42-9970-B2EEAC5436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2975" y="6134103"/>
            <a:ext cx="1306449" cy="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52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ACB783DB-1824-DB4F-8EBE-6D58C31CE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337" b="81705"/>
          <a:stretch/>
        </p:blipFill>
        <p:spPr>
          <a:xfrm>
            <a:off x="10526232" y="0"/>
            <a:ext cx="1665767" cy="1254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72C2BB5-3142-1248-A532-BA5A5B772A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4962" y="1628775"/>
            <a:ext cx="4860000" cy="417036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4CDA28-7A04-734A-8439-508D1DA589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462" y="1635057"/>
            <a:ext cx="4860000" cy="432714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D86492E-BD17-CA40-A5BB-335A4CE403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two column + sid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C048B3-2095-E14E-9CBE-0EE12792547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8399"/>
            <a:ext cx="5380037" cy="43056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5380037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72C2BB5-3142-1248-A532-BA5A5B772A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4962" y="1628775"/>
            <a:ext cx="4860000" cy="417036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4CDA28-7A04-734A-8439-508D1DA589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14000" y="1635057"/>
            <a:ext cx="4860000" cy="43271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7B0984A6-1157-C94A-A7D7-B208BFE58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5D60DF5-55CD-DE48-A8A3-C6091F8D2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6076" b="80000"/>
          <a:stretch/>
        </p:blipFill>
        <p:spPr>
          <a:xfrm>
            <a:off x="10494334" y="0"/>
            <a:ext cx="1697665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C86F4C3-E3C6-0A48-BC37-26422DF1A2A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2975" y="6134103"/>
            <a:ext cx="1306449" cy="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85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A966AF5-9457-8648-B0C2-2A094C3145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337" b="81705"/>
          <a:stretch/>
        </p:blipFill>
        <p:spPr>
          <a:xfrm>
            <a:off x="10526232" y="0"/>
            <a:ext cx="1665767" cy="1254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888C16-1E94-9F42-A937-275F113F0A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1628774"/>
            <a:ext cx="3419475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A8D9DB-2582-2F41-ADE4-2C65B94441A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59268" y="1628774"/>
            <a:ext cx="3419475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E8F1C8E-5EBE-2A46-8FEA-51DB9F8278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83047" y="1628775"/>
            <a:ext cx="3421577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6839E1C-C1C4-2445-9179-2FD096B066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08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three column + side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E0C6CD-3E82-D446-8530-01B9588B085F}"/>
              </a:ext>
            </a:extLst>
          </p:cNvPr>
          <p:cNvSpPr/>
          <p:nvPr userDrawn="1"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8399"/>
            <a:ext cx="7343780" cy="4305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734378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888C16-1E94-9F42-A937-275F113F0A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1628774"/>
            <a:ext cx="3419475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A8D9DB-2582-2F41-ADE4-2C65B94441A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59268" y="1628774"/>
            <a:ext cx="3419475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E8F1C8E-5EBE-2A46-8FEA-51DB9F8278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43938" y="1628775"/>
            <a:ext cx="2960686" cy="4321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8279EFE-9206-AE41-BC9B-1C5FF1020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BC40B0F-472B-944C-A9B1-24E380D553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6076" b="80000"/>
          <a:stretch/>
        </p:blipFill>
        <p:spPr>
          <a:xfrm>
            <a:off x="10494334" y="0"/>
            <a:ext cx="1697665" cy="13716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FCC2C7D-BC47-A94F-9C65-6DE53A19D4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2975" y="6134103"/>
            <a:ext cx="1306449" cy="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7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two column + side  – panel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8399"/>
            <a:ext cx="7343780" cy="4305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734378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888C16-1E94-9F42-A937-275F113F0A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1628774"/>
            <a:ext cx="3419475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A8D9DB-2582-2F41-ADE4-2C65B94441A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59268" y="1628774"/>
            <a:ext cx="3419475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3FC2D4-42B5-4F4D-BEF2-BB775EDAC2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48638" y="1"/>
            <a:ext cx="4043362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51862F3-CBCE-344C-B0A7-0CA7E8DE37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08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– two column + side panel- blu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8399"/>
            <a:ext cx="7343780" cy="4305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734378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888C16-1E94-9F42-A937-275F113F0A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1628774"/>
            <a:ext cx="3419475" cy="43211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A8D9DB-2582-2F41-ADE4-2C65B94441A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59268" y="1628774"/>
            <a:ext cx="3419475" cy="43211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3FC2D4-42B5-4F4D-BEF2-BB775EDAC2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48638" y="1"/>
            <a:ext cx="4043362" cy="6858000"/>
          </a:xfrm>
          <a:solidFill>
            <a:schemeClr val="tx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B4E45-3BD6-5F45-8EB1-E2D6A8E7AE91}"/>
              </a:ext>
            </a:extLst>
          </p:cNvPr>
          <p:cNvSpPr txBox="1"/>
          <p:nvPr userDrawn="1"/>
        </p:nvSpPr>
        <p:spPr>
          <a:xfrm>
            <a:off x="347536" y="6440910"/>
            <a:ext cx="360000" cy="18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fld id="{27DCC45D-C2B1-7349-9093-5403214644AE}" type="slidenum">
              <a:rPr lang="en-US" sz="800" b="0" i="0" smtClean="0">
                <a:latin typeface="Proxima Nova" panose="02000506030000020004" pitchFamily="2" charset="0"/>
                <a:ea typeface="Arial" charset="0"/>
                <a:cs typeface="Arial" charset="0"/>
              </a:rPr>
              <a:pPr algn="l"/>
              <a:t>‹#›</a:t>
            </a:fld>
            <a:endParaRPr lang="en-US" sz="800" b="0" i="0" dirty="0">
              <a:latin typeface="Proxima Nova" panose="02000506030000020004" pitchFamily="2" charset="0"/>
              <a:ea typeface="Arial" charset="0"/>
              <a:cs typeface="Arial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4667275-0EC1-1245-9095-6ABCEE9D5C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C793731-9DBD-EE44-B48F-BAD18D95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0" y="6440910"/>
            <a:ext cx="5388464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0" i="0" baseline="0">
                <a:solidFill>
                  <a:schemeClr val="tx1"/>
                </a:solidFill>
                <a:latin typeface="Proxima Nova" panose="02000506030000020004" pitchFamily="2" charset="0"/>
              </a:defRPr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2A484-7C48-8242-8B8B-8C6CD3D3A7CE}"/>
              </a:ext>
            </a:extLst>
          </p:cNvPr>
          <p:cNvSpPr txBox="1"/>
          <p:nvPr userDrawn="1"/>
        </p:nvSpPr>
        <p:spPr>
          <a:xfrm>
            <a:off x="707536" y="6440910"/>
            <a:ext cx="1578464" cy="18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800" b="1" i="0" dirty="0">
                <a:latin typeface="Proxima Nova Semibold" panose="02000506030000020004" pitchFamily="2" charset="0"/>
              </a:rPr>
              <a:t>An LSEG Business</a:t>
            </a:r>
          </a:p>
        </p:txBody>
      </p:sp>
    </p:spTree>
    <p:extLst>
      <p:ext uri="{BB962C8B-B14F-4D97-AF65-F5344CB8AC3E}">
        <p14:creationId xmlns:p14="http://schemas.microsoft.com/office/powerpoint/2010/main" val="2429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13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E81D9712-1E13-3748-8CED-E3EFEBEF4B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337" b="81705"/>
          <a:stretch/>
        </p:blipFill>
        <p:spPr>
          <a:xfrm>
            <a:off x="10526232" y="0"/>
            <a:ext cx="1665767" cy="1254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C3A6E-A051-CC4E-A53B-B7C50B107A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3784920"/>
            <a:ext cx="2520000" cy="2165029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3A7A7B-AEA7-084D-8C54-32536C45B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517" y="3784921"/>
            <a:ext cx="2520000" cy="2165029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BD146C-8D78-5C48-A786-463D132DC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4625" y="3784921"/>
            <a:ext cx="2520000" cy="2165029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AF05F5-AC42-4645-BF3A-A0BFC45358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71" y="3784921"/>
            <a:ext cx="2520000" cy="2165029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36995A-0C06-7348-A6DD-8607BFFDD6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963" y="1628775"/>
            <a:ext cx="10477500" cy="18002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92E86E-7DB3-ED4F-9D05-886FB8B14739}"/>
              </a:ext>
            </a:extLst>
          </p:cNvPr>
          <p:cNvCxnSpPr>
            <a:cxnSpLocks/>
          </p:cNvCxnSpPr>
          <p:nvPr userDrawn="1"/>
        </p:nvCxnSpPr>
        <p:spPr>
          <a:xfrm>
            <a:off x="334964" y="3775900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978440-E2F7-DA47-8C50-89DC99F94747}"/>
              </a:ext>
            </a:extLst>
          </p:cNvPr>
          <p:cNvCxnSpPr>
            <a:cxnSpLocks/>
          </p:cNvCxnSpPr>
          <p:nvPr userDrawn="1"/>
        </p:nvCxnSpPr>
        <p:spPr>
          <a:xfrm>
            <a:off x="3228634" y="3775900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A0D86-02F4-3742-983F-E2F7B4F5A14D}"/>
              </a:ext>
            </a:extLst>
          </p:cNvPr>
          <p:cNvCxnSpPr>
            <a:cxnSpLocks/>
          </p:cNvCxnSpPr>
          <p:nvPr userDrawn="1"/>
        </p:nvCxnSpPr>
        <p:spPr>
          <a:xfrm>
            <a:off x="6145454" y="3775900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16C87C-EE20-8B4E-9A7A-99E32D37052C}"/>
              </a:ext>
            </a:extLst>
          </p:cNvPr>
          <p:cNvCxnSpPr>
            <a:cxnSpLocks/>
          </p:cNvCxnSpPr>
          <p:nvPr userDrawn="1"/>
        </p:nvCxnSpPr>
        <p:spPr>
          <a:xfrm>
            <a:off x="9073849" y="3775900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04DC52E7-DC72-814D-A382-CEFA13134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85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–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4CFA4D46-56B3-FB49-96BE-23CAB301CE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337" b="81705"/>
          <a:stretch/>
        </p:blipFill>
        <p:spPr>
          <a:xfrm>
            <a:off x="10526232" y="0"/>
            <a:ext cx="1665767" cy="1254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C3A6E-A051-CC4E-A53B-B7C50B107A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3969949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3A7A7B-AEA7-084D-8C54-32536C45B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517" y="3969950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BD146C-8D78-5C48-A786-463D132DC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4625" y="3969950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AF05F5-AC42-4645-BF3A-A0BFC45358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71" y="3969950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B2E3C6B-B066-BD4D-BD8F-AEF5C31544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963" y="1645323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62577E4-E735-A645-A35C-DB168D30E4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51517" y="1645324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E8F0DDB-C087-EE4C-8589-6E0C497A3A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84625" y="1645324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DC131A3-69C1-8345-B1E7-17A9B04A15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071" y="1645324"/>
            <a:ext cx="2520000" cy="1980000"/>
          </a:xfrm>
        </p:spPr>
        <p:txBody>
          <a:bodyPr tIns="108000"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91A338-D8DB-364F-9932-1077CC083DDF}"/>
              </a:ext>
            </a:extLst>
          </p:cNvPr>
          <p:cNvCxnSpPr>
            <a:cxnSpLocks/>
          </p:cNvCxnSpPr>
          <p:nvPr userDrawn="1"/>
        </p:nvCxnSpPr>
        <p:spPr>
          <a:xfrm>
            <a:off x="334964" y="1645324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7E1FE1-F65B-D148-9DAF-09B702B8E333}"/>
              </a:ext>
            </a:extLst>
          </p:cNvPr>
          <p:cNvCxnSpPr>
            <a:cxnSpLocks/>
          </p:cNvCxnSpPr>
          <p:nvPr userDrawn="1"/>
        </p:nvCxnSpPr>
        <p:spPr>
          <a:xfrm>
            <a:off x="3228634" y="1645324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A3A483-05A7-BA4D-B90D-CE38C83415BB}"/>
              </a:ext>
            </a:extLst>
          </p:cNvPr>
          <p:cNvCxnSpPr>
            <a:cxnSpLocks/>
          </p:cNvCxnSpPr>
          <p:nvPr userDrawn="1"/>
        </p:nvCxnSpPr>
        <p:spPr>
          <a:xfrm>
            <a:off x="6145454" y="1645324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4CE45B-5F21-8846-A11F-183B4D11A43C}"/>
              </a:ext>
            </a:extLst>
          </p:cNvPr>
          <p:cNvCxnSpPr>
            <a:cxnSpLocks/>
          </p:cNvCxnSpPr>
          <p:nvPr userDrawn="1"/>
        </p:nvCxnSpPr>
        <p:spPr>
          <a:xfrm>
            <a:off x="9073849" y="1645324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9D0471-3032-9343-B738-EFCA32D5549E}"/>
              </a:ext>
            </a:extLst>
          </p:cNvPr>
          <p:cNvCxnSpPr>
            <a:cxnSpLocks/>
          </p:cNvCxnSpPr>
          <p:nvPr userDrawn="1"/>
        </p:nvCxnSpPr>
        <p:spPr>
          <a:xfrm>
            <a:off x="334964" y="3960929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F2DC26-A09E-C943-B4BE-0E148F08DBA3}"/>
              </a:ext>
            </a:extLst>
          </p:cNvPr>
          <p:cNvCxnSpPr>
            <a:cxnSpLocks/>
          </p:cNvCxnSpPr>
          <p:nvPr userDrawn="1"/>
        </p:nvCxnSpPr>
        <p:spPr>
          <a:xfrm>
            <a:off x="3228634" y="3960929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85D8CD-8C33-294B-8BB1-E8EB2DC84D8F}"/>
              </a:ext>
            </a:extLst>
          </p:cNvPr>
          <p:cNvCxnSpPr>
            <a:cxnSpLocks/>
          </p:cNvCxnSpPr>
          <p:nvPr userDrawn="1"/>
        </p:nvCxnSpPr>
        <p:spPr>
          <a:xfrm>
            <a:off x="6145454" y="3960929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96855-36A2-EC4D-95D4-CA89CE030E39}"/>
              </a:ext>
            </a:extLst>
          </p:cNvPr>
          <p:cNvCxnSpPr>
            <a:cxnSpLocks/>
          </p:cNvCxnSpPr>
          <p:nvPr userDrawn="1"/>
        </p:nvCxnSpPr>
        <p:spPr>
          <a:xfrm>
            <a:off x="9073849" y="3960929"/>
            <a:ext cx="251999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BC809F0A-B034-F74A-972C-A72BE1261A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lding slide –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9754BDA-6850-0740-B86F-07E8217E0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F870D30-3C8D-DA4D-BF7F-6299566F81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6526" y="1809000"/>
            <a:ext cx="7209663" cy="32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2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</p:spTree>
    <p:extLst>
      <p:ext uri="{BB962C8B-B14F-4D97-AF65-F5344CB8AC3E}">
        <p14:creationId xmlns:p14="http://schemas.microsoft.com/office/powerpoint/2010/main" val="127831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8FA132E-A203-DB4F-BE37-0DA77113CB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46A126-B22E-6041-A1E2-E27940DB44AC}"/>
              </a:ext>
            </a:extLst>
          </p:cNvPr>
          <p:cNvSpPr txBox="1"/>
          <p:nvPr userDrawn="1"/>
        </p:nvSpPr>
        <p:spPr>
          <a:xfrm>
            <a:off x="334963" y="2465407"/>
            <a:ext cx="4862070" cy="1015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0" b="1" i="0" dirty="0">
                <a:solidFill>
                  <a:schemeClr val="bg1"/>
                </a:solidFill>
                <a:latin typeface="Proxima Nova" panose="02000506030000020004" pitchFamily="2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1DBC-3D9D-A04C-BA59-D389CCC49B40}"/>
              </a:ext>
            </a:extLst>
          </p:cNvPr>
          <p:cNvSpPr txBox="1"/>
          <p:nvPr userDrawn="1"/>
        </p:nvSpPr>
        <p:spPr>
          <a:xfrm>
            <a:off x="334963" y="6162348"/>
            <a:ext cx="3060000" cy="36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Proxima Nova Semibold" panose="02000506030000020004" pitchFamily="2" charset="0"/>
              </a:rPr>
              <a:t>An LSEG Business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0B1E386-443E-1548-8364-939FC50CC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518" y="5783178"/>
            <a:ext cx="1983867" cy="8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3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head and Content 1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2607" y="1494697"/>
            <a:ext cx="11594592" cy="4572000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charset="0"/>
              <a:buChar char="•"/>
              <a:tabLst/>
              <a:defRPr sz="1600" b="0" i="0">
                <a:latin typeface="Arial" charset="0"/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1600" b="0" i="0">
                <a:latin typeface="Arial" charset="0"/>
              </a:defRPr>
            </a:lvl2pPr>
            <a:lvl3pPr marL="3429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sz="1600" b="0" i="0">
                <a:latin typeface="Arial" charset="0"/>
              </a:defRPr>
            </a:lvl3pPr>
            <a:lvl4pPr marL="5143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4pPr>
            <a:lvl5pPr marL="68580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 b="0" i="0">
                <a:latin typeface="Arial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5143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68580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2607" y="1401763"/>
            <a:ext cx="1160253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5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head and Conten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92608" y="1494536"/>
            <a:ext cx="3511296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46034" y="1494536"/>
            <a:ext cx="3511296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D6585EC-1486-4F4F-A9D0-FFC149C3A17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3842" y="1494536"/>
            <a:ext cx="3511296" cy="4572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92609" y="310897"/>
            <a:ext cx="11594592" cy="3523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A780704-18EC-CC4B-B26F-DE1A4800B0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6862" y="663212"/>
            <a:ext cx="11594592" cy="32171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1200" b="1" i="0" dirty="0" smtClean="0">
                <a:solidFill>
                  <a:schemeClr val="tx1"/>
                </a:solidFill>
                <a:latin typeface="Arial Bold" charset="0"/>
                <a:ea typeface="Arial Bold" charset="0"/>
                <a:cs typeface="Arial Bold" charset="0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92607" y="1401763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346034" y="1401763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8375904" y="1401763"/>
            <a:ext cx="351129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7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CE3B9A0-FD1B-EB4D-86F5-1C3C5A5A2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333"/>
          <a:stretch/>
        </p:blipFill>
        <p:spPr>
          <a:xfrm>
            <a:off x="6258560" y="0"/>
            <a:ext cx="593344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530449"/>
            <a:ext cx="7408500" cy="148596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34963" y="4136202"/>
            <a:ext cx="7408500" cy="890397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C726416-8C62-FA45-8F97-9760AD9D78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5146387"/>
            <a:ext cx="3166520" cy="362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60030-87AD-DB44-AAAD-2B46F02DEDEB}"/>
              </a:ext>
            </a:extLst>
          </p:cNvPr>
          <p:cNvSpPr txBox="1"/>
          <p:nvPr userDrawn="1"/>
        </p:nvSpPr>
        <p:spPr>
          <a:xfrm>
            <a:off x="334963" y="6162348"/>
            <a:ext cx="3060000" cy="36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00" b="1" i="0" dirty="0">
                <a:latin typeface="Proxima Nova Semibold" panose="02000506030000020004" pitchFamily="2" charset="0"/>
              </a:rPr>
              <a:t>An LSEG Business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882932A-749A-E641-8226-1A39FA388C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9807" r="86083"/>
          <a:stretch/>
        </p:blipFill>
        <p:spPr>
          <a:xfrm flipV="1">
            <a:off x="0" y="0"/>
            <a:ext cx="1696720" cy="6990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A5B2C93-2D82-6A49-AA75-2884326BD0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518" y="5783178"/>
            <a:ext cx="1983867" cy="8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48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 –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A5A486D-7E50-8944-AE6B-551758567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1500"/>
          <a:stretch/>
        </p:blipFill>
        <p:spPr>
          <a:xfrm>
            <a:off x="6278880" y="0"/>
            <a:ext cx="591312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4963" y="2553598"/>
            <a:ext cx="7408500" cy="148596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34963" y="4159351"/>
            <a:ext cx="7408500" cy="890397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A3BD4A-350F-8047-BE5F-DF411F0EC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5146387"/>
            <a:ext cx="3166520" cy="362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53066-21D1-4F45-BACD-CD59D34BF984}"/>
              </a:ext>
            </a:extLst>
          </p:cNvPr>
          <p:cNvSpPr txBox="1"/>
          <p:nvPr userDrawn="1"/>
        </p:nvSpPr>
        <p:spPr>
          <a:xfrm>
            <a:off x="334963" y="6162348"/>
            <a:ext cx="3060000" cy="36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Proxima Nova Semibold" panose="02000506030000020004" pitchFamily="2" charset="0"/>
              </a:rPr>
              <a:t>An LSEG Business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ACDE656-51F0-B949-BCE3-E7F44F144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9132" r="85583"/>
          <a:stretch/>
        </p:blipFill>
        <p:spPr>
          <a:xfrm flipV="1">
            <a:off x="0" y="0"/>
            <a:ext cx="1757680" cy="74534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E906E5-289C-7A46-B4FA-81E6301B4A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518" y="5783178"/>
            <a:ext cx="1983867" cy="8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7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 –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BDF64A4-D8EC-1546-A17E-888C6E099C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19" t="21114" r="22650" b="66747"/>
          <a:stretch/>
        </p:blipFill>
        <p:spPr>
          <a:xfrm>
            <a:off x="9259324" y="3842158"/>
            <a:ext cx="3051673" cy="832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963" y="4328932"/>
            <a:ext cx="8924361" cy="1081018"/>
          </a:xfrm>
        </p:spPr>
        <p:txBody>
          <a:bodyPr bIns="108000" anchor="b"/>
          <a:lstStyle>
            <a:lvl1pPr algn="l"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964" y="5409950"/>
            <a:ext cx="8924360" cy="323527"/>
          </a:xfrm>
        </p:spPr>
        <p:txBody>
          <a:bodyPr anchor="t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53E1D3-D1C0-6F46-AEF9-83DDFF7351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88952" cy="4005406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Picture here. Click icon to insert picture.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8621A5-7B63-C94E-8E67-DFF0F9FFB4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3" y="5781263"/>
            <a:ext cx="3166520" cy="19820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C7125-B92F-174E-AE5C-56770E0DAB16}"/>
              </a:ext>
            </a:extLst>
          </p:cNvPr>
          <p:cNvSpPr txBox="1"/>
          <p:nvPr userDrawn="1"/>
        </p:nvSpPr>
        <p:spPr>
          <a:xfrm>
            <a:off x="334963" y="6162348"/>
            <a:ext cx="3060000" cy="36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1000" b="1" i="0" dirty="0">
                <a:latin typeface="Proxima Nova Semibold" panose="02000506030000020004" pitchFamily="2" charset="0"/>
              </a:rPr>
              <a:t>An LSEG Business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F14469-696E-044E-B5C6-465F10E0DA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518" y="5783178"/>
            <a:ext cx="1983867" cy="8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24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 –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B17D304-9D55-D743-8143-0772E1FD1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730" y="2118053"/>
            <a:ext cx="7486331" cy="1310947"/>
          </a:xfrm>
        </p:spPr>
        <p:txBody>
          <a:bodyPr bIns="108000" anchor="b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4964" y="3429000"/>
            <a:ext cx="7501098" cy="733583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sub-text if required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45200" y="-423333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b="0" i="0" dirty="0">
              <a:latin typeface="Arial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53ED53-E712-8A4C-8AAD-C3D97F076C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975" y="6134103"/>
            <a:ext cx="1306449" cy="58635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 –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AAF2878-DC07-4147-8255-5A73F355D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730" y="2118053"/>
            <a:ext cx="7486331" cy="1310947"/>
          </a:xfrm>
        </p:spPr>
        <p:txBody>
          <a:bodyPr bIns="108000" anchor="b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4964" y="3429000"/>
            <a:ext cx="7501098" cy="733583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sub-text if required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045200" y="-423333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b="0" i="0" dirty="0">
              <a:latin typeface="Arial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11CAE3-435E-CA49-B39E-AC2377ADAD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2975" y="6134103"/>
            <a:ext cx="1306449" cy="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7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 –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538" y="1449388"/>
            <a:ext cx="4112731" cy="2003625"/>
          </a:xfrm>
        </p:spPr>
        <p:txBody>
          <a:bodyPr bIns="108000" anchor="b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33048" y="3456432"/>
            <a:ext cx="4132287" cy="73152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sub-text if required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53E1D3-D1C0-6F46-AEF9-83DDFF73515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186614" cy="68580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charset="0"/>
              <a:buNone/>
              <a:tabLst/>
              <a:defRPr sz="1400"/>
            </a:lvl1pPr>
          </a:lstStyle>
          <a:p>
            <a:r>
              <a:rPr lang="en-US" dirty="0"/>
              <a:t>Picture here. Click icon to insert picture.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C42E86-8BE3-724B-93AF-0C95EE9EE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19" t="21114" r="22650" b="66747"/>
          <a:stretch/>
        </p:blipFill>
        <p:spPr>
          <a:xfrm>
            <a:off x="9259324" y="199016"/>
            <a:ext cx="3051673" cy="83244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–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B20D23D-4949-4C4D-9C9C-594037106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337" b="81705"/>
          <a:stretch/>
        </p:blipFill>
        <p:spPr>
          <a:xfrm>
            <a:off x="10526232" y="0"/>
            <a:ext cx="1665767" cy="1254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5C397-2659-F141-A617-F703E7F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2D894-81D9-1D4E-9154-0C62FB1BF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892F9-2F33-7541-99F2-6F7A5A4C06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768967"/>
            <a:ext cx="9734070" cy="330628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subtitle or delete – should be one line maximum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7825FA-5640-3F44-A39A-31CFC5C653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963" y="1628774"/>
            <a:ext cx="10477500" cy="43211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B5F7776-479C-3F46-B9AC-2F450C5CC7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160" t="15833" b="81542"/>
          <a:stretch/>
        </p:blipFill>
        <p:spPr>
          <a:xfrm>
            <a:off x="-35440" y="6149780"/>
            <a:ext cx="1809307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8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963" y="338399"/>
            <a:ext cx="9734070" cy="4305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963" y="1628774"/>
            <a:ext cx="10477500" cy="4321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Heading level style</a:t>
            </a:r>
          </a:p>
          <a:p>
            <a:pPr lvl="1"/>
            <a:r>
              <a:rPr lang="en-US" dirty="0"/>
              <a:t>Body copy style </a:t>
            </a:r>
          </a:p>
          <a:p>
            <a:pPr lvl="2"/>
            <a:r>
              <a:rPr lang="en-US" dirty="0"/>
              <a:t>Bullet level 1</a:t>
            </a:r>
          </a:p>
          <a:p>
            <a:pPr lvl="3"/>
            <a:r>
              <a:rPr lang="en-US" dirty="0"/>
              <a:t>Bullet level 2</a:t>
            </a:r>
          </a:p>
          <a:p>
            <a:pPr lvl="4"/>
            <a:r>
              <a:rPr lang="en-US" dirty="0"/>
              <a:t>Bullet level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A5AF3-F9F6-8743-AA58-1F987E301413}"/>
              </a:ext>
            </a:extLst>
          </p:cNvPr>
          <p:cNvSpPr txBox="1"/>
          <p:nvPr/>
        </p:nvSpPr>
        <p:spPr>
          <a:xfrm>
            <a:off x="347536" y="6440910"/>
            <a:ext cx="360000" cy="18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l"/>
            <a:fld id="{27DCC45D-C2B1-7349-9093-5403214644AE}" type="slidenum">
              <a:rPr lang="en-US" sz="800" b="0" i="0" baseline="0" smtClean="0">
                <a:latin typeface="Proxima Nova" panose="02000506030000020004" pitchFamily="2" charset="0"/>
                <a:ea typeface="Arial" charset="0"/>
                <a:cs typeface="Arial" charset="0"/>
              </a:rPr>
              <a:pPr algn="l"/>
              <a:t>‹#›</a:t>
            </a:fld>
            <a:endParaRPr lang="en-US" sz="800" b="0" i="0" baseline="0" dirty="0">
              <a:latin typeface="Proxima Nova" panose="02000506030000020004" pitchFamily="2" charset="0"/>
              <a:ea typeface="Arial" charset="0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286000" y="6440910"/>
            <a:ext cx="5388464" cy="18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0" i="0" baseline="0">
                <a:solidFill>
                  <a:schemeClr val="tx1"/>
                </a:solidFill>
                <a:latin typeface="Proxima Nova" panose="02000506030000020004" pitchFamily="2" charset="0"/>
              </a:defRPr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1E1E6-300C-6B4A-B22B-E67016C513E8}"/>
              </a:ext>
            </a:extLst>
          </p:cNvPr>
          <p:cNvSpPr txBox="1"/>
          <p:nvPr userDrawn="1"/>
        </p:nvSpPr>
        <p:spPr>
          <a:xfrm>
            <a:off x="707536" y="6440910"/>
            <a:ext cx="1578464" cy="18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 sz="800" b="1" i="0" dirty="0">
                <a:latin typeface="Proxima Nova Semibold" panose="02000506030000020004" pitchFamily="2" charset="0"/>
              </a:rPr>
              <a:t>An LSEG Business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705326-F6EE-C34E-9304-AEC1F2CC622D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691075" y="6127753"/>
            <a:ext cx="1306449" cy="58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7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6" r:id="rId2"/>
    <p:sldLayoutId id="2147483662" r:id="rId3"/>
    <p:sldLayoutId id="2147483697" r:id="rId4"/>
    <p:sldLayoutId id="2147483663" r:id="rId5"/>
    <p:sldLayoutId id="2147483692" r:id="rId6"/>
    <p:sldLayoutId id="2147483699" r:id="rId7"/>
    <p:sldLayoutId id="2147483687" r:id="rId8"/>
    <p:sldLayoutId id="2147483696" r:id="rId9"/>
    <p:sldLayoutId id="2147483700" r:id="rId10"/>
    <p:sldLayoutId id="2147483711" r:id="rId11"/>
    <p:sldLayoutId id="2147483701" r:id="rId12"/>
    <p:sldLayoutId id="2147483709" r:id="rId13"/>
    <p:sldLayoutId id="2147483702" r:id="rId14"/>
    <p:sldLayoutId id="2147483708" r:id="rId15"/>
    <p:sldLayoutId id="2147483710" r:id="rId16"/>
    <p:sldLayoutId id="2147483712" r:id="rId17"/>
    <p:sldLayoutId id="2147483703" r:id="rId18"/>
    <p:sldLayoutId id="2147483704" r:id="rId19"/>
    <p:sldLayoutId id="2147483705" r:id="rId20"/>
    <p:sldLayoutId id="2147483675" r:id="rId21"/>
    <p:sldLayoutId id="2147483714" r:id="rId22"/>
    <p:sldLayoutId id="2147483715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tx1"/>
          </a:solidFill>
          <a:latin typeface="Proxima Nova" panose="02000506030000020004" pitchFamily="2" charset="0"/>
          <a:ea typeface="Arial Regular" charset="0"/>
          <a:cs typeface="Arial Regular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charset="0"/>
        <a:buNone/>
        <a:defRPr sz="1600" b="1" i="0" kern="1200" baseline="0">
          <a:solidFill>
            <a:schemeClr val="tx2"/>
          </a:solidFill>
          <a:latin typeface="Proxima Nova" panose="02000506030000020004" pitchFamily="2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stem Font Regular"/>
        <a:buNone/>
        <a:tabLst/>
        <a:defRPr sz="140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40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5418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tabLst/>
        <a:defRPr sz="1400" b="0" i="0" kern="1200" baseline="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8" pos="7469" userDrawn="1">
          <p15:clr>
            <a:srgbClr val="F26B43"/>
          </p15:clr>
        </p15:guide>
        <p15:guide id="9" orient="horz" pos="4156" userDrawn="1">
          <p15:clr>
            <a:srgbClr val="F26B43"/>
          </p15:clr>
        </p15:guide>
        <p15:guide id="10" orient="horz" pos="210" userDrawn="1">
          <p15:clr>
            <a:srgbClr val="F26B43"/>
          </p15:clr>
        </p15:guide>
        <p15:guide id="11" pos="6811" userDrawn="1">
          <p15:clr>
            <a:srgbClr val="F26B43"/>
          </p15:clr>
        </p15:guide>
        <p15:guide id="12" orient="horz" pos="1026" userDrawn="1">
          <p15:clr>
            <a:srgbClr val="F26B43"/>
          </p15:clr>
        </p15:guide>
        <p15:guide id="13" pos="73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D97A48-9BB6-8141-A0F8-E41DD081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84" y="1023457"/>
            <a:ext cx="7408500" cy="767858"/>
          </a:xfrm>
        </p:spPr>
        <p:txBody>
          <a:bodyPr/>
          <a:lstStyle/>
          <a:p>
            <a:r>
              <a:rPr lang="en-US" sz="4400" dirty="0"/>
              <a:t>discovery/search/v1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A5B2106-0D44-F944-9DEE-0A6E06477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84" y="2095660"/>
            <a:ext cx="7408500" cy="890397"/>
          </a:xfrm>
        </p:spPr>
        <p:txBody>
          <a:bodyPr/>
          <a:lstStyle/>
          <a:p>
            <a:r>
              <a:rPr lang="en-US" dirty="0" err="1"/>
              <a:t>CodeBook</a:t>
            </a:r>
            <a:r>
              <a:rPr lang="en-US" dirty="0"/>
              <a:t> Course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722F88-5E7B-A740-BB82-6F370DAF1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84" y="2540858"/>
            <a:ext cx="3166520" cy="603395"/>
          </a:xfrm>
        </p:spPr>
        <p:txBody>
          <a:bodyPr/>
          <a:lstStyle/>
          <a:p>
            <a:r>
              <a:rPr lang="en-US" dirty="0"/>
              <a:t>April 2022</a:t>
            </a:r>
          </a:p>
          <a:p>
            <a:r>
              <a:rPr lang="en-US" dirty="0"/>
              <a:t>Nick Zincone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8496F68-1243-4D72-985E-CEED05AD4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71" y="3543387"/>
            <a:ext cx="8394517" cy="24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7" y="1666875"/>
            <a:ext cx="11594592" cy="4342672"/>
          </a:xfrm>
        </p:spPr>
        <p:txBody>
          <a:bodyPr/>
          <a:lstStyle/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An RDP service covering a rich content set including quotes, instruments, organizations, people, etc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Content sets are organized within logical Views representing the entire data set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Supports simple google-like search queries to more refined filter expressions to narrow down results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Supports property </a:t>
            </a:r>
            <a:r>
              <a:rPr lang="en-GB" sz="1800" b="1" dirty="0"/>
              <a:t>navigation</a:t>
            </a:r>
            <a:r>
              <a:rPr lang="en-GB" sz="1800" dirty="0"/>
              <a:t> – a powerful capability to categorize and summarize specific search properties</a:t>
            </a:r>
          </a:p>
          <a:p>
            <a:pPr marL="2857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Gov Search and Advanced Search are desktop applications that utilize Search behind the scenes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292607" y="383929"/>
            <a:ext cx="11594592" cy="32171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509C4F-6778-4B82-807E-1CF195F19DD1}"/>
              </a:ext>
            </a:extLst>
          </p:cNvPr>
          <p:cNvSpPr txBox="1">
            <a:spLocks/>
          </p:cNvSpPr>
          <p:nvPr/>
        </p:nvSpPr>
        <p:spPr>
          <a:xfrm>
            <a:off x="445009" y="463297"/>
            <a:ext cx="11594592" cy="3523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baseline="0">
                <a:solidFill>
                  <a:schemeClr val="tx2"/>
                </a:solidFill>
                <a:latin typeface="Proxima Nova" panose="02000506030000020004" pitchFamily="2" charset="0"/>
                <a:ea typeface="Arial Regular" charset="0"/>
                <a:cs typeface="Arial Regular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Search</a:t>
            </a:r>
          </a:p>
        </p:txBody>
      </p:sp>
    </p:spTree>
    <p:extLst>
      <p:ext uri="{BB962C8B-B14F-4D97-AF65-F5344CB8AC3E}">
        <p14:creationId xmlns:p14="http://schemas.microsoft.com/office/powerpoint/2010/main" val="337026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92608" y="1494535"/>
            <a:ext cx="3526914" cy="3467989"/>
          </a:xfrm>
        </p:spPr>
        <p:txBody>
          <a:bodyPr/>
          <a:lstStyle/>
          <a:p>
            <a:r>
              <a:rPr lang="en-US" sz="1800" dirty="0"/>
              <a:t>Search</a:t>
            </a:r>
            <a:endParaRPr lang="en-US" sz="800" dirty="0"/>
          </a:p>
          <a:p>
            <a:pPr marL="0" lvl="1" indent="0">
              <a:buNone/>
            </a:pPr>
            <a:endParaRPr lang="en-US" sz="1800" dirty="0"/>
          </a:p>
          <a:p>
            <a:pPr lvl="1"/>
            <a:r>
              <a:rPr lang="en-GB" sz="1800" dirty="0"/>
              <a:t>Full access to all available Views and Properties</a:t>
            </a:r>
          </a:p>
          <a:p>
            <a:pPr marL="0" lvl="1" indent="0">
              <a:buNone/>
            </a:pPr>
            <a:endParaRPr lang="en-GB" sz="1800" dirty="0"/>
          </a:p>
          <a:p>
            <a:pPr marL="0" lvl="1" indent="0">
              <a:buNone/>
            </a:pPr>
            <a:r>
              <a:rPr lang="en-GB" sz="1800" dirty="0"/>
              <a:t>Licensed to desktop users only</a:t>
            </a:r>
            <a:endParaRPr lang="en-US" sz="1400" dirty="0"/>
          </a:p>
          <a:p>
            <a:pPr marL="0" lvl="1" indent="0">
              <a:buNone/>
            </a:pPr>
            <a:endParaRPr lang="en-US" sz="1400" dirty="0"/>
          </a:p>
          <a:p>
            <a:pPr lvl="1"/>
            <a:r>
              <a:rPr lang="en-CA" sz="1800" dirty="0" err="1"/>
              <a:t>CodeBook</a:t>
            </a:r>
            <a:r>
              <a:rPr lang="en-CA" sz="1800" dirty="0"/>
              <a:t> access via RD Library for Python</a:t>
            </a:r>
            <a:endParaRPr lang="en-US" sz="1400" dirty="0"/>
          </a:p>
          <a:p>
            <a:pPr marL="0" lvl="1" indent="0">
              <a:buNone/>
            </a:pP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46034" y="1494536"/>
            <a:ext cx="3597816" cy="4109310"/>
          </a:xfrm>
        </p:spPr>
        <p:txBody>
          <a:bodyPr/>
          <a:lstStyle/>
          <a:p>
            <a:r>
              <a:rPr lang="en-US" sz="1800" dirty="0"/>
              <a:t>Search Light</a:t>
            </a:r>
            <a:endParaRPr lang="en-US" sz="800" dirty="0"/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Reduced access to Views and Properties</a:t>
            </a:r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Licensed to Wealth clients on the platform</a:t>
            </a:r>
            <a:br>
              <a:rPr lang="en-US" sz="1800" dirty="0"/>
            </a:br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Access via </a:t>
            </a:r>
            <a:r>
              <a:rPr lang="en-US" sz="1800" dirty="0" err="1"/>
              <a:t>CodeBook</a:t>
            </a:r>
            <a:r>
              <a:rPr lang="en-US" sz="1800" dirty="0"/>
              <a:t> coming soon</a:t>
            </a:r>
          </a:p>
          <a:p>
            <a:pPr marL="0" lvl="1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8383842" y="1494536"/>
            <a:ext cx="3511296" cy="4700252"/>
          </a:xfrm>
        </p:spPr>
        <p:txBody>
          <a:bodyPr/>
          <a:lstStyle/>
          <a:p>
            <a:r>
              <a:rPr lang="en-US" sz="1800" b="1" dirty="0"/>
              <a:t>Search Explore</a:t>
            </a:r>
          </a:p>
          <a:p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Minimal access to basic Views and Properties</a:t>
            </a:r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Available to all users that have purchased a desktop or RDP service</a:t>
            </a:r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Access via </a:t>
            </a:r>
            <a:r>
              <a:rPr lang="en-US" sz="1800" dirty="0" err="1"/>
              <a:t>CodeBook</a:t>
            </a:r>
            <a:r>
              <a:rPr lang="en-US" sz="1800" dirty="0"/>
              <a:t> coming soon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Variants</a:t>
            </a:r>
          </a:p>
        </p:txBody>
      </p:sp>
    </p:spTree>
    <p:extLst>
      <p:ext uri="{BB962C8B-B14F-4D97-AF65-F5344CB8AC3E}">
        <p14:creationId xmlns:p14="http://schemas.microsoft.com/office/powerpoint/2010/main" val="150249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7463-1155-47E8-AD93-C25B8D7F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8399"/>
            <a:ext cx="5380037" cy="430567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RDP Search Capabilities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C8F6-146B-41F0-848F-49A7F2F7DF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768967"/>
            <a:ext cx="5380037" cy="330628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b="0" i="0" kern="1200" baseline="0" dirty="0">
                <a:latin typeface="Proxima Nova" panose="02000506030000020004" pitchFamily="2" charset="0"/>
                <a:ea typeface="+mn-ea"/>
                <a:cs typeface="+mn-cs"/>
              </a:rPr>
              <a:t>discovery/search/v1</a:t>
            </a:r>
          </a:p>
          <a:p>
            <a:pPr>
              <a:lnSpc>
                <a:spcPct val="90000"/>
              </a:lnSpc>
            </a:pPr>
            <a:endParaRPr lang="en-GB" sz="1400" b="0" i="0" kern="1200" baseline="0" dirty="0">
              <a:latin typeface="Proxima Nova" panose="02000506030000020004" pitchFamily="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F84EB-5311-4957-9365-4E2C058B5214}"/>
              </a:ext>
            </a:extLst>
          </p:cNvPr>
          <p:cNvSpPr txBox="1"/>
          <p:nvPr/>
        </p:nvSpPr>
        <p:spPr>
          <a:xfrm>
            <a:off x="767042" y="1713447"/>
            <a:ext cx="3985829" cy="41703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  “View": “People”,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  “Query”: “</a:t>
            </a:r>
            <a:r>
              <a:rPr lang="en-GB" sz="1200" dirty="0" err="1">
                <a:latin typeface="Consolas" panose="020B0609020204030204" pitchFamily="49" charset="0"/>
              </a:rPr>
              <a:t>cto</a:t>
            </a:r>
            <a:r>
              <a:rPr lang="en-GB" sz="1200" dirty="0">
                <a:latin typeface="Consolas" panose="020B0609020204030204" pitchFamily="49" charset="0"/>
              </a:rPr>
              <a:t> Microsoft”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}</a:t>
            </a:r>
          </a:p>
          <a:p>
            <a:pPr defTabSz="914400">
              <a:lnSpc>
                <a:spcPct val="90000"/>
              </a:lnSpc>
            </a:pPr>
            <a:endParaRPr lang="en-GB" sz="1200" dirty="0"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endParaRPr lang="en-GB" sz="1200" dirty="0"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endParaRPr lang="en-GB" sz="1200" dirty="0">
              <a:latin typeface="Consolas" panose="020B0609020204030204" pitchFamily="49" charset="0"/>
            </a:endParaRP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  “View” : “</a:t>
            </a:r>
            <a:r>
              <a:rPr lang="en-GB" sz="1200" dirty="0" err="1">
                <a:latin typeface="Consolas" panose="020B0609020204030204" pitchFamily="49" charset="0"/>
              </a:rPr>
              <a:t>GovCorInstruments</a:t>
            </a:r>
            <a:r>
              <a:rPr lang="en-GB" sz="1200" dirty="0">
                <a:latin typeface="Consolas" panose="020B0609020204030204" pitchFamily="49" charset="0"/>
              </a:rPr>
              <a:t>”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  “Top” : 100,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  “Filter” : “</a:t>
            </a:r>
            <a:r>
              <a:rPr lang="en-GB" sz="1200" dirty="0" err="1">
                <a:latin typeface="Consolas" panose="020B0609020204030204" pitchFamily="49" charset="0"/>
              </a:rPr>
              <a:t>ParentOAPermID</a:t>
            </a:r>
            <a:r>
              <a:rPr lang="en-GB" sz="1200" dirty="0">
                <a:latin typeface="Consolas" panose="020B0609020204030204" pitchFamily="49" charset="0"/>
              </a:rPr>
              <a:t> xeq'8589934205’”,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  “Select” : “</a:t>
            </a:r>
            <a:r>
              <a:rPr lang="en-GB" sz="1200" dirty="0" err="1">
                <a:latin typeface="Consolas" panose="020B0609020204030204" pitchFamily="49" charset="0"/>
              </a:rPr>
              <a:t>MaturityDate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</a:rPr>
              <a:t>IssueDate</a:t>
            </a:r>
            <a:r>
              <a:rPr lang="en-GB" sz="1200" dirty="0">
                <a:latin typeface="Consolas" panose="020B0609020204030204" pitchFamily="49" charset="0"/>
              </a:rPr>
              <a:t>, ISIN”</a:t>
            </a:r>
          </a:p>
          <a:p>
            <a:pPr defTabSz="914400">
              <a:lnSpc>
                <a:spcPct val="90000"/>
              </a:lnSpc>
            </a:pPr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148BBAC-A4A0-4942-937F-E07A9E47F2B9}"/>
              </a:ext>
            </a:extLst>
          </p:cNvPr>
          <p:cNvSpPr txBox="1">
            <a:spLocks/>
          </p:cNvSpPr>
          <p:nvPr/>
        </p:nvSpPr>
        <p:spPr>
          <a:xfrm>
            <a:off x="6459522" y="1265428"/>
            <a:ext cx="5273868" cy="4327144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sz="1600" b="1" i="0" kern="1200" baseline="0">
                <a:solidFill>
                  <a:schemeClr val="tx2"/>
                </a:solidFill>
                <a:latin typeface="Proxima Nova" panose="02000506030000020004" pitchFamily="2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None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4pPr>
            <a:lvl5pPr marL="5418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400" b="0" i="0" kern="1200" baseline="0">
                <a:solidFill>
                  <a:schemeClr val="tx1"/>
                </a:solidFill>
                <a:latin typeface="Proxima Nova" panose="0200050603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bg1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Supports specific View to narrow down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Google-like query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Filter expressions to help narrow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Select multiple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All capabilities exposed within </a:t>
            </a:r>
            <a:r>
              <a:rPr lang="en-GB" b="0" dirty="0" err="1">
                <a:solidFill>
                  <a:schemeClr val="bg1"/>
                </a:solidFill>
              </a:rPr>
              <a:t>CodeBook</a:t>
            </a:r>
            <a:r>
              <a:rPr lang="en-GB" b="0" dirty="0">
                <a:solidFill>
                  <a:schemeClr val="bg1"/>
                </a:solidFill>
              </a:rPr>
              <a:t> via RDL for Python</a:t>
            </a:r>
          </a:p>
          <a:p>
            <a:endParaRPr lang="en-GB" b="0" dirty="0">
              <a:solidFill>
                <a:schemeClr val="bg1"/>
              </a:solidFill>
            </a:endParaRPr>
          </a:p>
          <a:p>
            <a:r>
              <a:rPr lang="en-GB" b="0" dirty="0" err="1">
                <a:solidFill>
                  <a:schemeClr val="bg1"/>
                </a:solidFill>
              </a:rPr>
              <a:t>Behavior</a:t>
            </a:r>
            <a:r>
              <a:rPr lang="en-GB" b="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By default, the service will utilize internal properties to provide a suitable ranking and scores for each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Properties are independent from those utilized within the DataGrid and DIB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bg1"/>
                </a:solidFill>
              </a:rPr>
              <a:t>Search acts a great asset programmatically retrieving identifiers to be used within the DataGrid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dirty="0">
              <a:solidFill>
                <a:schemeClr val="bg1"/>
              </a:solidFill>
            </a:endParaRPr>
          </a:p>
          <a:p>
            <a:endParaRPr lang="en-GB" b="0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64042"/>
      </p:ext>
    </p:extLst>
  </p:cSld>
  <p:clrMapOvr>
    <a:masterClrMapping/>
  </p:clrMapOvr>
</p:sld>
</file>

<file path=ppt/theme/theme1.xml><?xml version="1.0" encoding="utf-8"?>
<a:theme xmlns:a="http://schemas.openxmlformats.org/drawingml/2006/main" name="Refinitiv Template_180917_v2">
  <a:themeElements>
    <a:clrScheme name="Refinitiv 1">
      <a:dk1>
        <a:srgbClr val="000000"/>
      </a:dk1>
      <a:lt1>
        <a:srgbClr val="FFFFFF"/>
      </a:lt1>
      <a:dk2>
        <a:srgbClr val="001DFF"/>
      </a:dk2>
      <a:lt2>
        <a:srgbClr val="D9D9D9"/>
      </a:lt2>
      <a:accent1>
        <a:srgbClr val="001DFF"/>
      </a:accent1>
      <a:accent2>
        <a:srgbClr val="00CFD3"/>
      </a:accent2>
      <a:accent3>
        <a:srgbClr val="9063CC"/>
      </a:accent3>
      <a:accent4>
        <a:srgbClr val="00C389"/>
      </a:accent4>
      <a:accent5>
        <a:srgbClr val="FF5000"/>
      </a:accent5>
      <a:accent6>
        <a:srgbClr val="FFC800"/>
      </a:accent6>
      <a:hlink>
        <a:srgbClr val="001DFF"/>
      </a:hlink>
      <a:folHlink>
        <a:srgbClr val="001D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EEEE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3B311320-DDE8-7043-B5E5-B8C076291F5C}" vid="{420A6356-CF5A-C74F-8520-90589C0B75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finitiv 1">
    <a:dk1>
      <a:srgbClr val="000000"/>
    </a:dk1>
    <a:lt1>
      <a:srgbClr val="FFFFFF"/>
    </a:lt1>
    <a:dk2>
      <a:srgbClr val="001DFF"/>
    </a:dk2>
    <a:lt2>
      <a:srgbClr val="D9D9D9"/>
    </a:lt2>
    <a:accent1>
      <a:srgbClr val="001DFF"/>
    </a:accent1>
    <a:accent2>
      <a:srgbClr val="00CFD3"/>
    </a:accent2>
    <a:accent3>
      <a:srgbClr val="9063CC"/>
    </a:accent3>
    <a:accent4>
      <a:srgbClr val="00C389"/>
    </a:accent4>
    <a:accent5>
      <a:srgbClr val="FF5000"/>
    </a:accent5>
    <a:accent6>
      <a:srgbClr val="FFC800"/>
    </a:accent6>
    <a:hlink>
      <a:srgbClr val="001DFF"/>
    </a:hlink>
    <a:folHlink>
      <a:srgbClr val="001D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37115C45809149A1B25D7614719B33" ma:contentTypeVersion="9" ma:contentTypeDescription="Create a new document." ma:contentTypeScope="" ma:versionID="5325b8b18c78e675d79d0126781945db">
  <xsd:schema xmlns:xsd="http://www.w3.org/2001/XMLSchema" xmlns:xs="http://www.w3.org/2001/XMLSchema" xmlns:p="http://schemas.microsoft.com/office/2006/metadata/properties" xmlns:ns2="6c4cc61b-41eb-490b-a140-7b4ebdc145d6" targetNamespace="http://schemas.microsoft.com/office/2006/metadata/properties" ma:root="true" ma:fieldsID="02110bcf47a49cbcfe2f5929584d25f5" ns2:_="">
    <xsd:import namespace="6c4cc61b-41eb-490b-a140-7b4ebdc14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cc61b-41eb-490b-a140-7b4ebdc14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5608A8-7B7F-46D6-8AD9-9EA53AF582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EF9C92-AB86-487A-9A1E-5ACCACA05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4cc61b-41eb-490b-a140-7b4ebdc145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BB66F9-50AA-44C3-A5FF-9D87772A05B1}">
  <ds:schemaRefs>
    <ds:schemaRef ds:uri="50711b22-f23b-402d-94cb-ed90edd422d5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d4c157e-5028-486a-99fe-e048c5657fb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6543</TotalTime>
  <Words>296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Bold</vt:lpstr>
      <vt:lpstr>Calibri</vt:lpstr>
      <vt:lpstr>Consolas</vt:lpstr>
      <vt:lpstr>Proxima Nova</vt:lpstr>
      <vt:lpstr>Proxima Nova Regular</vt:lpstr>
      <vt:lpstr>Proxima Nova Semibold</vt:lpstr>
      <vt:lpstr>System Font Regular</vt:lpstr>
      <vt:lpstr>Refinitiv Template_180917_v2</vt:lpstr>
      <vt:lpstr>discovery/search/v1</vt:lpstr>
      <vt:lpstr>PowerPoint Presentation</vt:lpstr>
      <vt:lpstr>Search Variants</vt:lpstr>
      <vt:lpstr>RDP Search 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slides</dc:title>
  <dc:creator>Microsoft Office User</dc:creator>
  <cp:lastModifiedBy>Zincone, Nick</cp:lastModifiedBy>
  <cp:revision>84</cp:revision>
  <dcterms:created xsi:type="dcterms:W3CDTF">2019-03-06T11:56:46Z</dcterms:created>
  <dcterms:modified xsi:type="dcterms:W3CDTF">2022-04-22T19:57:37Z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2674829</vt:lpwstr>
  </property>
  <property fmtid="{D5CDD505-2E9C-101B-9397-08002B2CF9AE}" pid="3" name="Offisync_UpdateToken">
    <vt:lpwstr>15</vt:lpwstr>
  </property>
  <property fmtid="{D5CDD505-2E9C-101B-9397-08002B2CF9AE}" pid="4" name="Offisync_ProviderInitializationData">
    <vt:lpwstr>https://thehub.thomsonreuters.com</vt:lpwstr>
  </property>
  <property fmtid="{D5CDD505-2E9C-101B-9397-08002B2CF9AE}" pid="5" name="Jive_LatestUserAccountName">
    <vt:lpwstr>C229612</vt:lpwstr>
  </property>
  <property fmtid="{D5CDD505-2E9C-101B-9397-08002B2CF9AE}" pid="6" name="Offisync_ServerID">
    <vt:lpwstr>827ef9c6-9019-45bb-9c94-05eb52e667cd</vt:lpwstr>
  </property>
  <property fmtid="{D5CDD505-2E9C-101B-9397-08002B2CF9AE}" pid="7" name="Jive_VersionGuid">
    <vt:lpwstr>03aa2b4d-3ad0-4634-9e47-1ee7c7f01b92</vt:lpwstr>
  </property>
  <property fmtid="{D5CDD505-2E9C-101B-9397-08002B2CF9AE}" pid="8" name="MSIP_Label_834fa30c-d330-47af-b38e-4594b6de31c6_SiteId">
    <vt:lpwstr>71ad2f62-61e2-44fc-9e85-86c2827f6de9</vt:lpwstr>
  </property>
  <property fmtid="{D5CDD505-2E9C-101B-9397-08002B2CF9AE}" pid="9" name="Sensitivity">
    <vt:lpwstr>Confidential</vt:lpwstr>
  </property>
  <property fmtid="{D5CDD505-2E9C-101B-9397-08002B2CF9AE}" pid="10" name="MSIP_Label_834fa30c-d330-47af-b38e-4594b6de31c6_SetDate">
    <vt:lpwstr>2020-01-30T11:10:49.7502628Z</vt:lpwstr>
  </property>
  <property fmtid="{D5CDD505-2E9C-101B-9397-08002B2CF9AE}" pid="11" name="ContentTypeId">
    <vt:lpwstr>0x0101000D37115C45809149A1B25D7614719B33</vt:lpwstr>
  </property>
  <property fmtid="{D5CDD505-2E9C-101B-9397-08002B2CF9AE}" pid="12" name="MSIP_Label_834fa30c-d330-47af-b38e-4594b6de31c6_Owner">
    <vt:lpwstr>JohnCarlo.Tanoc@refinitiv.com</vt:lpwstr>
  </property>
  <property fmtid="{D5CDD505-2E9C-101B-9397-08002B2CF9AE}" pid="13" name="MSIP_Label_834fa30c-d330-47af-b38e-4594b6de31c6_Name">
    <vt:lpwstr>Confidential</vt:lpwstr>
  </property>
  <property fmtid="{D5CDD505-2E9C-101B-9397-08002B2CF9AE}" pid="14" name="MSIP_Label_834fa30c-d330-47af-b38e-4594b6de31c6_Extended_MSFT_Method">
    <vt:lpwstr>Automatic</vt:lpwstr>
  </property>
  <property fmtid="{D5CDD505-2E9C-101B-9397-08002B2CF9AE}" pid="15" name="MSIP_Label_834fa30c-d330-47af-b38e-4594b6de31c6_Enabled">
    <vt:lpwstr>True</vt:lpwstr>
  </property>
  <property fmtid="{D5CDD505-2E9C-101B-9397-08002B2CF9AE}" pid="16" name="MSIP_Label_834fa30c-d330-47af-b38e-4594b6de31c6_Application">
    <vt:lpwstr>Microsoft Azure Information Protection</vt:lpwstr>
  </property>
</Properties>
</file>