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4.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Lst>
  <p:notesMasterIdLst>
    <p:notesMasterId r:id="rId11"/>
  </p:notesMasterIdLst>
  <p:handoutMasterIdLst>
    <p:handoutMasterId r:id="rId12"/>
  </p:handoutMasterIdLst>
  <p:sldIdLst>
    <p:sldId id="2134806591" r:id="rId2"/>
    <p:sldId id="2134806592" r:id="rId3"/>
    <p:sldId id="2134806716" r:id="rId4"/>
    <p:sldId id="2134806724" r:id="rId5"/>
    <p:sldId id="2134806717" r:id="rId6"/>
    <p:sldId id="2134806721" r:id="rId7"/>
    <p:sldId id="2134806722" r:id="rId8"/>
    <p:sldId id="2134806723" r:id="rId9"/>
    <p:sldId id="2134806725" r:id="rId10"/>
  </p:sldIdLst>
  <p:sldSz cx="12192000" cy="6858000"/>
  <p:notesSz cx="7278688" cy="956468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b="1"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b="1"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b="1"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b="1" kern="1200">
        <a:solidFill>
          <a:schemeClr val="tx1"/>
        </a:solidFill>
        <a:latin typeface="Times New Roman" pitchFamily="18" charset="0"/>
        <a:ea typeface="+mn-ea"/>
        <a:cs typeface="Arial" charset="0"/>
      </a:defRPr>
    </a:lvl5pPr>
    <a:lvl6pPr marL="2286000" algn="l" defTabSz="914400" rtl="0" eaLnBrk="1" latinLnBrk="0" hangingPunct="1">
      <a:defRPr sz="2400" b="1" kern="1200">
        <a:solidFill>
          <a:schemeClr val="tx1"/>
        </a:solidFill>
        <a:latin typeface="Times New Roman" pitchFamily="18" charset="0"/>
        <a:ea typeface="+mn-ea"/>
        <a:cs typeface="Arial" charset="0"/>
      </a:defRPr>
    </a:lvl6pPr>
    <a:lvl7pPr marL="2743200" algn="l" defTabSz="914400" rtl="0" eaLnBrk="1" latinLnBrk="0" hangingPunct="1">
      <a:defRPr sz="2400" b="1" kern="1200">
        <a:solidFill>
          <a:schemeClr val="tx1"/>
        </a:solidFill>
        <a:latin typeface="Times New Roman" pitchFamily="18" charset="0"/>
        <a:ea typeface="+mn-ea"/>
        <a:cs typeface="Arial" charset="0"/>
      </a:defRPr>
    </a:lvl7pPr>
    <a:lvl8pPr marL="3200400" algn="l" defTabSz="914400" rtl="0" eaLnBrk="1" latinLnBrk="0" hangingPunct="1">
      <a:defRPr sz="2400" b="1" kern="1200">
        <a:solidFill>
          <a:schemeClr val="tx1"/>
        </a:solidFill>
        <a:latin typeface="Times New Roman" pitchFamily="18" charset="0"/>
        <a:ea typeface="+mn-ea"/>
        <a:cs typeface="Arial" charset="0"/>
      </a:defRPr>
    </a:lvl8pPr>
    <a:lvl9pPr marL="3657600" algn="l" defTabSz="914400" rtl="0" eaLnBrk="1" latinLnBrk="0" hangingPunct="1">
      <a:defRPr sz="2400"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12">
          <p15:clr>
            <a:srgbClr val="A4A3A4"/>
          </p15:clr>
        </p15:guide>
        <p15:guide id="2" pos="22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0099"/>
    <a:srgbClr val="006666"/>
    <a:srgbClr val="CBCBCB"/>
    <a:srgbClr val="F8F8F8"/>
    <a:srgbClr val="FF6600"/>
    <a:srgbClr val="A64430"/>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7AD0B-6DC7-F440-B313-054D68908701}" v="9" dt="2023-04-24T09:31:09.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2245" autoAdjust="0"/>
  </p:normalViewPr>
  <p:slideViewPr>
    <p:cSldViewPr snapToGrid="0">
      <p:cViewPr varScale="1">
        <p:scale>
          <a:sx n="118" d="100"/>
          <a:sy n="118" d="100"/>
        </p:scale>
        <p:origin x="520" y="192"/>
      </p:cViewPr>
      <p:guideLst>
        <p:guide orient="horz" pos="2160"/>
        <p:guide pos="384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57" d="100"/>
          <a:sy n="57" d="100"/>
        </p:scale>
        <p:origin x="-2514" y="-96"/>
      </p:cViewPr>
      <p:guideLst>
        <p:guide orient="horz" pos="3012"/>
        <p:guide pos="229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84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54363" cy="477838"/>
          </a:xfrm>
          <a:prstGeom prst="rect">
            <a:avLst/>
          </a:prstGeom>
          <a:noFill/>
          <a:ln w="12700">
            <a:noFill/>
            <a:miter lim="800000"/>
            <a:headEnd type="none" w="sm" len="sm"/>
            <a:tailEnd type="none" w="sm" len="sm"/>
          </a:ln>
          <a:effectLst/>
        </p:spPr>
        <p:txBody>
          <a:bodyPr vert="horz" wrap="square" lIns="96241" tIns="48120" rIns="96241" bIns="48120" numCol="1" anchor="t" anchorCtr="0" compatLnSpc="1">
            <a:prstTxWarp prst="textNoShape">
              <a:avLst/>
            </a:prstTxWarp>
          </a:bodyPr>
          <a:lstStyle>
            <a:lvl1pPr defTabSz="962025" eaLnBrk="0" hangingPunct="0">
              <a:defRPr sz="1300" b="0">
                <a:cs typeface="+mn-cs"/>
              </a:defRPr>
            </a:lvl1pPr>
          </a:lstStyle>
          <a:p>
            <a:pPr>
              <a:defRPr/>
            </a:pPr>
            <a:endParaRPr lang="en-US"/>
          </a:p>
        </p:txBody>
      </p:sp>
      <p:sp>
        <p:nvSpPr>
          <p:cNvPr id="108547" name="Rectangle 3"/>
          <p:cNvSpPr>
            <a:spLocks noGrp="1" noChangeArrowheads="1"/>
          </p:cNvSpPr>
          <p:nvPr>
            <p:ph type="dt" idx="1"/>
          </p:nvPr>
        </p:nvSpPr>
        <p:spPr bwMode="auto">
          <a:xfrm>
            <a:off x="4124325" y="0"/>
            <a:ext cx="3154363" cy="477838"/>
          </a:xfrm>
          <a:prstGeom prst="rect">
            <a:avLst/>
          </a:prstGeom>
          <a:noFill/>
          <a:ln w="12700">
            <a:noFill/>
            <a:miter lim="800000"/>
            <a:headEnd type="none" w="sm" len="sm"/>
            <a:tailEnd type="none" w="sm" len="sm"/>
          </a:ln>
          <a:effectLst/>
        </p:spPr>
        <p:txBody>
          <a:bodyPr vert="horz" wrap="square" lIns="96241" tIns="48120" rIns="96241" bIns="48120" numCol="1" anchor="t" anchorCtr="0" compatLnSpc="1">
            <a:prstTxWarp prst="textNoShape">
              <a:avLst/>
            </a:prstTxWarp>
          </a:bodyPr>
          <a:lstStyle>
            <a:lvl1pPr algn="r" defTabSz="962025" eaLnBrk="0" hangingPunct="0">
              <a:defRPr sz="1300" b="0">
                <a:cs typeface="+mn-cs"/>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450850" y="717550"/>
            <a:ext cx="6375400" cy="3586163"/>
          </a:xfrm>
          <a:prstGeom prst="rect">
            <a:avLst/>
          </a:prstGeom>
          <a:noFill/>
          <a:ln w="9525">
            <a:solidFill>
              <a:srgbClr val="000000"/>
            </a:solidFill>
            <a:miter lim="800000"/>
            <a:headEnd/>
            <a:tailEnd/>
          </a:ln>
        </p:spPr>
      </p:sp>
      <p:sp>
        <p:nvSpPr>
          <p:cNvPr id="108549" name="Rectangle 5"/>
          <p:cNvSpPr>
            <a:spLocks noGrp="1" noChangeArrowheads="1"/>
          </p:cNvSpPr>
          <p:nvPr>
            <p:ph type="body" sz="quarter" idx="3"/>
          </p:nvPr>
        </p:nvSpPr>
        <p:spPr bwMode="auto">
          <a:xfrm>
            <a:off x="969963" y="4543425"/>
            <a:ext cx="5338762" cy="4303713"/>
          </a:xfrm>
          <a:prstGeom prst="rect">
            <a:avLst/>
          </a:prstGeom>
          <a:noFill/>
          <a:ln w="12700">
            <a:noFill/>
            <a:miter lim="800000"/>
            <a:headEnd type="none" w="sm" len="sm"/>
            <a:tailEnd type="none" w="sm" len="sm"/>
          </a:ln>
          <a:effectLst/>
        </p:spPr>
        <p:txBody>
          <a:bodyPr vert="horz" wrap="square" lIns="96241" tIns="48120" rIns="96241" bIns="481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8550" name="Rectangle 6"/>
          <p:cNvSpPr>
            <a:spLocks noGrp="1" noChangeArrowheads="1"/>
          </p:cNvSpPr>
          <p:nvPr>
            <p:ph type="ftr" sz="quarter" idx="4"/>
          </p:nvPr>
        </p:nvSpPr>
        <p:spPr bwMode="auto">
          <a:xfrm>
            <a:off x="0" y="9086850"/>
            <a:ext cx="3154363" cy="477838"/>
          </a:xfrm>
          <a:prstGeom prst="rect">
            <a:avLst/>
          </a:prstGeom>
          <a:noFill/>
          <a:ln w="12700">
            <a:noFill/>
            <a:miter lim="800000"/>
            <a:headEnd type="none" w="sm" len="sm"/>
            <a:tailEnd type="none" w="sm" len="sm"/>
          </a:ln>
          <a:effectLst/>
        </p:spPr>
        <p:txBody>
          <a:bodyPr vert="horz" wrap="square" lIns="96241" tIns="48120" rIns="96241" bIns="48120" numCol="1" anchor="b" anchorCtr="0" compatLnSpc="1">
            <a:prstTxWarp prst="textNoShape">
              <a:avLst/>
            </a:prstTxWarp>
          </a:bodyPr>
          <a:lstStyle>
            <a:lvl1pPr defTabSz="962025" eaLnBrk="0" hangingPunct="0">
              <a:defRPr sz="1300" b="0">
                <a:cs typeface="+mn-cs"/>
              </a:defRPr>
            </a:lvl1pPr>
          </a:lstStyle>
          <a:p>
            <a:pPr>
              <a:defRPr/>
            </a:pPr>
            <a:endParaRPr lang="en-US"/>
          </a:p>
        </p:txBody>
      </p:sp>
      <p:sp>
        <p:nvSpPr>
          <p:cNvPr id="108551" name="Rectangle 7"/>
          <p:cNvSpPr>
            <a:spLocks noGrp="1" noChangeArrowheads="1"/>
          </p:cNvSpPr>
          <p:nvPr>
            <p:ph type="sldNum" sz="quarter" idx="5"/>
          </p:nvPr>
        </p:nvSpPr>
        <p:spPr bwMode="auto">
          <a:xfrm>
            <a:off x="4124325" y="9086850"/>
            <a:ext cx="3154363" cy="477838"/>
          </a:xfrm>
          <a:prstGeom prst="rect">
            <a:avLst/>
          </a:prstGeom>
          <a:noFill/>
          <a:ln w="12700">
            <a:noFill/>
            <a:miter lim="800000"/>
            <a:headEnd type="none" w="sm" len="sm"/>
            <a:tailEnd type="none" w="sm" len="sm"/>
          </a:ln>
          <a:effectLst/>
        </p:spPr>
        <p:txBody>
          <a:bodyPr vert="horz" wrap="square" lIns="96241" tIns="48120" rIns="96241" bIns="48120" numCol="1" anchor="b" anchorCtr="0" compatLnSpc="1">
            <a:prstTxWarp prst="textNoShape">
              <a:avLst/>
            </a:prstTxWarp>
          </a:bodyPr>
          <a:lstStyle>
            <a:lvl1pPr algn="r" defTabSz="962025" eaLnBrk="0" hangingPunct="0">
              <a:defRPr sz="1300" b="0">
                <a:cs typeface="+mn-cs"/>
              </a:defRPr>
            </a:lvl1pPr>
          </a:lstStyle>
          <a:p>
            <a:pPr>
              <a:defRPr/>
            </a:pPr>
            <a:fld id="{E5F843DF-DF8B-4A6D-93A3-795F269CEE73}" type="slidenum">
              <a:rPr lang="en-US"/>
              <a:pPr>
                <a:defRPr/>
              </a:pPr>
              <a:t>‹#›</a:t>
            </a:fld>
            <a:endParaRPr lang="en-US" dirty="0"/>
          </a:p>
        </p:txBody>
      </p:sp>
      <p:pic>
        <p:nvPicPr>
          <p:cNvPr id="29704" name="Picture 7" descr="tr_logo_thelink.jpg"/>
          <p:cNvPicPr>
            <a:picLocks noChangeAspect="1"/>
          </p:cNvPicPr>
          <p:nvPr/>
        </p:nvPicPr>
        <p:blipFill>
          <a:blip r:embed="rId2"/>
          <a:srcRect/>
          <a:stretch>
            <a:fillRect/>
          </a:stretch>
        </p:blipFill>
        <p:spPr bwMode="auto">
          <a:xfrm>
            <a:off x="1282700" y="3971925"/>
            <a:ext cx="1293813" cy="285750"/>
          </a:xfrm>
          <a:prstGeom prst="rect">
            <a:avLst/>
          </a:prstGeom>
          <a:noFill/>
          <a:ln w="9525">
            <a:noFill/>
            <a:miter lim="800000"/>
            <a:headEnd/>
            <a:tailEnd/>
          </a:ln>
        </p:spPr>
      </p:pic>
    </p:spTree>
    <p:extLst>
      <p:ext uri="{BB962C8B-B14F-4D97-AF65-F5344CB8AC3E}">
        <p14:creationId xmlns:p14="http://schemas.microsoft.com/office/powerpoint/2010/main" val="3884504102"/>
      </p:ext>
    </p:extLst>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A32789-747F-984C-9252-FF408A05DF55}" type="slidenum">
              <a:rPr kumimoji="0" lang="en-US" sz="1200" b="0" i="0" u="none" strike="noStrike" kern="1200" cap="none" spc="0" normalizeH="0" baseline="0" noProof="0" smtClean="0">
                <a:ln>
                  <a:noFill/>
                </a:ln>
                <a:solidFill>
                  <a:prstClr val="black"/>
                </a:solidFill>
                <a:effectLst/>
                <a:uLnTx/>
                <a:uFillTx/>
                <a:latin typeface="Proxima Nova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Proxima Nova Regular" charset="0"/>
              <a:ea typeface="+mn-ea"/>
              <a:cs typeface="+mn-cs"/>
            </a:endParaRPr>
          </a:p>
        </p:txBody>
      </p:sp>
    </p:spTree>
    <p:extLst>
      <p:ext uri="{BB962C8B-B14F-4D97-AF65-F5344CB8AC3E}">
        <p14:creationId xmlns:p14="http://schemas.microsoft.com/office/powerpoint/2010/main" val="69606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A32789-747F-984C-9252-FF408A05DF55}" type="slidenum">
              <a:rPr kumimoji="0" lang="en-US" sz="1200" b="0" i="0" u="none" strike="noStrike" kern="1200" cap="none" spc="0" normalizeH="0" baseline="0" noProof="0" smtClean="0">
                <a:ln>
                  <a:noFill/>
                </a:ln>
                <a:solidFill>
                  <a:prstClr val="black"/>
                </a:solidFill>
                <a:effectLst/>
                <a:uLnTx/>
                <a:uFillTx/>
                <a:latin typeface="Proxima Nova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Proxima Nova Regular" charset="0"/>
              <a:ea typeface="+mn-ea"/>
              <a:cs typeface="+mn-cs"/>
            </a:endParaRPr>
          </a:p>
        </p:txBody>
      </p:sp>
    </p:spTree>
    <p:extLst>
      <p:ext uri="{BB962C8B-B14F-4D97-AF65-F5344CB8AC3E}">
        <p14:creationId xmlns:p14="http://schemas.microsoft.com/office/powerpoint/2010/main" val="96693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E5F843DF-DF8B-4A6D-93A3-795F269CEE73}" type="slidenum">
              <a:rPr lang="en-US" smtClean="0"/>
              <a:pPr>
                <a:defRPr/>
              </a:pPr>
              <a:t>4</a:t>
            </a:fld>
            <a:endParaRPr lang="en-US" dirty="0"/>
          </a:p>
        </p:txBody>
      </p:sp>
    </p:spTree>
    <p:extLst>
      <p:ext uri="{BB962C8B-B14F-4D97-AF65-F5344CB8AC3E}">
        <p14:creationId xmlns:p14="http://schemas.microsoft.com/office/powerpoint/2010/main" val="1326784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a:spLocks noChangeArrowheads="1"/>
          </p:cNvSpPr>
          <p:nvPr userDrawn="1">
            <p:custDataLst>
              <p:tags r:id="rId1"/>
            </p:custDataLst>
          </p:nvPr>
        </p:nvSpPr>
        <p:spPr bwMode="auto">
          <a:xfrm flipV="1">
            <a:off x="770467" y="1209676"/>
            <a:ext cx="10162117" cy="746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hangingPunct="0">
              <a:defRPr/>
            </a:pPr>
            <a:endParaRPr lang="en-GB" sz="2400" dirty="0">
              <a:cs typeface="+mn-cs"/>
            </a:endParaRPr>
          </a:p>
        </p:txBody>
      </p:sp>
      <p:sp>
        <p:nvSpPr>
          <p:cNvPr id="396300" name="Rectangle 12"/>
          <p:cNvSpPr>
            <a:spLocks noGrp="1" noChangeArrowheads="1"/>
          </p:cNvSpPr>
          <p:nvPr>
            <p:ph type="ctrTitle"/>
            <p:custDataLst>
              <p:tags r:id="rId2"/>
            </p:custDataLst>
          </p:nvPr>
        </p:nvSpPr>
        <p:spPr bwMode="auto">
          <a:xfrm>
            <a:off x="1862668" y="193675"/>
            <a:ext cx="10124017" cy="895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solidFill>
                  <a:srgbClr val="000000"/>
                </a:solidFill>
              </a:defRPr>
            </a:lvl1pPr>
          </a:lstStyle>
          <a:p>
            <a:r>
              <a:rPr lang="en-GB"/>
              <a:t>Click to edit Master title style</a:t>
            </a:r>
          </a:p>
        </p:txBody>
      </p:sp>
      <p:sp>
        <p:nvSpPr>
          <p:cNvPr id="396301" name="Rectangle 13"/>
          <p:cNvSpPr>
            <a:spLocks noGrp="1" noChangeArrowheads="1"/>
          </p:cNvSpPr>
          <p:nvPr>
            <p:ph type="subTitle" idx="1"/>
            <p:custDataLst>
              <p:tags r:id="rId3"/>
            </p:custDataLst>
          </p:nvPr>
        </p:nvSpPr>
        <p:spPr>
          <a:xfrm>
            <a:off x="1492251" y="1758951"/>
            <a:ext cx="8534400" cy="3470275"/>
          </a:xfrm>
        </p:spPr>
        <p:txBody>
          <a:bodyPr/>
          <a:lstStyle>
            <a:lvl1pPr marL="0" indent="0" algn="ctr">
              <a:buFont typeface="Wingdings" pitchFamily="2" charset="2"/>
              <a:buNone/>
              <a:defRPr/>
            </a:lvl1pPr>
          </a:lstStyle>
          <a:p>
            <a:r>
              <a:rPr lang="en-GB"/>
              <a:t>Click to edit Master subtitle style</a:t>
            </a:r>
          </a:p>
        </p:txBody>
      </p:sp>
      <p:pic>
        <p:nvPicPr>
          <p:cNvPr id="7" name="Picture 6" descr="Beta.jpg"/>
          <p:cNvPicPr>
            <a:picLocks noChangeAspect="1"/>
          </p:cNvPicPr>
          <p:nvPr userDrawn="1">
            <p:custDataLst>
              <p:tags r:id="rId4"/>
            </p:custDataLst>
          </p:nvPr>
        </p:nvPicPr>
        <p:blipFill>
          <a:blip r:embed="rId6" cstate="print"/>
          <a:stretch>
            <a:fillRect/>
          </a:stretch>
        </p:blipFill>
        <p:spPr>
          <a:xfrm>
            <a:off x="1" y="6105526"/>
            <a:ext cx="2781300" cy="752475"/>
          </a:xfrm>
          <a:prstGeom prst="rect">
            <a:avLst/>
          </a:prstGeom>
        </p:spPr>
      </p:pic>
      <p:pic>
        <p:nvPicPr>
          <p:cNvPr id="8" name="Picture 7">
            <a:extLst>
              <a:ext uri="{FF2B5EF4-FFF2-40B4-BE49-F238E27FC236}">
                <a16:creationId xmlns:a16="http://schemas.microsoft.com/office/drawing/2014/main" id="{0B1D0319-9514-4882-89BD-C5A647D80BD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405731" y="6068667"/>
            <a:ext cx="2362200" cy="6667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74638"/>
            <a:ext cx="109728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8839200" y="274639"/>
            <a:ext cx="2743200" cy="555783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custDataLst>
              <p:tags r:id="rId2"/>
            </p:custDataLst>
          </p:nvPr>
        </p:nvSpPr>
        <p:spPr>
          <a:xfrm>
            <a:off x="609600" y="274639"/>
            <a:ext cx="8026400" cy="5557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4" descr="tr_logo_thelink.jpg"/>
          <p:cNvPicPr>
            <a:picLocks noChangeAspect="1"/>
          </p:cNvPicPr>
          <p:nvPr userDrawn="1">
            <p:custDataLst>
              <p:tags r:id="rId1"/>
            </p:custDataLst>
          </p:nvPr>
        </p:nvPicPr>
        <p:blipFill>
          <a:blip r:embed="rId5" cstate="print"/>
          <a:srcRect/>
          <a:stretch>
            <a:fillRect/>
          </a:stretch>
        </p:blipFill>
        <p:spPr bwMode="auto">
          <a:xfrm>
            <a:off x="569384" y="6115051"/>
            <a:ext cx="2692400" cy="447675"/>
          </a:xfrm>
          <a:prstGeom prst="rect">
            <a:avLst/>
          </a:prstGeom>
          <a:noFill/>
          <a:ln w="9525">
            <a:noFill/>
            <a:miter lim="800000"/>
            <a:headEnd/>
            <a:tailEnd/>
          </a:ln>
        </p:spPr>
      </p:pic>
      <p:sp>
        <p:nvSpPr>
          <p:cNvPr id="2" name="Title 1"/>
          <p:cNvSpPr>
            <a:spLocks noGrp="1"/>
          </p:cNvSpPr>
          <p:nvPr>
            <p:ph type="title"/>
            <p:custDataLst>
              <p:tags r:id="rId2"/>
            </p:custDataLst>
          </p:nvPr>
        </p:nvSpPr>
        <p:spPr>
          <a:xfrm>
            <a:off x="609600" y="274638"/>
            <a:ext cx="10972800" cy="1143000"/>
          </a:xfrm>
          <a:prstGeom prst="rect">
            <a:avLst/>
          </a:prstGeom>
        </p:spPr>
        <p:txBody>
          <a:bodyPr/>
          <a:lstStyle/>
          <a:p>
            <a:r>
              <a:rPr lang="en-US"/>
              <a:t>Click to edit Master title style</a:t>
            </a:r>
            <a:endParaRPr lang="en-GB"/>
          </a:p>
        </p:txBody>
      </p:sp>
      <p:sp>
        <p:nvSpPr>
          <p:cNvPr id="3" name="Table Placeholder 2"/>
          <p:cNvSpPr>
            <a:spLocks noGrp="1"/>
          </p:cNvSpPr>
          <p:nvPr>
            <p:ph type="tbl" idx="1"/>
            <p:custDataLst>
              <p:tags r:id="rId3"/>
            </p:custDataLst>
          </p:nvPr>
        </p:nvSpPr>
        <p:spPr>
          <a:xfrm>
            <a:off x="1344085" y="1717675"/>
            <a:ext cx="9901767" cy="4114800"/>
          </a:xfrm>
        </p:spPr>
        <p:txBody>
          <a:bodyPr/>
          <a:lstStyle/>
          <a:p>
            <a:pPr lvl="0"/>
            <a:endParaRPr lang="en-GB"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over 3 – with image">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7BDF64A4-D8EC-1546-A17E-888C6E099C2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52319" t="21114" r="22650" b="66747"/>
          <a:stretch/>
        </p:blipFill>
        <p:spPr>
          <a:xfrm>
            <a:off x="9259324" y="3842158"/>
            <a:ext cx="3051673" cy="832442"/>
          </a:xfrm>
          <a:prstGeom prst="rect">
            <a:avLst/>
          </a:prstGeom>
        </p:spPr>
      </p:pic>
      <p:sp>
        <p:nvSpPr>
          <p:cNvPr id="2" name="Title 1"/>
          <p:cNvSpPr>
            <a:spLocks noGrp="1"/>
          </p:cNvSpPr>
          <p:nvPr>
            <p:ph type="ctrTitle" hasCustomPrompt="1"/>
          </p:nvPr>
        </p:nvSpPr>
        <p:spPr>
          <a:xfrm>
            <a:off x="334963" y="4328932"/>
            <a:ext cx="8924361" cy="1081018"/>
          </a:xfrm>
        </p:spPr>
        <p:txBody>
          <a:bodyPr bIns="108000" anchor="b"/>
          <a:lstStyle>
            <a:lvl1pPr algn="l">
              <a:lnSpc>
                <a:spcPct val="80000"/>
              </a:lnSpc>
              <a:defRPr sz="4000" baseline="0">
                <a:solidFill>
                  <a:schemeClr val="tx1"/>
                </a:solidFill>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334964" y="5409950"/>
            <a:ext cx="8924360" cy="3732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1"/>
            <a:ext cx="12188952" cy="4005406"/>
          </a:xfrm>
          <a:solidFill>
            <a:schemeClr val="bg1">
              <a:lumMod val="85000"/>
            </a:schemeClr>
          </a:solidFill>
        </p:spPr>
        <p:txBody>
          <a:bodyPr/>
          <a:lstStyle>
            <a:lvl1pPr>
              <a:defRPr sz="1400"/>
            </a:lvl1pPr>
          </a:lstStyle>
          <a:p>
            <a:r>
              <a:rPr lang="en-US"/>
              <a:t>Picture here. Click icon to insert picture.</a:t>
            </a:r>
          </a:p>
        </p:txBody>
      </p:sp>
      <p:sp>
        <p:nvSpPr>
          <p:cNvPr id="8" name="Text Placeholder 2">
            <a:extLst>
              <a:ext uri="{FF2B5EF4-FFF2-40B4-BE49-F238E27FC236}">
                <a16:creationId xmlns:a16="http://schemas.microsoft.com/office/drawing/2014/main" id="{4F8621A5-7B63-C94E-8E67-DFF0F9FFB4EA}"/>
              </a:ext>
            </a:extLst>
          </p:cNvPr>
          <p:cNvSpPr>
            <a:spLocks noGrp="1"/>
          </p:cNvSpPr>
          <p:nvPr>
            <p:ph type="body" sz="quarter" idx="11" hasCustomPrompt="1"/>
          </p:nvPr>
        </p:nvSpPr>
        <p:spPr>
          <a:xfrm>
            <a:off x="334963" y="5827465"/>
            <a:ext cx="3166520" cy="149917"/>
          </a:xfrm>
        </p:spPr>
        <p:txBody>
          <a:bodyPr anchor="b" anchorCtr="0"/>
          <a:lstStyle>
            <a:lvl1pPr marL="0" marR="0" indent="0" algn="l" defTabSz="914400" rtl="0" eaLnBrk="1" fontAlgn="auto" latinLnBrk="0" hangingPunct="1">
              <a:lnSpc>
                <a:spcPct val="100000"/>
              </a:lnSpc>
              <a:spcBef>
                <a:spcPts val="0"/>
              </a:spcBef>
              <a:spcAft>
                <a:spcPts val="1000"/>
              </a:spcAft>
              <a:buClrTx/>
              <a:buSzTx/>
              <a:buFont typeface="Arial" charset="0"/>
              <a:buNone/>
              <a:tabLst/>
              <a:defRPr sz="1000">
                <a:solidFill>
                  <a:schemeClr val="tx2"/>
                </a:solidFill>
              </a:defRPr>
            </a:lvl1pPr>
          </a:lstStyle>
          <a:p>
            <a:pPr lvl="0"/>
            <a:r>
              <a:rPr lang="en-US"/>
              <a:t>Click to insert date</a:t>
            </a:r>
          </a:p>
        </p:txBody>
      </p:sp>
      <p:sp>
        <p:nvSpPr>
          <p:cNvPr id="10" name="TextBox 9">
            <a:extLst>
              <a:ext uri="{FF2B5EF4-FFF2-40B4-BE49-F238E27FC236}">
                <a16:creationId xmlns:a16="http://schemas.microsoft.com/office/drawing/2014/main" id="{A870366F-10BB-1540-8E6E-C44BCE3FA508}"/>
              </a:ext>
            </a:extLst>
          </p:cNvPr>
          <p:cNvSpPr txBox="1"/>
          <p:nvPr userDrawn="1"/>
        </p:nvSpPr>
        <p:spPr>
          <a:xfrm>
            <a:off x="334963" y="6162348"/>
            <a:ext cx="3060000" cy="360000"/>
          </a:xfrm>
          <a:prstGeom prst="rect">
            <a:avLst/>
          </a:prstGeom>
          <a:noFill/>
        </p:spPr>
        <p:txBody>
          <a:bodyPr wrap="square" lIns="0" tIns="0" rIns="0" bIns="0" rtlCol="0" anchor="b" anchorCtr="0">
            <a:noAutofit/>
          </a:bodyPr>
          <a:lstStyle/>
          <a:p>
            <a:pPr algn="l"/>
            <a:r>
              <a:rPr lang="en-US" sz="1000" b="1">
                <a:latin typeface="+mn-lt"/>
              </a:rPr>
              <a:t>An LSEG Business</a:t>
            </a:r>
          </a:p>
        </p:txBody>
      </p:sp>
      <p:pic>
        <p:nvPicPr>
          <p:cNvPr id="11" name="Graphic 10">
            <a:extLst>
              <a:ext uri="{FF2B5EF4-FFF2-40B4-BE49-F238E27FC236}">
                <a16:creationId xmlns:a16="http://schemas.microsoft.com/office/drawing/2014/main" id="{CF8DEECD-6E8C-8847-B37E-ED9E5DC5ACB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51518" y="5783178"/>
            <a:ext cx="1983867" cy="890397"/>
          </a:xfrm>
          <a:prstGeom prst="rect">
            <a:avLst/>
          </a:prstGeom>
        </p:spPr>
      </p:pic>
    </p:spTree>
    <p:extLst>
      <p:ext uri="{BB962C8B-B14F-4D97-AF65-F5344CB8AC3E}">
        <p14:creationId xmlns:p14="http://schemas.microsoft.com/office/powerpoint/2010/main" val="115267366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 four column">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E81D9712-1E13-3748-8CED-E3EFEBEF4BB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6337" b="81705"/>
          <a:stretch/>
        </p:blipFill>
        <p:spPr>
          <a:xfrm>
            <a:off x="10526232" y="0"/>
            <a:ext cx="1665767" cy="1254642"/>
          </a:xfrm>
          <a:prstGeom prst="rect">
            <a:avLst/>
          </a:prstGeom>
        </p:spPr>
      </p:pic>
      <p:sp>
        <p:nvSpPr>
          <p:cNvPr id="2" name="Title 1">
            <a:extLst>
              <a:ext uri="{FF2B5EF4-FFF2-40B4-BE49-F238E27FC236}">
                <a16:creationId xmlns:a16="http://schemas.microsoft.com/office/drawing/2014/main" id="{4355C397-2659-F141-A617-F703E7FD9DEB}"/>
              </a:ext>
            </a:extLst>
          </p:cNvPr>
          <p:cNvSpPr>
            <a:spLocks noGrp="1"/>
          </p:cNvSpPr>
          <p:nvPr>
            <p:ph type="title"/>
          </p:nvPr>
        </p:nvSpPr>
        <p:spPr/>
        <p:txBody>
          <a:bodyPr/>
          <a:lstStyle>
            <a:lvl1pPr>
              <a:defRPr b="0">
                <a:solidFill>
                  <a:schemeClr val="tx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7642D894-81D9-1D4E-9154-0C62FB1BF553}"/>
              </a:ext>
            </a:extLst>
          </p:cNvPr>
          <p:cNvSpPr>
            <a:spLocks noGrp="1"/>
          </p:cNvSpPr>
          <p:nvPr>
            <p:ph type="ftr" sz="quarter" idx="10"/>
          </p:nvPr>
        </p:nvSpPr>
        <p:spPr/>
        <p:txBody>
          <a:bodyPr/>
          <a:lstStyle/>
          <a:p>
            <a:endParaRPr lang="en-US"/>
          </a:p>
        </p:txBody>
      </p:sp>
      <p:pic>
        <p:nvPicPr>
          <p:cNvPr id="18" name="Graphic 17">
            <a:extLst>
              <a:ext uri="{FF2B5EF4-FFF2-40B4-BE49-F238E27FC236}">
                <a16:creationId xmlns:a16="http://schemas.microsoft.com/office/drawing/2014/main" id="{04DC52E7-DC72-814D-A382-CEFA131347FE}"/>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85160" t="15833" b="81542"/>
          <a:stretch/>
        </p:blipFill>
        <p:spPr>
          <a:xfrm>
            <a:off x="-35440" y="6149780"/>
            <a:ext cx="1809307" cy="180000"/>
          </a:xfrm>
          <a:prstGeom prst="rect">
            <a:avLst/>
          </a:prstGeom>
        </p:spPr>
      </p:pic>
      <p:cxnSp>
        <p:nvCxnSpPr>
          <p:cNvPr id="5" name="Straight Connector 4">
            <a:extLst>
              <a:ext uri="{FF2B5EF4-FFF2-40B4-BE49-F238E27FC236}">
                <a16:creationId xmlns:a16="http://schemas.microsoft.com/office/drawing/2014/main" id="{D7603BFE-6E57-4405-962F-6644EE2591AB}"/>
              </a:ext>
            </a:extLst>
          </p:cNvPr>
          <p:cNvCxnSpPr>
            <a:cxnSpLocks/>
          </p:cNvCxnSpPr>
          <p:nvPr userDrawn="1"/>
        </p:nvCxnSpPr>
        <p:spPr>
          <a:xfrm>
            <a:off x="308989" y="694899"/>
            <a:ext cx="10210519"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9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4" descr="Beta.jpg"/>
          <p:cNvPicPr>
            <a:picLocks noChangeAspect="1"/>
          </p:cNvPicPr>
          <p:nvPr userDrawn="1">
            <p:custDataLst>
              <p:tags r:id="rId3"/>
            </p:custDataLst>
          </p:nvPr>
        </p:nvPicPr>
        <p:blipFill>
          <a:blip r:embed="rId5" cstate="print"/>
          <a:stretch>
            <a:fillRect/>
          </a:stretch>
        </p:blipFill>
        <p:spPr>
          <a:xfrm>
            <a:off x="1" y="6105526"/>
            <a:ext cx="2781300" cy="752475"/>
          </a:xfrm>
          <a:prstGeom prst="rect">
            <a:avLst/>
          </a:prstGeom>
        </p:spPr>
      </p:pic>
      <p:pic>
        <p:nvPicPr>
          <p:cNvPr id="7" name="Picture 6">
            <a:extLst>
              <a:ext uri="{FF2B5EF4-FFF2-40B4-BE49-F238E27FC236}">
                <a16:creationId xmlns:a16="http://schemas.microsoft.com/office/drawing/2014/main" id="{6516FE6E-743F-4BA5-B360-5E47880B4DE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220200" y="6105525"/>
            <a:ext cx="2362200" cy="6667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custDataLst>
              <p:tags r:id="rId2"/>
            </p:custDataLst>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custDataLst>
              <p:tags r:id="rId2"/>
            </p:custDataLst>
          </p:nvPr>
        </p:nvSpPr>
        <p:spPr>
          <a:xfrm>
            <a:off x="1344084" y="1717675"/>
            <a:ext cx="48492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custDataLst>
              <p:tags r:id="rId3"/>
            </p:custDataLst>
          </p:nvPr>
        </p:nvSpPr>
        <p:spPr>
          <a:xfrm>
            <a:off x="6396567" y="1717675"/>
            <a:ext cx="4849284"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74638"/>
            <a:ext cx="109728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custDataLst>
              <p:tags r:id="rId2"/>
            </p:custDataLst>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custDataLst>
              <p:tags r:id="rId4"/>
            </p:custDataLst>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74638"/>
            <a:ext cx="10972800" cy="1143000"/>
          </a:xfrm>
          <a:prstGeom prst="rect">
            <a:avLst/>
          </a:prstGeom>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custDataLst>
              <p:tags r:id="rId2"/>
            </p:custDataLst>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custDataLst>
              <p:tags r:id="rId3"/>
            </p:custDataLst>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custDataLst>
              <p:tags r:id="rId2"/>
            </p:custDataLst>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custDataLst>
              <p:tags r:id="rId3"/>
            </p:custDataLst>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custDataLst>
              <p:tags r:id="rId16"/>
            </p:custDataLst>
          </p:nvPr>
        </p:nvSpPr>
        <p:spPr bwMode="auto">
          <a:xfrm>
            <a:off x="1344085" y="1717675"/>
            <a:ext cx="9901767"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95282" name="Rectangle 18"/>
          <p:cNvSpPr>
            <a:spLocks noChangeArrowheads="1"/>
          </p:cNvSpPr>
          <p:nvPr userDrawn="1">
            <p:custDataLst>
              <p:tags r:id="rId17"/>
            </p:custDataLst>
          </p:nvPr>
        </p:nvSpPr>
        <p:spPr bwMode="auto">
          <a:xfrm flipV="1">
            <a:off x="770467" y="1209676"/>
            <a:ext cx="10162117" cy="746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hangingPunct="0">
              <a:defRPr/>
            </a:pPr>
            <a:endParaRPr lang="en-GB" sz="2400" dirty="0">
              <a:cs typeface="+mn-cs"/>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9" r:id="rId12"/>
    <p:sldLayoutId id="2147483820" r:id="rId13"/>
    <p:sldLayoutId id="2147483821"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4.xml"/><Relationship Id="rId6" Type="http://schemas.openxmlformats.org/officeDocument/2006/relationships/image" Target="../media/image17.jpeg"/><Relationship Id="rId5"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hyperlink" Target="https://developers.refinitiv.com/en/api-catalog?q1=devportal%3Acapability/recommended&amp;x1=api_capabilities" TargetMode="External"/><Relationship Id="rId13" Type="http://schemas.openxmlformats.org/officeDocument/2006/relationships/hyperlink" Target="https://www.oreilly.com/library/view/python-for-algorithmic/9781492053347/" TargetMode="External"/><Relationship Id="rId3" Type="http://schemas.openxmlformats.org/officeDocument/2006/relationships/image" Target="../media/image13.png"/><Relationship Id="rId7" Type="http://schemas.openxmlformats.org/officeDocument/2006/relationships/hyperlink" Target="https://community.developers.refinitiv.com/index.html?" TargetMode="External"/><Relationship Id="rId12" Type="http://schemas.openxmlformats.org/officeDocument/2006/relationships/hyperlink" Target="https://www.oreilly.com/library/view/python-for-finance/9781492024323/" TargetMode="External"/><Relationship Id="rId2" Type="http://schemas.openxmlformats.org/officeDocument/2006/relationships/image" Target="../media/image14.png"/><Relationship Id="rId16" Type="http://schemas.openxmlformats.org/officeDocument/2006/relationships/hyperlink" Target="https://www.meetup.com/python-for-quant-finance-london/" TargetMode="External"/><Relationship Id="rId1" Type="http://schemas.openxmlformats.org/officeDocument/2006/relationships/slideLayout" Target="../slideLayouts/slideLayout14.xml"/><Relationship Id="rId6" Type="http://schemas.openxmlformats.org/officeDocument/2006/relationships/hyperlink" Target="https://developers.refinitiv.com/en/article-catalog" TargetMode="External"/><Relationship Id="rId11" Type="http://schemas.openxmlformats.org/officeDocument/2006/relationships/hyperlink" Target="https://developers.refinitiv.com/en/api-catalog/eikon/eikon-data-api/tutorials#python-quants-video-tutorial-series" TargetMode="External"/><Relationship Id="rId5" Type="http://schemas.openxmlformats.org/officeDocument/2006/relationships/hyperlink" Target="https://developers.refinitiv.com/en" TargetMode="External"/><Relationship Id="rId15" Type="http://schemas.openxmlformats.org/officeDocument/2006/relationships/hyperlink" Target="https://home.tpq.io/" TargetMode="External"/><Relationship Id="rId10" Type="http://schemas.openxmlformats.org/officeDocument/2006/relationships/hyperlink" Target="https://github.com/Refinitiv-API-Samples/Example.EikonAPI.Python.STA_Presentation" TargetMode="External"/><Relationship Id="rId4" Type="http://schemas.openxmlformats.org/officeDocument/2006/relationships/hyperlink" Target="https://beta-group-academy.thinkific.com/" TargetMode="External"/><Relationship Id="rId9" Type="http://schemas.openxmlformats.org/officeDocument/2006/relationships/hyperlink" Target="https://developers.refinitiv.com/en/use-cases-catalog" TargetMode="External"/><Relationship Id="rId14" Type="http://schemas.openxmlformats.org/officeDocument/2006/relationships/hyperlink" Target="https://www.oreilly.com/library/view/artificial-intelligence-in/978149205542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calendly.com/betagroup/consultancy" TargetMode="External"/><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hyperlink" Target="http://beta-group-academy.thinkific.com/" TargetMode="External"/><Relationship Id="rId5" Type="http://schemas.openxmlformats.org/officeDocument/2006/relationships/hyperlink" Target="https://calendly.com/betagroup/discuss-in-house-event" TargetMode="External"/><Relationship Id="rId4" Type="http://schemas.openxmlformats.org/officeDocument/2006/relationships/hyperlink" Target="http://www.betagroup.co.uk/cour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EE9FBD-C5ED-2D44-80C5-A3D39F3DB3B5}"/>
              </a:ext>
            </a:extLst>
          </p:cNvPr>
          <p:cNvSpPr>
            <a:spLocks noGrp="1"/>
          </p:cNvSpPr>
          <p:nvPr>
            <p:ph type="ctrTitle"/>
          </p:nvPr>
        </p:nvSpPr>
        <p:spPr>
          <a:xfrm>
            <a:off x="334963" y="4144695"/>
            <a:ext cx="8924361" cy="1081018"/>
          </a:xfrm>
        </p:spPr>
        <p:txBody>
          <a:bodyPr/>
          <a:lstStyle/>
          <a:p>
            <a:r>
              <a:rPr lang="en-US" sz="3200" b="1" dirty="0"/>
              <a:t>Systematic Technical Analysis and Strategy Backtesting using Python</a:t>
            </a:r>
          </a:p>
        </p:txBody>
      </p:sp>
      <p:pic>
        <p:nvPicPr>
          <p:cNvPr id="11" name="Picture Placeholder 5">
            <a:extLst>
              <a:ext uri="{FF2B5EF4-FFF2-40B4-BE49-F238E27FC236}">
                <a16:creationId xmlns:a16="http://schemas.microsoft.com/office/drawing/2014/main" id="{BFF6CC6F-1E01-1A44-8037-AEB5A19E0F6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179" r="179"/>
          <a:stretch/>
        </p:blipFill>
        <p:spPr>
          <a:xfrm>
            <a:off x="3048" y="0"/>
            <a:ext cx="12188952" cy="4005406"/>
          </a:xfrm>
        </p:spPr>
      </p:pic>
      <p:pic>
        <p:nvPicPr>
          <p:cNvPr id="6" name="Picture 5">
            <a:extLst>
              <a:ext uri="{FF2B5EF4-FFF2-40B4-BE49-F238E27FC236}">
                <a16:creationId xmlns:a16="http://schemas.microsoft.com/office/drawing/2014/main" id="{FF5B6A15-311A-6542-018D-D6728C838855}"/>
              </a:ext>
            </a:extLst>
          </p:cNvPr>
          <p:cNvPicPr>
            <a:picLocks noChangeAspect="1"/>
          </p:cNvPicPr>
          <p:nvPr/>
        </p:nvPicPr>
        <p:blipFill>
          <a:blip r:embed="rId4"/>
          <a:stretch>
            <a:fillRect/>
          </a:stretch>
        </p:blipFill>
        <p:spPr>
          <a:xfrm>
            <a:off x="7287514" y="5709399"/>
            <a:ext cx="4773857" cy="886843"/>
          </a:xfrm>
          <a:prstGeom prst="rect">
            <a:avLst/>
          </a:prstGeom>
        </p:spPr>
      </p:pic>
      <p:pic>
        <p:nvPicPr>
          <p:cNvPr id="7" name="Picture 6">
            <a:extLst>
              <a:ext uri="{FF2B5EF4-FFF2-40B4-BE49-F238E27FC236}">
                <a16:creationId xmlns:a16="http://schemas.microsoft.com/office/drawing/2014/main" id="{CD7B003E-AA5E-6C56-5D7E-39ED14B922AD}"/>
              </a:ext>
            </a:extLst>
          </p:cNvPr>
          <p:cNvPicPr>
            <a:picLocks noChangeAspect="1"/>
          </p:cNvPicPr>
          <p:nvPr/>
        </p:nvPicPr>
        <p:blipFill>
          <a:blip r:embed="rId5"/>
          <a:stretch>
            <a:fillRect/>
          </a:stretch>
        </p:blipFill>
        <p:spPr>
          <a:xfrm>
            <a:off x="0" y="5537200"/>
            <a:ext cx="3124200" cy="1320800"/>
          </a:xfrm>
          <a:prstGeom prst="rect">
            <a:avLst/>
          </a:prstGeom>
        </p:spPr>
      </p:pic>
      <p:sp>
        <p:nvSpPr>
          <p:cNvPr id="2" name="Subtitle 1">
            <a:extLst>
              <a:ext uri="{FF2B5EF4-FFF2-40B4-BE49-F238E27FC236}">
                <a16:creationId xmlns:a16="http://schemas.microsoft.com/office/drawing/2014/main" id="{C83B3C50-3612-314D-8E97-E43E6C65B7B2}"/>
              </a:ext>
            </a:extLst>
          </p:cNvPr>
          <p:cNvSpPr>
            <a:spLocks noGrp="1"/>
          </p:cNvSpPr>
          <p:nvPr>
            <p:ph type="subTitle" idx="1"/>
          </p:nvPr>
        </p:nvSpPr>
        <p:spPr>
          <a:xfrm>
            <a:off x="334962" y="2838100"/>
            <a:ext cx="5075237" cy="716530"/>
          </a:xfrm>
        </p:spPr>
        <p:txBody>
          <a:bodyPr/>
          <a:lstStyle/>
          <a:p>
            <a:pPr defTabSz="693738"/>
            <a:r>
              <a:rPr lang="en-GB" sz="1800" dirty="0">
                <a:solidFill>
                  <a:schemeClr val="bg1"/>
                </a:solidFill>
                <a:latin typeface="Tahoma" pitchFamily="34" charset="0"/>
              </a:rPr>
              <a:t>Trevor Neil MCSI MSTA – BETA Group</a:t>
            </a:r>
          </a:p>
          <a:p>
            <a:pPr defTabSz="693738"/>
            <a:r>
              <a:rPr lang="en-GB" sz="1800" dirty="0">
                <a:solidFill>
                  <a:schemeClr val="bg1"/>
                </a:solidFill>
                <a:latin typeface="Tahoma" pitchFamily="34" charset="0"/>
              </a:rPr>
              <a:t>Jason Ramchandani – LSEG/Refinitiv</a:t>
            </a:r>
          </a:p>
        </p:txBody>
      </p:sp>
      <p:pic>
        <p:nvPicPr>
          <p:cNvPr id="9" name="Picture 8">
            <a:extLst>
              <a:ext uri="{FF2B5EF4-FFF2-40B4-BE49-F238E27FC236}">
                <a16:creationId xmlns:a16="http://schemas.microsoft.com/office/drawing/2014/main" id="{0D113473-770D-6E9C-26DA-84467BFDF1C7}"/>
              </a:ext>
            </a:extLst>
          </p:cNvPr>
          <p:cNvPicPr>
            <a:picLocks noChangeAspect="1"/>
          </p:cNvPicPr>
          <p:nvPr/>
        </p:nvPicPr>
        <p:blipFill>
          <a:blip r:embed="rId6"/>
          <a:stretch>
            <a:fillRect/>
          </a:stretch>
        </p:blipFill>
        <p:spPr>
          <a:xfrm>
            <a:off x="517070" y="158750"/>
            <a:ext cx="943429" cy="908050"/>
          </a:xfrm>
          <a:prstGeom prst="rect">
            <a:avLst/>
          </a:prstGeom>
        </p:spPr>
      </p:pic>
      <p:sp>
        <p:nvSpPr>
          <p:cNvPr id="10" name="TextBox 9">
            <a:extLst>
              <a:ext uri="{FF2B5EF4-FFF2-40B4-BE49-F238E27FC236}">
                <a16:creationId xmlns:a16="http://schemas.microsoft.com/office/drawing/2014/main" id="{1BBCDDCA-E5D2-2ED8-B8AA-81728300F4C6}"/>
              </a:ext>
            </a:extLst>
          </p:cNvPr>
          <p:cNvSpPr txBox="1"/>
          <p:nvPr/>
        </p:nvSpPr>
        <p:spPr>
          <a:xfrm>
            <a:off x="1460499" y="158750"/>
            <a:ext cx="4445001" cy="830997"/>
          </a:xfrm>
          <a:prstGeom prst="rect">
            <a:avLst/>
          </a:prstGeom>
          <a:noFill/>
        </p:spPr>
        <p:txBody>
          <a:bodyPr wrap="square" rtlCol="0">
            <a:spAutoFit/>
          </a:bodyPr>
          <a:lstStyle/>
          <a:p>
            <a:pPr algn="l" fontAlgn="base"/>
            <a:r>
              <a:rPr lang="en-GB" i="0" dirty="0">
                <a:solidFill>
                  <a:schemeClr val="bg1"/>
                </a:solidFill>
                <a:effectLst/>
                <a:latin typeface="Source Sans Pro" panose="020B0503030403020204" pitchFamily="34" charset="0"/>
              </a:rPr>
              <a:t>Technicals to Trading Systems</a:t>
            </a:r>
          </a:p>
          <a:p>
            <a:pPr algn="l" fontAlgn="base"/>
            <a:r>
              <a:rPr lang="en-GB" dirty="0">
                <a:solidFill>
                  <a:schemeClr val="bg1"/>
                </a:solidFill>
                <a:latin typeface="Source Sans Pro" panose="020B0503030403020204" pitchFamily="34" charset="0"/>
              </a:rPr>
              <a:t>Conference 2023</a:t>
            </a:r>
            <a:endParaRPr lang="en-GB"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241838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5B6A15-311A-6542-018D-D6728C838855}"/>
              </a:ext>
            </a:extLst>
          </p:cNvPr>
          <p:cNvPicPr>
            <a:picLocks noChangeAspect="1"/>
          </p:cNvPicPr>
          <p:nvPr/>
        </p:nvPicPr>
        <p:blipFill>
          <a:blip r:embed="rId3"/>
          <a:stretch>
            <a:fillRect/>
          </a:stretch>
        </p:blipFill>
        <p:spPr>
          <a:xfrm>
            <a:off x="7287514" y="5709399"/>
            <a:ext cx="4773857" cy="886843"/>
          </a:xfrm>
          <a:prstGeom prst="rect">
            <a:avLst/>
          </a:prstGeom>
        </p:spPr>
      </p:pic>
      <p:pic>
        <p:nvPicPr>
          <p:cNvPr id="7" name="Picture 6">
            <a:extLst>
              <a:ext uri="{FF2B5EF4-FFF2-40B4-BE49-F238E27FC236}">
                <a16:creationId xmlns:a16="http://schemas.microsoft.com/office/drawing/2014/main" id="{CD7B003E-AA5E-6C56-5D7E-39ED14B922AD}"/>
              </a:ext>
            </a:extLst>
          </p:cNvPr>
          <p:cNvPicPr>
            <a:picLocks noChangeAspect="1"/>
          </p:cNvPicPr>
          <p:nvPr/>
        </p:nvPicPr>
        <p:blipFill>
          <a:blip r:embed="rId4"/>
          <a:stretch>
            <a:fillRect/>
          </a:stretch>
        </p:blipFill>
        <p:spPr>
          <a:xfrm>
            <a:off x="0" y="5537200"/>
            <a:ext cx="3124200" cy="1320800"/>
          </a:xfrm>
          <a:prstGeom prst="rect">
            <a:avLst/>
          </a:prstGeom>
        </p:spPr>
      </p:pic>
      <p:pic>
        <p:nvPicPr>
          <p:cNvPr id="15" name="Picture Placeholder 14">
            <a:extLst>
              <a:ext uri="{FF2B5EF4-FFF2-40B4-BE49-F238E27FC236}">
                <a16:creationId xmlns:a16="http://schemas.microsoft.com/office/drawing/2014/main" id="{0A4BE617-8E79-CEFD-36F8-5D73C62557C9}"/>
              </a:ext>
            </a:extLst>
          </p:cNvPr>
          <p:cNvPicPr>
            <a:picLocks noGrp="1" noChangeAspect="1"/>
          </p:cNvPicPr>
          <p:nvPr>
            <p:ph type="pic" sz="quarter" idx="10"/>
          </p:nvPr>
        </p:nvPicPr>
        <p:blipFill rotWithShape="1">
          <a:blip r:embed="rId5">
            <a:extLst>
              <a:ext uri="{28A0092B-C50C-407E-A947-70E740481C1C}">
                <a14:useLocalDpi xmlns:a14="http://schemas.microsoft.com/office/drawing/2010/main" val="0"/>
              </a:ext>
            </a:extLst>
          </a:blip>
          <a:srcRect t="6838" b="49348"/>
          <a:stretch/>
        </p:blipFill>
        <p:spPr>
          <a:xfrm>
            <a:off x="0" y="24077"/>
            <a:ext cx="12188952" cy="3230033"/>
          </a:xfrm>
          <a:prstGeom prst="rect">
            <a:avLst/>
          </a:prstGeom>
          <a:noFill/>
        </p:spPr>
      </p:pic>
      <p:sp>
        <p:nvSpPr>
          <p:cNvPr id="18" name="TextBox 17">
            <a:extLst>
              <a:ext uri="{FF2B5EF4-FFF2-40B4-BE49-F238E27FC236}">
                <a16:creationId xmlns:a16="http://schemas.microsoft.com/office/drawing/2014/main" id="{7684D94C-2BC5-50B9-D616-87E68044F115}"/>
              </a:ext>
            </a:extLst>
          </p:cNvPr>
          <p:cNvSpPr txBox="1"/>
          <p:nvPr/>
        </p:nvSpPr>
        <p:spPr>
          <a:xfrm>
            <a:off x="347664" y="3603891"/>
            <a:ext cx="8131310" cy="1421928"/>
          </a:xfrm>
          <a:prstGeom prst="rect">
            <a:avLst/>
          </a:prstGeom>
          <a:noFill/>
        </p:spPr>
        <p:txBody>
          <a:bodyPr wrap="square">
            <a:spAutoFit/>
          </a:bodyPr>
          <a:lstStyle/>
          <a:p>
            <a:pPr marL="0" indent="0">
              <a:lnSpc>
                <a:spcPct val="90000"/>
              </a:lnSpc>
              <a:spcBef>
                <a:spcPts val="0"/>
              </a:spcBef>
              <a:spcAft>
                <a:spcPts val="600"/>
              </a:spcAft>
              <a:buNone/>
            </a:pPr>
            <a:r>
              <a:rPr lang="en-GB" sz="2400" i="1" dirty="0"/>
              <a:t>This session is educational to help you to learn how to develop strategies for yourself. Let no one kid you that you can listen to a few talks and be given the holy grail. There is no holy grail. Just education, discipline, skill and hard work. </a:t>
            </a:r>
          </a:p>
        </p:txBody>
      </p:sp>
      <p:sp>
        <p:nvSpPr>
          <p:cNvPr id="19" name="TextBox 18">
            <a:extLst>
              <a:ext uri="{FF2B5EF4-FFF2-40B4-BE49-F238E27FC236}">
                <a16:creationId xmlns:a16="http://schemas.microsoft.com/office/drawing/2014/main" id="{9E79DC68-E173-4B88-BC67-B6BA4F43D358}"/>
              </a:ext>
            </a:extLst>
          </p:cNvPr>
          <p:cNvSpPr txBox="1"/>
          <p:nvPr/>
        </p:nvSpPr>
        <p:spPr>
          <a:xfrm>
            <a:off x="219109" y="211586"/>
            <a:ext cx="5810181" cy="523220"/>
          </a:xfrm>
          <a:prstGeom prst="rect">
            <a:avLst/>
          </a:prstGeom>
          <a:noFill/>
        </p:spPr>
        <p:txBody>
          <a:bodyPr wrap="square" rtlCol="0">
            <a:spAutoFit/>
          </a:bodyPr>
          <a:lstStyle/>
          <a:p>
            <a:r>
              <a:rPr lang="en-US" sz="2800" dirty="0">
                <a:solidFill>
                  <a:schemeClr val="bg1"/>
                </a:solidFill>
              </a:rPr>
              <a:t>Trust me, I’m a Techincal Analyst!</a:t>
            </a:r>
          </a:p>
        </p:txBody>
      </p:sp>
    </p:spTree>
    <p:extLst>
      <p:ext uri="{BB962C8B-B14F-4D97-AF65-F5344CB8AC3E}">
        <p14:creationId xmlns:p14="http://schemas.microsoft.com/office/powerpoint/2010/main" val="29850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US" sz="3200" b="1" dirty="0">
                <a:solidFill>
                  <a:srgbClr val="0432FF"/>
                </a:solidFill>
                <a:latin typeface="+mn-lt"/>
              </a:rPr>
              <a:t>Todays Agenda</a:t>
            </a: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2"/>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3"/>
          <a:stretch>
            <a:fillRect/>
          </a:stretch>
        </p:blipFill>
        <p:spPr>
          <a:xfrm>
            <a:off x="7287514" y="5709399"/>
            <a:ext cx="4773857" cy="886843"/>
          </a:xfrm>
          <a:prstGeom prst="rect">
            <a:avLst/>
          </a:prstGeom>
        </p:spPr>
      </p:pic>
      <p:sp>
        <p:nvSpPr>
          <p:cNvPr id="11" name="Content Placeholder 5">
            <a:extLst>
              <a:ext uri="{FF2B5EF4-FFF2-40B4-BE49-F238E27FC236}">
                <a16:creationId xmlns:a16="http://schemas.microsoft.com/office/drawing/2014/main" id="{B0E378AE-6BBD-16B1-6A53-E54F07361C06}"/>
              </a:ext>
            </a:extLst>
          </p:cNvPr>
          <p:cNvSpPr txBox="1">
            <a:spLocks/>
          </p:cNvSpPr>
          <p:nvPr/>
        </p:nvSpPr>
        <p:spPr>
          <a:xfrm>
            <a:off x="759885" y="1171575"/>
            <a:ext cx="9901767" cy="4114800"/>
          </a:xfrm>
          <a:prstGeom prst="rect">
            <a:avLst/>
          </a:prstGeom>
          <a:solidFill>
            <a:schemeClr val="bg1"/>
          </a:solidFill>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r>
              <a:rPr lang="en-GB" sz="2800" b="0" kern="0" dirty="0"/>
              <a:t>Systematic Trading Process</a:t>
            </a:r>
          </a:p>
          <a:p>
            <a:r>
              <a:rPr lang="en-GB" sz="2800" b="0" kern="0" dirty="0"/>
              <a:t>Using Eikon/Workspace APIs</a:t>
            </a:r>
          </a:p>
          <a:p>
            <a:r>
              <a:rPr lang="en-GB" sz="2800" b="0" kern="0" dirty="0"/>
              <a:t>Using TA Indicators in your program</a:t>
            </a:r>
          </a:p>
          <a:p>
            <a:r>
              <a:rPr lang="en-GB" sz="2800" b="0" kern="0" dirty="0"/>
              <a:t>Creating &amp; </a:t>
            </a:r>
            <a:r>
              <a:rPr lang="en-GB" sz="2800" b="0" kern="0" dirty="0" err="1"/>
              <a:t>backtesting</a:t>
            </a:r>
            <a:r>
              <a:rPr lang="en-GB" sz="2800" b="0" kern="0" dirty="0"/>
              <a:t> a simple SMA </a:t>
            </a:r>
            <a:r>
              <a:rPr lang="en-GB" sz="2800" b="0" kern="0" dirty="0" err="1"/>
              <a:t>XOver</a:t>
            </a:r>
            <a:r>
              <a:rPr lang="en-GB" sz="2800" b="0" kern="0" dirty="0"/>
              <a:t> strategy </a:t>
            </a:r>
          </a:p>
          <a:p>
            <a:r>
              <a:rPr lang="en-GB" sz="2800" b="0" kern="0" dirty="0"/>
              <a:t>Creating &amp; testing an AI strategy using lagged data patterns</a:t>
            </a:r>
          </a:p>
          <a:p>
            <a:r>
              <a:rPr lang="en-GB" sz="2800" b="0" kern="0" dirty="0"/>
              <a:t>In sample, then out of sample testing</a:t>
            </a:r>
          </a:p>
          <a:p>
            <a:r>
              <a:rPr lang="en-GB" sz="2800" b="0" kern="0" dirty="0"/>
              <a:t>Q&amp;A</a:t>
            </a:r>
          </a:p>
        </p:txBody>
      </p:sp>
      <p:sp>
        <p:nvSpPr>
          <p:cNvPr id="2" name="TextBox 1">
            <a:extLst>
              <a:ext uri="{FF2B5EF4-FFF2-40B4-BE49-F238E27FC236}">
                <a16:creationId xmlns:a16="http://schemas.microsoft.com/office/drawing/2014/main" id="{C821B958-B0CC-EAC9-4BAF-B04340F388DB}"/>
              </a:ext>
            </a:extLst>
          </p:cNvPr>
          <p:cNvSpPr txBox="1"/>
          <p:nvPr/>
        </p:nvSpPr>
        <p:spPr>
          <a:xfrm>
            <a:off x="664028" y="98462"/>
            <a:ext cx="3298372" cy="584775"/>
          </a:xfrm>
          <a:prstGeom prst="rect">
            <a:avLst/>
          </a:prstGeom>
          <a:noFill/>
        </p:spPr>
        <p:txBody>
          <a:bodyPr wrap="square" rtlCol="0">
            <a:spAutoFit/>
          </a:bodyPr>
          <a:lstStyle/>
          <a:p>
            <a:r>
              <a:rPr lang="en-US" sz="3200" b="1" dirty="0">
                <a:solidFill>
                  <a:srgbClr val="0432FF"/>
                </a:solidFill>
                <a:latin typeface="+mn-lt"/>
              </a:rPr>
              <a:t>Todays Agenda</a:t>
            </a:r>
            <a:endParaRPr lang="en-US" sz="3200" dirty="0"/>
          </a:p>
        </p:txBody>
      </p:sp>
    </p:spTree>
    <p:extLst>
      <p:ext uri="{BB962C8B-B14F-4D97-AF65-F5344CB8AC3E}">
        <p14:creationId xmlns:p14="http://schemas.microsoft.com/office/powerpoint/2010/main" val="170638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GB" sz="3200" b="1" dirty="0">
                <a:solidFill>
                  <a:srgbClr val="0432FF"/>
                </a:solidFill>
              </a:rPr>
              <a:t>Trevor Neil MCSI FSTA – BETA Group</a:t>
            </a:r>
            <a:endParaRPr lang="en-US" sz="3200" b="1" dirty="0">
              <a:solidFill>
                <a:srgbClr val="0432FF"/>
              </a:solidFill>
            </a:endParaRP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4"/>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5"/>
          <a:stretch>
            <a:fillRect/>
          </a:stretch>
        </p:blipFill>
        <p:spPr>
          <a:xfrm>
            <a:off x="7287514" y="5709399"/>
            <a:ext cx="4773857" cy="886843"/>
          </a:xfrm>
          <a:prstGeom prst="rect">
            <a:avLst/>
          </a:prstGeom>
        </p:spPr>
      </p:pic>
      <p:sp>
        <p:nvSpPr>
          <p:cNvPr id="4" name="TextBox 3">
            <a:extLst>
              <a:ext uri="{FF2B5EF4-FFF2-40B4-BE49-F238E27FC236}">
                <a16:creationId xmlns:a16="http://schemas.microsoft.com/office/drawing/2014/main" id="{A8663ADA-C2DA-2F95-3AD0-32335229D9E5}"/>
              </a:ext>
            </a:extLst>
          </p:cNvPr>
          <p:cNvSpPr txBox="1"/>
          <p:nvPr/>
        </p:nvSpPr>
        <p:spPr>
          <a:xfrm>
            <a:off x="419100" y="914400"/>
            <a:ext cx="10134600" cy="579749"/>
          </a:xfrm>
          <a:prstGeom prst="rect">
            <a:avLst/>
          </a:prstGeom>
          <a:solidFill>
            <a:schemeClr val="bg1"/>
          </a:solidFill>
        </p:spPr>
        <p:txBody>
          <a:bodyPr wrap="square" rtlCol="0">
            <a:spAutoFit/>
          </a:bodyPr>
          <a:lstStyle/>
          <a:p>
            <a:endParaRPr lang="en-US" dirty="0"/>
          </a:p>
        </p:txBody>
      </p:sp>
      <p:sp>
        <p:nvSpPr>
          <p:cNvPr id="6" name="Content Placeholder 3">
            <a:extLst>
              <a:ext uri="{FF2B5EF4-FFF2-40B4-BE49-F238E27FC236}">
                <a16:creationId xmlns:a16="http://schemas.microsoft.com/office/drawing/2014/main" id="{60C2D7B0-78FF-82FC-D721-DFD59EBD5A8B}"/>
              </a:ext>
            </a:extLst>
          </p:cNvPr>
          <p:cNvSpPr txBox="1">
            <a:spLocks/>
          </p:cNvSpPr>
          <p:nvPr/>
        </p:nvSpPr>
        <p:spPr>
          <a:xfrm>
            <a:off x="4038600" y="914400"/>
            <a:ext cx="8153400" cy="4114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r>
              <a:rPr lang="en-GB" sz="2000" b="0" kern="0" dirty="0">
                <a:solidFill>
                  <a:srgbClr val="000000"/>
                </a:solidFill>
                <a:latin typeface="Arial" panose="020B0604020202020204" pitchFamily="34" charset="0"/>
              </a:rPr>
              <a:t>Trevor has been a professional trader and technical analyst for over 40 years..</a:t>
            </a:r>
          </a:p>
          <a:p>
            <a:r>
              <a:rPr lang="en-GB" sz="2000" b="0" kern="0" dirty="0">
                <a:solidFill>
                  <a:srgbClr val="000000"/>
                </a:solidFill>
                <a:latin typeface="Arial" panose="020B0604020202020204" pitchFamily="34" charset="0"/>
              </a:rPr>
              <a:t>He was on the board which created the STA and served under its first four chairman. He was made a Fellow in 2022. He is an International Goodwill Ambassador for IFTA. </a:t>
            </a:r>
          </a:p>
          <a:p>
            <a:r>
              <a:rPr lang="en-GB" sz="2000" b="0" kern="0" dirty="0">
                <a:solidFill>
                  <a:srgbClr val="000000"/>
                </a:solidFill>
                <a:latin typeface="Arial" panose="020B0604020202020204" pitchFamily="34" charset="0"/>
              </a:rPr>
              <a:t>He started his long career at 18 as a floor trader on the London Coffee Exchange for Merryll Lynch and has worked as broker, fund manager and technical analyst ever since. His only break from trading was when he was Global Head of Technical Analysis at Blomberg over 20 years ago.</a:t>
            </a:r>
          </a:p>
          <a:p>
            <a:r>
              <a:rPr lang="en-GB" sz="2000" b="0" kern="0" dirty="0">
                <a:solidFill>
                  <a:srgbClr val="000000"/>
                </a:solidFill>
                <a:latin typeface="Arial" panose="020B0604020202020204" pitchFamily="34" charset="0"/>
              </a:rPr>
              <a:t>Today, he is retained technical analyst for EnBW, CMC Markets and other major firms and is a director of RRG Research BV and BETA Group. He helps dealing desks and analysts use technical analysis in their work process. He has presented the popular Trevor Neil’s Technical Analysis Surgery webinar hosted by Refinitiv for over 15 years. </a:t>
            </a:r>
          </a:p>
        </p:txBody>
      </p:sp>
      <p:pic>
        <p:nvPicPr>
          <p:cNvPr id="3" name="Picture 2" descr="Me1 pointing right.jpg">
            <a:extLst>
              <a:ext uri="{FF2B5EF4-FFF2-40B4-BE49-F238E27FC236}">
                <a16:creationId xmlns:a16="http://schemas.microsoft.com/office/drawing/2014/main" id="{EAEE3203-A1D0-DA5B-A1AC-9492BF5A89E1}"/>
              </a:ext>
            </a:extLst>
          </p:cNvPr>
          <p:cNvPicPr>
            <a:picLocks noChangeAspect="1"/>
          </p:cNvPicPr>
          <p:nvPr>
            <p:custDataLst>
              <p:tags r:id="rId1"/>
            </p:custDataLst>
          </p:nvPr>
        </p:nvPicPr>
        <p:blipFill>
          <a:blip r:embed="rId6" cstate="print"/>
          <a:stretch>
            <a:fillRect/>
          </a:stretch>
        </p:blipFill>
        <p:spPr>
          <a:xfrm>
            <a:off x="765672" y="1303648"/>
            <a:ext cx="3124200" cy="3024225"/>
          </a:xfrm>
          <a:prstGeom prst="rect">
            <a:avLst/>
          </a:prstGeom>
        </p:spPr>
      </p:pic>
      <p:sp>
        <p:nvSpPr>
          <p:cNvPr id="2" name="TextBox 1">
            <a:extLst>
              <a:ext uri="{FF2B5EF4-FFF2-40B4-BE49-F238E27FC236}">
                <a16:creationId xmlns:a16="http://schemas.microsoft.com/office/drawing/2014/main" id="{39874120-E6A3-C897-A80C-FBBA833FC773}"/>
              </a:ext>
            </a:extLst>
          </p:cNvPr>
          <p:cNvSpPr txBox="1"/>
          <p:nvPr/>
        </p:nvSpPr>
        <p:spPr>
          <a:xfrm>
            <a:off x="674914" y="114209"/>
            <a:ext cx="8708573" cy="584775"/>
          </a:xfrm>
          <a:prstGeom prst="rect">
            <a:avLst/>
          </a:prstGeom>
          <a:noFill/>
        </p:spPr>
        <p:txBody>
          <a:bodyPr wrap="square" rtlCol="0">
            <a:spAutoFit/>
          </a:bodyPr>
          <a:lstStyle/>
          <a:p>
            <a:r>
              <a:rPr lang="en-GB" sz="3200" b="1" dirty="0">
                <a:solidFill>
                  <a:srgbClr val="0432FF"/>
                </a:solidFill>
                <a:latin typeface="+mn-lt"/>
              </a:rPr>
              <a:t>Trevor Neil MCSI FSTA – BETA Group</a:t>
            </a:r>
            <a:endParaRPr lang="en-US" sz="3200" dirty="0">
              <a:latin typeface="+mn-lt"/>
            </a:endParaRPr>
          </a:p>
        </p:txBody>
      </p:sp>
    </p:spTree>
    <p:extLst>
      <p:ext uri="{BB962C8B-B14F-4D97-AF65-F5344CB8AC3E}">
        <p14:creationId xmlns:p14="http://schemas.microsoft.com/office/powerpoint/2010/main" val="241874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GB" sz="3200" b="1" dirty="0">
                <a:solidFill>
                  <a:srgbClr val="0432FF"/>
                </a:solidFill>
              </a:rPr>
              <a:t>Jason Ramchandani - Lead Developer Advocate</a:t>
            </a:r>
            <a:endParaRPr lang="en-US" sz="3200" b="1" dirty="0">
              <a:solidFill>
                <a:srgbClr val="0432FF"/>
              </a:solidFill>
            </a:endParaRP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2"/>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3"/>
          <a:stretch>
            <a:fillRect/>
          </a:stretch>
        </p:blipFill>
        <p:spPr>
          <a:xfrm>
            <a:off x="7287514" y="5709399"/>
            <a:ext cx="4773857" cy="886843"/>
          </a:xfrm>
          <a:prstGeom prst="rect">
            <a:avLst/>
          </a:prstGeom>
        </p:spPr>
      </p:pic>
      <p:sp>
        <p:nvSpPr>
          <p:cNvPr id="4" name="TextBox 3">
            <a:extLst>
              <a:ext uri="{FF2B5EF4-FFF2-40B4-BE49-F238E27FC236}">
                <a16:creationId xmlns:a16="http://schemas.microsoft.com/office/drawing/2014/main" id="{A8663ADA-C2DA-2F95-3AD0-32335229D9E5}"/>
              </a:ext>
            </a:extLst>
          </p:cNvPr>
          <p:cNvSpPr txBox="1"/>
          <p:nvPr/>
        </p:nvSpPr>
        <p:spPr>
          <a:xfrm>
            <a:off x="618324" y="95499"/>
            <a:ext cx="10134600" cy="584775"/>
          </a:xfrm>
          <a:prstGeom prst="rect">
            <a:avLst/>
          </a:prstGeom>
          <a:solidFill>
            <a:schemeClr val="bg1"/>
          </a:solidFill>
        </p:spPr>
        <p:txBody>
          <a:bodyPr wrap="square" rtlCol="0">
            <a:spAutoFit/>
          </a:bodyPr>
          <a:lstStyle/>
          <a:p>
            <a:r>
              <a:rPr lang="en-GB" sz="3200" b="1" dirty="0">
                <a:solidFill>
                  <a:srgbClr val="0432FF"/>
                </a:solidFill>
                <a:latin typeface="+mn-lt"/>
              </a:rPr>
              <a:t>Jason Ramchandani - Lead Developer Advocate</a:t>
            </a:r>
            <a:endParaRPr lang="en-US" sz="3200" dirty="0">
              <a:latin typeface="+mn-lt"/>
            </a:endParaRPr>
          </a:p>
        </p:txBody>
      </p:sp>
      <p:pic>
        <p:nvPicPr>
          <p:cNvPr id="2" name="Picture 1">
            <a:extLst>
              <a:ext uri="{FF2B5EF4-FFF2-40B4-BE49-F238E27FC236}">
                <a16:creationId xmlns:a16="http://schemas.microsoft.com/office/drawing/2014/main" id="{50A53E11-7647-7603-6220-48369DF9EBC0}"/>
              </a:ext>
            </a:extLst>
          </p:cNvPr>
          <p:cNvPicPr>
            <a:picLocks noChangeAspect="1"/>
          </p:cNvPicPr>
          <p:nvPr/>
        </p:nvPicPr>
        <p:blipFill>
          <a:blip r:embed="rId4"/>
          <a:stretch>
            <a:fillRect/>
          </a:stretch>
        </p:blipFill>
        <p:spPr>
          <a:xfrm>
            <a:off x="618324" y="1204274"/>
            <a:ext cx="3794561" cy="3869701"/>
          </a:xfrm>
          <a:prstGeom prst="rect">
            <a:avLst/>
          </a:prstGeom>
        </p:spPr>
      </p:pic>
      <p:sp>
        <p:nvSpPr>
          <p:cNvPr id="6" name="Content Placeholder 3">
            <a:extLst>
              <a:ext uri="{FF2B5EF4-FFF2-40B4-BE49-F238E27FC236}">
                <a16:creationId xmlns:a16="http://schemas.microsoft.com/office/drawing/2014/main" id="{60C2D7B0-78FF-82FC-D721-DFD59EBD5A8B}"/>
              </a:ext>
            </a:extLst>
          </p:cNvPr>
          <p:cNvSpPr txBox="1">
            <a:spLocks/>
          </p:cNvSpPr>
          <p:nvPr/>
        </p:nvSpPr>
        <p:spPr>
          <a:xfrm>
            <a:off x="4412885" y="1081724"/>
            <a:ext cx="7742483" cy="4114800"/>
          </a:xfrm>
          <a:prstGeom prst="rect">
            <a:avLst/>
          </a:prstGeom>
          <a:solidFill>
            <a:schemeClr val="bg1"/>
          </a:solidFill>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r>
              <a:rPr lang="en-GB" sz="2700" b="0" kern="0" dirty="0">
                <a:solidFill>
                  <a:srgbClr val="000000"/>
                </a:solidFill>
                <a:latin typeface="Arial" panose="020B0604020202020204" pitchFamily="34" charset="0"/>
              </a:rPr>
              <a:t>Jason has worked at LSEG/Refinitiv for 10 years as Lead Developer Advocate helping to build the Developer Community.</a:t>
            </a:r>
          </a:p>
          <a:p>
            <a:r>
              <a:rPr lang="en-GB" sz="2700" b="0" kern="0" dirty="0">
                <a:solidFill>
                  <a:srgbClr val="000000"/>
                </a:solidFill>
                <a:latin typeface="Arial" panose="020B0604020202020204" pitchFamily="34" charset="0"/>
              </a:rPr>
              <a:t>Previously he has worked in financial markets for over 15 years with a quant background in the equity/equity-linked space at Okasan Securities, Sakura Finance and Jefferies LLC in Research, Broking, Market-Making and Derivatives / Synthetics structuring roles.</a:t>
            </a:r>
          </a:p>
          <a:p>
            <a:r>
              <a:rPr lang="en-GB" sz="2700" b="0" kern="0" dirty="0">
                <a:solidFill>
                  <a:srgbClr val="000000"/>
                </a:solidFill>
                <a:latin typeface="Arial" panose="020B0604020202020204" pitchFamily="34" charset="0"/>
              </a:rPr>
              <a:t>Alma Mater: University College London</a:t>
            </a:r>
            <a:endParaRPr lang="en-GB" sz="2700" b="0" kern="0" dirty="0"/>
          </a:p>
        </p:txBody>
      </p:sp>
    </p:spTree>
    <p:extLst>
      <p:ext uri="{BB962C8B-B14F-4D97-AF65-F5344CB8AC3E}">
        <p14:creationId xmlns:p14="http://schemas.microsoft.com/office/powerpoint/2010/main" val="398323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US" sz="3200" b="1" dirty="0">
                <a:solidFill>
                  <a:srgbClr val="0432FF"/>
                </a:solidFill>
              </a:rPr>
              <a:t>The Process</a:t>
            </a: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2"/>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3"/>
          <a:stretch>
            <a:fillRect/>
          </a:stretch>
        </p:blipFill>
        <p:spPr>
          <a:xfrm>
            <a:off x="7287514" y="5709399"/>
            <a:ext cx="4773857" cy="886843"/>
          </a:xfrm>
          <a:prstGeom prst="rect">
            <a:avLst/>
          </a:prstGeom>
        </p:spPr>
      </p:pic>
      <p:sp>
        <p:nvSpPr>
          <p:cNvPr id="2" name="TextBox 1">
            <a:extLst>
              <a:ext uri="{FF2B5EF4-FFF2-40B4-BE49-F238E27FC236}">
                <a16:creationId xmlns:a16="http://schemas.microsoft.com/office/drawing/2014/main" id="{D81BABDC-166D-6906-63F7-374AB1CB621C}"/>
              </a:ext>
            </a:extLst>
          </p:cNvPr>
          <p:cNvSpPr txBox="1"/>
          <p:nvPr/>
        </p:nvSpPr>
        <p:spPr>
          <a:xfrm>
            <a:off x="469900" y="901700"/>
            <a:ext cx="9982200" cy="762000"/>
          </a:xfrm>
          <a:prstGeom prst="rect">
            <a:avLst/>
          </a:prstGeom>
          <a:solidFill>
            <a:schemeClr val="bg1"/>
          </a:solidFill>
        </p:spPr>
        <p:txBody>
          <a:bodyPr wrap="square" rtlCol="0">
            <a:spAutoFit/>
          </a:bodyPr>
          <a:lstStyle/>
          <a:p>
            <a:endParaRPr lang="en-US" dirty="0"/>
          </a:p>
        </p:txBody>
      </p:sp>
      <p:sp>
        <p:nvSpPr>
          <p:cNvPr id="3" name="Rounded Rectangle 2">
            <a:extLst>
              <a:ext uri="{FF2B5EF4-FFF2-40B4-BE49-F238E27FC236}">
                <a16:creationId xmlns:a16="http://schemas.microsoft.com/office/drawing/2014/main" id="{57B0FEB6-EE56-7A87-5DEE-FD7F23B950DC}"/>
              </a:ext>
            </a:extLst>
          </p:cNvPr>
          <p:cNvSpPr/>
          <p:nvPr/>
        </p:nvSpPr>
        <p:spPr bwMode="auto">
          <a:xfrm>
            <a:off x="177800" y="1231900"/>
            <a:ext cx="1270000" cy="762000"/>
          </a:xfrm>
          <a:prstGeom prst="roundRect">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Think About It</a:t>
            </a:r>
          </a:p>
        </p:txBody>
      </p:sp>
      <p:sp>
        <p:nvSpPr>
          <p:cNvPr id="4" name="Right Arrow 3">
            <a:extLst>
              <a:ext uri="{FF2B5EF4-FFF2-40B4-BE49-F238E27FC236}">
                <a16:creationId xmlns:a16="http://schemas.microsoft.com/office/drawing/2014/main" id="{87EC6167-005C-CB68-A94F-75B8DF37C735}"/>
              </a:ext>
            </a:extLst>
          </p:cNvPr>
          <p:cNvSpPr/>
          <p:nvPr/>
        </p:nvSpPr>
        <p:spPr bwMode="auto">
          <a:xfrm>
            <a:off x="1638300" y="144780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8" name="Explosion 2 7">
            <a:extLst>
              <a:ext uri="{FF2B5EF4-FFF2-40B4-BE49-F238E27FC236}">
                <a16:creationId xmlns:a16="http://schemas.microsoft.com/office/drawing/2014/main" id="{08B77ACC-ABB1-0907-815F-E97BA55B949A}"/>
              </a:ext>
            </a:extLst>
          </p:cNvPr>
          <p:cNvSpPr/>
          <p:nvPr/>
        </p:nvSpPr>
        <p:spPr bwMode="auto">
          <a:xfrm>
            <a:off x="2374900" y="1054100"/>
            <a:ext cx="1816104" cy="1320800"/>
          </a:xfrm>
          <a:prstGeom prst="irregularSeal2">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Your Idea</a:t>
            </a:r>
          </a:p>
        </p:txBody>
      </p:sp>
      <p:sp>
        <p:nvSpPr>
          <p:cNvPr id="9" name="Right Arrow 8">
            <a:extLst>
              <a:ext uri="{FF2B5EF4-FFF2-40B4-BE49-F238E27FC236}">
                <a16:creationId xmlns:a16="http://schemas.microsoft.com/office/drawing/2014/main" id="{B73A902F-FA95-86B7-DD1F-560766FFF919}"/>
              </a:ext>
            </a:extLst>
          </p:cNvPr>
          <p:cNvSpPr/>
          <p:nvPr/>
        </p:nvSpPr>
        <p:spPr bwMode="auto">
          <a:xfrm>
            <a:off x="4292600" y="146050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2" name="Can 11">
            <a:extLst>
              <a:ext uri="{FF2B5EF4-FFF2-40B4-BE49-F238E27FC236}">
                <a16:creationId xmlns:a16="http://schemas.microsoft.com/office/drawing/2014/main" id="{A8670046-6661-9023-97A2-126DBD8DBE46}"/>
              </a:ext>
            </a:extLst>
          </p:cNvPr>
          <p:cNvSpPr/>
          <p:nvPr/>
        </p:nvSpPr>
        <p:spPr bwMode="auto">
          <a:xfrm>
            <a:off x="5194300" y="1143000"/>
            <a:ext cx="952502" cy="1041400"/>
          </a:xfrm>
          <a:prstGeom prst="can">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The Data</a:t>
            </a:r>
          </a:p>
        </p:txBody>
      </p:sp>
      <p:sp>
        <p:nvSpPr>
          <p:cNvPr id="13" name="Right Arrow 12">
            <a:extLst>
              <a:ext uri="{FF2B5EF4-FFF2-40B4-BE49-F238E27FC236}">
                <a16:creationId xmlns:a16="http://schemas.microsoft.com/office/drawing/2014/main" id="{693584BD-58F7-048F-1475-D1BB6A593A00}"/>
              </a:ext>
            </a:extLst>
          </p:cNvPr>
          <p:cNvSpPr/>
          <p:nvPr/>
        </p:nvSpPr>
        <p:spPr bwMode="auto">
          <a:xfrm>
            <a:off x="6388100" y="144780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4" name="Cube 13">
            <a:extLst>
              <a:ext uri="{FF2B5EF4-FFF2-40B4-BE49-F238E27FC236}">
                <a16:creationId xmlns:a16="http://schemas.microsoft.com/office/drawing/2014/main" id="{13F400F8-736D-0782-B4F9-7CBF731FBAB2}"/>
              </a:ext>
            </a:extLst>
          </p:cNvPr>
          <p:cNvSpPr/>
          <p:nvPr/>
        </p:nvSpPr>
        <p:spPr bwMode="auto">
          <a:xfrm>
            <a:off x="7238998" y="1193800"/>
            <a:ext cx="1739902" cy="964121"/>
          </a:xfrm>
          <a:prstGeom prst="cube">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Platform &amp; language</a:t>
            </a:r>
          </a:p>
        </p:txBody>
      </p:sp>
      <p:sp>
        <p:nvSpPr>
          <p:cNvPr id="15" name="Right Arrow 14">
            <a:extLst>
              <a:ext uri="{FF2B5EF4-FFF2-40B4-BE49-F238E27FC236}">
                <a16:creationId xmlns:a16="http://schemas.microsoft.com/office/drawing/2014/main" id="{1E214C9F-5CA8-D17E-FD88-B143C960D028}"/>
              </a:ext>
            </a:extLst>
          </p:cNvPr>
          <p:cNvSpPr/>
          <p:nvPr/>
        </p:nvSpPr>
        <p:spPr bwMode="auto">
          <a:xfrm rot="895624">
            <a:off x="9253534" y="1612901"/>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6" name="Multi-document 15">
            <a:extLst>
              <a:ext uri="{FF2B5EF4-FFF2-40B4-BE49-F238E27FC236}">
                <a16:creationId xmlns:a16="http://schemas.microsoft.com/office/drawing/2014/main" id="{E7B9FDCF-0F28-90E1-35A3-25692A5F4586}"/>
              </a:ext>
            </a:extLst>
          </p:cNvPr>
          <p:cNvSpPr/>
          <p:nvPr/>
        </p:nvSpPr>
        <p:spPr bwMode="auto">
          <a:xfrm>
            <a:off x="10226669" y="1495799"/>
            <a:ext cx="1568451" cy="1168400"/>
          </a:xfrm>
          <a:prstGeom prst="flowChartMultidocument">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Define and code rules</a:t>
            </a:r>
          </a:p>
        </p:txBody>
      </p:sp>
      <p:sp>
        <p:nvSpPr>
          <p:cNvPr id="18" name="Right Arrow 17">
            <a:extLst>
              <a:ext uri="{FF2B5EF4-FFF2-40B4-BE49-F238E27FC236}">
                <a16:creationId xmlns:a16="http://schemas.microsoft.com/office/drawing/2014/main" id="{BBDD9D49-419E-E165-C35E-D1AEFD8BAF03}"/>
              </a:ext>
            </a:extLst>
          </p:cNvPr>
          <p:cNvSpPr/>
          <p:nvPr/>
        </p:nvSpPr>
        <p:spPr bwMode="auto">
          <a:xfrm rot="5400000">
            <a:off x="10518767" y="302895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9" name="Action Button: Forwards or Next 18">
            <a:hlinkClick r:id="" action="ppaction://noaction" highlightClick="1"/>
            <a:extLst>
              <a:ext uri="{FF2B5EF4-FFF2-40B4-BE49-F238E27FC236}">
                <a16:creationId xmlns:a16="http://schemas.microsoft.com/office/drawing/2014/main" id="{E5248F9D-04AB-64DA-69D8-F977AA369644}"/>
              </a:ext>
            </a:extLst>
          </p:cNvPr>
          <p:cNvSpPr/>
          <p:nvPr/>
        </p:nvSpPr>
        <p:spPr bwMode="auto">
          <a:xfrm>
            <a:off x="10083791" y="3698501"/>
            <a:ext cx="1568451" cy="1086599"/>
          </a:xfrm>
          <a:prstGeom prst="actionButtonForwardNext">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mn-lt"/>
              </a:rPr>
              <a:t>In-sample Test</a:t>
            </a:r>
            <a:endParaRPr kumimoji="0" lang="en-US" sz="1800" b="1" i="0" u="none" strike="noStrike" cap="none" normalizeH="0" baseline="0" dirty="0">
              <a:ln>
                <a:noFill/>
              </a:ln>
              <a:solidFill>
                <a:schemeClr val="bg1"/>
              </a:solidFill>
              <a:effectLst/>
              <a:latin typeface="+mn-lt"/>
            </a:endParaRPr>
          </a:p>
        </p:txBody>
      </p:sp>
      <p:sp>
        <p:nvSpPr>
          <p:cNvPr id="20" name="Vertical Scroll 19">
            <a:extLst>
              <a:ext uri="{FF2B5EF4-FFF2-40B4-BE49-F238E27FC236}">
                <a16:creationId xmlns:a16="http://schemas.microsoft.com/office/drawing/2014/main" id="{8B7A0F36-B649-B5F0-3BF2-B6F089260726}"/>
              </a:ext>
            </a:extLst>
          </p:cNvPr>
          <p:cNvSpPr/>
          <p:nvPr/>
        </p:nvSpPr>
        <p:spPr bwMode="auto">
          <a:xfrm>
            <a:off x="7526782" y="3644900"/>
            <a:ext cx="1494534" cy="1086599"/>
          </a:xfrm>
          <a:prstGeom prst="verticalScroll">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Evaluate Results</a:t>
            </a:r>
          </a:p>
        </p:txBody>
      </p:sp>
      <p:sp>
        <p:nvSpPr>
          <p:cNvPr id="21" name="Right Arrow 20">
            <a:extLst>
              <a:ext uri="{FF2B5EF4-FFF2-40B4-BE49-F238E27FC236}">
                <a16:creationId xmlns:a16="http://schemas.microsoft.com/office/drawing/2014/main" id="{642A2AF0-5ACF-2E9B-A750-C847DFC9049D}"/>
              </a:ext>
            </a:extLst>
          </p:cNvPr>
          <p:cNvSpPr/>
          <p:nvPr/>
        </p:nvSpPr>
        <p:spPr bwMode="auto">
          <a:xfrm rot="10800000">
            <a:off x="9146153" y="408606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7" name="Bent Arrow 26">
            <a:extLst>
              <a:ext uri="{FF2B5EF4-FFF2-40B4-BE49-F238E27FC236}">
                <a16:creationId xmlns:a16="http://schemas.microsoft.com/office/drawing/2014/main" id="{BF8424E7-0FC8-B1B0-48C8-4CF5F88C00D1}"/>
              </a:ext>
            </a:extLst>
          </p:cNvPr>
          <p:cNvSpPr/>
          <p:nvPr/>
        </p:nvSpPr>
        <p:spPr bwMode="auto">
          <a:xfrm>
            <a:off x="8108948" y="2389860"/>
            <a:ext cx="1974843" cy="1086599"/>
          </a:xfrm>
          <a:prstGeom prst="bentArrow">
            <a:avLst>
              <a:gd name="adj1" fmla="val 16883"/>
              <a:gd name="adj2" fmla="val 17987"/>
              <a:gd name="adj3" fmla="val 30952"/>
              <a:gd name="adj4" fmla="val 68750"/>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mn-lt"/>
              </a:rPr>
              <a:t>         </a:t>
            </a:r>
            <a:r>
              <a:rPr kumimoji="0" lang="en-US" sz="1600" b="1" i="0" u="none" strike="noStrike" cap="none" normalizeH="0" baseline="0" dirty="0">
                <a:ln>
                  <a:noFill/>
                </a:ln>
                <a:solidFill>
                  <a:schemeClr val="bg1"/>
                </a:solidFill>
                <a:effectLst/>
                <a:latin typeface="+mn-lt"/>
              </a:rPr>
              <a:t>Bad results</a:t>
            </a:r>
          </a:p>
        </p:txBody>
      </p:sp>
      <p:sp>
        <p:nvSpPr>
          <p:cNvPr id="28" name="Right Arrow 27">
            <a:extLst>
              <a:ext uri="{FF2B5EF4-FFF2-40B4-BE49-F238E27FC236}">
                <a16:creationId xmlns:a16="http://schemas.microsoft.com/office/drawing/2014/main" id="{C28A73A4-3DA4-EFE7-86A2-92AAE0024ED1}"/>
              </a:ext>
            </a:extLst>
          </p:cNvPr>
          <p:cNvSpPr/>
          <p:nvPr/>
        </p:nvSpPr>
        <p:spPr bwMode="auto">
          <a:xfrm rot="10800000">
            <a:off x="6771253" y="408606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9" name="Action Button: Forwards or Next 28">
            <a:hlinkClick r:id="" action="ppaction://noaction" highlightClick="1"/>
            <a:extLst>
              <a:ext uri="{FF2B5EF4-FFF2-40B4-BE49-F238E27FC236}">
                <a16:creationId xmlns:a16="http://schemas.microsoft.com/office/drawing/2014/main" id="{FD9589C2-8B62-C18B-7104-A2A75128E037}"/>
              </a:ext>
            </a:extLst>
          </p:cNvPr>
          <p:cNvSpPr/>
          <p:nvPr/>
        </p:nvSpPr>
        <p:spPr bwMode="auto">
          <a:xfrm>
            <a:off x="5044172" y="3657060"/>
            <a:ext cx="1568451" cy="1086599"/>
          </a:xfrm>
          <a:prstGeom prst="actionButtonForwardNext">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mn-lt"/>
              </a:rPr>
              <a:t>Out-of-sample Test</a:t>
            </a:r>
            <a:endParaRPr kumimoji="0" lang="en-US" sz="1800" b="1" i="0" u="none" strike="noStrike" cap="none" normalizeH="0" baseline="0" dirty="0">
              <a:ln>
                <a:noFill/>
              </a:ln>
              <a:solidFill>
                <a:schemeClr val="bg1"/>
              </a:solidFill>
              <a:effectLst/>
              <a:latin typeface="+mn-lt"/>
            </a:endParaRPr>
          </a:p>
        </p:txBody>
      </p:sp>
      <p:sp>
        <p:nvSpPr>
          <p:cNvPr id="30" name="Bent Arrow 29">
            <a:extLst>
              <a:ext uri="{FF2B5EF4-FFF2-40B4-BE49-F238E27FC236}">
                <a16:creationId xmlns:a16="http://schemas.microsoft.com/office/drawing/2014/main" id="{CBBE9DD9-59DA-1E9A-9FE1-8A0097F06A6B}"/>
              </a:ext>
            </a:extLst>
          </p:cNvPr>
          <p:cNvSpPr/>
          <p:nvPr/>
        </p:nvSpPr>
        <p:spPr bwMode="auto">
          <a:xfrm>
            <a:off x="3352800" y="2389860"/>
            <a:ext cx="4902200" cy="1086599"/>
          </a:xfrm>
          <a:prstGeom prst="bentArrow">
            <a:avLst>
              <a:gd name="adj1" fmla="val 16883"/>
              <a:gd name="adj2" fmla="val 17987"/>
              <a:gd name="adj3" fmla="val 30952"/>
              <a:gd name="adj4" fmla="val 68750"/>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mn-lt"/>
              </a:rPr>
              <a:t>                           </a:t>
            </a:r>
            <a:r>
              <a:rPr kumimoji="0" lang="en-US" sz="1600" b="1" i="0" u="none" strike="noStrike" cap="none" normalizeH="0" baseline="0" dirty="0">
                <a:ln>
                  <a:noFill/>
                </a:ln>
                <a:solidFill>
                  <a:schemeClr val="bg1"/>
                </a:solidFill>
                <a:effectLst/>
                <a:latin typeface="+mn-lt"/>
              </a:rPr>
              <a:t>Bad results</a:t>
            </a:r>
          </a:p>
        </p:txBody>
      </p:sp>
      <p:sp>
        <p:nvSpPr>
          <p:cNvPr id="31" name="Right Arrow 30">
            <a:extLst>
              <a:ext uri="{FF2B5EF4-FFF2-40B4-BE49-F238E27FC236}">
                <a16:creationId xmlns:a16="http://schemas.microsoft.com/office/drawing/2014/main" id="{CBDD1368-1CA7-B97F-0DF7-86010A615C52}"/>
              </a:ext>
            </a:extLst>
          </p:cNvPr>
          <p:cNvSpPr/>
          <p:nvPr/>
        </p:nvSpPr>
        <p:spPr bwMode="auto">
          <a:xfrm rot="10800000">
            <a:off x="4176502" y="4047959"/>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2" name="Lightning Bolt 31">
            <a:extLst>
              <a:ext uri="{FF2B5EF4-FFF2-40B4-BE49-F238E27FC236}">
                <a16:creationId xmlns:a16="http://schemas.microsoft.com/office/drawing/2014/main" id="{B9B934EE-75F0-6E53-0293-FCD160FFA3C2}"/>
              </a:ext>
            </a:extLst>
          </p:cNvPr>
          <p:cNvSpPr/>
          <p:nvPr/>
        </p:nvSpPr>
        <p:spPr bwMode="auto">
          <a:xfrm rot="171787">
            <a:off x="646632" y="3429000"/>
            <a:ext cx="1176065" cy="1082718"/>
          </a:xfrm>
          <a:prstGeom prst="lightningBolt">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33" name="TextBox 32">
            <a:extLst>
              <a:ext uri="{FF2B5EF4-FFF2-40B4-BE49-F238E27FC236}">
                <a16:creationId xmlns:a16="http://schemas.microsoft.com/office/drawing/2014/main" id="{13098636-7CCB-D7A9-396D-28B1C034DC96}"/>
              </a:ext>
            </a:extLst>
          </p:cNvPr>
          <p:cNvSpPr txBox="1"/>
          <p:nvPr/>
        </p:nvSpPr>
        <p:spPr>
          <a:xfrm>
            <a:off x="407494" y="4225759"/>
            <a:ext cx="1327397" cy="646331"/>
          </a:xfrm>
          <a:prstGeom prst="rect">
            <a:avLst/>
          </a:prstGeom>
          <a:noFill/>
        </p:spPr>
        <p:txBody>
          <a:bodyPr wrap="square" rtlCol="0">
            <a:spAutoFit/>
          </a:bodyPr>
          <a:lstStyle/>
          <a:p>
            <a:r>
              <a:rPr lang="en-US" sz="1800" dirty="0">
                <a:latin typeface="+mn-lt"/>
              </a:rPr>
              <a:t>Now you can trade</a:t>
            </a:r>
          </a:p>
        </p:txBody>
      </p:sp>
      <p:sp>
        <p:nvSpPr>
          <p:cNvPr id="34" name="Vertical Scroll 33">
            <a:extLst>
              <a:ext uri="{FF2B5EF4-FFF2-40B4-BE49-F238E27FC236}">
                <a16:creationId xmlns:a16="http://schemas.microsoft.com/office/drawing/2014/main" id="{A0F1707A-03B0-B7A3-7CAE-4BCDF07D9F64}"/>
              </a:ext>
            </a:extLst>
          </p:cNvPr>
          <p:cNvSpPr/>
          <p:nvPr/>
        </p:nvSpPr>
        <p:spPr bwMode="auto">
          <a:xfrm>
            <a:off x="2611882" y="3606800"/>
            <a:ext cx="1494534" cy="1086599"/>
          </a:xfrm>
          <a:prstGeom prst="verticalScroll">
            <a:avLst/>
          </a:prstGeom>
          <a:solidFill>
            <a:srgbClr val="0432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rPr>
              <a:t>Evaluate Results</a:t>
            </a:r>
          </a:p>
        </p:txBody>
      </p:sp>
      <p:sp>
        <p:nvSpPr>
          <p:cNvPr id="35" name="Right Arrow 34">
            <a:extLst>
              <a:ext uri="{FF2B5EF4-FFF2-40B4-BE49-F238E27FC236}">
                <a16:creationId xmlns:a16="http://schemas.microsoft.com/office/drawing/2014/main" id="{225F6536-ED64-D10D-9282-7C3A8E88231D}"/>
              </a:ext>
            </a:extLst>
          </p:cNvPr>
          <p:cNvSpPr/>
          <p:nvPr/>
        </p:nvSpPr>
        <p:spPr bwMode="auto">
          <a:xfrm rot="10800000">
            <a:off x="1856353" y="4047960"/>
            <a:ext cx="698500" cy="3048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5D2A3BED-7194-1944-DBF4-145117585585}"/>
              </a:ext>
            </a:extLst>
          </p:cNvPr>
          <p:cNvSpPr txBox="1"/>
          <p:nvPr/>
        </p:nvSpPr>
        <p:spPr>
          <a:xfrm>
            <a:off x="669471" y="100034"/>
            <a:ext cx="4310743" cy="584775"/>
          </a:xfrm>
          <a:prstGeom prst="rect">
            <a:avLst/>
          </a:prstGeom>
          <a:noFill/>
        </p:spPr>
        <p:txBody>
          <a:bodyPr wrap="square" rtlCol="0">
            <a:spAutoFit/>
          </a:bodyPr>
          <a:lstStyle/>
          <a:p>
            <a:r>
              <a:rPr lang="en-US" sz="3200" b="1" dirty="0">
                <a:solidFill>
                  <a:srgbClr val="0432FF"/>
                </a:solidFill>
                <a:latin typeface="+mn-lt"/>
              </a:rPr>
              <a:t>The Process</a:t>
            </a:r>
            <a:endParaRPr lang="en-US" sz="3200" dirty="0">
              <a:latin typeface="+mn-lt"/>
            </a:endParaRPr>
          </a:p>
        </p:txBody>
      </p:sp>
    </p:spTree>
    <p:extLst>
      <p:ext uri="{BB962C8B-B14F-4D97-AF65-F5344CB8AC3E}">
        <p14:creationId xmlns:p14="http://schemas.microsoft.com/office/powerpoint/2010/main" val="348586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GB" sz="3200" b="1" dirty="0">
                <a:solidFill>
                  <a:srgbClr val="0432FF"/>
                </a:solidFill>
              </a:rPr>
              <a:t>Over to Jason</a:t>
            </a:r>
            <a:endParaRPr lang="en-US" sz="3200" b="1" dirty="0">
              <a:solidFill>
                <a:srgbClr val="0432FF"/>
              </a:solidFill>
            </a:endParaRP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2"/>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3"/>
          <a:stretch>
            <a:fillRect/>
          </a:stretch>
        </p:blipFill>
        <p:spPr>
          <a:xfrm>
            <a:off x="7287514" y="5709399"/>
            <a:ext cx="4773857" cy="886843"/>
          </a:xfrm>
          <a:prstGeom prst="rect">
            <a:avLst/>
          </a:prstGeom>
        </p:spPr>
      </p:pic>
      <p:sp>
        <p:nvSpPr>
          <p:cNvPr id="4" name="TextBox 3">
            <a:extLst>
              <a:ext uri="{FF2B5EF4-FFF2-40B4-BE49-F238E27FC236}">
                <a16:creationId xmlns:a16="http://schemas.microsoft.com/office/drawing/2014/main" id="{A8663ADA-C2DA-2F95-3AD0-32335229D9E5}"/>
              </a:ext>
            </a:extLst>
          </p:cNvPr>
          <p:cNvSpPr txBox="1"/>
          <p:nvPr/>
        </p:nvSpPr>
        <p:spPr>
          <a:xfrm>
            <a:off x="419100" y="914400"/>
            <a:ext cx="10134600" cy="579749"/>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E4065B1E-F676-D603-6583-50DBA734AAB4}"/>
              </a:ext>
            </a:extLst>
          </p:cNvPr>
          <p:cNvSpPr txBox="1"/>
          <p:nvPr/>
        </p:nvSpPr>
        <p:spPr>
          <a:xfrm>
            <a:off x="3124200" y="2578100"/>
            <a:ext cx="5181600" cy="584775"/>
          </a:xfrm>
          <a:prstGeom prst="rect">
            <a:avLst/>
          </a:prstGeom>
          <a:noFill/>
        </p:spPr>
        <p:txBody>
          <a:bodyPr wrap="square" rtlCol="0">
            <a:spAutoFit/>
          </a:bodyPr>
          <a:lstStyle/>
          <a:p>
            <a:pPr algn="ctr"/>
            <a:r>
              <a:rPr lang="en-US" sz="3200" dirty="0">
                <a:solidFill>
                  <a:srgbClr val="0432FF"/>
                </a:solidFill>
                <a:latin typeface="+mn-lt"/>
              </a:rPr>
              <a:t>Code Demo</a:t>
            </a:r>
          </a:p>
        </p:txBody>
      </p:sp>
      <p:sp>
        <p:nvSpPr>
          <p:cNvPr id="2" name="TextBox 1">
            <a:extLst>
              <a:ext uri="{FF2B5EF4-FFF2-40B4-BE49-F238E27FC236}">
                <a16:creationId xmlns:a16="http://schemas.microsoft.com/office/drawing/2014/main" id="{C0AE2340-E64D-C05D-347F-04FBEF2DC5E0}"/>
              </a:ext>
            </a:extLst>
          </p:cNvPr>
          <p:cNvSpPr txBox="1"/>
          <p:nvPr/>
        </p:nvSpPr>
        <p:spPr>
          <a:xfrm>
            <a:off x="669471" y="96809"/>
            <a:ext cx="3107871" cy="584775"/>
          </a:xfrm>
          <a:prstGeom prst="rect">
            <a:avLst/>
          </a:prstGeom>
          <a:noFill/>
        </p:spPr>
        <p:txBody>
          <a:bodyPr wrap="square" rtlCol="0">
            <a:spAutoFit/>
          </a:bodyPr>
          <a:lstStyle/>
          <a:p>
            <a:r>
              <a:rPr lang="en-GB" sz="3200" b="1" dirty="0">
                <a:solidFill>
                  <a:srgbClr val="0432FF"/>
                </a:solidFill>
                <a:latin typeface="+mn-lt"/>
              </a:rPr>
              <a:t>Over to Jason</a:t>
            </a:r>
            <a:endParaRPr lang="en-US" sz="3200" dirty="0">
              <a:latin typeface="+mn-lt"/>
            </a:endParaRPr>
          </a:p>
        </p:txBody>
      </p:sp>
    </p:spTree>
    <p:extLst>
      <p:ext uri="{BB962C8B-B14F-4D97-AF65-F5344CB8AC3E}">
        <p14:creationId xmlns:p14="http://schemas.microsoft.com/office/powerpoint/2010/main" val="20069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GB" sz="3200" b="1" dirty="0">
                <a:solidFill>
                  <a:srgbClr val="0432FF"/>
                </a:solidFill>
              </a:rPr>
              <a:t>Resources</a:t>
            </a:r>
            <a:endParaRPr lang="en-US" sz="3200" b="1" dirty="0">
              <a:solidFill>
                <a:srgbClr val="0432FF"/>
              </a:solidFill>
            </a:endParaRP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2"/>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3"/>
          <a:stretch>
            <a:fillRect/>
          </a:stretch>
        </p:blipFill>
        <p:spPr>
          <a:xfrm>
            <a:off x="7287514" y="5709399"/>
            <a:ext cx="4773857" cy="886843"/>
          </a:xfrm>
          <a:prstGeom prst="rect">
            <a:avLst/>
          </a:prstGeom>
        </p:spPr>
      </p:pic>
      <p:sp>
        <p:nvSpPr>
          <p:cNvPr id="4" name="TextBox 3">
            <a:extLst>
              <a:ext uri="{FF2B5EF4-FFF2-40B4-BE49-F238E27FC236}">
                <a16:creationId xmlns:a16="http://schemas.microsoft.com/office/drawing/2014/main" id="{A8663ADA-C2DA-2F95-3AD0-32335229D9E5}"/>
              </a:ext>
            </a:extLst>
          </p:cNvPr>
          <p:cNvSpPr txBox="1"/>
          <p:nvPr/>
        </p:nvSpPr>
        <p:spPr>
          <a:xfrm>
            <a:off x="419100" y="914400"/>
            <a:ext cx="10134600" cy="579749"/>
          </a:xfrm>
          <a:prstGeom prst="rect">
            <a:avLst/>
          </a:prstGeom>
          <a:solidFill>
            <a:schemeClr val="bg1"/>
          </a:solidFill>
        </p:spPr>
        <p:txBody>
          <a:bodyPr wrap="square" rtlCol="0">
            <a:spAutoFit/>
          </a:bodyPr>
          <a:lstStyle/>
          <a:p>
            <a:endParaRPr lang="en-US" dirty="0"/>
          </a:p>
        </p:txBody>
      </p:sp>
      <p:sp>
        <p:nvSpPr>
          <p:cNvPr id="2" name="Content Placeholder 2">
            <a:extLst>
              <a:ext uri="{FF2B5EF4-FFF2-40B4-BE49-F238E27FC236}">
                <a16:creationId xmlns:a16="http://schemas.microsoft.com/office/drawing/2014/main" id="{A8E5073C-2094-B0E5-1BEB-92E5F1D34874}"/>
              </a:ext>
            </a:extLst>
          </p:cNvPr>
          <p:cNvSpPr txBox="1">
            <a:spLocks/>
          </p:cNvSpPr>
          <p:nvPr/>
        </p:nvSpPr>
        <p:spPr>
          <a:xfrm>
            <a:off x="854074" y="1035164"/>
            <a:ext cx="10483852" cy="46742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r>
              <a:rPr lang="en-GB" sz="2700" b="0" kern="0" dirty="0">
                <a:solidFill>
                  <a:srgbClr val="3333CC"/>
                </a:solidFill>
                <a:hlinkClick r:id="rId4">
                  <a:extLst>
                    <a:ext uri="{A12FA001-AC4F-418D-AE19-62706E023703}">
                      <ahyp:hlinkClr xmlns:ahyp="http://schemas.microsoft.com/office/drawing/2018/hyperlinkcolor" val="tx"/>
                    </a:ext>
                  </a:extLst>
                </a:hlinkClick>
              </a:rPr>
              <a:t>BETA Gro</a:t>
            </a:r>
            <a:r>
              <a:rPr lang="en-GB" sz="2700" b="0" kern="0" dirty="0">
                <a:solidFill>
                  <a:srgbClr val="0432FF"/>
                </a:solidFill>
                <a:hlinkClick r:id="rId4">
                  <a:extLst>
                    <a:ext uri="{A12FA001-AC4F-418D-AE19-62706E023703}">
                      <ahyp:hlinkClr xmlns:ahyp="http://schemas.microsoft.com/office/drawing/2018/hyperlinkcolor" val="tx"/>
                    </a:ext>
                  </a:extLst>
                </a:hlinkClick>
              </a:rPr>
              <a:t>u</a:t>
            </a:r>
            <a:r>
              <a:rPr lang="en-GB" sz="2700" b="0" kern="0" dirty="0">
                <a:solidFill>
                  <a:srgbClr val="3333CC"/>
                </a:solidFill>
                <a:hlinkClick r:id="rId4">
                  <a:extLst>
                    <a:ext uri="{A12FA001-AC4F-418D-AE19-62706E023703}">
                      <ahyp:hlinkClr xmlns:ahyp="http://schemas.microsoft.com/office/drawing/2018/hyperlinkcolor" val="tx"/>
                    </a:ext>
                  </a:extLst>
                </a:hlinkClick>
              </a:rPr>
              <a:t>p Academy</a:t>
            </a:r>
            <a:endParaRPr lang="en-GB" sz="2700" b="0" kern="0" dirty="0"/>
          </a:p>
          <a:p>
            <a:r>
              <a:rPr lang="en-GB" sz="2700" b="0" kern="0" dirty="0">
                <a:solidFill>
                  <a:srgbClr val="0432FF"/>
                </a:solidFill>
                <a:hlinkClick r:id="rId5">
                  <a:extLst>
                    <a:ext uri="{A12FA001-AC4F-418D-AE19-62706E023703}">
                      <ahyp:hlinkClr xmlns:ahyp="http://schemas.microsoft.com/office/drawing/2018/hyperlinkcolor" val="tx"/>
                    </a:ext>
                  </a:extLst>
                </a:hlinkClick>
              </a:rPr>
              <a:t>Refinitiv Developer Community</a:t>
            </a:r>
            <a:r>
              <a:rPr lang="en-GB" sz="2700" b="0" kern="0" dirty="0">
                <a:solidFill>
                  <a:schemeClr val="tx2">
                    <a:lumMod val="75000"/>
                  </a:schemeClr>
                </a:solidFill>
              </a:rPr>
              <a:t>: </a:t>
            </a:r>
            <a:r>
              <a:rPr lang="en-GB" sz="2700" b="0" kern="0" dirty="0">
                <a:solidFill>
                  <a:srgbClr val="0432FF"/>
                </a:solidFill>
                <a:hlinkClick r:id="rId6">
                  <a:extLst>
                    <a:ext uri="{A12FA001-AC4F-418D-AE19-62706E023703}">
                      <ahyp:hlinkClr xmlns:ahyp="http://schemas.microsoft.com/office/drawing/2018/hyperlinkcolor" val="tx"/>
                    </a:ext>
                  </a:extLst>
                </a:hlinkClick>
              </a:rPr>
              <a:t>Articles</a:t>
            </a:r>
            <a:r>
              <a:rPr lang="en-GB" sz="2700" b="0" kern="0" dirty="0"/>
              <a:t> </a:t>
            </a:r>
            <a:r>
              <a:rPr lang="en-GB" sz="2700" b="0" kern="0" dirty="0">
                <a:solidFill>
                  <a:srgbClr val="0432FF"/>
                </a:solidFill>
                <a:hlinkClick r:id="rId7">
                  <a:extLst>
                    <a:ext uri="{A12FA001-AC4F-418D-AE19-62706E023703}">
                      <ahyp:hlinkClr xmlns:ahyp="http://schemas.microsoft.com/office/drawing/2018/hyperlinkcolor" val="tx"/>
                    </a:ext>
                  </a:extLst>
                </a:hlinkClick>
              </a:rPr>
              <a:t>Q&amp;A</a:t>
            </a:r>
            <a:r>
              <a:rPr lang="en-GB" sz="2700" b="0" kern="0" dirty="0"/>
              <a:t> </a:t>
            </a:r>
            <a:r>
              <a:rPr lang="en-GB" sz="2700" b="0" kern="0" dirty="0">
                <a:solidFill>
                  <a:srgbClr val="0432FF"/>
                </a:solidFill>
                <a:hlinkClick r:id="rId8">
                  <a:extLst>
                    <a:ext uri="{A12FA001-AC4F-418D-AE19-62706E023703}">
                      <ahyp:hlinkClr xmlns:ahyp="http://schemas.microsoft.com/office/drawing/2018/hyperlinkcolor" val="tx"/>
                    </a:ext>
                  </a:extLst>
                </a:hlinkClick>
              </a:rPr>
              <a:t>APIs</a:t>
            </a:r>
            <a:r>
              <a:rPr lang="en-GB" sz="2700" b="0" kern="0" dirty="0">
                <a:solidFill>
                  <a:srgbClr val="0432FF"/>
                </a:solidFill>
              </a:rPr>
              <a:t> </a:t>
            </a:r>
            <a:r>
              <a:rPr lang="en-GB" sz="2700" b="0" kern="0" dirty="0">
                <a:solidFill>
                  <a:srgbClr val="0432FF"/>
                </a:solidFill>
                <a:hlinkClick r:id="rId9">
                  <a:extLst>
                    <a:ext uri="{A12FA001-AC4F-418D-AE19-62706E023703}">
                      <ahyp:hlinkClr xmlns:ahyp="http://schemas.microsoft.com/office/drawing/2018/hyperlinkcolor" val="tx"/>
                    </a:ext>
                  </a:extLst>
                </a:hlinkClick>
              </a:rPr>
              <a:t>UC</a:t>
            </a:r>
            <a:endParaRPr lang="en-GB" sz="2700" b="0" kern="0" dirty="0">
              <a:solidFill>
                <a:srgbClr val="0432FF"/>
              </a:solidFill>
            </a:endParaRPr>
          </a:p>
          <a:p>
            <a:r>
              <a:rPr lang="en-GB" sz="2700" b="0" kern="0" dirty="0">
                <a:solidFill>
                  <a:srgbClr val="0432FF"/>
                </a:solidFill>
                <a:hlinkClick r:id="rId10">
                  <a:extLst>
                    <a:ext uri="{A12FA001-AC4F-418D-AE19-62706E023703}">
                      <ahyp:hlinkClr xmlns:ahyp="http://schemas.microsoft.com/office/drawing/2018/hyperlinkcolor" val="tx"/>
                    </a:ext>
                  </a:extLst>
                </a:hlinkClick>
              </a:rPr>
              <a:t>Jason’s Sample Notebook</a:t>
            </a:r>
            <a:r>
              <a:rPr lang="en-GB" sz="2700" b="0" kern="0" dirty="0"/>
              <a:t> </a:t>
            </a:r>
          </a:p>
          <a:p>
            <a:r>
              <a:rPr lang="en-GB" sz="2700" b="0" kern="0" dirty="0">
                <a:solidFill>
                  <a:srgbClr val="0432FF"/>
                </a:solidFill>
                <a:hlinkClick r:id="rId11">
                  <a:extLst>
                    <a:ext uri="{A12FA001-AC4F-418D-AE19-62706E023703}">
                      <ahyp:hlinkClr xmlns:ahyp="http://schemas.microsoft.com/office/drawing/2018/hyperlinkcolor" val="tx"/>
                    </a:ext>
                  </a:extLst>
                </a:hlinkClick>
              </a:rPr>
              <a:t>Python Quants Video Training Series w/notebooks</a:t>
            </a:r>
            <a:endParaRPr lang="en-GB" sz="2700" b="0" kern="0" dirty="0">
              <a:solidFill>
                <a:srgbClr val="0432FF"/>
              </a:solidFill>
            </a:endParaRPr>
          </a:p>
          <a:p>
            <a:r>
              <a:rPr lang="en-GB" sz="2700" b="0" kern="0" dirty="0">
                <a:solidFill>
                  <a:srgbClr val="0432FF"/>
                </a:solidFill>
              </a:rPr>
              <a:t>Books: </a:t>
            </a:r>
          </a:p>
          <a:p>
            <a:pPr lvl="1"/>
            <a:r>
              <a:rPr lang="en-GB" sz="2700" b="0" kern="0" dirty="0">
                <a:solidFill>
                  <a:srgbClr val="0432FF"/>
                </a:solidFill>
                <a:hlinkClick r:id="rId12">
                  <a:extLst>
                    <a:ext uri="{A12FA001-AC4F-418D-AE19-62706E023703}">
                      <ahyp:hlinkClr xmlns:ahyp="http://schemas.microsoft.com/office/drawing/2018/hyperlinkcolor" val="tx"/>
                    </a:ext>
                  </a:extLst>
                </a:hlinkClick>
              </a:rPr>
              <a:t>Python for Finance</a:t>
            </a:r>
            <a:r>
              <a:rPr lang="en-GB" sz="2700" b="0" kern="0" dirty="0">
                <a:solidFill>
                  <a:srgbClr val="0432FF"/>
                </a:solidFill>
              </a:rPr>
              <a:t>, </a:t>
            </a:r>
            <a:r>
              <a:rPr lang="en-GB" sz="2700" b="0" kern="0" dirty="0">
                <a:solidFill>
                  <a:srgbClr val="0432FF"/>
                </a:solidFill>
                <a:hlinkClick r:id="rId13">
                  <a:extLst>
                    <a:ext uri="{A12FA001-AC4F-418D-AE19-62706E023703}">
                      <ahyp:hlinkClr xmlns:ahyp="http://schemas.microsoft.com/office/drawing/2018/hyperlinkcolor" val="tx"/>
                    </a:ext>
                  </a:extLst>
                </a:hlinkClick>
              </a:rPr>
              <a:t>Python for Algorithmic Trading</a:t>
            </a:r>
            <a:r>
              <a:rPr lang="en-GB" sz="2700" b="0" kern="0" dirty="0">
                <a:solidFill>
                  <a:srgbClr val="0432FF"/>
                </a:solidFill>
              </a:rPr>
              <a:t>, </a:t>
            </a:r>
            <a:r>
              <a:rPr lang="en-GB" sz="2700" b="0" kern="0" dirty="0">
                <a:solidFill>
                  <a:srgbClr val="0432FF"/>
                </a:solidFill>
                <a:hlinkClick r:id="rId14">
                  <a:extLst>
                    <a:ext uri="{A12FA001-AC4F-418D-AE19-62706E023703}">
                      <ahyp:hlinkClr xmlns:ahyp="http://schemas.microsoft.com/office/drawing/2018/hyperlinkcolor" val="tx"/>
                    </a:ext>
                  </a:extLst>
                </a:hlinkClick>
              </a:rPr>
              <a:t>Artificial Intelligence in Finance</a:t>
            </a:r>
            <a:endParaRPr lang="en-GB" sz="2700" b="0" kern="0" dirty="0">
              <a:solidFill>
                <a:srgbClr val="0432FF"/>
              </a:solidFill>
            </a:endParaRPr>
          </a:p>
          <a:p>
            <a:pPr lvl="1"/>
            <a:r>
              <a:rPr lang="en-GB" sz="2700" b="0" kern="0" dirty="0">
                <a:solidFill>
                  <a:srgbClr val="0432FF"/>
                </a:solidFill>
                <a:hlinkClick r:id="rId15">
                  <a:extLst>
                    <a:ext uri="{A12FA001-AC4F-418D-AE19-62706E023703}">
                      <ahyp:hlinkClr xmlns:ahyp="http://schemas.microsoft.com/office/drawing/2018/hyperlinkcolor" val="tx"/>
                    </a:ext>
                  </a:extLst>
                </a:hlinkClick>
              </a:rPr>
              <a:t>The Python Quants</a:t>
            </a:r>
            <a:endParaRPr lang="en-GB" sz="2700" b="0" kern="0" dirty="0">
              <a:solidFill>
                <a:srgbClr val="0432FF"/>
              </a:solidFill>
            </a:endParaRPr>
          </a:p>
          <a:p>
            <a:r>
              <a:rPr lang="en-GB" sz="2700" b="0" kern="0" dirty="0">
                <a:solidFill>
                  <a:srgbClr val="0432FF"/>
                </a:solidFill>
                <a:hlinkClick r:id="rId16">
                  <a:extLst>
                    <a:ext uri="{A12FA001-AC4F-418D-AE19-62706E023703}">
                      <ahyp:hlinkClr xmlns:ahyp="http://schemas.microsoft.com/office/drawing/2018/hyperlinkcolor" val="tx"/>
                    </a:ext>
                  </a:extLst>
                </a:hlinkClick>
              </a:rPr>
              <a:t>Python for Quant Finance Meetup Group (Virtual/Live)</a:t>
            </a:r>
            <a:endParaRPr lang="en-GB" sz="2700" b="0" kern="0" dirty="0">
              <a:solidFill>
                <a:srgbClr val="0432FF"/>
              </a:solidFill>
            </a:endParaRPr>
          </a:p>
          <a:p>
            <a:pPr marL="0" indent="0">
              <a:buFont typeface="Wingdings" pitchFamily="2" charset="2"/>
              <a:buNone/>
            </a:pPr>
            <a:endParaRPr lang="en-GB" b="0" kern="0" dirty="0"/>
          </a:p>
        </p:txBody>
      </p:sp>
      <p:sp>
        <p:nvSpPr>
          <p:cNvPr id="3" name="TextBox 2">
            <a:extLst>
              <a:ext uri="{FF2B5EF4-FFF2-40B4-BE49-F238E27FC236}">
                <a16:creationId xmlns:a16="http://schemas.microsoft.com/office/drawing/2014/main" id="{8BF25CA7-5CB0-5940-A91C-955075403BFB}"/>
              </a:ext>
            </a:extLst>
          </p:cNvPr>
          <p:cNvSpPr txBox="1"/>
          <p:nvPr/>
        </p:nvSpPr>
        <p:spPr>
          <a:xfrm>
            <a:off x="674914" y="97620"/>
            <a:ext cx="2873828" cy="584775"/>
          </a:xfrm>
          <a:prstGeom prst="rect">
            <a:avLst/>
          </a:prstGeom>
          <a:noFill/>
        </p:spPr>
        <p:txBody>
          <a:bodyPr wrap="square" rtlCol="0">
            <a:spAutoFit/>
          </a:bodyPr>
          <a:lstStyle/>
          <a:p>
            <a:r>
              <a:rPr lang="en-GB" sz="3200" b="1" dirty="0">
                <a:solidFill>
                  <a:srgbClr val="0432FF"/>
                </a:solidFill>
                <a:latin typeface="+mn-lt"/>
              </a:rPr>
              <a:t>Resources</a:t>
            </a:r>
            <a:endParaRPr lang="en-US" sz="3200" dirty="0">
              <a:latin typeface="+mn-lt"/>
            </a:endParaRPr>
          </a:p>
        </p:txBody>
      </p:sp>
    </p:spTree>
    <p:extLst>
      <p:ext uri="{BB962C8B-B14F-4D97-AF65-F5344CB8AC3E}">
        <p14:creationId xmlns:p14="http://schemas.microsoft.com/office/powerpoint/2010/main" val="7067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lnSpc>
                <a:spcPct val="150000"/>
              </a:lnSpc>
            </a:pPr>
            <a:r>
              <a:rPr lang="en-US" sz="3200" b="0" dirty="0"/>
              <a:t>      </a:t>
            </a:r>
            <a:r>
              <a:rPr lang="en-GB" sz="3200" b="1" dirty="0">
                <a:solidFill>
                  <a:srgbClr val="0432FF"/>
                </a:solidFill>
              </a:rPr>
              <a:t>Want More? </a:t>
            </a:r>
            <a:endParaRPr lang="en-US" sz="3200" b="1" dirty="0">
              <a:solidFill>
                <a:srgbClr val="0432FF"/>
              </a:solidFill>
            </a:endParaRPr>
          </a:p>
        </p:txBody>
      </p:sp>
      <p:pic>
        <p:nvPicPr>
          <p:cNvPr id="5" name="Picture 4">
            <a:extLst>
              <a:ext uri="{FF2B5EF4-FFF2-40B4-BE49-F238E27FC236}">
                <a16:creationId xmlns:a16="http://schemas.microsoft.com/office/drawing/2014/main" id="{7253AC31-22A2-5E28-EA88-BC174EF94C9F}"/>
              </a:ext>
            </a:extLst>
          </p:cNvPr>
          <p:cNvPicPr>
            <a:picLocks noChangeAspect="1"/>
          </p:cNvPicPr>
          <p:nvPr/>
        </p:nvPicPr>
        <p:blipFill>
          <a:blip r:embed="rId2"/>
          <a:stretch>
            <a:fillRect/>
          </a:stretch>
        </p:blipFill>
        <p:spPr>
          <a:xfrm>
            <a:off x="0" y="5537200"/>
            <a:ext cx="3124200" cy="1320800"/>
          </a:xfrm>
          <a:prstGeom prst="rect">
            <a:avLst/>
          </a:prstGeom>
        </p:spPr>
      </p:pic>
      <p:pic>
        <p:nvPicPr>
          <p:cNvPr id="10" name="Picture 9">
            <a:extLst>
              <a:ext uri="{FF2B5EF4-FFF2-40B4-BE49-F238E27FC236}">
                <a16:creationId xmlns:a16="http://schemas.microsoft.com/office/drawing/2014/main" id="{2D7D0F5C-96F7-6A0F-A7B7-19F73718BCF4}"/>
              </a:ext>
            </a:extLst>
          </p:cNvPr>
          <p:cNvPicPr>
            <a:picLocks noChangeAspect="1"/>
          </p:cNvPicPr>
          <p:nvPr/>
        </p:nvPicPr>
        <p:blipFill>
          <a:blip r:embed="rId3"/>
          <a:stretch>
            <a:fillRect/>
          </a:stretch>
        </p:blipFill>
        <p:spPr>
          <a:xfrm>
            <a:off x="7287514" y="5709399"/>
            <a:ext cx="4773857" cy="886843"/>
          </a:xfrm>
          <a:prstGeom prst="rect">
            <a:avLst/>
          </a:prstGeom>
        </p:spPr>
      </p:pic>
      <p:sp>
        <p:nvSpPr>
          <p:cNvPr id="4" name="TextBox 3">
            <a:extLst>
              <a:ext uri="{FF2B5EF4-FFF2-40B4-BE49-F238E27FC236}">
                <a16:creationId xmlns:a16="http://schemas.microsoft.com/office/drawing/2014/main" id="{A8663ADA-C2DA-2F95-3AD0-32335229D9E5}"/>
              </a:ext>
            </a:extLst>
          </p:cNvPr>
          <p:cNvSpPr txBox="1"/>
          <p:nvPr/>
        </p:nvSpPr>
        <p:spPr>
          <a:xfrm>
            <a:off x="419100" y="914400"/>
            <a:ext cx="10134600" cy="579749"/>
          </a:xfrm>
          <a:prstGeom prst="rect">
            <a:avLst/>
          </a:prstGeom>
          <a:solidFill>
            <a:schemeClr val="bg1"/>
          </a:solidFill>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235A44C9-9229-1EFC-B50C-48919C8BC061}"/>
              </a:ext>
            </a:extLst>
          </p:cNvPr>
          <p:cNvSpPr txBox="1">
            <a:spLocks/>
          </p:cNvSpPr>
          <p:nvPr/>
        </p:nvSpPr>
        <p:spPr>
          <a:xfrm>
            <a:off x="949412" y="914400"/>
            <a:ext cx="9073976" cy="4114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marL="0" indent="0">
              <a:buFont typeface="Wingdings" pitchFamily="2" charset="2"/>
              <a:buNone/>
            </a:pPr>
            <a:endParaRPr lang="en-GB" sz="2800" b="0" kern="0" dirty="0">
              <a:hlinkClick r:id="rId4"/>
            </a:endParaRPr>
          </a:p>
          <a:p>
            <a:r>
              <a:rPr lang="en-GB" sz="2700" b="0" kern="0" dirty="0">
                <a:hlinkClick r:id="rId4"/>
              </a:rPr>
              <a:t>www.betagroup.co.uk/courses</a:t>
            </a:r>
            <a:endParaRPr lang="en-GB" sz="2700" b="0" kern="0" dirty="0"/>
          </a:p>
          <a:p>
            <a:r>
              <a:rPr lang="en-GB" sz="2700" b="0" kern="0" dirty="0"/>
              <a:t>In-house courses in technical analysis in 2023? All levels but always tailored to you and your markets and work process. Book a call </a:t>
            </a:r>
            <a:r>
              <a:rPr lang="en-GB" sz="2700" b="0" kern="0" dirty="0">
                <a:hlinkClick r:id="rId5"/>
              </a:rPr>
              <a:t>HERE</a:t>
            </a:r>
            <a:endParaRPr lang="en-GB" sz="2700" b="0" kern="0" dirty="0"/>
          </a:p>
          <a:p>
            <a:r>
              <a:rPr lang="en-GB" sz="2700" b="0" kern="0" dirty="0"/>
              <a:t>For recordings of past Surgeries </a:t>
            </a:r>
            <a:r>
              <a:rPr lang="en-GB" sz="2700" b="0" kern="0" dirty="0">
                <a:hlinkClick r:id="rId6"/>
              </a:rPr>
              <a:t>BETA Group Academy</a:t>
            </a:r>
            <a:endParaRPr lang="en-GB" sz="2700" b="0" kern="0" dirty="0"/>
          </a:p>
          <a:p>
            <a:r>
              <a:rPr lang="en-GB" sz="2700" b="0" kern="0" dirty="0"/>
              <a:t>A course in your City – ask me</a:t>
            </a:r>
          </a:p>
          <a:p>
            <a:r>
              <a:rPr lang="en-GB" sz="2700" b="0" kern="0" dirty="0"/>
              <a:t>Consultancy &amp; Mentoring. Book a call </a:t>
            </a:r>
            <a:r>
              <a:rPr lang="en-GB" sz="2700" b="0" kern="0" dirty="0">
                <a:hlinkClick r:id="rId7"/>
              </a:rPr>
              <a:t>HERE</a:t>
            </a:r>
            <a:endParaRPr lang="en-GB" sz="2700" b="0" kern="0" dirty="0"/>
          </a:p>
        </p:txBody>
      </p:sp>
      <p:sp>
        <p:nvSpPr>
          <p:cNvPr id="2" name="TextBox 1">
            <a:extLst>
              <a:ext uri="{FF2B5EF4-FFF2-40B4-BE49-F238E27FC236}">
                <a16:creationId xmlns:a16="http://schemas.microsoft.com/office/drawing/2014/main" id="{B6AE904E-8E71-0455-D883-9743CEA7C9C9}"/>
              </a:ext>
            </a:extLst>
          </p:cNvPr>
          <p:cNvSpPr txBox="1"/>
          <p:nvPr/>
        </p:nvSpPr>
        <p:spPr>
          <a:xfrm>
            <a:off x="674915" y="92685"/>
            <a:ext cx="3331028" cy="584775"/>
          </a:xfrm>
          <a:prstGeom prst="rect">
            <a:avLst/>
          </a:prstGeom>
          <a:noFill/>
        </p:spPr>
        <p:txBody>
          <a:bodyPr wrap="square" rtlCol="0">
            <a:spAutoFit/>
          </a:bodyPr>
          <a:lstStyle/>
          <a:p>
            <a:r>
              <a:rPr lang="en-GB" sz="3200" b="1" dirty="0">
                <a:solidFill>
                  <a:srgbClr val="0432FF"/>
                </a:solidFill>
                <a:latin typeface="+mn-lt"/>
              </a:rPr>
              <a:t>Want More?</a:t>
            </a:r>
            <a:endParaRPr lang="en-US" sz="3200" dirty="0">
              <a:latin typeface="+mn-lt"/>
            </a:endParaRPr>
          </a:p>
        </p:txBody>
      </p:sp>
    </p:spTree>
    <p:extLst>
      <p:ext uri="{BB962C8B-B14F-4D97-AF65-F5344CB8AC3E}">
        <p14:creationId xmlns:p14="http://schemas.microsoft.com/office/powerpoint/2010/main" val="31585188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yvGU7mLnO3DYxI2hVFT0tr"/>
</p:tagLst>
</file>

<file path=ppt/tags/tag10.xml><?xml version="1.0" encoding="utf-8"?>
<p:tagLst xmlns:a="http://schemas.openxmlformats.org/drawingml/2006/main" xmlns:r="http://schemas.openxmlformats.org/officeDocument/2006/relationships" xmlns:p="http://schemas.openxmlformats.org/presentationml/2006/main">
  <p:tag name="DVSHAPEID" val="NVcnblCUIKvmnfhxBEJQQm"/>
</p:tagLst>
</file>

<file path=ppt/tags/tag11.xml><?xml version="1.0" encoding="utf-8"?>
<p:tagLst xmlns:a="http://schemas.openxmlformats.org/drawingml/2006/main" xmlns:r="http://schemas.openxmlformats.org/officeDocument/2006/relationships" xmlns:p="http://schemas.openxmlformats.org/presentationml/2006/main">
  <p:tag name="DVSHAPEID" val="Zo7obigy8tcp3RkWWln3JL"/>
</p:tagLst>
</file>

<file path=ppt/tags/tag12.xml><?xml version="1.0" encoding="utf-8"?>
<p:tagLst xmlns:a="http://schemas.openxmlformats.org/drawingml/2006/main" xmlns:r="http://schemas.openxmlformats.org/officeDocument/2006/relationships" xmlns:p="http://schemas.openxmlformats.org/presentationml/2006/main">
  <p:tag name="DVSHAPEID" val="CHsyCPDC41EqVNfMakEaC1"/>
</p:tagLst>
</file>

<file path=ppt/tags/tag13.xml><?xml version="1.0" encoding="utf-8"?>
<p:tagLst xmlns:a="http://schemas.openxmlformats.org/drawingml/2006/main" xmlns:r="http://schemas.openxmlformats.org/officeDocument/2006/relationships" xmlns:p="http://schemas.openxmlformats.org/presentationml/2006/main">
  <p:tag name="DVSHAPEID" val="9YcqdFIosMDeLpWCFqVvpa"/>
</p:tagLst>
</file>

<file path=ppt/tags/tag14.xml><?xml version="1.0" encoding="utf-8"?>
<p:tagLst xmlns:a="http://schemas.openxmlformats.org/drawingml/2006/main" xmlns:r="http://schemas.openxmlformats.org/officeDocument/2006/relationships" xmlns:p="http://schemas.openxmlformats.org/presentationml/2006/main">
  <p:tag name="DVSHAPEID" val="LCVwG9a3pz9AyulcCXUFzR"/>
</p:tagLst>
</file>

<file path=ppt/tags/tag15.xml><?xml version="1.0" encoding="utf-8"?>
<p:tagLst xmlns:a="http://schemas.openxmlformats.org/drawingml/2006/main" xmlns:r="http://schemas.openxmlformats.org/officeDocument/2006/relationships" xmlns:p="http://schemas.openxmlformats.org/presentationml/2006/main">
  <p:tag name="DVSHAPEID" val="MH2QPxEdf6CYczuGZydon4"/>
</p:tagLst>
</file>

<file path=ppt/tags/tag16.xml><?xml version="1.0" encoding="utf-8"?>
<p:tagLst xmlns:a="http://schemas.openxmlformats.org/drawingml/2006/main" xmlns:r="http://schemas.openxmlformats.org/officeDocument/2006/relationships" xmlns:p="http://schemas.openxmlformats.org/presentationml/2006/main">
  <p:tag name="DVSHAPEID" val="4aRrgtOXBJBUQduPjDpbj3"/>
</p:tagLst>
</file>

<file path=ppt/tags/tag17.xml><?xml version="1.0" encoding="utf-8"?>
<p:tagLst xmlns:a="http://schemas.openxmlformats.org/drawingml/2006/main" xmlns:r="http://schemas.openxmlformats.org/officeDocument/2006/relationships" xmlns:p="http://schemas.openxmlformats.org/presentationml/2006/main">
  <p:tag name="DVSHAPEID" val="YziMHVYlsbuICRZohaphuS"/>
</p:tagLst>
</file>

<file path=ppt/tags/tag18.xml><?xml version="1.0" encoding="utf-8"?>
<p:tagLst xmlns:a="http://schemas.openxmlformats.org/drawingml/2006/main" xmlns:r="http://schemas.openxmlformats.org/officeDocument/2006/relationships" xmlns:p="http://schemas.openxmlformats.org/presentationml/2006/main">
  <p:tag name="DVSHAPEID" val="niJgb9eAZbK1ci9uMSZfhq"/>
</p:tagLst>
</file>

<file path=ppt/tags/tag19.xml><?xml version="1.0" encoding="utf-8"?>
<p:tagLst xmlns:a="http://schemas.openxmlformats.org/drawingml/2006/main" xmlns:r="http://schemas.openxmlformats.org/officeDocument/2006/relationships" xmlns:p="http://schemas.openxmlformats.org/presentationml/2006/main">
  <p:tag name="DVSHAPEID" val="p7BDQVmeM2y5bZ2qJO7Sbj"/>
</p:tagLst>
</file>

<file path=ppt/tags/tag2.xml><?xml version="1.0" encoding="utf-8"?>
<p:tagLst xmlns:a="http://schemas.openxmlformats.org/drawingml/2006/main" xmlns:r="http://schemas.openxmlformats.org/officeDocument/2006/relationships" xmlns:p="http://schemas.openxmlformats.org/presentationml/2006/main">
  <p:tag name="DVSHAPEID" val="STth6Uc5b5aoz6UhMUADe9"/>
</p:tagLst>
</file>

<file path=ppt/tags/tag20.xml><?xml version="1.0" encoding="utf-8"?>
<p:tagLst xmlns:a="http://schemas.openxmlformats.org/drawingml/2006/main" xmlns:r="http://schemas.openxmlformats.org/officeDocument/2006/relationships" xmlns:p="http://schemas.openxmlformats.org/presentationml/2006/main">
  <p:tag name="DVSHAPEID" val="YAEGeMoxieBXSCFyjieLoH"/>
</p:tagLst>
</file>

<file path=ppt/tags/tag21.xml><?xml version="1.0" encoding="utf-8"?>
<p:tagLst xmlns:a="http://schemas.openxmlformats.org/drawingml/2006/main" xmlns:r="http://schemas.openxmlformats.org/officeDocument/2006/relationships" xmlns:p="http://schemas.openxmlformats.org/presentationml/2006/main">
  <p:tag name="DVSHAPEID" val="t669sl8b8oe680Y9HzPeKj"/>
</p:tagLst>
</file>

<file path=ppt/tags/tag22.xml><?xml version="1.0" encoding="utf-8"?>
<p:tagLst xmlns:a="http://schemas.openxmlformats.org/drawingml/2006/main" xmlns:r="http://schemas.openxmlformats.org/officeDocument/2006/relationships" xmlns:p="http://schemas.openxmlformats.org/presentationml/2006/main">
  <p:tag name="DVSHAPEID" val="te6pLbvODqUg7xA4j3p66c"/>
</p:tagLst>
</file>

<file path=ppt/tags/tag23.xml><?xml version="1.0" encoding="utf-8"?>
<p:tagLst xmlns:a="http://schemas.openxmlformats.org/drawingml/2006/main" xmlns:r="http://schemas.openxmlformats.org/officeDocument/2006/relationships" xmlns:p="http://schemas.openxmlformats.org/presentationml/2006/main">
  <p:tag name="DVSHAPEID" val="IMuEz9BEW9XaDS32zWGjLO"/>
</p:tagLst>
</file>

<file path=ppt/tags/tag24.xml><?xml version="1.0" encoding="utf-8"?>
<p:tagLst xmlns:a="http://schemas.openxmlformats.org/drawingml/2006/main" xmlns:r="http://schemas.openxmlformats.org/officeDocument/2006/relationships" xmlns:p="http://schemas.openxmlformats.org/presentationml/2006/main">
  <p:tag name="DVSHAPEID" val="cRTrzCgLPDcgvkV7BldZtK"/>
</p:tagLst>
</file>

<file path=ppt/tags/tag25.xml><?xml version="1.0" encoding="utf-8"?>
<p:tagLst xmlns:a="http://schemas.openxmlformats.org/drawingml/2006/main" xmlns:r="http://schemas.openxmlformats.org/officeDocument/2006/relationships" xmlns:p="http://schemas.openxmlformats.org/presentationml/2006/main">
  <p:tag name="DVSHAPEID" val="jWUH1gusqMrTzCK8AZoakk"/>
</p:tagLst>
</file>

<file path=ppt/tags/tag26.xml><?xml version="1.0" encoding="utf-8"?>
<p:tagLst xmlns:a="http://schemas.openxmlformats.org/drawingml/2006/main" xmlns:r="http://schemas.openxmlformats.org/officeDocument/2006/relationships" xmlns:p="http://schemas.openxmlformats.org/presentationml/2006/main">
  <p:tag name="DVSHAPEID" val="XmmI7rll6LksyXwSAZhncq"/>
</p:tagLst>
</file>

<file path=ppt/tags/tag27.xml><?xml version="1.0" encoding="utf-8"?>
<p:tagLst xmlns:a="http://schemas.openxmlformats.org/drawingml/2006/main" xmlns:r="http://schemas.openxmlformats.org/officeDocument/2006/relationships" xmlns:p="http://schemas.openxmlformats.org/presentationml/2006/main">
  <p:tag name="DVSHAPEID" val="PCKjnsKdAjpZZykj9275GG"/>
</p:tagLst>
</file>

<file path=ppt/tags/tag28.xml><?xml version="1.0" encoding="utf-8"?>
<p:tagLst xmlns:a="http://schemas.openxmlformats.org/drawingml/2006/main" xmlns:r="http://schemas.openxmlformats.org/officeDocument/2006/relationships" xmlns:p="http://schemas.openxmlformats.org/presentationml/2006/main">
  <p:tag name="DVSHAPEID" val="y74NCIopTW7xwKXN4SATa1"/>
</p:tagLst>
</file>

<file path=ppt/tags/tag29.xml><?xml version="1.0" encoding="utf-8"?>
<p:tagLst xmlns:a="http://schemas.openxmlformats.org/drawingml/2006/main" xmlns:r="http://schemas.openxmlformats.org/officeDocument/2006/relationships" xmlns:p="http://schemas.openxmlformats.org/presentationml/2006/main">
  <p:tag name="DVSHAPEID" val="2yYXxhPeg6J93DezQ2Obqt"/>
</p:tagLst>
</file>

<file path=ppt/tags/tag3.xml><?xml version="1.0" encoding="utf-8"?>
<p:tagLst xmlns:a="http://schemas.openxmlformats.org/drawingml/2006/main" xmlns:r="http://schemas.openxmlformats.org/officeDocument/2006/relationships" xmlns:p="http://schemas.openxmlformats.org/presentationml/2006/main">
  <p:tag name="DVSHAPEID" val="VxzdiNyNKD07DMqQfRbIRy"/>
</p:tagLst>
</file>

<file path=ppt/tags/tag30.xml><?xml version="1.0" encoding="utf-8"?>
<p:tagLst xmlns:a="http://schemas.openxmlformats.org/drawingml/2006/main" xmlns:r="http://schemas.openxmlformats.org/officeDocument/2006/relationships" xmlns:p="http://schemas.openxmlformats.org/presentationml/2006/main">
  <p:tag name="DVSHAPEID" val="Rr1zlmXfvMvx5vPEa7AEG0"/>
</p:tagLst>
</file>

<file path=ppt/tags/tag31.xml><?xml version="1.0" encoding="utf-8"?>
<p:tagLst xmlns:a="http://schemas.openxmlformats.org/drawingml/2006/main" xmlns:r="http://schemas.openxmlformats.org/officeDocument/2006/relationships" xmlns:p="http://schemas.openxmlformats.org/presentationml/2006/main">
  <p:tag name="DVSHAPEID" val="NnGkyv1y4ZBzHwWYVtg1BX"/>
</p:tagLst>
</file>

<file path=ppt/tags/tag32.xml><?xml version="1.0" encoding="utf-8"?>
<p:tagLst xmlns:a="http://schemas.openxmlformats.org/drawingml/2006/main" xmlns:r="http://schemas.openxmlformats.org/officeDocument/2006/relationships" xmlns:p="http://schemas.openxmlformats.org/presentationml/2006/main">
  <p:tag name="DVSHAPEID" val="DwyJKcRGBLMQEDS1NsdXIw"/>
</p:tagLst>
</file>

<file path=ppt/tags/tag33.xml><?xml version="1.0" encoding="utf-8"?>
<p:tagLst xmlns:a="http://schemas.openxmlformats.org/drawingml/2006/main" xmlns:r="http://schemas.openxmlformats.org/officeDocument/2006/relationships" xmlns:p="http://schemas.openxmlformats.org/presentationml/2006/main">
  <p:tag name="DVSHAPEID" val="VwNiIcc7oFpQK9LPKPGnnQ"/>
</p:tagLst>
</file>

<file path=ppt/tags/tag34.xml><?xml version="1.0" encoding="utf-8"?>
<p:tagLst xmlns:a="http://schemas.openxmlformats.org/drawingml/2006/main" xmlns:r="http://schemas.openxmlformats.org/officeDocument/2006/relationships" xmlns:p="http://schemas.openxmlformats.org/presentationml/2006/main">
  <p:tag name="DVSHAPEID" val="YxzbqbfTxnWAi0OBd0OJaV"/>
</p:tagLst>
</file>

<file path=ppt/tags/tag4.xml><?xml version="1.0" encoding="utf-8"?>
<p:tagLst xmlns:a="http://schemas.openxmlformats.org/drawingml/2006/main" xmlns:r="http://schemas.openxmlformats.org/officeDocument/2006/relationships" xmlns:p="http://schemas.openxmlformats.org/presentationml/2006/main">
  <p:tag name="DVSHAPEID" val="oss7QVEIswhnJr4mqTULda"/>
</p:tagLst>
</file>

<file path=ppt/tags/tag5.xml><?xml version="1.0" encoding="utf-8"?>
<p:tagLst xmlns:a="http://schemas.openxmlformats.org/drawingml/2006/main" xmlns:r="http://schemas.openxmlformats.org/officeDocument/2006/relationships" xmlns:p="http://schemas.openxmlformats.org/presentationml/2006/main">
  <p:tag name="DVSHAPEID" val="UUOu8mgNatdgJGtgOXkHnF"/>
</p:tagLst>
</file>

<file path=ppt/tags/tag6.xml><?xml version="1.0" encoding="utf-8"?>
<p:tagLst xmlns:a="http://schemas.openxmlformats.org/drawingml/2006/main" xmlns:r="http://schemas.openxmlformats.org/officeDocument/2006/relationships" xmlns:p="http://schemas.openxmlformats.org/presentationml/2006/main">
  <p:tag name="DVSHAPEID" val="rAdgOeYDtzjdxyilNisFlO"/>
</p:tagLst>
</file>

<file path=ppt/tags/tag7.xml><?xml version="1.0" encoding="utf-8"?>
<p:tagLst xmlns:a="http://schemas.openxmlformats.org/drawingml/2006/main" xmlns:r="http://schemas.openxmlformats.org/officeDocument/2006/relationships" xmlns:p="http://schemas.openxmlformats.org/presentationml/2006/main">
  <p:tag name="DVSHAPEID" val="Wv9UXs91eIkCrJyqkOyw8N"/>
</p:tagLst>
</file>

<file path=ppt/tags/tag8.xml><?xml version="1.0" encoding="utf-8"?>
<p:tagLst xmlns:a="http://schemas.openxmlformats.org/drawingml/2006/main" xmlns:r="http://schemas.openxmlformats.org/officeDocument/2006/relationships" xmlns:p="http://schemas.openxmlformats.org/presentationml/2006/main">
  <p:tag name="DVSHAPEID" val="ri644ULqQPPvxbfZbDNoh4"/>
</p:tagLst>
</file>

<file path=ppt/tags/tag9.xml><?xml version="1.0" encoding="utf-8"?>
<p:tagLst xmlns:a="http://schemas.openxmlformats.org/drawingml/2006/main" xmlns:r="http://schemas.openxmlformats.org/officeDocument/2006/relationships" xmlns:p="http://schemas.openxmlformats.org/presentationml/2006/main">
  <p:tag name="DVSHAPEID" val="UQMxj7G0Ysv84QOTnfgORu"/>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16827</TotalTime>
  <Pages>33</Pages>
  <Words>567</Words>
  <Application>Microsoft Macintosh PowerPoint</Application>
  <PresentationFormat>Widescreen</PresentationFormat>
  <Paragraphs>65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Proxima Nova Regular</vt:lpstr>
      <vt:lpstr>Source Sans Pro</vt:lpstr>
      <vt:lpstr>Tahoma</vt:lpstr>
      <vt:lpstr>Times New Roman</vt:lpstr>
      <vt:lpstr>Wingdings</vt:lpstr>
      <vt:lpstr>Blends</vt:lpstr>
      <vt:lpstr>Systematic Technical Analysis and Strategy Backtesting using Python</vt:lpstr>
      <vt:lpstr>PowerPoint Presentation</vt:lpstr>
      <vt:lpstr>      Todays Agenda</vt:lpstr>
      <vt:lpstr>      Trevor Neil MCSI FSTA – BETA Group</vt:lpstr>
      <vt:lpstr>      Jason Ramchandani - Lead Developer Advocate</vt:lpstr>
      <vt:lpstr>      The Process</vt:lpstr>
      <vt:lpstr>      Over to Jason</vt:lpstr>
      <vt:lpstr>      Resources</vt:lpstr>
      <vt:lpstr>      Want More?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TraderMade</dc:creator>
  <cp:keywords/>
  <dc:description/>
  <cp:lastModifiedBy>Ramchandani, Jason</cp:lastModifiedBy>
  <cp:revision>361</cp:revision>
  <cp:lastPrinted>1996-09-28T00:14:58Z</cp:lastPrinted>
  <dcterms:created xsi:type="dcterms:W3CDTF">1997-03-18T11:00:24Z</dcterms:created>
  <dcterms:modified xsi:type="dcterms:W3CDTF">2023-04-24T09:34:58Z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1t7FkK_yqbSHeUg-nnesKA4C_v6UkVLTYkAgkLRQ3EgQ</vt:lpwstr>
  </property>
  <property fmtid="{D5CDD505-2E9C-101B-9397-08002B2CF9AE}" pid="4" name="Google.Documents.RevisionId">
    <vt:lpwstr>07622011176979243593</vt:lpwstr>
  </property>
  <property fmtid="{D5CDD505-2E9C-101B-9397-08002B2CF9AE}" pid="5" name="Google.Documents.PreviousRevisionId">
    <vt:lpwstr>01758690230401700883</vt:lpwstr>
  </property>
  <property fmtid="{D5CDD505-2E9C-101B-9397-08002B2CF9AE}" pid="6" name="Google.Documents.PluginVersion">
    <vt:lpwstr>2.0.2424.7283</vt:lpwstr>
  </property>
  <property fmtid="{D5CDD505-2E9C-101B-9397-08002B2CF9AE}" pid="7" name="Google.Documents.MergeIncapabilityFlags">
    <vt:i4>0</vt:i4>
  </property>
</Properties>
</file>