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46" r:id="rId3"/>
    <p:sldId id="349" r:id="rId4"/>
    <p:sldId id="351" r:id="rId5"/>
    <p:sldId id="356" r:id="rId6"/>
    <p:sldId id="352" r:id="rId7"/>
    <p:sldId id="359"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F22"/>
    <a:srgbClr val="CA383A"/>
    <a:srgbClr val="FAE7E7"/>
    <a:srgbClr val="F5CBCC"/>
    <a:srgbClr val="00813E"/>
    <a:srgbClr val="004CA4"/>
    <a:srgbClr val="0072BD"/>
    <a:srgbClr val="4D90CA"/>
    <a:srgbClr val="4E83C7"/>
    <a:srgbClr val="C5E0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44" autoAdjust="0"/>
  </p:normalViewPr>
  <p:slideViewPr>
    <p:cSldViewPr snapToGrid="0">
      <p:cViewPr varScale="1">
        <p:scale>
          <a:sx n="78" d="100"/>
          <a:sy n="78" d="100"/>
        </p:scale>
        <p:origin x="77" y="77"/>
      </p:cViewPr>
      <p:guideLst/>
    </p:cSldViewPr>
  </p:slideViewPr>
  <p:notesTextViewPr>
    <p:cViewPr>
      <p:scale>
        <a:sx n="3" d="2"/>
        <a:sy n="3" d="2"/>
      </p:scale>
      <p:origin x="0" y="0"/>
    </p:cViewPr>
  </p:notesTextViewPr>
  <p:notesViewPr>
    <p:cSldViewPr snapToGrid="0" showGuides="1">
      <p:cViewPr varScale="1">
        <p:scale>
          <a:sx n="65" d="100"/>
          <a:sy n="65" d="100"/>
        </p:scale>
        <p:origin x="243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58746-32E2-43FA-8B2D-F5DBB8D8E924}" type="datetimeFigureOut">
              <a:rPr lang="zh-CN" altLang="en-US" smtClean="0"/>
              <a:t>2020/10/27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E2CD2-5546-4F36-8517-A845144ACDE2}" type="slidenum">
              <a:rPr lang="zh-CN" altLang="en-US" smtClean="0"/>
              <a:t>‹#›</a:t>
            </a:fld>
            <a:endParaRPr lang="zh-CN" altLang="en-US"/>
          </a:p>
        </p:txBody>
      </p:sp>
    </p:spTree>
    <p:extLst>
      <p:ext uri="{BB962C8B-B14F-4D97-AF65-F5344CB8AC3E}">
        <p14:creationId xmlns:p14="http://schemas.microsoft.com/office/powerpoint/2010/main" val="3221121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4E2CD2-5546-4F36-8517-A845144ACDE2}" type="slidenum">
              <a:rPr lang="zh-CN" altLang="en-US" smtClean="0"/>
              <a:t>1</a:t>
            </a:fld>
            <a:endParaRPr lang="zh-CN" altLang="en-US"/>
          </a:p>
        </p:txBody>
      </p:sp>
    </p:spTree>
    <p:extLst>
      <p:ext uri="{BB962C8B-B14F-4D97-AF65-F5344CB8AC3E}">
        <p14:creationId xmlns:p14="http://schemas.microsoft.com/office/powerpoint/2010/main" val="302123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4E2CD2-5546-4F36-8517-A845144ACDE2}" type="slidenum">
              <a:rPr lang="zh-CN" altLang="en-US" smtClean="0"/>
              <a:t>2</a:t>
            </a:fld>
            <a:endParaRPr lang="zh-CN" altLang="en-US"/>
          </a:p>
        </p:txBody>
      </p:sp>
    </p:spTree>
    <p:extLst>
      <p:ext uri="{BB962C8B-B14F-4D97-AF65-F5344CB8AC3E}">
        <p14:creationId xmlns:p14="http://schemas.microsoft.com/office/powerpoint/2010/main" val="364181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B4E2CD2-5546-4F36-8517-A845144ACDE2}" type="slidenum">
              <a:rPr lang="zh-CN" altLang="en-US" smtClean="0"/>
              <a:t>3</a:t>
            </a:fld>
            <a:endParaRPr lang="zh-CN" altLang="en-US"/>
          </a:p>
        </p:txBody>
      </p:sp>
    </p:spTree>
    <p:extLst>
      <p:ext uri="{BB962C8B-B14F-4D97-AF65-F5344CB8AC3E}">
        <p14:creationId xmlns:p14="http://schemas.microsoft.com/office/powerpoint/2010/main" val="353656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B4E2CD2-5546-4F36-8517-A845144ACDE2}" type="slidenum">
              <a:rPr lang="zh-CN" altLang="en-US" smtClean="0"/>
              <a:t>4</a:t>
            </a:fld>
            <a:endParaRPr lang="zh-CN" altLang="en-US"/>
          </a:p>
        </p:txBody>
      </p:sp>
    </p:spTree>
    <p:extLst>
      <p:ext uri="{BB962C8B-B14F-4D97-AF65-F5344CB8AC3E}">
        <p14:creationId xmlns:p14="http://schemas.microsoft.com/office/powerpoint/2010/main" val="73930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B4E2CD2-5546-4F36-8517-A845144ACDE2}" type="slidenum">
              <a:rPr lang="zh-CN" altLang="en-US" smtClean="0"/>
              <a:t>5</a:t>
            </a:fld>
            <a:endParaRPr lang="zh-CN" altLang="en-US"/>
          </a:p>
        </p:txBody>
      </p:sp>
    </p:spTree>
    <p:extLst>
      <p:ext uri="{BB962C8B-B14F-4D97-AF65-F5344CB8AC3E}">
        <p14:creationId xmlns:p14="http://schemas.microsoft.com/office/powerpoint/2010/main" val="1992769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B4E2CD2-5546-4F36-8517-A845144ACDE2}" type="slidenum">
              <a:rPr lang="zh-CN" altLang="en-US" smtClean="0"/>
              <a:t>6</a:t>
            </a:fld>
            <a:endParaRPr lang="zh-CN" altLang="en-US"/>
          </a:p>
        </p:txBody>
      </p:sp>
    </p:spTree>
    <p:extLst>
      <p:ext uri="{BB962C8B-B14F-4D97-AF65-F5344CB8AC3E}">
        <p14:creationId xmlns:p14="http://schemas.microsoft.com/office/powerpoint/2010/main" val="350525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8B4E2CD2-5546-4F36-8517-A845144ACDE2}" type="slidenum">
              <a:rPr lang="zh-CN" altLang="en-US" smtClean="0"/>
              <a:t>7</a:t>
            </a:fld>
            <a:endParaRPr lang="zh-CN" altLang="en-US"/>
          </a:p>
        </p:txBody>
      </p:sp>
    </p:spTree>
    <p:extLst>
      <p:ext uri="{BB962C8B-B14F-4D97-AF65-F5344CB8AC3E}">
        <p14:creationId xmlns:p14="http://schemas.microsoft.com/office/powerpoint/2010/main" val="96760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4771E-8D1A-4F8A-A9C9-9214D49A03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B7CEA-67D5-416E-A6CD-2CD7662155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F74185-3E5C-4124-BAA5-33B4325336A6}"/>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1C3D3F28-A774-41C7-8727-47FFF6DFE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C512D7-D8BA-4123-8031-63C72D1B60FE}"/>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408523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9681-B582-4864-AF65-0FD6CF1AB2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FB1B34-9CAE-4BA8-9C61-73ECFD2CE20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730EF6-853E-4DC4-A54B-86C777904E4A}"/>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9144CF1C-4D4B-4AA4-B129-6896C33459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9B5D87-C5D6-42C0-972B-D4E155A84E7D}"/>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16055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B31A60-7B66-44B2-9ADE-BC5F5B42B3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DADA3F-1234-48E4-BB2F-38AE0FB6C56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707F32-A23F-4FFB-8F32-CC682B8A3DEC}"/>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E5A20D4E-B0EF-4335-9495-301CBB972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1C362-5520-404C-96C5-E448A7158C30}"/>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195144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仅标题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3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E2F6-D4E5-4733-ADC6-192291B0B5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2F66CE-C9DE-43B4-9806-F604F3FEAA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6708A9-8D3A-4ECF-A40B-753107895782}"/>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03EB7383-0EA7-4955-89F8-C96FB15732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B836B1-27A3-4077-9445-4A8502F39C31}"/>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297457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3E759-BAA3-4E15-8745-C6DBA3FAD8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9B5F30-E75D-45F8-8BCB-AF882520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8AAE25C-EFDA-47CC-8D78-5DFC90F34FBC}"/>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316ED0A9-9253-4CE1-A721-FA131CF7E5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EDD33-9164-4007-87CE-9BBB8C61AA2A}"/>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301604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02798-537F-48AD-A328-9F5E608239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FD3B5F-D50D-4F8C-9CAC-3D3A8857CB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C6EAD4-55DB-4F4F-ACA4-CD050364BC4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3F07432-87DB-4967-A23C-A212A165E61F}"/>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51BAFAE9-C0F9-4701-8356-03948DBB11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2CF6F6-BA45-436C-A6D8-42BEA2286B04}"/>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325086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B606B-F86B-4243-A48D-60BCB87C4E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E1FC3D-CBA7-4F43-81FC-0BDBD337F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B7D0141-E533-4F36-9787-541A046A2AE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6ED5305-1E0F-48B1-927F-8DCCE4FB0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D4E94B9-C271-4470-AD1D-DF03A3B9F0B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5B1A44-DBD7-414B-9C0C-8BD37680B0D9}"/>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8" name="页脚占位符 7">
            <a:extLst>
              <a:ext uri="{FF2B5EF4-FFF2-40B4-BE49-F238E27FC236}">
                <a16:creationId xmlns:a16="http://schemas.microsoft.com/office/drawing/2014/main" id="{25A22605-D070-4139-BDF8-1E8E2A038B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B836B2-3F37-478A-B6A0-F6F93387774C}"/>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252889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14931-818F-4AB9-A6CE-681FF812EE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B33B4B-A86D-40BE-A234-616B7C183F56}"/>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4" name="页脚占位符 3">
            <a:extLst>
              <a:ext uri="{FF2B5EF4-FFF2-40B4-BE49-F238E27FC236}">
                <a16:creationId xmlns:a16="http://schemas.microsoft.com/office/drawing/2014/main" id="{7CE171C1-6082-4A9D-A5B7-785CF50A8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C40A40-06E0-4AE2-BB4D-581F74322E20}"/>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42261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BAFD82-E5E3-44DC-9B25-40BB909AF9BC}"/>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3" name="页脚占位符 2">
            <a:extLst>
              <a:ext uri="{FF2B5EF4-FFF2-40B4-BE49-F238E27FC236}">
                <a16:creationId xmlns:a16="http://schemas.microsoft.com/office/drawing/2014/main" id="{15003881-BC2A-48DD-858B-479F6CB4FE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ACED3E-549C-4430-B724-0BD8C71203F6}"/>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422037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EE723-325D-41C7-B100-8D43B5035A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6C8F44-9B9E-42B1-B9D4-92CF475EA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0911864-28EB-436F-9ADA-4AF937706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878C98-336B-450E-8498-27B556F0616E}"/>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96CC86EB-3FB4-4CF7-A07E-23D72E360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D823F5-2CBE-4A80-B972-1BAD06D569AB}"/>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259699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F0C4A-AFEB-458B-84E2-6E732970D7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078FC7-41E1-427B-A6E6-2A0DF6784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01F9E4-C358-470B-B218-018B0BCBA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22D501-3742-4B8A-B744-7DF12A5BE0A2}"/>
              </a:ext>
            </a:extLst>
          </p:cNvPr>
          <p:cNvSpPr>
            <a:spLocks noGrp="1"/>
          </p:cNvSpPr>
          <p:nvPr>
            <p:ph type="dt" sz="half" idx="10"/>
          </p:nvPr>
        </p:nvSpPr>
        <p:spPr/>
        <p:txBody>
          <a:bodyPr/>
          <a:lstStyle/>
          <a:p>
            <a:fld id="{79B969E0-0240-4A3E-9DDB-ADA54A232A12}"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99659D8E-2878-4FF1-97BF-33AD143B4F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5A04F8-0A02-4BA3-93B5-90895CA0A59F}"/>
              </a:ext>
            </a:extLst>
          </p:cNvPr>
          <p:cNvSpPr>
            <a:spLocks noGrp="1"/>
          </p:cNvSpPr>
          <p:nvPr>
            <p:ph type="sldNum" sz="quarter" idx="12"/>
          </p:nvPr>
        </p:nvSpPr>
        <p:spPr/>
        <p:txBody>
          <a:body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81764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B9292C-B29A-49D2-9886-AFB88494A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12271D-76BE-42FC-8818-EFD1CB098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286C79-0B5C-4FA6-B790-F383610AB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969E0-0240-4A3E-9DDB-ADA54A232A12}"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B362D61A-E5F4-4DEC-B2EC-21E76EA07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74FDE1-7CD4-4451-8C85-50FC4F7F6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777CB-FB4E-459F-9DE9-E678BA3A9D7D}" type="slidenum">
              <a:rPr lang="zh-CN" altLang="en-US" smtClean="0"/>
              <a:t>‹#›</a:t>
            </a:fld>
            <a:endParaRPr lang="zh-CN" altLang="en-US"/>
          </a:p>
        </p:txBody>
      </p:sp>
    </p:spTree>
    <p:extLst>
      <p:ext uri="{BB962C8B-B14F-4D97-AF65-F5344CB8AC3E}">
        <p14:creationId xmlns:p14="http://schemas.microsoft.com/office/powerpoint/2010/main" val="323753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4"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orient="horz" pos="544" userDrawn="1">
          <p15:clr>
            <a:srgbClr val="F26B43"/>
          </p15:clr>
        </p15:guide>
        <p15:guide id="6" orient="horz" pos="608" userDrawn="1">
          <p15:clr>
            <a:srgbClr val="F26B43"/>
          </p15:clr>
        </p15:guide>
        <p15:guide id="7" orient="horz" pos="4056" userDrawn="1">
          <p15:clr>
            <a:srgbClr val="F26B43"/>
          </p15:clr>
        </p15:guide>
        <p15:guide id="8" orient="horz" pos="3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github.com/apache/incubator-retired-edgent" TargetMode="External"/><Relationship Id="rId4" Type="http://schemas.openxmlformats.org/officeDocument/2006/relationships/hyperlink" Target="https://edgent.incubator.apache.o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2DE539C-EBFB-4AD0-93BE-74CC9C324E5E}"/>
              </a:ext>
            </a:extLst>
          </p:cNvPr>
          <p:cNvSpPr/>
          <p:nvPr/>
        </p:nvSpPr>
        <p:spPr>
          <a:xfrm>
            <a:off x="251749" y="2083782"/>
            <a:ext cx="10115270" cy="4970591"/>
          </a:xfrm>
          <a:prstGeom prst="rect">
            <a:avLst/>
          </a:prstGeom>
        </p:spPr>
        <p:txBody>
          <a:bodyPr wrap="none">
            <a:spAutoFit/>
          </a:bodyPr>
          <a:lstStyle/>
          <a:p>
            <a:r>
              <a:rPr lang="en-US" altLang="zh-CN" sz="31700" b="1" dirty="0">
                <a:ln>
                  <a:solidFill>
                    <a:schemeClr val="bg1">
                      <a:lumMod val="85000"/>
                      <a:alpha val="68000"/>
                    </a:schemeClr>
                  </a:solidFill>
                </a:ln>
                <a:noFill/>
                <a:latin typeface="腾讯体" panose="02010600010101010101" pitchFamily="2" charset="-122"/>
                <a:ea typeface="腾讯体" panose="02010600010101010101" pitchFamily="2" charset="-122"/>
                <a:cs typeface="Times New Roman" panose="02020603050405020304" pitchFamily="18" charset="0"/>
                <a:sym typeface="Times New Roman" panose="02020603050405020304" pitchFamily="18" charset="0"/>
              </a:rPr>
              <a:t>E</a:t>
            </a:r>
            <a:r>
              <a:rPr lang="en-US" altLang="zh-CN" sz="21400" b="1" dirty="0">
                <a:ln>
                  <a:solidFill>
                    <a:schemeClr val="bg1">
                      <a:lumMod val="85000"/>
                      <a:alpha val="68000"/>
                    </a:schemeClr>
                  </a:solidFill>
                </a:ln>
                <a:noFill/>
                <a:latin typeface="腾讯体" panose="02010600010101010101" pitchFamily="2" charset="-122"/>
                <a:ea typeface="腾讯体" panose="02010600010101010101" pitchFamily="2" charset="-122"/>
                <a:cs typeface="Times New Roman" panose="02020603050405020304" pitchFamily="18" charset="0"/>
                <a:sym typeface="Times New Roman" panose="02020603050405020304" pitchFamily="18" charset="0"/>
              </a:rPr>
              <a:t>dgent</a:t>
            </a:r>
            <a:endParaRPr lang="zh-CN" altLang="en-US" sz="21400" dirty="0">
              <a:ln>
                <a:solidFill>
                  <a:schemeClr val="bg1">
                    <a:lumMod val="85000"/>
                    <a:alpha val="68000"/>
                  </a:schemeClr>
                </a:solidFill>
              </a:ln>
              <a:noFill/>
              <a:latin typeface="腾讯体" panose="02010600010101010101" pitchFamily="2" charset="-122"/>
              <a:ea typeface="腾讯体" panose="02010600010101010101" pitchFamily="2" charset="-122"/>
            </a:endParaRPr>
          </a:p>
        </p:txBody>
      </p:sp>
      <p:sp>
        <p:nvSpPr>
          <p:cNvPr id="4" name="矩形 3">
            <a:extLst>
              <a:ext uri="{FF2B5EF4-FFF2-40B4-BE49-F238E27FC236}">
                <a16:creationId xmlns:a16="http://schemas.microsoft.com/office/drawing/2014/main" id="{4E1E8A1C-EFFA-4A89-A7B8-3F0F5862C873}"/>
              </a:ext>
            </a:extLst>
          </p:cNvPr>
          <p:cNvSpPr/>
          <p:nvPr/>
        </p:nvSpPr>
        <p:spPr>
          <a:xfrm>
            <a:off x="0" y="1303020"/>
            <a:ext cx="12192000" cy="1844394"/>
          </a:xfrm>
          <a:prstGeom prst="rect">
            <a:avLst/>
          </a:prstGeom>
          <a:solidFill>
            <a:schemeClr val="accent4"/>
          </a:solidFill>
          <a:ln w="19050">
            <a:noFill/>
            <a:prstDash val="dashDot"/>
          </a:ln>
        </p:spPr>
        <p:txBody>
          <a:bodyPr wrap="square" rtlCol="0" anchor="ctr">
            <a:noAutofit/>
          </a:bodyPr>
          <a:lstStyle/>
          <a:p>
            <a:pPr algn="l"/>
            <a:endParaRPr lang="zh-CN" altLang="en-US" sz="20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 name="标题 1">
            <a:extLst>
              <a:ext uri="{FF2B5EF4-FFF2-40B4-BE49-F238E27FC236}">
                <a16:creationId xmlns:a16="http://schemas.microsoft.com/office/drawing/2014/main" id="{C70F2675-12E7-420A-97CC-D4F24A0E0881}"/>
              </a:ext>
            </a:extLst>
          </p:cNvPr>
          <p:cNvSpPr>
            <a:spLocks noGrp="1"/>
          </p:cNvSpPr>
          <p:nvPr>
            <p:ph type="ctrTitle"/>
          </p:nvPr>
        </p:nvSpPr>
        <p:spPr>
          <a:xfrm>
            <a:off x="215237" y="1617390"/>
            <a:ext cx="11725014" cy="1215655"/>
          </a:xfrm>
        </p:spPr>
        <p:txBody>
          <a:bodyPr anchor="ctr">
            <a:noAutofit/>
          </a:bodyPr>
          <a:lstStyle/>
          <a:p>
            <a:pPr>
              <a:lnSpc>
                <a:spcPct val="100000"/>
              </a:lnSpc>
            </a:pPr>
            <a:r>
              <a:rPr lang="en-US" altLang="zh-CN" sz="3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Edgent</a:t>
            </a:r>
            <a:r>
              <a:rPr lang="zh-CN" altLang="en-US" sz="3600" b="1" dirty="0">
                <a:solidFill>
                  <a:schemeClr val="bg1"/>
                </a:solidFill>
                <a:latin typeface="楷体" panose="02010609060101010101" pitchFamily="49" charset="-122"/>
                <a:ea typeface="楷体" panose="02010609060101010101" pitchFamily="49" charset="-122"/>
                <a:cs typeface="Times New Roman" panose="02020603050405020304" pitchFamily="18" charset="0"/>
                <a:sym typeface="Times New Roman" panose="02020603050405020304" pitchFamily="18" charset="0"/>
              </a:rPr>
              <a:t>简介</a:t>
            </a:r>
          </a:p>
        </p:txBody>
      </p:sp>
      <p:sp>
        <p:nvSpPr>
          <p:cNvPr id="10" name="矩形 9">
            <a:extLst>
              <a:ext uri="{FF2B5EF4-FFF2-40B4-BE49-F238E27FC236}">
                <a16:creationId xmlns:a16="http://schemas.microsoft.com/office/drawing/2014/main" id="{2AABF4AD-E2BA-4A12-9908-C534C18F5ADA}"/>
              </a:ext>
            </a:extLst>
          </p:cNvPr>
          <p:cNvSpPr/>
          <p:nvPr/>
        </p:nvSpPr>
        <p:spPr>
          <a:xfrm>
            <a:off x="1720443" y="3852572"/>
            <a:ext cx="8751114" cy="1754326"/>
          </a:xfrm>
          <a:prstGeom prst="rect">
            <a:avLst/>
          </a:prstGeom>
        </p:spPr>
        <p:txBody>
          <a:bodyPr wrap="none">
            <a:spAutoFit/>
          </a:bodyPr>
          <a:lstStyle/>
          <a:p>
            <a:pPr>
              <a:lnSpc>
                <a:spcPct val="15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开发语言：</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Java</a:t>
            </a: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开源组织：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Apache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软件基金会</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官方网址：</a:t>
            </a:r>
            <a:r>
              <a:rPr lang="en-US" altLang="zh-CN" sz="2400" u="sng" dirty="0">
                <a:hlinkClick r:id="rId4">
                  <a:extLst>
                    <a:ext uri="{A12FA001-AC4F-418D-AE19-62706E023703}">
                      <ahyp:hlinkClr xmlns:ahyp="http://schemas.microsoft.com/office/drawing/2018/hyperlinkcolor" val="tx"/>
                    </a:ext>
                  </a:extLst>
                </a:hlinkClick>
              </a:rPr>
              <a:t>https://edgent.incubator.apache.org/</a:t>
            </a:r>
            <a:endParaRPr lang="en-US" altLang="zh-CN" sz="2400" u="sng"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sym typeface="Times New Roman" panose="02020603050405020304" pitchFamily="18" charset="0"/>
              </a:rPr>
              <a:t>源        码：</a:t>
            </a:r>
            <a:r>
              <a:rPr lang="en-US" altLang="zh-CN" sz="2400" dirty="0">
                <a:hlinkClick r:id="rId5">
                  <a:extLst>
                    <a:ext uri="{A12FA001-AC4F-418D-AE19-62706E023703}">
                      <ahyp:hlinkClr xmlns:ahyp="http://schemas.microsoft.com/office/drawing/2018/hyperlinkcolor" val="tx"/>
                    </a:ext>
                  </a:extLst>
                </a:hlinkClick>
              </a:rPr>
              <a:t>https://github.com/apache/incubator-retired-edgent</a:t>
            </a:r>
            <a:endParaRPr lang="zh-CN" altLang="en-US" sz="2400" dirty="0">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262615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1E8A1C-EFFA-4A89-A7B8-3F0F5862C873}"/>
              </a:ext>
            </a:extLst>
          </p:cNvPr>
          <p:cNvSpPr/>
          <p:nvPr/>
        </p:nvSpPr>
        <p:spPr>
          <a:xfrm>
            <a:off x="0" y="0"/>
            <a:ext cx="6096000" cy="6858000"/>
          </a:xfrm>
          <a:prstGeom prst="rect">
            <a:avLst/>
          </a:prstGeom>
          <a:solidFill>
            <a:schemeClr val="accent4"/>
          </a:solidFill>
          <a:ln w="19050">
            <a:noFill/>
            <a:prstDash val="dashDot"/>
          </a:ln>
        </p:spPr>
        <p:txBody>
          <a:bodyPr wrap="square" rtlCol="0" anchor="ctr">
            <a:noAutofit/>
          </a:bodyPr>
          <a:lstStyle/>
          <a:p>
            <a:pPr algn="l"/>
            <a:endParaRPr lang="zh-CN" altLang="en-US" sz="20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矩形 12">
            <a:extLst>
              <a:ext uri="{FF2B5EF4-FFF2-40B4-BE49-F238E27FC236}">
                <a16:creationId xmlns:a16="http://schemas.microsoft.com/office/drawing/2014/main" id="{88C064F9-82BC-41B1-B09F-D5E13217F338}"/>
              </a:ext>
            </a:extLst>
          </p:cNvPr>
          <p:cNvSpPr/>
          <p:nvPr/>
        </p:nvSpPr>
        <p:spPr>
          <a:xfrm>
            <a:off x="2494002" y="2159337"/>
            <a:ext cx="1107996" cy="2308324"/>
          </a:xfrm>
          <a:prstGeom prst="rect">
            <a:avLst/>
          </a:prstGeom>
        </p:spPr>
        <p:txBody>
          <a:bodyPr wrap="none">
            <a:spAutoFit/>
          </a:bodyPr>
          <a:lstStyle/>
          <a:p>
            <a:r>
              <a:rPr lang="zh-CN" altLang="en-US" sz="7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目</a:t>
            </a:r>
            <a:endParaRPr lang="en-US" altLang="zh-CN" sz="7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r>
              <a:rPr lang="zh-CN" altLang="en-US" sz="7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录</a:t>
            </a:r>
            <a:endParaRPr lang="zh-CN" altLang="en-US" sz="72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grpSp>
        <p:nvGrpSpPr>
          <p:cNvPr id="2" name="组合 1">
            <a:extLst>
              <a:ext uri="{FF2B5EF4-FFF2-40B4-BE49-F238E27FC236}">
                <a16:creationId xmlns:a16="http://schemas.microsoft.com/office/drawing/2014/main" id="{994BC3C6-992C-4A56-9EB8-4A8AC7A8DA2E}"/>
              </a:ext>
            </a:extLst>
          </p:cNvPr>
          <p:cNvGrpSpPr/>
          <p:nvPr/>
        </p:nvGrpSpPr>
        <p:grpSpPr>
          <a:xfrm>
            <a:off x="7244199" y="2194062"/>
            <a:ext cx="3877985" cy="2869898"/>
            <a:chOff x="7266777" y="1946622"/>
            <a:chExt cx="3877985" cy="2869898"/>
          </a:xfrm>
        </p:grpSpPr>
        <p:sp>
          <p:nvSpPr>
            <p:cNvPr id="16" name="矩形 15">
              <a:extLst>
                <a:ext uri="{FF2B5EF4-FFF2-40B4-BE49-F238E27FC236}">
                  <a16:creationId xmlns:a16="http://schemas.microsoft.com/office/drawing/2014/main" id="{181F7425-3B67-4B73-96B7-5544F01B0C30}"/>
                </a:ext>
              </a:extLst>
            </p:cNvPr>
            <p:cNvSpPr/>
            <p:nvPr/>
          </p:nvSpPr>
          <p:spPr>
            <a:xfrm>
              <a:off x="7266777" y="1946622"/>
              <a:ext cx="2954655" cy="646331"/>
            </a:xfrm>
            <a:prstGeom prst="rect">
              <a:avLst/>
            </a:prstGeom>
          </p:spPr>
          <p:txBody>
            <a:bodyPr wrap="none">
              <a:spAutoFit/>
            </a:bodyPr>
            <a:lstStyle/>
            <a:p>
              <a:r>
                <a:rPr lang="zh-CN" altLang="en-US" sz="3600" dirty="0">
                  <a:latin typeface="Times New Roman" panose="02020603050405020304" pitchFamily="18" charset="0"/>
                  <a:ea typeface="楷体" panose="02010609060101010101" pitchFamily="49" charset="-122"/>
                  <a:sym typeface="Times New Roman" panose="02020603050405020304" pitchFamily="18" charset="0"/>
                </a:rPr>
                <a:t>一、应用场景</a:t>
              </a:r>
            </a:p>
          </p:txBody>
        </p:sp>
        <p:sp>
          <p:nvSpPr>
            <p:cNvPr id="17" name="矩形 16">
              <a:extLst>
                <a:ext uri="{FF2B5EF4-FFF2-40B4-BE49-F238E27FC236}">
                  <a16:creationId xmlns:a16="http://schemas.microsoft.com/office/drawing/2014/main" id="{96372087-D7D7-4D5A-9BC1-CF8811BAF0B9}"/>
                </a:ext>
              </a:extLst>
            </p:cNvPr>
            <p:cNvSpPr/>
            <p:nvPr/>
          </p:nvSpPr>
          <p:spPr>
            <a:xfrm>
              <a:off x="7266777" y="2687811"/>
              <a:ext cx="2954655" cy="646331"/>
            </a:xfrm>
            <a:prstGeom prst="rect">
              <a:avLst/>
            </a:prstGeom>
          </p:spPr>
          <p:txBody>
            <a:bodyPr wrap="none">
              <a:spAutoFit/>
            </a:bodyPr>
            <a:lstStyle/>
            <a:p>
              <a:r>
                <a:rPr lang="zh-CN" altLang="en-US" sz="3600" dirty="0">
                  <a:latin typeface="Times New Roman" panose="02020603050405020304" pitchFamily="18" charset="0"/>
                  <a:ea typeface="楷体" panose="02010609060101010101" pitchFamily="49" charset="-122"/>
                  <a:sym typeface="Times New Roman" panose="02020603050405020304" pitchFamily="18" charset="0"/>
                </a:rPr>
                <a:t>二、开发模型</a:t>
              </a:r>
            </a:p>
          </p:txBody>
        </p:sp>
        <p:sp>
          <p:nvSpPr>
            <p:cNvPr id="18" name="矩形 17">
              <a:extLst>
                <a:ext uri="{FF2B5EF4-FFF2-40B4-BE49-F238E27FC236}">
                  <a16:creationId xmlns:a16="http://schemas.microsoft.com/office/drawing/2014/main" id="{AE43F83E-7C01-4115-9557-528246D0C91E}"/>
                </a:ext>
              </a:extLst>
            </p:cNvPr>
            <p:cNvSpPr/>
            <p:nvPr/>
          </p:nvSpPr>
          <p:spPr>
            <a:xfrm>
              <a:off x="7266777" y="3429000"/>
              <a:ext cx="3877985" cy="646331"/>
            </a:xfrm>
            <a:prstGeom prst="rect">
              <a:avLst/>
            </a:prstGeom>
          </p:spPr>
          <p:txBody>
            <a:bodyPr wrap="none">
              <a:spAutoFit/>
            </a:bodyPr>
            <a:lstStyle/>
            <a:p>
              <a:r>
                <a:rPr lang="zh-CN" altLang="en-US" sz="3600" dirty="0">
                  <a:latin typeface="Times New Roman" panose="02020603050405020304" pitchFamily="18" charset="0"/>
                  <a:ea typeface="楷体" panose="02010609060101010101" pitchFamily="49" charset="-122"/>
                  <a:sym typeface="Times New Roman" panose="02020603050405020304" pitchFamily="18" charset="0"/>
                </a:rPr>
                <a:t>三、与后端的交互</a:t>
              </a:r>
            </a:p>
          </p:txBody>
        </p:sp>
        <p:sp>
          <p:nvSpPr>
            <p:cNvPr id="19" name="矩形 18">
              <a:extLst>
                <a:ext uri="{FF2B5EF4-FFF2-40B4-BE49-F238E27FC236}">
                  <a16:creationId xmlns:a16="http://schemas.microsoft.com/office/drawing/2014/main" id="{238ACCD7-F454-4DCB-B563-623314886016}"/>
                </a:ext>
              </a:extLst>
            </p:cNvPr>
            <p:cNvSpPr/>
            <p:nvPr/>
          </p:nvSpPr>
          <p:spPr>
            <a:xfrm>
              <a:off x="7266777" y="4170189"/>
              <a:ext cx="2492990" cy="646331"/>
            </a:xfrm>
            <a:prstGeom prst="rect">
              <a:avLst/>
            </a:prstGeom>
          </p:spPr>
          <p:txBody>
            <a:bodyPr wrap="none">
              <a:spAutoFit/>
            </a:bodyPr>
            <a:lstStyle/>
            <a:p>
              <a:r>
                <a:rPr lang="zh-CN" altLang="en-US" sz="3600" dirty="0">
                  <a:latin typeface="Times New Roman" panose="02020603050405020304" pitchFamily="18" charset="0"/>
                  <a:ea typeface="楷体" panose="02010609060101010101" pitchFamily="49" charset="-122"/>
                  <a:sym typeface="Times New Roman" panose="02020603050405020304" pitchFamily="18" charset="0"/>
                </a:rPr>
                <a:t>四、优缺点</a:t>
              </a:r>
            </a:p>
          </p:txBody>
        </p:sp>
      </p:grpSp>
      <p:sp>
        <p:nvSpPr>
          <p:cNvPr id="10" name="矩形 9">
            <a:extLst>
              <a:ext uri="{FF2B5EF4-FFF2-40B4-BE49-F238E27FC236}">
                <a16:creationId xmlns:a16="http://schemas.microsoft.com/office/drawing/2014/main" id="{F9F1ADD6-829A-4771-9739-FB3660780F47}"/>
              </a:ext>
            </a:extLst>
          </p:cNvPr>
          <p:cNvSpPr/>
          <p:nvPr/>
        </p:nvSpPr>
        <p:spPr>
          <a:xfrm>
            <a:off x="-15139" y="3657600"/>
            <a:ext cx="6203739" cy="3385542"/>
          </a:xfrm>
          <a:prstGeom prst="rect">
            <a:avLst/>
          </a:prstGeom>
        </p:spPr>
        <p:txBody>
          <a:bodyPr wrap="square">
            <a:spAutoFit/>
          </a:bodyPr>
          <a:lstStyle/>
          <a:p>
            <a:r>
              <a:rPr lang="en-US" altLang="zh-CN" sz="21400" b="1" dirty="0">
                <a:ln>
                  <a:solidFill>
                    <a:schemeClr val="bg1">
                      <a:lumMod val="85000"/>
                      <a:alpha val="21000"/>
                    </a:schemeClr>
                  </a:solidFill>
                </a:ln>
                <a:noFill/>
                <a:latin typeface="腾讯体" panose="02010600010101010101" pitchFamily="2" charset="-122"/>
                <a:ea typeface="腾讯体" panose="02010600010101010101" pitchFamily="2" charset="-122"/>
                <a:cs typeface="Times New Roman" panose="02020603050405020304" pitchFamily="18" charset="0"/>
                <a:sym typeface="Times New Roman" panose="02020603050405020304" pitchFamily="18" charset="0"/>
              </a:rPr>
              <a:t>E</a:t>
            </a:r>
            <a:r>
              <a:rPr lang="en-US" altLang="zh-CN" sz="12400" b="1" dirty="0">
                <a:ln>
                  <a:solidFill>
                    <a:schemeClr val="bg1">
                      <a:lumMod val="85000"/>
                      <a:alpha val="21000"/>
                    </a:schemeClr>
                  </a:solidFill>
                </a:ln>
                <a:noFill/>
                <a:latin typeface="腾讯体" panose="02010600010101010101" pitchFamily="2" charset="-122"/>
                <a:ea typeface="腾讯体" panose="02010600010101010101" pitchFamily="2" charset="-122"/>
                <a:cs typeface="Times New Roman" panose="02020603050405020304" pitchFamily="18" charset="0"/>
                <a:sym typeface="Times New Roman" panose="02020603050405020304" pitchFamily="18" charset="0"/>
              </a:rPr>
              <a:t>dgent</a:t>
            </a:r>
            <a:endParaRPr lang="zh-CN" altLang="en-US" sz="12400" dirty="0">
              <a:ln>
                <a:solidFill>
                  <a:schemeClr val="bg1">
                    <a:lumMod val="85000"/>
                    <a:alpha val="21000"/>
                  </a:schemeClr>
                </a:solidFill>
              </a:ln>
              <a:noFill/>
              <a:latin typeface="腾讯体" panose="02010600010101010101" pitchFamily="2" charset="-122"/>
              <a:ea typeface="腾讯体" panose="02010600010101010101" pitchFamily="2" charset="-122"/>
            </a:endParaRPr>
          </a:p>
        </p:txBody>
      </p:sp>
    </p:spTree>
    <p:extLst>
      <p:ext uri="{BB962C8B-B14F-4D97-AF65-F5344CB8AC3E}">
        <p14:creationId xmlns:p14="http://schemas.microsoft.com/office/powerpoint/2010/main" val="206339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99C777-508A-4AC1-8F56-25756913B311}"/>
              </a:ext>
            </a:extLst>
          </p:cNvPr>
          <p:cNvSpPr>
            <a:spLocks noGrp="1"/>
          </p:cNvSpPr>
          <p:nvPr>
            <p:ph type="title" idx="4294967295"/>
          </p:nvPr>
        </p:nvSpPr>
        <p:spPr>
          <a:xfrm>
            <a:off x="660400" y="-1"/>
            <a:ext cx="10780233" cy="878369"/>
          </a:xfrm>
        </p:spPr>
        <p:txBody>
          <a:bodyPr anchor="b">
            <a:normAutofit/>
          </a:bodyPr>
          <a:lstStyle/>
          <a:p>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一、应用场景</a:t>
            </a:r>
            <a:endParaRPr lang="zh-CN" alt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 name="直接连接符 7">
            <a:extLst>
              <a:ext uri="{FF2B5EF4-FFF2-40B4-BE49-F238E27FC236}">
                <a16:creationId xmlns:a16="http://schemas.microsoft.com/office/drawing/2014/main" id="{04CFAC9F-5879-43A5-8A2C-BE437CF01100}"/>
              </a:ext>
            </a:extLst>
          </p:cNvPr>
          <p:cNvCxnSpPr>
            <a:cxnSpLocks/>
          </p:cNvCxnSpPr>
          <p:nvPr/>
        </p:nvCxnSpPr>
        <p:spPr>
          <a:xfrm flipH="1">
            <a:off x="0"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35C1666-2824-43B6-B691-4F7A9199A632}"/>
              </a:ext>
            </a:extLst>
          </p:cNvPr>
          <p:cNvCxnSpPr>
            <a:cxnSpLocks/>
          </p:cNvCxnSpPr>
          <p:nvPr/>
        </p:nvCxnSpPr>
        <p:spPr>
          <a:xfrm>
            <a:off x="6059488"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8D525225-1C6C-4D1C-8D9E-5C98F7A43315}"/>
              </a:ext>
            </a:extLst>
          </p:cNvPr>
          <p:cNvSpPr/>
          <p:nvPr/>
        </p:nvSpPr>
        <p:spPr>
          <a:xfrm>
            <a:off x="660400" y="1187348"/>
            <a:ext cx="10922000" cy="1979837"/>
          </a:xfrm>
          <a:prstGeom prst="rect">
            <a:avLst/>
          </a:prstGeom>
        </p:spPr>
        <p:txBody>
          <a:bodyPr wrap="square">
            <a:spAutoFit/>
          </a:bodyPr>
          <a:lstStyle/>
          <a:p>
            <a:pPr indent="457200" algn="just">
              <a:lnSpc>
                <a:spcPts val="3000"/>
              </a:lnSpc>
            </a:pP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工业互联网中，设备和传感器无处不在，经常会有设备需要联机。实际生产中，经常需要对数据进行分析，但是将所有数据从传感器传输到云服务器中进行分析会带来很高的传输成本。</a:t>
            </a:r>
            <a:r>
              <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的诞生就是为了处理这一问题，其主要作用有：</a:t>
            </a:r>
            <a:endPar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endParaRPr>
          </a:p>
          <a:p>
            <a:pPr marL="800100" lvl="1" indent="-342900" algn="just">
              <a:lnSpc>
                <a:spcPts val="3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减少传输到云服务器的数据量</a:t>
            </a:r>
            <a:endParaRPr lang="en-US" altLang="zh-CN" sz="2000"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a:p>
            <a:pPr marL="800100" lvl="1" indent="-342900" algn="just">
              <a:lnSpc>
                <a:spcPts val="3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减少存储的数据量</a:t>
            </a:r>
          </a:p>
        </p:txBody>
      </p:sp>
      <p:sp>
        <p:nvSpPr>
          <p:cNvPr id="13" name="矩形 12">
            <a:extLst>
              <a:ext uri="{FF2B5EF4-FFF2-40B4-BE49-F238E27FC236}">
                <a16:creationId xmlns:a16="http://schemas.microsoft.com/office/drawing/2014/main" id="{D942DCAD-3071-4E80-8D75-16EDE4EC2847}"/>
              </a:ext>
            </a:extLst>
          </p:cNvPr>
          <p:cNvSpPr/>
          <p:nvPr/>
        </p:nvSpPr>
        <p:spPr>
          <a:xfrm>
            <a:off x="634672" y="3167185"/>
            <a:ext cx="10922000" cy="2361480"/>
          </a:xfrm>
          <a:prstGeom prst="rect">
            <a:avLst/>
          </a:prstGeom>
        </p:spPr>
        <p:txBody>
          <a:bodyPr wrap="square">
            <a:spAutoFit/>
          </a:bodyPr>
          <a:lstStyle/>
          <a:p>
            <a:pPr indent="457200" algn="just">
              <a:lnSpc>
                <a:spcPts val="3000"/>
              </a:lnSpc>
            </a:pPr>
            <a:r>
              <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可以通过分析来确定何时需要将数据发送到后端系统以进行进一步的分析，处理或存储。例如，可以使用</a:t>
            </a:r>
            <a:r>
              <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来确定系统是否在正常参数之外运行，例如引擎温度过高。</a:t>
            </a:r>
          </a:p>
          <a:p>
            <a:pPr indent="457200" algn="just">
              <a:lnSpc>
                <a:spcPts val="3000"/>
              </a:lnSpc>
            </a:pP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如果系统正常运行，则无需将该数据发送到后端系统。但是，如果</a:t>
            </a:r>
            <a:r>
              <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检测到问题，则可以将该数据传输到后端系统，以确定发生问题的原因以及如何解决问题。</a:t>
            </a:r>
          </a:p>
          <a:p>
            <a:pPr indent="457200" algn="just">
              <a:lnSpc>
                <a:spcPts val="3000"/>
              </a:lnSpc>
            </a:pPr>
            <a:r>
              <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将以往从连续的琐碎数据流发送到服务器，转变为仅发送必要且有意义的数据。当通信成本很高时（例如使用蜂窝网络传输数据或带宽受限时），这一点尤其重要。</a:t>
            </a:r>
          </a:p>
        </p:txBody>
      </p:sp>
    </p:spTree>
    <p:custDataLst>
      <p:tags r:id="rId1"/>
    </p:custDataLst>
    <p:extLst>
      <p:ext uri="{BB962C8B-B14F-4D97-AF65-F5344CB8AC3E}">
        <p14:creationId xmlns:p14="http://schemas.microsoft.com/office/powerpoint/2010/main" val="13897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8585F3-5F90-45A7-9FB8-3B2163EEABCD}"/>
              </a:ext>
            </a:extLst>
          </p:cNvPr>
          <p:cNvSpPr/>
          <p:nvPr/>
        </p:nvSpPr>
        <p:spPr>
          <a:xfrm>
            <a:off x="0" y="3167184"/>
            <a:ext cx="12192000" cy="3690815"/>
          </a:xfrm>
          <a:prstGeom prst="rect">
            <a:avLst/>
          </a:prstGeom>
          <a:solidFill>
            <a:schemeClr val="accent4"/>
          </a:solidFill>
          <a:ln w="19050">
            <a:noFill/>
            <a:prstDash val="dashDot"/>
          </a:ln>
        </p:spPr>
        <p:txBody>
          <a:bodyPr wrap="square" rtlCol="0" anchor="ctr">
            <a:noAutofit/>
          </a:bodyPr>
          <a:lstStyle/>
          <a:p>
            <a:pPr algn="l"/>
            <a:endParaRPr lang="zh-CN" altLang="en-US" sz="20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标题 3">
            <a:extLst>
              <a:ext uri="{FF2B5EF4-FFF2-40B4-BE49-F238E27FC236}">
                <a16:creationId xmlns:a16="http://schemas.microsoft.com/office/drawing/2014/main" id="{1099C777-508A-4AC1-8F56-25756913B311}"/>
              </a:ext>
            </a:extLst>
          </p:cNvPr>
          <p:cNvSpPr>
            <a:spLocks noGrp="1"/>
          </p:cNvSpPr>
          <p:nvPr>
            <p:ph type="title" idx="4294967295"/>
          </p:nvPr>
        </p:nvSpPr>
        <p:spPr>
          <a:xfrm>
            <a:off x="660400" y="-1"/>
            <a:ext cx="10780233" cy="878369"/>
          </a:xfrm>
        </p:spPr>
        <p:txBody>
          <a:bodyPr anchor="b">
            <a:normAutofit/>
          </a:bodyPr>
          <a:lstStyle/>
          <a:p>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一、应用场景</a:t>
            </a:r>
            <a:endParaRPr lang="zh-CN" alt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 name="直接连接符 7">
            <a:extLst>
              <a:ext uri="{FF2B5EF4-FFF2-40B4-BE49-F238E27FC236}">
                <a16:creationId xmlns:a16="http://schemas.microsoft.com/office/drawing/2014/main" id="{04CFAC9F-5879-43A5-8A2C-BE437CF01100}"/>
              </a:ext>
            </a:extLst>
          </p:cNvPr>
          <p:cNvCxnSpPr>
            <a:cxnSpLocks/>
          </p:cNvCxnSpPr>
          <p:nvPr/>
        </p:nvCxnSpPr>
        <p:spPr>
          <a:xfrm flipH="1">
            <a:off x="0"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35C1666-2824-43B6-B691-4F7A9199A632}"/>
              </a:ext>
            </a:extLst>
          </p:cNvPr>
          <p:cNvCxnSpPr>
            <a:cxnSpLocks/>
          </p:cNvCxnSpPr>
          <p:nvPr/>
        </p:nvCxnSpPr>
        <p:spPr>
          <a:xfrm>
            <a:off x="6059488"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8D525225-1C6C-4D1C-8D9E-5C98F7A43315}"/>
              </a:ext>
            </a:extLst>
          </p:cNvPr>
          <p:cNvSpPr/>
          <p:nvPr/>
        </p:nvSpPr>
        <p:spPr>
          <a:xfrm>
            <a:off x="660400" y="1187348"/>
            <a:ext cx="10922000" cy="1979837"/>
          </a:xfrm>
          <a:prstGeom prst="rect">
            <a:avLst/>
          </a:prstGeom>
        </p:spPr>
        <p:txBody>
          <a:bodyPr wrap="square">
            <a:spAutoFit/>
          </a:bodyPr>
          <a:lstStyle/>
          <a:p>
            <a:pPr indent="457200" algn="just">
              <a:lnSpc>
                <a:spcPts val="3000"/>
              </a:lnSpc>
            </a:pP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工业互联网中，设备和传感器无处不在，经常会有设备需要联机。实际生产中，经常需要对数据进行分析，但是将所有数据从传感器传输到云服务器中进行分析会带来很高的传输成本。</a:t>
            </a:r>
            <a:r>
              <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的诞生就是为了处理这一问题，其主要作用有：</a:t>
            </a:r>
            <a:endPar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endParaRPr>
          </a:p>
          <a:p>
            <a:pPr marL="800100" lvl="1" indent="-342900" algn="just">
              <a:lnSpc>
                <a:spcPts val="3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减少传输到云服务器的数据量</a:t>
            </a:r>
            <a:endParaRPr lang="en-US" altLang="zh-CN" sz="2000"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a:p>
            <a:pPr marL="800100" lvl="1" indent="-342900" algn="just">
              <a:lnSpc>
                <a:spcPts val="3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减少存储的数据量</a:t>
            </a:r>
          </a:p>
        </p:txBody>
      </p:sp>
      <p:sp>
        <p:nvSpPr>
          <p:cNvPr id="2" name="矩形: 圆角 1">
            <a:extLst>
              <a:ext uri="{FF2B5EF4-FFF2-40B4-BE49-F238E27FC236}">
                <a16:creationId xmlns:a16="http://schemas.microsoft.com/office/drawing/2014/main" id="{DE762261-FA6E-47A9-BC67-9BC986A020A9}"/>
              </a:ext>
            </a:extLst>
          </p:cNvPr>
          <p:cNvSpPr/>
          <p:nvPr/>
        </p:nvSpPr>
        <p:spPr>
          <a:xfrm>
            <a:off x="1293234" y="3796775"/>
            <a:ext cx="2880000" cy="2614951"/>
          </a:xfrm>
          <a:prstGeom prst="roundRect">
            <a:avLst>
              <a:gd name="adj" fmla="val 6872"/>
            </a:avLst>
          </a:prstGeom>
          <a:solidFill>
            <a:schemeClr val="bg1"/>
          </a:solidFill>
          <a:ln w="19050">
            <a:noFill/>
            <a:prstDash val="dashDot"/>
          </a:ln>
        </p:spPr>
        <p:txBody>
          <a:bodyPr wrap="square" rtlCol="0" anchor="ctr">
            <a:noAutofit/>
          </a:bodyPr>
          <a:lstStyle/>
          <a:p>
            <a:pPr algn="l"/>
            <a:endParaRPr lang="zh-CN" altLang="en-US" sz="2400" dirty="0"/>
          </a:p>
        </p:txBody>
      </p:sp>
      <p:sp>
        <p:nvSpPr>
          <p:cNvPr id="3" name="矩形 2">
            <a:extLst>
              <a:ext uri="{FF2B5EF4-FFF2-40B4-BE49-F238E27FC236}">
                <a16:creationId xmlns:a16="http://schemas.microsoft.com/office/drawing/2014/main" id="{F4B16846-33BE-4CC8-BD5A-4B3FCE312CD2}"/>
              </a:ext>
            </a:extLst>
          </p:cNvPr>
          <p:cNvSpPr/>
          <p:nvPr/>
        </p:nvSpPr>
        <p:spPr>
          <a:xfrm>
            <a:off x="1293233" y="3918485"/>
            <a:ext cx="2880000" cy="2489721"/>
          </a:xfrm>
          <a:prstGeom prst="rect">
            <a:avLst/>
          </a:prstGeom>
        </p:spPr>
        <p:txBody>
          <a:bodyPr wrap="square">
            <a:spAutoFit/>
          </a:bodyPr>
          <a:lstStyle/>
          <a:p>
            <a:pPr algn="ctr">
              <a:lnSpc>
                <a:spcPts val="3000"/>
              </a:lnSpc>
            </a:pP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物联网（</a:t>
            </a:r>
            <a:r>
              <a:rPr lang="en-US" altLang="zh-CN" sz="2400" b="1" dirty="0">
                <a:latin typeface="Times New Roman" panose="02020603050405020304" pitchFamily="18" charset="0"/>
                <a:ea typeface="楷体" panose="02010609060101010101" pitchFamily="49" charset="-122"/>
                <a:sym typeface="Times New Roman" panose="02020603050405020304" pitchFamily="18" charset="0"/>
              </a:rPr>
              <a:t>IoT</a:t>
            </a: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sym typeface="Times New Roman" panose="02020603050405020304" pitchFamily="18" charset="0"/>
            </a:endParaRPr>
          </a:p>
          <a:p>
            <a:pPr algn="just">
              <a:lnSpc>
                <a:spcPts val="3000"/>
              </a:lnSpc>
              <a:spcBef>
                <a:spcPts val="1000"/>
              </a:spcBef>
            </a:pPr>
            <a:r>
              <a:rPr lang="zh-CN" altLang="en-US" sz="2000" dirty="0">
                <a:latin typeface="Times New Roman" panose="02020603050405020304" pitchFamily="18" charset="0"/>
                <a:ea typeface="楷体" panose="02010609060101010101" pitchFamily="49" charset="-122"/>
                <a:sym typeface="Times New Roman" panose="02020603050405020304" pitchFamily="18" charset="0"/>
              </a:rPr>
              <a:t>分析分布式边缘设备和移动设备上的数据以降低传输数据的成本、在设备上提供本地数据反馈</a:t>
            </a:r>
          </a:p>
        </p:txBody>
      </p:sp>
      <p:sp>
        <p:nvSpPr>
          <p:cNvPr id="10" name="矩形: 圆角 9">
            <a:extLst>
              <a:ext uri="{FF2B5EF4-FFF2-40B4-BE49-F238E27FC236}">
                <a16:creationId xmlns:a16="http://schemas.microsoft.com/office/drawing/2014/main" id="{6FBF051D-ECC1-48A4-926E-548EB2990DAD}"/>
              </a:ext>
            </a:extLst>
          </p:cNvPr>
          <p:cNvSpPr/>
          <p:nvPr/>
        </p:nvSpPr>
        <p:spPr>
          <a:xfrm>
            <a:off x="4656000" y="3796775"/>
            <a:ext cx="2880000" cy="2614951"/>
          </a:xfrm>
          <a:prstGeom prst="roundRect">
            <a:avLst>
              <a:gd name="adj" fmla="val 6872"/>
            </a:avLst>
          </a:prstGeom>
          <a:solidFill>
            <a:schemeClr val="bg1"/>
          </a:solidFill>
          <a:ln w="19050">
            <a:noFill/>
            <a:prstDash val="dashDot"/>
          </a:ln>
        </p:spPr>
        <p:txBody>
          <a:bodyPr wrap="square" rtlCol="0" anchor="ctr">
            <a:noAutofit/>
          </a:bodyPr>
          <a:lstStyle/>
          <a:p>
            <a:pPr algn="l"/>
            <a:endParaRPr lang="zh-CN" altLang="en-US" sz="2400" dirty="0"/>
          </a:p>
        </p:txBody>
      </p:sp>
      <p:sp>
        <p:nvSpPr>
          <p:cNvPr id="12" name="矩形: 圆角 11">
            <a:extLst>
              <a:ext uri="{FF2B5EF4-FFF2-40B4-BE49-F238E27FC236}">
                <a16:creationId xmlns:a16="http://schemas.microsoft.com/office/drawing/2014/main" id="{C023F685-2744-43ED-B02A-293656CFD0D1}"/>
              </a:ext>
            </a:extLst>
          </p:cNvPr>
          <p:cNvSpPr/>
          <p:nvPr/>
        </p:nvSpPr>
        <p:spPr>
          <a:xfrm>
            <a:off x="8018766" y="3796775"/>
            <a:ext cx="2880000" cy="2614951"/>
          </a:xfrm>
          <a:prstGeom prst="roundRect">
            <a:avLst>
              <a:gd name="adj" fmla="val 6872"/>
            </a:avLst>
          </a:prstGeom>
          <a:solidFill>
            <a:schemeClr val="bg1"/>
          </a:solidFill>
          <a:ln w="19050">
            <a:noFill/>
            <a:prstDash val="dashDot"/>
          </a:ln>
        </p:spPr>
        <p:txBody>
          <a:bodyPr wrap="square" rtlCol="0" anchor="ctr">
            <a:noAutofit/>
          </a:bodyPr>
          <a:lstStyle/>
          <a:p>
            <a:pPr algn="l"/>
            <a:endParaRPr lang="zh-CN" altLang="en-US" sz="2400" dirty="0"/>
          </a:p>
        </p:txBody>
      </p:sp>
      <p:sp>
        <p:nvSpPr>
          <p:cNvPr id="14" name="矩形 13">
            <a:extLst>
              <a:ext uri="{FF2B5EF4-FFF2-40B4-BE49-F238E27FC236}">
                <a16:creationId xmlns:a16="http://schemas.microsoft.com/office/drawing/2014/main" id="{B0FDB10D-F6B8-43D7-8F25-649790EBB30C}"/>
              </a:ext>
            </a:extLst>
          </p:cNvPr>
          <p:cNvSpPr/>
          <p:nvPr/>
        </p:nvSpPr>
        <p:spPr>
          <a:xfrm>
            <a:off x="4655999" y="3866061"/>
            <a:ext cx="2880001" cy="2662678"/>
          </a:xfrm>
          <a:prstGeom prst="rect">
            <a:avLst/>
          </a:prstGeom>
        </p:spPr>
        <p:txBody>
          <a:bodyPr wrap="square">
            <a:noAutofit/>
          </a:bodyPr>
          <a:lstStyle/>
          <a:p>
            <a:pPr algn="ctr">
              <a:lnSpc>
                <a:spcPts val="3000"/>
              </a:lnSpc>
            </a:pP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嵌入在应用程序服务器中</a:t>
            </a:r>
          </a:p>
          <a:p>
            <a:pPr algn="just">
              <a:lnSpc>
                <a:spcPts val="3000"/>
              </a:lnSpc>
              <a:spcBef>
                <a:spcPts val="1000"/>
              </a:spcBef>
            </a:pPr>
            <a:r>
              <a:rPr lang="zh-CN" altLang="en-US" sz="2000" dirty="0">
                <a:latin typeface="Times New Roman" panose="02020603050405020304" pitchFamily="18" charset="0"/>
                <a:ea typeface="楷体" panose="02010609060101010101" pitchFamily="49" charset="-122"/>
                <a:sym typeface="Times New Roman" panose="02020603050405020304" pitchFamily="18" charset="0"/>
              </a:rPr>
              <a:t>在不影响网络流量的情况下实时分析应用程序服务器错误日志</a:t>
            </a:r>
          </a:p>
          <a:p>
            <a:pPr algn="just">
              <a:lnSpc>
                <a:spcPts val="3000"/>
              </a:lnSpc>
            </a:pPr>
            <a:endParaRPr lang="zh-CN" altLang="en-US" sz="20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矩形 14">
            <a:extLst>
              <a:ext uri="{FF2B5EF4-FFF2-40B4-BE49-F238E27FC236}">
                <a16:creationId xmlns:a16="http://schemas.microsoft.com/office/drawing/2014/main" id="{80EB9F25-D302-4EBF-9DC3-3B728D6C0D4B}"/>
              </a:ext>
            </a:extLst>
          </p:cNvPr>
          <p:cNvSpPr/>
          <p:nvPr/>
        </p:nvSpPr>
        <p:spPr>
          <a:xfrm>
            <a:off x="8018766" y="3923320"/>
            <a:ext cx="2880000" cy="2662678"/>
          </a:xfrm>
          <a:prstGeom prst="rect">
            <a:avLst/>
          </a:prstGeom>
        </p:spPr>
        <p:txBody>
          <a:bodyPr wrap="square">
            <a:noAutofit/>
          </a:bodyPr>
          <a:lstStyle/>
          <a:p>
            <a:pPr algn="ctr">
              <a:lnSpc>
                <a:spcPts val="3000"/>
              </a:lnSpc>
            </a:pP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服务器机房</a:t>
            </a:r>
            <a:endParaRPr lang="en-US" altLang="zh-CN" sz="2400" b="1" dirty="0">
              <a:latin typeface="Times New Roman" panose="02020603050405020304" pitchFamily="18" charset="0"/>
              <a:ea typeface="楷体" panose="02010609060101010101" pitchFamily="49" charset="-122"/>
              <a:sym typeface="Times New Roman" panose="02020603050405020304" pitchFamily="18" charset="0"/>
            </a:endParaRPr>
          </a:p>
          <a:p>
            <a:pPr>
              <a:lnSpc>
                <a:spcPts val="3000"/>
              </a:lnSpc>
              <a:spcBef>
                <a:spcPts val="2000"/>
              </a:spcBef>
            </a:pPr>
            <a:r>
              <a:rPr lang="zh-CN" altLang="en-US" sz="2000" dirty="0">
                <a:latin typeface="Times New Roman" panose="02020603050405020304" pitchFamily="18" charset="0"/>
                <a:ea typeface="楷体" panose="02010609060101010101" pitchFamily="49" charset="-122"/>
                <a:sym typeface="Times New Roman" panose="02020603050405020304" pitchFamily="18" charset="0"/>
              </a:rPr>
              <a:t>在不影响网络流量或带宽受限的情况下实时分析机器运行状况</a:t>
            </a:r>
          </a:p>
          <a:p>
            <a:pPr algn="just">
              <a:lnSpc>
                <a:spcPts val="3000"/>
              </a:lnSpc>
            </a:pPr>
            <a:endParaRPr lang="zh-CN" altLang="en-US" sz="20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矩形 4">
            <a:extLst>
              <a:ext uri="{FF2B5EF4-FFF2-40B4-BE49-F238E27FC236}">
                <a16:creationId xmlns:a16="http://schemas.microsoft.com/office/drawing/2014/main" id="{5ACD6D09-FC0D-4E67-8F08-AD708098C03F}"/>
              </a:ext>
            </a:extLst>
          </p:cNvPr>
          <p:cNvSpPr/>
          <p:nvPr/>
        </p:nvSpPr>
        <p:spPr>
          <a:xfrm>
            <a:off x="5285521" y="3134380"/>
            <a:ext cx="1620957" cy="523220"/>
          </a:xfrm>
          <a:prstGeom prst="rect">
            <a:avLst/>
          </a:prstGeom>
        </p:spPr>
        <p:txBody>
          <a:bodyPr wrap="none">
            <a:spAutoFit/>
          </a:bodyPr>
          <a:lstStyle/>
          <a:p>
            <a:r>
              <a:rPr lang="zh-CN" altLang="en-US"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实际应用</a:t>
            </a:r>
            <a:endParaRPr lang="zh-CN" altLang="en-US" sz="2800" b="1" dirty="0">
              <a:solidFill>
                <a:schemeClr val="bg1"/>
              </a:solidFill>
            </a:endParaRPr>
          </a:p>
        </p:txBody>
      </p:sp>
    </p:spTree>
    <p:custDataLst>
      <p:tags r:id="rId1"/>
    </p:custDataLst>
    <p:extLst>
      <p:ext uri="{BB962C8B-B14F-4D97-AF65-F5344CB8AC3E}">
        <p14:creationId xmlns:p14="http://schemas.microsoft.com/office/powerpoint/2010/main" val="177561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99C777-508A-4AC1-8F56-25756913B311}"/>
              </a:ext>
            </a:extLst>
          </p:cNvPr>
          <p:cNvSpPr>
            <a:spLocks noGrp="1"/>
          </p:cNvSpPr>
          <p:nvPr>
            <p:ph type="title" idx="4294967295"/>
          </p:nvPr>
        </p:nvSpPr>
        <p:spPr>
          <a:xfrm>
            <a:off x="660400" y="-1"/>
            <a:ext cx="10780233" cy="878369"/>
          </a:xfrm>
        </p:spPr>
        <p:txBody>
          <a:bodyPr anchor="b">
            <a:normAutofit/>
          </a:bodyPr>
          <a:lstStyle/>
          <a:p>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二、</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的开发模型</a:t>
            </a:r>
            <a:endParaRPr lang="zh-CN" alt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 name="直接连接符 7">
            <a:extLst>
              <a:ext uri="{FF2B5EF4-FFF2-40B4-BE49-F238E27FC236}">
                <a16:creationId xmlns:a16="http://schemas.microsoft.com/office/drawing/2014/main" id="{04CFAC9F-5879-43A5-8A2C-BE437CF01100}"/>
              </a:ext>
            </a:extLst>
          </p:cNvPr>
          <p:cNvCxnSpPr>
            <a:cxnSpLocks/>
          </p:cNvCxnSpPr>
          <p:nvPr/>
        </p:nvCxnSpPr>
        <p:spPr>
          <a:xfrm flipH="1">
            <a:off x="0"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35C1666-2824-43B6-B691-4F7A9199A632}"/>
              </a:ext>
            </a:extLst>
          </p:cNvPr>
          <p:cNvCxnSpPr>
            <a:cxnSpLocks/>
          </p:cNvCxnSpPr>
          <p:nvPr/>
        </p:nvCxnSpPr>
        <p:spPr>
          <a:xfrm>
            <a:off x="6059488"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861930B9-E985-49E2-B09E-7D603C80FD79}"/>
              </a:ext>
            </a:extLst>
          </p:cNvPr>
          <p:cNvPicPr>
            <a:picLocks noChangeAspect="1"/>
          </p:cNvPicPr>
          <p:nvPr/>
        </p:nvPicPr>
        <p:blipFill>
          <a:blip r:embed="rId4"/>
          <a:stretch>
            <a:fillRect/>
          </a:stretch>
        </p:blipFill>
        <p:spPr>
          <a:xfrm>
            <a:off x="1591410" y="1140287"/>
            <a:ext cx="9009180" cy="5399407"/>
          </a:xfrm>
          <a:prstGeom prst="rect">
            <a:avLst/>
          </a:prstGeom>
        </p:spPr>
      </p:pic>
    </p:spTree>
    <p:custDataLst>
      <p:tags r:id="rId1"/>
    </p:custDataLst>
    <p:extLst>
      <p:ext uri="{BB962C8B-B14F-4D97-AF65-F5344CB8AC3E}">
        <p14:creationId xmlns:p14="http://schemas.microsoft.com/office/powerpoint/2010/main" val="345007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99C777-508A-4AC1-8F56-25756913B311}"/>
              </a:ext>
            </a:extLst>
          </p:cNvPr>
          <p:cNvSpPr>
            <a:spLocks noGrp="1"/>
          </p:cNvSpPr>
          <p:nvPr>
            <p:ph type="title" idx="4294967295"/>
          </p:nvPr>
        </p:nvSpPr>
        <p:spPr>
          <a:xfrm>
            <a:off x="660400" y="-1"/>
            <a:ext cx="10780233" cy="878369"/>
          </a:xfrm>
        </p:spPr>
        <p:txBody>
          <a:bodyPr anchor="b">
            <a:normAutofit/>
          </a:bodyPr>
          <a:lstStyle/>
          <a:p>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三、与后端系统的交互</a:t>
            </a:r>
            <a:endParaRPr lang="zh-CN" alt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 name="直接连接符 7">
            <a:extLst>
              <a:ext uri="{FF2B5EF4-FFF2-40B4-BE49-F238E27FC236}">
                <a16:creationId xmlns:a16="http://schemas.microsoft.com/office/drawing/2014/main" id="{04CFAC9F-5879-43A5-8A2C-BE437CF01100}"/>
              </a:ext>
            </a:extLst>
          </p:cNvPr>
          <p:cNvCxnSpPr>
            <a:cxnSpLocks/>
          </p:cNvCxnSpPr>
          <p:nvPr/>
        </p:nvCxnSpPr>
        <p:spPr>
          <a:xfrm flipH="1">
            <a:off x="0"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35C1666-2824-43B6-B691-4F7A9199A632}"/>
              </a:ext>
            </a:extLst>
          </p:cNvPr>
          <p:cNvCxnSpPr>
            <a:cxnSpLocks/>
          </p:cNvCxnSpPr>
          <p:nvPr/>
        </p:nvCxnSpPr>
        <p:spPr>
          <a:xfrm>
            <a:off x="6059488"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44" name="ïślíḓé">
            <a:extLst>
              <a:ext uri="{FF2B5EF4-FFF2-40B4-BE49-F238E27FC236}">
                <a16:creationId xmlns:a16="http://schemas.microsoft.com/office/drawing/2014/main" id="{80E8EC38-017C-4029-95E2-441916F2E1E8}"/>
              </a:ext>
            </a:extLst>
          </p:cNvPr>
          <p:cNvSpPr/>
          <p:nvPr/>
        </p:nvSpPr>
        <p:spPr>
          <a:xfrm>
            <a:off x="5749976" y="1765835"/>
            <a:ext cx="720000" cy="720000"/>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ṧļíde">
            <a:extLst>
              <a:ext uri="{FF2B5EF4-FFF2-40B4-BE49-F238E27FC236}">
                <a16:creationId xmlns:a16="http://schemas.microsoft.com/office/drawing/2014/main" id="{3F2BA0FC-BC8E-4FA6-8BBD-F14EC8AAAF98}"/>
              </a:ext>
            </a:extLst>
          </p:cNvPr>
          <p:cNvSpPr/>
          <p:nvPr/>
        </p:nvSpPr>
        <p:spPr>
          <a:xfrm>
            <a:off x="5923618" y="1939477"/>
            <a:ext cx="372716" cy="372716"/>
          </a:xfrm>
          <a:custGeom>
            <a:avLst/>
            <a:gdLst>
              <a:gd name="connsiteX0" fmla="*/ 399877 w 533400"/>
              <a:gd name="connsiteY0" fmla="*/ 199889 h 533400"/>
              <a:gd name="connsiteX1" fmla="*/ 423304 w 533400"/>
              <a:gd name="connsiteY1" fmla="*/ 209793 h 533400"/>
              <a:gd name="connsiteX2" fmla="*/ 433208 w 533400"/>
              <a:gd name="connsiteY2" fmla="*/ 233221 h 533400"/>
              <a:gd name="connsiteX3" fmla="*/ 423304 w 533400"/>
              <a:gd name="connsiteY3" fmla="*/ 256648 h 533400"/>
              <a:gd name="connsiteX4" fmla="*/ 399877 w 533400"/>
              <a:gd name="connsiteY4" fmla="*/ 266552 h 533400"/>
              <a:gd name="connsiteX5" fmla="*/ 376451 w 533400"/>
              <a:gd name="connsiteY5" fmla="*/ 256648 h 533400"/>
              <a:gd name="connsiteX6" fmla="*/ 366547 w 533400"/>
              <a:gd name="connsiteY6" fmla="*/ 233221 h 533400"/>
              <a:gd name="connsiteX7" fmla="*/ 376451 w 533400"/>
              <a:gd name="connsiteY7" fmla="*/ 209793 h 533400"/>
              <a:gd name="connsiteX8" fmla="*/ 399877 w 533400"/>
              <a:gd name="connsiteY8" fmla="*/ 199889 h 533400"/>
              <a:gd name="connsiteX9" fmla="*/ 266651 w 533400"/>
              <a:gd name="connsiteY9" fmla="*/ 199889 h 533400"/>
              <a:gd name="connsiteX10" fmla="*/ 290077 w 533400"/>
              <a:gd name="connsiteY10" fmla="*/ 209793 h 533400"/>
              <a:gd name="connsiteX11" fmla="*/ 299981 w 533400"/>
              <a:gd name="connsiteY11" fmla="*/ 233221 h 533400"/>
              <a:gd name="connsiteX12" fmla="*/ 290077 w 533400"/>
              <a:gd name="connsiteY12" fmla="*/ 256648 h 533400"/>
              <a:gd name="connsiteX13" fmla="*/ 266651 w 533400"/>
              <a:gd name="connsiteY13" fmla="*/ 266552 h 533400"/>
              <a:gd name="connsiteX14" fmla="*/ 243224 w 533400"/>
              <a:gd name="connsiteY14" fmla="*/ 256648 h 533400"/>
              <a:gd name="connsiteX15" fmla="*/ 233320 w 533400"/>
              <a:gd name="connsiteY15" fmla="*/ 233221 h 533400"/>
              <a:gd name="connsiteX16" fmla="*/ 243224 w 533400"/>
              <a:gd name="connsiteY16" fmla="*/ 209793 h 533400"/>
              <a:gd name="connsiteX17" fmla="*/ 266651 w 533400"/>
              <a:gd name="connsiteY17" fmla="*/ 199889 h 533400"/>
              <a:gd name="connsiteX18" fmla="*/ 133424 w 533400"/>
              <a:gd name="connsiteY18" fmla="*/ 199889 h 533400"/>
              <a:gd name="connsiteX19" fmla="*/ 156850 w 533400"/>
              <a:gd name="connsiteY19" fmla="*/ 209793 h 533400"/>
              <a:gd name="connsiteX20" fmla="*/ 166754 w 533400"/>
              <a:gd name="connsiteY20" fmla="*/ 233221 h 533400"/>
              <a:gd name="connsiteX21" fmla="*/ 156850 w 533400"/>
              <a:gd name="connsiteY21" fmla="*/ 256648 h 533400"/>
              <a:gd name="connsiteX22" fmla="*/ 133424 w 533400"/>
              <a:gd name="connsiteY22" fmla="*/ 266552 h 533400"/>
              <a:gd name="connsiteX23" fmla="*/ 109997 w 533400"/>
              <a:gd name="connsiteY23" fmla="*/ 256648 h 533400"/>
              <a:gd name="connsiteX24" fmla="*/ 100093 w 533400"/>
              <a:gd name="connsiteY24" fmla="*/ 233221 h 533400"/>
              <a:gd name="connsiteX25" fmla="*/ 109997 w 533400"/>
              <a:gd name="connsiteY25" fmla="*/ 209793 h 533400"/>
              <a:gd name="connsiteX26" fmla="*/ 133424 w 533400"/>
              <a:gd name="connsiteY26" fmla="*/ 199889 h 533400"/>
              <a:gd name="connsiteX27" fmla="*/ 266414 w 533400"/>
              <a:gd name="connsiteY27" fmla="*/ 46958 h 533400"/>
              <a:gd name="connsiteX28" fmla="*/ 156401 w 533400"/>
              <a:gd name="connsiteY28" fmla="*/ 72104 h 533400"/>
              <a:gd name="connsiteX29" fmla="*/ 76676 w 533400"/>
              <a:gd name="connsiteY29" fmla="*/ 140494 h 533400"/>
              <a:gd name="connsiteX30" fmla="*/ 47339 w 533400"/>
              <a:gd name="connsiteY30" fmla="*/ 234553 h 533400"/>
              <a:gd name="connsiteX31" fmla="*/ 72581 w 533400"/>
              <a:gd name="connsiteY31" fmla="*/ 321755 h 533400"/>
              <a:gd name="connsiteX32" fmla="*/ 140779 w 533400"/>
              <a:gd name="connsiteY32" fmla="*/ 387906 h 533400"/>
              <a:gd name="connsiteX33" fmla="*/ 139827 w 533400"/>
              <a:gd name="connsiteY33" fmla="*/ 460677 h 533400"/>
              <a:gd name="connsiteX34" fmla="*/ 213646 w 533400"/>
              <a:gd name="connsiteY34" fmla="*/ 416243 h 533400"/>
              <a:gd name="connsiteX35" fmla="*/ 266414 w 533400"/>
              <a:gd name="connsiteY35" fmla="*/ 422100 h 533400"/>
              <a:gd name="connsiteX36" fmla="*/ 421434 w 533400"/>
              <a:gd name="connsiteY36" fmla="*/ 367141 h 533400"/>
              <a:gd name="connsiteX37" fmla="*/ 485489 w 533400"/>
              <a:gd name="connsiteY37" fmla="*/ 234553 h 533400"/>
              <a:gd name="connsiteX38" fmla="*/ 421434 w 533400"/>
              <a:gd name="connsiteY38" fmla="*/ 101917 h 533400"/>
              <a:gd name="connsiteX39" fmla="*/ 266414 w 533400"/>
              <a:gd name="connsiteY39" fmla="*/ 46958 h 533400"/>
              <a:gd name="connsiteX40" fmla="*/ 266700 w 533400"/>
              <a:gd name="connsiteY40" fmla="*/ 0 h 533400"/>
              <a:gd name="connsiteX41" fmla="*/ 400574 w 533400"/>
              <a:gd name="connsiteY41" fmla="*/ 31242 h 533400"/>
              <a:gd name="connsiteX42" fmla="*/ 497729 w 533400"/>
              <a:gd name="connsiteY42" fmla="*/ 116157 h 533400"/>
              <a:gd name="connsiteX43" fmla="*/ 533400 w 533400"/>
              <a:gd name="connsiteY43" fmla="*/ 233363 h 533400"/>
              <a:gd name="connsiteX44" fmla="*/ 497729 w 533400"/>
              <a:gd name="connsiteY44" fmla="*/ 350568 h 533400"/>
              <a:gd name="connsiteX45" fmla="*/ 400574 w 533400"/>
              <a:gd name="connsiteY45" fmla="*/ 435483 h 533400"/>
              <a:gd name="connsiteX46" fmla="*/ 266700 w 533400"/>
              <a:gd name="connsiteY46" fmla="*/ 466725 h 533400"/>
              <a:gd name="connsiteX47" fmla="*/ 216694 w 533400"/>
              <a:gd name="connsiteY47" fmla="*/ 462582 h 533400"/>
              <a:gd name="connsiteX48" fmla="*/ 100013 w 533400"/>
              <a:gd name="connsiteY48" fmla="*/ 533400 h 533400"/>
              <a:gd name="connsiteX49" fmla="*/ 100013 w 533400"/>
              <a:gd name="connsiteY49" fmla="*/ 415147 h 533400"/>
              <a:gd name="connsiteX50" fmla="*/ 26813 w 533400"/>
              <a:gd name="connsiteY50" fmla="*/ 335185 h 533400"/>
              <a:gd name="connsiteX51" fmla="*/ 0 w 533400"/>
              <a:gd name="connsiteY51" fmla="*/ 233363 h 533400"/>
              <a:gd name="connsiteX52" fmla="*/ 35719 w 533400"/>
              <a:gd name="connsiteY52" fmla="*/ 116157 h 533400"/>
              <a:gd name="connsiteX53" fmla="*/ 132826 w 533400"/>
              <a:gd name="connsiteY53" fmla="*/ 31242 h 533400"/>
              <a:gd name="connsiteX54" fmla="*/ 266700 w 533400"/>
              <a:gd name="connsiteY54"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33400" h="533400">
                <a:moveTo>
                  <a:pt x="399877" y="199889"/>
                </a:moveTo>
                <a:cubicBezTo>
                  <a:pt x="408877" y="199889"/>
                  <a:pt x="416686" y="203175"/>
                  <a:pt x="423304" y="209793"/>
                </a:cubicBezTo>
                <a:cubicBezTo>
                  <a:pt x="429875" y="216412"/>
                  <a:pt x="433208" y="224221"/>
                  <a:pt x="433208" y="233221"/>
                </a:cubicBezTo>
                <a:cubicBezTo>
                  <a:pt x="433208" y="242268"/>
                  <a:pt x="429923" y="250077"/>
                  <a:pt x="423304" y="256648"/>
                </a:cubicBezTo>
                <a:cubicBezTo>
                  <a:pt x="416686" y="263267"/>
                  <a:pt x="408877" y="266552"/>
                  <a:pt x="399877" y="266552"/>
                </a:cubicBezTo>
                <a:cubicBezTo>
                  <a:pt x="390831" y="266552"/>
                  <a:pt x="383022" y="263267"/>
                  <a:pt x="376451" y="256648"/>
                </a:cubicBezTo>
                <a:cubicBezTo>
                  <a:pt x="369832" y="250077"/>
                  <a:pt x="366547" y="242268"/>
                  <a:pt x="366547" y="233221"/>
                </a:cubicBezTo>
                <a:cubicBezTo>
                  <a:pt x="366547" y="224221"/>
                  <a:pt x="369832" y="216364"/>
                  <a:pt x="376451" y="209793"/>
                </a:cubicBezTo>
                <a:cubicBezTo>
                  <a:pt x="383022" y="203175"/>
                  <a:pt x="390831" y="199889"/>
                  <a:pt x="399877" y="199889"/>
                </a:cubicBezTo>
                <a:close/>
                <a:moveTo>
                  <a:pt x="266651" y="199889"/>
                </a:moveTo>
                <a:cubicBezTo>
                  <a:pt x="275697" y="199889"/>
                  <a:pt x="283506" y="203175"/>
                  <a:pt x="290077" y="209793"/>
                </a:cubicBezTo>
                <a:cubicBezTo>
                  <a:pt x="296696" y="216412"/>
                  <a:pt x="299981" y="224221"/>
                  <a:pt x="299981" y="233221"/>
                </a:cubicBezTo>
                <a:cubicBezTo>
                  <a:pt x="299981" y="242268"/>
                  <a:pt x="296696" y="250077"/>
                  <a:pt x="290077" y="256648"/>
                </a:cubicBezTo>
                <a:cubicBezTo>
                  <a:pt x="283459" y="263267"/>
                  <a:pt x="275650" y="266552"/>
                  <a:pt x="266651" y="266552"/>
                </a:cubicBezTo>
                <a:cubicBezTo>
                  <a:pt x="257651" y="266552"/>
                  <a:pt x="249795" y="263267"/>
                  <a:pt x="243224" y="256648"/>
                </a:cubicBezTo>
                <a:cubicBezTo>
                  <a:pt x="236605" y="250077"/>
                  <a:pt x="233320" y="242268"/>
                  <a:pt x="233320" y="233221"/>
                </a:cubicBezTo>
                <a:cubicBezTo>
                  <a:pt x="233320" y="224221"/>
                  <a:pt x="236605" y="216364"/>
                  <a:pt x="243224" y="209793"/>
                </a:cubicBezTo>
                <a:cubicBezTo>
                  <a:pt x="249795" y="203175"/>
                  <a:pt x="257604" y="199889"/>
                  <a:pt x="266651" y="199889"/>
                </a:cubicBezTo>
                <a:close/>
                <a:moveTo>
                  <a:pt x="133424" y="199889"/>
                </a:moveTo>
                <a:cubicBezTo>
                  <a:pt x="142470" y="199889"/>
                  <a:pt x="150279" y="203175"/>
                  <a:pt x="156850" y="209793"/>
                </a:cubicBezTo>
                <a:cubicBezTo>
                  <a:pt x="163469" y="216412"/>
                  <a:pt x="166754" y="224221"/>
                  <a:pt x="166754" y="233221"/>
                </a:cubicBezTo>
                <a:cubicBezTo>
                  <a:pt x="166802" y="242268"/>
                  <a:pt x="163469" y="250077"/>
                  <a:pt x="156850" y="256648"/>
                </a:cubicBezTo>
                <a:cubicBezTo>
                  <a:pt x="150232" y="263267"/>
                  <a:pt x="142423" y="266552"/>
                  <a:pt x="133424" y="266552"/>
                </a:cubicBezTo>
                <a:cubicBezTo>
                  <a:pt x="124424" y="266552"/>
                  <a:pt x="116615" y="263267"/>
                  <a:pt x="109997" y="256648"/>
                </a:cubicBezTo>
                <a:cubicBezTo>
                  <a:pt x="103426" y="250077"/>
                  <a:pt x="100093" y="242268"/>
                  <a:pt x="100093" y="233221"/>
                </a:cubicBezTo>
                <a:cubicBezTo>
                  <a:pt x="100093" y="224221"/>
                  <a:pt x="103426" y="216364"/>
                  <a:pt x="109997" y="209793"/>
                </a:cubicBezTo>
                <a:cubicBezTo>
                  <a:pt x="116568" y="203175"/>
                  <a:pt x="124424" y="199889"/>
                  <a:pt x="133424" y="199889"/>
                </a:cubicBezTo>
                <a:close/>
                <a:moveTo>
                  <a:pt x="266414" y="46958"/>
                </a:moveTo>
                <a:cubicBezTo>
                  <a:pt x="226647" y="46958"/>
                  <a:pt x="189976" y="55340"/>
                  <a:pt x="156401" y="72104"/>
                </a:cubicBezTo>
                <a:cubicBezTo>
                  <a:pt x="122825" y="88868"/>
                  <a:pt x="96250" y="111681"/>
                  <a:pt x="76676" y="140494"/>
                </a:cubicBezTo>
                <a:cubicBezTo>
                  <a:pt x="57150" y="169307"/>
                  <a:pt x="47339" y="200692"/>
                  <a:pt x="47339" y="234553"/>
                </a:cubicBezTo>
                <a:cubicBezTo>
                  <a:pt x="47387" y="265795"/>
                  <a:pt x="55769" y="294846"/>
                  <a:pt x="72581" y="321755"/>
                </a:cubicBezTo>
                <a:cubicBezTo>
                  <a:pt x="89345" y="348615"/>
                  <a:pt x="112109" y="370665"/>
                  <a:pt x="140779" y="387906"/>
                </a:cubicBezTo>
                <a:lnTo>
                  <a:pt x="139827" y="460677"/>
                </a:lnTo>
                <a:lnTo>
                  <a:pt x="213646" y="416243"/>
                </a:lnTo>
                <a:cubicBezTo>
                  <a:pt x="230981" y="420100"/>
                  <a:pt x="248650" y="422053"/>
                  <a:pt x="266414" y="422100"/>
                </a:cubicBezTo>
                <a:cubicBezTo>
                  <a:pt x="327041" y="422100"/>
                  <a:pt x="378714" y="403765"/>
                  <a:pt x="421434" y="367141"/>
                </a:cubicBezTo>
                <a:cubicBezTo>
                  <a:pt x="464153" y="330518"/>
                  <a:pt x="485537" y="286322"/>
                  <a:pt x="485489" y="234553"/>
                </a:cubicBezTo>
                <a:cubicBezTo>
                  <a:pt x="485489" y="182785"/>
                  <a:pt x="464153" y="138541"/>
                  <a:pt x="421434" y="101917"/>
                </a:cubicBezTo>
                <a:cubicBezTo>
                  <a:pt x="378762" y="65294"/>
                  <a:pt x="327089" y="46958"/>
                  <a:pt x="266414" y="46958"/>
                </a:cubicBezTo>
                <a:close/>
                <a:moveTo>
                  <a:pt x="266700" y="0"/>
                </a:moveTo>
                <a:cubicBezTo>
                  <a:pt x="314992" y="0"/>
                  <a:pt x="359616" y="10430"/>
                  <a:pt x="400574" y="31242"/>
                </a:cubicBezTo>
                <a:cubicBezTo>
                  <a:pt x="441531" y="52102"/>
                  <a:pt x="473916" y="80391"/>
                  <a:pt x="497729" y="116157"/>
                </a:cubicBezTo>
                <a:cubicBezTo>
                  <a:pt x="521494" y="151924"/>
                  <a:pt x="533400" y="191024"/>
                  <a:pt x="533400" y="233363"/>
                </a:cubicBezTo>
                <a:cubicBezTo>
                  <a:pt x="533400" y="275701"/>
                  <a:pt x="521494" y="314801"/>
                  <a:pt x="497729" y="350568"/>
                </a:cubicBezTo>
                <a:cubicBezTo>
                  <a:pt x="473916" y="386334"/>
                  <a:pt x="441531" y="414623"/>
                  <a:pt x="400574" y="435483"/>
                </a:cubicBezTo>
                <a:cubicBezTo>
                  <a:pt x="359616" y="456295"/>
                  <a:pt x="314992" y="466725"/>
                  <a:pt x="266700" y="466725"/>
                </a:cubicBezTo>
                <a:cubicBezTo>
                  <a:pt x="249936" y="466677"/>
                  <a:pt x="233220" y="465296"/>
                  <a:pt x="216694" y="462582"/>
                </a:cubicBezTo>
                <a:lnTo>
                  <a:pt x="100013" y="533400"/>
                </a:lnTo>
                <a:lnTo>
                  <a:pt x="100013" y="415147"/>
                </a:lnTo>
                <a:cubicBezTo>
                  <a:pt x="69104" y="393573"/>
                  <a:pt x="44720" y="366903"/>
                  <a:pt x="26813" y="335185"/>
                </a:cubicBezTo>
                <a:cubicBezTo>
                  <a:pt x="8953" y="303419"/>
                  <a:pt x="0" y="269462"/>
                  <a:pt x="0" y="233363"/>
                </a:cubicBezTo>
                <a:cubicBezTo>
                  <a:pt x="0" y="191024"/>
                  <a:pt x="11906" y="151924"/>
                  <a:pt x="35719" y="116157"/>
                </a:cubicBezTo>
                <a:cubicBezTo>
                  <a:pt x="59484" y="80391"/>
                  <a:pt x="91869" y="52102"/>
                  <a:pt x="132826" y="31242"/>
                </a:cubicBezTo>
                <a:cubicBezTo>
                  <a:pt x="173784" y="10430"/>
                  <a:pt x="218408" y="0"/>
                  <a:pt x="266700"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48" name="ïṥḻíde">
            <a:extLst>
              <a:ext uri="{FF2B5EF4-FFF2-40B4-BE49-F238E27FC236}">
                <a16:creationId xmlns:a16="http://schemas.microsoft.com/office/drawing/2014/main" id="{3225FC3C-8F64-449A-8BDB-27FBCFC812F4}"/>
              </a:ext>
            </a:extLst>
          </p:cNvPr>
          <p:cNvGrpSpPr>
            <a:grpSpLocks noChangeAspect="1"/>
          </p:cNvGrpSpPr>
          <p:nvPr/>
        </p:nvGrpSpPr>
        <p:grpSpPr>
          <a:xfrm>
            <a:off x="5736000" y="2804728"/>
            <a:ext cx="720000" cy="720000"/>
            <a:chOff x="3774203" y="4557513"/>
            <a:chExt cx="828000" cy="828000"/>
          </a:xfrm>
        </p:grpSpPr>
        <p:sp>
          <p:nvSpPr>
            <p:cNvPr id="49" name="ïSḷíḓê">
              <a:extLst>
                <a:ext uri="{FF2B5EF4-FFF2-40B4-BE49-F238E27FC236}">
                  <a16:creationId xmlns:a16="http://schemas.microsoft.com/office/drawing/2014/main" id="{69EBA5E6-C95C-4431-9D9D-8509643FBA90}"/>
                </a:ext>
              </a:extLst>
            </p:cNvPr>
            <p:cNvSpPr/>
            <p:nvPr/>
          </p:nvSpPr>
          <p:spPr>
            <a:xfrm>
              <a:off x="3774203" y="4557513"/>
              <a:ext cx="828000" cy="828000"/>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50" name="íṩḻïdè">
              <a:extLst>
                <a:ext uri="{FF2B5EF4-FFF2-40B4-BE49-F238E27FC236}">
                  <a16:creationId xmlns:a16="http://schemas.microsoft.com/office/drawing/2014/main" id="{0F7C3547-E4E4-4952-8F30-52B0E7BC9717}"/>
                </a:ext>
              </a:extLst>
            </p:cNvPr>
            <p:cNvSpPr/>
            <p:nvPr/>
          </p:nvSpPr>
          <p:spPr>
            <a:xfrm>
              <a:off x="3973891" y="4789198"/>
              <a:ext cx="428624" cy="364629"/>
            </a:xfrm>
            <a:custGeom>
              <a:avLst/>
              <a:gdLst>
                <a:gd name="connsiteX0" fmla="*/ 371803 w 490347"/>
                <a:gd name="connsiteY0" fmla="*/ 132532 h 417137"/>
                <a:gd name="connsiteX1" fmla="*/ 389659 w 490347"/>
                <a:gd name="connsiteY1" fmla="*/ 150396 h 417137"/>
                <a:gd name="connsiteX2" fmla="*/ 389659 w 490347"/>
                <a:gd name="connsiteY2" fmla="*/ 211848 h 417137"/>
                <a:gd name="connsiteX3" fmla="*/ 371803 w 490347"/>
                <a:gd name="connsiteY3" fmla="*/ 230046 h 417137"/>
                <a:gd name="connsiteX4" fmla="*/ 353947 w 490347"/>
                <a:gd name="connsiteY4" fmla="*/ 212182 h 417137"/>
                <a:gd name="connsiteX5" fmla="*/ 353947 w 490347"/>
                <a:gd name="connsiteY5" fmla="*/ 150396 h 417137"/>
                <a:gd name="connsiteX6" fmla="*/ 371803 w 490347"/>
                <a:gd name="connsiteY6" fmla="*/ 132532 h 417137"/>
                <a:gd name="connsiteX7" fmla="*/ 248620 w 490347"/>
                <a:gd name="connsiteY7" fmla="*/ 132532 h 417137"/>
                <a:gd name="connsiteX8" fmla="*/ 266476 w 490347"/>
                <a:gd name="connsiteY8" fmla="*/ 150396 h 417137"/>
                <a:gd name="connsiteX9" fmla="*/ 266476 w 490347"/>
                <a:gd name="connsiteY9" fmla="*/ 211848 h 417137"/>
                <a:gd name="connsiteX10" fmla="*/ 248620 w 490347"/>
                <a:gd name="connsiteY10" fmla="*/ 230046 h 417137"/>
                <a:gd name="connsiteX11" fmla="*/ 230764 w 490347"/>
                <a:gd name="connsiteY11" fmla="*/ 212182 h 417137"/>
                <a:gd name="connsiteX12" fmla="*/ 230764 w 490347"/>
                <a:gd name="connsiteY12" fmla="*/ 150396 h 417137"/>
                <a:gd name="connsiteX13" fmla="*/ 248620 w 490347"/>
                <a:gd name="connsiteY13" fmla="*/ 132532 h 417137"/>
                <a:gd name="connsiteX14" fmla="*/ 125389 w 490347"/>
                <a:gd name="connsiteY14" fmla="*/ 132532 h 417137"/>
                <a:gd name="connsiteX15" fmla="*/ 143245 w 490347"/>
                <a:gd name="connsiteY15" fmla="*/ 150396 h 417137"/>
                <a:gd name="connsiteX16" fmla="*/ 143245 w 490347"/>
                <a:gd name="connsiteY16" fmla="*/ 211848 h 417137"/>
                <a:gd name="connsiteX17" fmla="*/ 125389 w 490347"/>
                <a:gd name="connsiteY17" fmla="*/ 230046 h 417137"/>
                <a:gd name="connsiteX18" fmla="*/ 107533 w 490347"/>
                <a:gd name="connsiteY18" fmla="*/ 212182 h 417137"/>
                <a:gd name="connsiteX19" fmla="*/ 107533 w 490347"/>
                <a:gd name="connsiteY19" fmla="*/ 150396 h 417137"/>
                <a:gd name="connsiteX20" fmla="*/ 125389 w 490347"/>
                <a:gd name="connsiteY20" fmla="*/ 132532 h 417137"/>
                <a:gd name="connsiteX21" fmla="*/ 63948 w 490347"/>
                <a:gd name="connsiteY21" fmla="*/ 0 h 417137"/>
                <a:gd name="connsiteX22" fmla="*/ 426447 w 490347"/>
                <a:gd name="connsiteY22" fmla="*/ 0 h 417137"/>
                <a:gd name="connsiteX23" fmla="*/ 490347 w 490347"/>
                <a:gd name="connsiteY23" fmla="*/ 63951 h 417137"/>
                <a:gd name="connsiteX24" fmla="*/ 490347 w 490347"/>
                <a:gd name="connsiteY24" fmla="*/ 398947 h 417137"/>
                <a:gd name="connsiteX25" fmla="*/ 472491 w 490347"/>
                <a:gd name="connsiteY25" fmla="*/ 417137 h 417137"/>
                <a:gd name="connsiteX26" fmla="*/ 454635 w 490347"/>
                <a:gd name="connsiteY26" fmla="*/ 399280 h 417137"/>
                <a:gd name="connsiteX27" fmla="*/ 454635 w 490347"/>
                <a:gd name="connsiteY27" fmla="*/ 63951 h 417137"/>
                <a:gd name="connsiteX28" fmla="*/ 426447 w 490347"/>
                <a:gd name="connsiteY28" fmla="*/ 35714 h 417137"/>
                <a:gd name="connsiteX29" fmla="*/ 63948 w 490347"/>
                <a:gd name="connsiteY29" fmla="*/ 35714 h 417137"/>
                <a:gd name="connsiteX30" fmla="*/ 35712 w 490347"/>
                <a:gd name="connsiteY30" fmla="*/ 63951 h 417137"/>
                <a:gd name="connsiteX31" fmla="*/ 35712 w 490347"/>
                <a:gd name="connsiteY31" fmla="*/ 300710 h 417137"/>
                <a:gd name="connsiteX32" fmla="*/ 63948 w 490347"/>
                <a:gd name="connsiteY32" fmla="*/ 328948 h 417137"/>
                <a:gd name="connsiteX33" fmla="*/ 378926 w 490347"/>
                <a:gd name="connsiteY33" fmla="*/ 328948 h 417137"/>
                <a:gd name="connsiteX34" fmla="*/ 396782 w 490347"/>
                <a:gd name="connsiteY34" fmla="*/ 346805 h 417137"/>
                <a:gd name="connsiteX35" fmla="*/ 378926 w 490347"/>
                <a:gd name="connsiteY35" fmla="*/ 364662 h 417137"/>
                <a:gd name="connsiteX36" fmla="*/ 63948 w 490347"/>
                <a:gd name="connsiteY36" fmla="*/ 364662 h 417137"/>
                <a:gd name="connsiteX37" fmla="*/ 0 w 490347"/>
                <a:gd name="connsiteY37" fmla="*/ 300710 h 417137"/>
                <a:gd name="connsiteX38" fmla="*/ 0 w 490347"/>
                <a:gd name="connsiteY38" fmla="*/ 63951 h 417137"/>
                <a:gd name="connsiteX39" fmla="*/ 63948 w 490347"/>
                <a:gd name="connsiteY39" fmla="*/ 0 h 41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90347" h="417137">
                  <a:moveTo>
                    <a:pt x="371803" y="132532"/>
                  </a:moveTo>
                  <a:cubicBezTo>
                    <a:pt x="381803" y="132532"/>
                    <a:pt x="389659" y="140392"/>
                    <a:pt x="389659" y="150396"/>
                  </a:cubicBezTo>
                  <a:lnTo>
                    <a:pt x="389659" y="211848"/>
                  </a:lnTo>
                  <a:cubicBezTo>
                    <a:pt x="389659" y="221852"/>
                    <a:pt x="381803" y="230046"/>
                    <a:pt x="371803" y="230046"/>
                  </a:cubicBezTo>
                  <a:cubicBezTo>
                    <a:pt x="361804" y="230046"/>
                    <a:pt x="353947" y="222186"/>
                    <a:pt x="353947" y="212182"/>
                  </a:cubicBezTo>
                  <a:lnTo>
                    <a:pt x="353947" y="150396"/>
                  </a:lnTo>
                  <a:cubicBezTo>
                    <a:pt x="353947" y="140392"/>
                    <a:pt x="361804" y="132532"/>
                    <a:pt x="371803" y="132532"/>
                  </a:cubicBezTo>
                  <a:close/>
                  <a:moveTo>
                    <a:pt x="248620" y="132532"/>
                  </a:moveTo>
                  <a:cubicBezTo>
                    <a:pt x="258619" y="132532"/>
                    <a:pt x="266476" y="140392"/>
                    <a:pt x="266476" y="150396"/>
                  </a:cubicBezTo>
                  <a:lnTo>
                    <a:pt x="266476" y="211848"/>
                  </a:lnTo>
                  <a:cubicBezTo>
                    <a:pt x="266476" y="221852"/>
                    <a:pt x="258572" y="230046"/>
                    <a:pt x="248620" y="230046"/>
                  </a:cubicBezTo>
                  <a:cubicBezTo>
                    <a:pt x="238621" y="230046"/>
                    <a:pt x="230764" y="222186"/>
                    <a:pt x="230764" y="212182"/>
                  </a:cubicBezTo>
                  <a:lnTo>
                    <a:pt x="230764" y="150396"/>
                  </a:lnTo>
                  <a:cubicBezTo>
                    <a:pt x="230764" y="140392"/>
                    <a:pt x="238621" y="132532"/>
                    <a:pt x="248620" y="132532"/>
                  </a:cubicBezTo>
                  <a:close/>
                  <a:moveTo>
                    <a:pt x="125389" y="132532"/>
                  </a:moveTo>
                  <a:cubicBezTo>
                    <a:pt x="135389" y="132532"/>
                    <a:pt x="143245" y="140392"/>
                    <a:pt x="143245" y="150396"/>
                  </a:cubicBezTo>
                  <a:lnTo>
                    <a:pt x="143245" y="211848"/>
                  </a:lnTo>
                  <a:cubicBezTo>
                    <a:pt x="143245" y="221852"/>
                    <a:pt x="135389" y="230046"/>
                    <a:pt x="125389" y="230046"/>
                  </a:cubicBezTo>
                  <a:cubicBezTo>
                    <a:pt x="115390" y="230046"/>
                    <a:pt x="107533" y="222186"/>
                    <a:pt x="107533" y="212182"/>
                  </a:cubicBezTo>
                  <a:lnTo>
                    <a:pt x="107533" y="150396"/>
                  </a:lnTo>
                  <a:cubicBezTo>
                    <a:pt x="107533" y="140392"/>
                    <a:pt x="115390" y="132532"/>
                    <a:pt x="125389" y="132532"/>
                  </a:cubicBezTo>
                  <a:close/>
                  <a:moveTo>
                    <a:pt x="63948" y="0"/>
                  </a:moveTo>
                  <a:lnTo>
                    <a:pt x="426447" y="0"/>
                  </a:lnTo>
                  <a:cubicBezTo>
                    <a:pt x="461778" y="0"/>
                    <a:pt x="490347" y="28571"/>
                    <a:pt x="490347" y="63951"/>
                  </a:cubicBezTo>
                  <a:lnTo>
                    <a:pt x="490347" y="398947"/>
                  </a:lnTo>
                  <a:cubicBezTo>
                    <a:pt x="490347" y="408947"/>
                    <a:pt x="482157" y="417137"/>
                    <a:pt x="472491" y="417137"/>
                  </a:cubicBezTo>
                  <a:cubicBezTo>
                    <a:pt x="462492" y="417137"/>
                    <a:pt x="454635" y="409280"/>
                    <a:pt x="454635" y="399280"/>
                  </a:cubicBezTo>
                  <a:lnTo>
                    <a:pt x="454635" y="63951"/>
                  </a:lnTo>
                  <a:cubicBezTo>
                    <a:pt x="454635" y="48571"/>
                    <a:pt x="442160" y="35714"/>
                    <a:pt x="426447" y="35714"/>
                  </a:cubicBezTo>
                  <a:lnTo>
                    <a:pt x="63948" y="35714"/>
                  </a:lnTo>
                  <a:cubicBezTo>
                    <a:pt x="48568" y="35714"/>
                    <a:pt x="35712" y="48190"/>
                    <a:pt x="35712" y="63951"/>
                  </a:cubicBezTo>
                  <a:lnTo>
                    <a:pt x="35712" y="300710"/>
                  </a:lnTo>
                  <a:cubicBezTo>
                    <a:pt x="35712" y="316091"/>
                    <a:pt x="48235" y="328948"/>
                    <a:pt x="63948" y="328948"/>
                  </a:cubicBezTo>
                  <a:lnTo>
                    <a:pt x="378926" y="328948"/>
                  </a:lnTo>
                  <a:cubicBezTo>
                    <a:pt x="388926" y="328948"/>
                    <a:pt x="396782" y="336805"/>
                    <a:pt x="396782" y="346805"/>
                  </a:cubicBezTo>
                  <a:cubicBezTo>
                    <a:pt x="396782" y="356805"/>
                    <a:pt x="388926" y="364662"/>
                    <a:pt x="378926" y="364662"/>
                  </a:cubicBezTo>
                  <a:lnTo>
                    <a:pt x="63948" y="364662"/>
                  </a:lnTo>
                  <a:cubicBezTo>
                    <a:pt x="28569" y="364662"/>
                    <a:pt x="0" y="336091"/>
                    <a:pt x="0" y="300710"/>
                  </a:cubicBezTo>
                  <a:lnTo>
                    <a:pt x="0" y="63951"/>
                  </a:lnTo>
                  <a:cubicBezTo>
                    <a:pt x="0" y="28571"/>
                    <a:pt x="28569" y="0"/>
                    <a:pt x="63948"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0" name="îsľíḋé">
            <a:extLst>
              <a:ext uri="{FF2B5EF4-FFF2-40B4-BE49-F238E27FC236}">
                <a16:creationId xmlns:a16="http://schemas.microsoft.com/office/drawing/2014/main" id="{50CE80A6-D33F-4E57-8F71-6FE93DC987CC}"/>
              </a:ext>
            </a:extLst>
          </p:cNvPr>
          <p:cNvSpPr/>
          <p:nvPr/>
        </p:nvSpPr>
        <p:spPr>
          <a:xfrm>
            <a:off x="5737914" y="3835153"/>
            <a:ext cx="720000" cy="720000"/>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6" name="i$ḻïḋe">
            <a:extLst>
              <a:ext uri="{FF2B5EF4-FFF2-40B4-BE49-F238E27FC236}">
                <a16:creationId xmlns:a16="http://schemas.microsoft.com/office/drawing/2014/main" id="{3ED39AE3-C28E-4132-B477-8D63C9C84405}"/>
              </a:ext>
            </a:extLst>
          </p:cNvPr>
          <p:cNvSpPr/>
          <p:nvPr/>
        </p:nvSpPr>
        <p:spPr>
          <a:xfrm>
            <a:off x="5911557" y="4043672"/>
            <a:ext cx="372716" cy="302965"/>
          </a:xfrm>
          <a:custGeom>
            <a:avLst/>
            <a:gdLst>
              <a:gd name="connsiteX0" fmla="*/ 254303 w 456672"/>
              <a:gd name="connsiteY0" fmla="*/ 242664 h 371209"/>
              <a:gd name="connsiteX1" fmla="*/ 261995 w 456672"/>
              <a:gd name="connsiteY1" fmla="*/ 250315 h 371209"/>
              <a:gd name="connsiteX2" fmla="*/ 261995 w 456672"/>
              <a:gd name="connsiteY2" fmla="*/ 323217 h 371209"/>
              <a:gd name="connsiteX3" fmla="*/ 327184 w 456672"/>
              <a:gd name="connsiteY3" fmla="*/ 354907 h 371209"/>
              <a:gd name="connsiteX4" fmla="*/ 405845 w 456672"/>
              <a:gd name="connsiteY4" fmla="*/ 306915 h 371209"/>
              <a:gd name="connsiteX5" fmla="*/ 405845 w 456672"/>
              <a:gd name="connsiteY5" fmla="*/ 270486 h 371209"/>
              <a:gd name="connsiteX6" fmla="*/ 413537 w 456672"/>
              <a:gd name="connsiteY6" fmla="*/ 262791 h 371209"/>
              <a:gd name="connsiteX7" fmla="*/ 421186 w 456672"/>
              <a:gd name="connsiteY7" fmla="*/ 270486 h 371209"/>
              <a:gd name="connsiteX8" fmla="*/ 421186 w 456672"/>
              <a:gd name="connsiteY8" fmla="*/ 315566 h 371209"/>
              <a:gd name="connsiteX9" fmla="*/ 328140 w 456672"/>
              <a:gd name="connsiteY9" fmla="*/ 371209 h 371209"/>
              <a:gd name="connsiteX10" fmla="*/ 246654 w 456672"/>
              <a:gd name="connsiteY10" fmla="*/ 332824 h 371209"/>
              <a:gd name="connsiteX11" fmla="*/ 246654 w 456672"/>
              <a:gd name="connsiteY11" fmla="*/ 250315 h 371209"/>
              <a:gd name="connsiteX12" fmla="*/ 254303 w 456672"/>
              <a:gd name="connsiteY12" fmla="*/ 242664 h 371209"/>
              <a:gd name="connsiteX13" fmla="*/ 352135 w 456672"/>
              <a:gd name="connsiteY13" fmla="*/ 198578 h 371209"/>
              <a:gd name="connsiteX14" fmla="*/ 456672 w 456672"/>
              <a:gd name="connsiteY14" fmla="*/ 247493 h 371209"/>
              <a:gd name="connsiteX15" fmla="*/ 456672 w 456672"/>
              <a:gd name="connsiteY15" fmla="*/ 331855 h 371209"/>
              <a:gd name="connsiteX16" fmla="*/ 388588 w 456672"/>
              <a:gd name="connsiteY16" fmla="*/ 368302 h 371209"/>
              <a:gd name="connsiteX17" fmla="*/ 385721 w 456672"/>
              <a:gd name="connsiteY17" fmla="*/ 370213 h 371209"/>
              <a:gd name="connsiteX18" fmla="*/ 378986 w 456672"/>
              <a:gd name="connsiteY18" fmla="*/ 366347 h 371209"/>
              <a:gd name="connsiteX19" fmla="*/ 381854 w 456672"/>
              <a:gd name="connsiteY19" fmla="*/ 356790 h 371209"/>
              <a:gd name="connsiteX20" fmla="*/ 442291 w 456672"/>
              <a:gd name="connsiteY20" fmla="*/ 324166 h 371209"/>
              <a:gd name="connsiteX21" fmla="*/ 442291 w 456672"/>
              <a:gd name="connsiteY21" fmla="*/ 257093 h 371209"/>
              <a:gd name="connsiteX22" fmla="*/ 352135 w 456672"/>
              <a:gd name="connsiteY22" fmla="*/ 214912 h 371209"/>
              <a:gd name="connsiteX23" fmla="*/ 327195 w 456672"/>
              <a:gd name="connsiteY23" fmla="*/ 225424 h 371209"/>
              <a:gd name="connsiteX24" fmla="*/ 317637 w 456672"/>
              <a:gd name="connsiteY24" fmla="*/ 221602 h 371209"/>
              <a:gd name="connsiteX25" fmla="*/ 321460 w 456672"/>
              <a:gd name="connsiteY25" fmla="*/ 212001 h 371209"/>
              <a:gd name="connsiteX26" fmla="*/ 354007 w 456672"/>
              <a:gd name="connsiteY26" fmla="*/ 159290 h 371209"/>
              <a:gd name="connsiteX27" fmla="*/ 431705 w 456672"/>
              <a:gd name="connsiteY27" fmla="*/ 196665 h 371209"/>
              <a:gd name="connsiteX28" fmla="*/ 435529 w 456672"/>
              <a:gd name="connsiteY28" fmla="*/ 206269 h 371209"/>
              <a:gd name="connsiteX29" fmla="*/ 425925 w 456672"/>
              <a:gd name="connsiteY29" fmla="*/ 210094 h 371209"/>
              <a:gd name="connsiteX30" fmla="*/ 354007 w 456672"/>
              <a:gd name="connsiteY30" fmla="*/ 175587 h 371209"/>
              <a:gd name="connsiteX31" fmla="*/ 297429 w 456672"/>
              <a:gd name="connsiteY31" fmla="*/ 200533 h 371209"/>
              <a:gd name="connsiteX32" fmla="*/ 297429 w 456672"/>
              <a:gd name="connsiteY32" fmla="*/ 302184 h 371209"/>
              <a:gd name="connsiteX33" fmla="*/ 332931 w 456672"/>
              <a:gd name="connsiteY33" fmla="*/ 320393 h 371209"/>
              <a:gd name="connsiteX34" fmla="*/ 335800 w 456672"/>
              <a:gd name="connsiteY34" fmla="*/ 329998 h 371209"/>
              <a:gd name="connsiteX35" fmla="*/ 329064 w 456672"/>
              <a:gd name="connsiteY35" fmla="*/ 333822 h 371209"/>
              <a:gd name="connsiteX36" fmla="*/ 326196 w 456672"/>
              <a:gd name="connsiteY36" fmla="*/ 332866 h 371209"/>
              <a:gd name="connsiteX37" fmla="*/ 283045 w 456672"/>
              <a:gd name="connsiteY37" fmla="*/ 310789 h 371209"/>
              <a:gd name="connsiteX38" fmla="*/ 283045 w 456672"/>
              <a:gd name="connsiteY38" fmla="*/ 190928 h 371209"/>
              <a:gd name="connsiteX39" fmla="*/ 228442 w 456672"/>
              <a:gd name="connsiteY39" fmla="*/ 39 h 371209"/>
              <a:gd name="connsiteX40" fmla="*/ 351195 w 456672"/>
              <a:gd name="connsiteY40" fmla="*/ 90207 h 371209"/>
              <a:gd name="connsiteX41" fmla="*/ 450918 w 456672"/>
              <a:gd name="connsiteY41" fmla="*/ 151565 h 371209"/>
              <a:gd name="connsiteX42" fmla="*/ 446138 w 456672"/>
              <a:gd name="connsiteY42" fmla="*/ 161169 h 371209"/>
              <a:gd name="connsiteX43" fmla="*/ 436535 w 456672"/>
              <a:gd name="connsiteY43" fmla="*/ 156345 h 371209"/>
              <a:gd name="connsiteX44" fmla="*/ 347371 w 456672"/>
              <a:gd name="connsiteY44" fmla="*/ 105547 h 371209"/>
              <a:gd name="connsiteX45" fmla="*/ 340636 w 456672"/>
              <a:gd name="connsiteY45" fmla="*/ 106503 h 371209"/>
              <a:gd name="connsiteX46" fmla="*/ 338724 w 456672"/>
              <a:gd name="connsiteY46" fmla="*/ 99767 h 371209"/>
              <a:gd name="connsiteX47" fmla="*/ 229398 w 456672"/>
              <a:gd name="connsiteY47" fmla="*/ 14422 h 371209"/>
              <a:gd name="connsiteX48" fmla="*/ 140234 w 456672"/>
              <a:gd name="connsiteY48" fmla="*/ 87296 h 371209"/>
              <a:gd name="connsiteX49" fmla="*/ 139278 w 456672"/>
              <a:gd name="connsiteY49" fmla="*/ 97855 h 371209"/>
              <a:gd name="connsiteX50" fmla="*/ 129675 w 456672"/>
              <a:gd name="connsiteY50" fmla="*/ 94031 h 371209"/>
              <a:gd name="connsiteX51" fmla="*/ 88439 w 456672"/>
              <a:gd name="connsiteY51" fmla="*/ 96899 h 371209"/>
              <a:gd name="connsiteX52" fmla="*/ 70233 w 456672"/>
              <a:gd name="connsiteY52" fmla="*/ 164037 h 371209"/>
              <a:gd name="connsiteX53" fmla="*/ 74057 w 456672"/>
              <a:gd name="connsiteY53" fmla="*/ 171685 h 371209"/>
              <a:gd name="connsiteX54" fmla="*/ 67365 w 456672"/>
              <a:gd name="connsiteY54" fmla="*/ 175552 h 371209"/>
              <a:gd name="connsiteX55" fmla="*/ 17482 w 456672"/>
              <a:gd name="connsiteY55" fmla="*/ 228306 h 371209"/>
              <a:gd name="connsiteX56" fmla="*/ 46247 w 456672"/>
              <a:gd name="connsiteY56" fmla="*/ 316519 h 371209"/>
              <a:gd name="connsiteX57" fmla="*/ 78836 w 456672"/>
              <a:gd name="connsiteY57" fmla="*/ 335683 h 371209"/>
              <a:gd name="connsiteX58" fmla="*/ 182426 w 456672"/>
              <a:gd name="connsiteY58" fmla="*/ 335683 h 371209"/>
              <a:gd name="connsiteX59" fmla="*/ 190074 w 456672"/>
              <a:gd name="connsiteY59" fmla="*/ 343374 h 371209"/>
              <a:gd name="connsiteX60" fmla="*/ 181471 w 456672"/>
              <a:gd name="connsiteY60" fmla="*/ 351022 h 371209"/>
              <a:gd name="connsiteX61" fmla="*/ 77880 w 456672"/>
              <a:gd name="connsiteY61" fmla="*/ 351022 h 371209"/>
              <a:gd name="connsiteX62" fmla="*/ 35688 w 456672"/>
              <a:gd name="connsiteY62" fmla="*/ 328991 h 371209"/>
              <a:gd name="connsiteX63" fmla="*/ 2143 w 456672"/>
              <a:gd name="connsiteY63" fmla="*/ 226351 h 371209"/>
              <a:gd name="connsiteX64" fmla="*/ 53938 w 456672"/>
              <a:gd name="connsiteY64" fmla="*/ 164993 h 371209"/>
              <a:gd name="connsiteX65" fmla="*/ 79836 w 456672"/>
              <a:gd name="connsiteY65" fmla="*/ 85384 h 371209"/>
              <a:gd name="connsiteX66" fmla="*/ 125852 w 456672"/>
              <a:gd name="connsiteY66" fmla="*/ 77736 h 371209"/>
              <a:gd name="connsiteX67" fmla="*/ 228442 w 456672"/>
              <a:gd name="connsiteY67" fmla="*/ 39 h 3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6672" h="371209">
                <a:moveTo>
                  <a:pt x="254303" y="242664"/>
                </a:moveTo>
                <a:cubicBezTo>
                  <a:pt x="259083" y="242664"/>
                  <a:pt x="261995" y="245533"/>
                  <a:pt x="261995" y="250315"/>
                </a:cubicBezTo>
                <a:lnTo>
                  <a:pt x="261995" y="323217"/>
                </a:lnTo>
                <a:lnTo>
                  <a:pt x="327184" y="354907"/>
                </a:lnTo>
                <a:lnTo>
                  <a:pt x="405845" y="306915"/>
                </a:lnTo>
                <a:lnTo>
                  <a:pt x="405845" y="270486"/>
                </a:lnTo>
                <a:cubicBezTo>
                  <a:pt x="405845" y="266617"/>
                  <a:pt x="408713" y="262791"/>
                  <a:pt x="413537" y="262791"/>
                </a:cubicBezTo>
                <a:cubicBezTo>
                  <a:pt x="418318" y="262791"/>
                  <a:pt x="421186" y="265661"/>
                  <a:pt x="421186" y="270486"/>
                </a:cubicBezTo>
                <a:lnTo>
                  <a:pt x="421186" y="315566"/>
                </a:lnTo>
                <a:lnTo>
                  <a:pt x="328140" y="371209"/>
                </a:lnTo>
                <a:lnTo>
                  <a:pt x="246654" y="332824"/>
                </a:lnTo>
                <a:lnTo>
                  <a:pt x="246654" y="250315"/>
                </a:lnTo>
                <a:cubicBezTo>
                  <a:pt x="246654" y="246490"/>
                  <a:pt x="249522" y="242664"/>
                  <a:pt x="254303" y="242664"/>
                </a:cubicBezTo>
                <a:close/>
                <a:moveTo>
                  <a:pt x="352135" y="198578"/>
                </a:moveTo>
                <a:lnTo>
                  <a:pt x="456672" y="247493"/>
                </a:lnTo>
                <a:lnTo>
                  <a:pt x="456672" y="331855"/>
                </a:lnTo>
                <a:lnTo>
                  <a:pt x="388588" y="368302"/>
                </a:lnTo>
                <a:cubicBezTo>
                  <a:pt x="388588" y="370213"/>
                  <a:pt x="387632" y="370213"/>
                  <a:pt x="385721" y="370213"/>
                </a:cubicBezTo>
                <a:cubicBezTo>
                  <a:pt x="382810" y="370213"/>
                  <a:pt x="380898" y="369257"/>
                  <a:pt x="378986" y="366347"/>
                </a:cubicBezTo>
                <a:cubicBezTo>
                  <a:pt x="377074" y="362524"/>
                  <a:pt x="378030" y="358701"/>
                  <a:pt x="381854" y="356790"/>
                </a:cubicBezTo>
                <a:lnTo>
                  <a:pt x="442291" y="324166"/>
                </a:lnTo>
                <a:lnTo>
                  <a:pt x="442291" y="257093"/>
                </a:lnTo>
                <a:lnTo>
                  <a:pt x="352135" y="214912"/>
                </a:lnTo>
                <a:lnTo>
                  <a:pt x="327195" y="225424"/>
                </a:lnTo>
                <a:cubicBezTo>
                  <a:pt x="323372" y="227336"/>
                  <a:pt x="319548" y="225424"/>
                  <a:pt x="317637" y="221602"/>
                </a:cubicBezTo>
                <a:cubicBezTo>
                  <a:pt x="315725" y="217779"/>
                  <a:pt x="317637" y="213956"/>
                  <a:pt x="321460" y="212001"/>
                </a:cubicBezTo>
                <a:close/>
                <a:moveTo>
                  <a:pt x="354007" y="159290"/>
                </a:moveTo>
                <a:lnTo>
                  <a:pt x="431705" y="196665"/>
                </a:lnTo>
                <a:cubicBezTo>
                  <a:pt x="435529" y="198577"/>
                  <a:pt x="436485" y="202445"/>
                  <a:pt x="435529" y="206269"/>
                </a:cubicBezTo>
                <a:cubicBezTo>
                  <a:pt x="433617" y="210094"/>
                  <a:pt x="429793" y="211050"/>
                  <a:pt x="425925" y="210094"/>
                </a:cubicBezTo>
                <a:lnTo>
                  <a:pt x="354007" y="175587"/>
                </a:lnTo>
                <a:lnTo>
                  <a:pt x="297429" y="200533"/>
                </a:lnTo>
                <a:lnTo>
                  <a:pt x="297429" y="302184"/>
                </a:lnTo>
                <a:lnTo>
                  <a:pt x="332931" y="320393"/>
                </a:lnTo>
                <a:cubicBezTo>
                  <a:pt x="336756" y="322305"/>
                  <a:pt x="337712" y="327129"/>
                  <a:pt x="335800" y="329998"/>
                </a:cubicBezTo>
                <a:cubicBezTo>
                  <a:pt x="334843" y="331910"/>
                  <a:pt x="331975" y="333822"/>
                  <a:pt x="329064" y="333822"/>
                </a:cubicBezTo>
                <a:cubicBezTo>
                  <a:pt x="328108" y="333822"/>
                  <a:pt x="327152" y="333822"/>
                  <a:pt x="326196" y="332866"/>
                </a:cubicBezTo>
                <a:lnTo>
                  <a:pt x="283045" y="310789"/>
                </a:lnTo>
                <a:lnTo>
                  <a:pt x="283045" y="190928"/>
                </a:lnTo>
                <a:close/>
                <a:moveTo>
                  <a:pt x="228442" y="39"/>
                </a:moveTo>
                <a:cubicBezTo>
                  <a:pt x="229398" y="39"/>
                  <a:pt x="323386" y="-4741"/>
                  <a:pt x="351195" y="90207"/>
                </a:cubicBezTo>
                <a:cubicBezTo>
                  <a:pt x="371357" y="88252"/>
                  <a:pt x="430800" y="89251"/>
                  <a:pt x="450918" y="151565"/>
                </a:cubicBezTo>
                <a:cubicBezTo>
                  <a:pt x="451874" y="155389"/>
                  <a:pt x="449962" y="160213"/>
                  <a:pt x="446138" y="161169"/>
                </a:cubicBezTo>
                <a:cubicBezTo>
                  <a:pt x="442314" y="162125"/>
                  <a:pt x="437491" y="160213"/>
                  <a:pt x="436535" y="156345"/>
                </a:cubicBezTo>
                <a:cubicBezTo>
                  <a:pt x="416417" y="93075"/>
                  <a:pt x="350239" y="105547"/>
                  <a:pt x="347371" y="105547"/>
                </a:cubicBezTo>
                <a:lnTo>
                  <a:pt x="340636" y="106503"/>
                </a:lnTo>
                <a:lnTo>
                  <a:pt x="338724" y="99767"/>
                </a:lnTo>
                <a:cubicBezTo>
                  <a:pt x="315738" y="9642"/>
                  <a:pt x="232310" y="13466"/>
                  <a:pt x="229398" y="14422"/>
                </a:cubicBezTo>
                <a:cubicBezTo>
                  <a:pt x="145014" y="14422"/>
                  <a:pt x="140234" y="84428"/>
                  <a:pt x="140234" y="87296"/>
                </a:cubicBezTo>
                <a:lnTo>
                  <a:pt x="139278" y="97855"/>
                </a:lnTo>
                <a:lnTo>
                  <a:pt x="129675" y="94031"/>
                </a:lnTo>
                <a:cubicBezTo>
                  <a:pt x="105690" y="84428"/>
                  <a:pt x="88439" y="96899"/>
                  <a:pt x="88439" y="96899"/>
                </a:cubicBezTo>
                <a:cubicBezTo>
                  <a:pt x="47203" y="122798"/>
                  <a:pt x="69277" y="163081"/>
                  <a:pt x="70233" y="164037"/>
                </a:cubicBezTo>
                <a:lnTo>
                  <a:pt x="74057" y="171685"/>
                </a:lnTo>
                <a:lnTo>
                  <a:pt x="67365" y="175552"/>
                </a:lnTo>
                <a:cubicBezTo>
                  <a:pt x="40511" y="186112"/>
                  <a:pt x="22261" y="205275"/>
                  <a:pt x="17482" y="228306"/>
                </a:cubicBezTo>
                <a:cubicBezTo>
                  <a:pt x="10790" y="259941"/>
                  <a:pt x="22261" y="295400"/>
                  <a:pt x="46247" y="316519"/>
                </a:cubicBezTo>
                <a:cubicBezTo>
                  <a:pt x="59674" y="328035"/>
                  <a:pt x="72145" y="335683"/>
                  <a:pt x="78836" y="335683"/>
                </a:cubicBezTo>
                <a:lnTo>
                  <a:pt x="182426" y="335683"/>
                </a:lnTo>
                <a:cubicBezTo>
                  <a:pt x="186250" y="335683"/>
                  <a:pt x="190074" y="339550"/>
                  <a:pt x="190074" y="343374"/>
                </a:cubicBezTo>
                <a:cubicBezTo>
                  <a:pt x="190074" y="347198"/>
                  <a:pt x="186250" y="351022"/>
                  <a:pt x="181471" y="351022"/>
                </a:cubicBezTo>
                <a:lnTo>
                  <a:pt x="77880" y="351022"/>
                </a:lnTo>
                <a:cubicBezTo>
                  <a:pt x="67365" y="351022"/>
                  <a:pt x="52982" y="343374"/>
                  <a:pt x="35688" y="328991"/>
                </a:cubicBezTo>
                <a:cubicBezTo>
                  <a:pt x="7879" y="305004"/>
                  <a:pt x="-5548" y="263765"/>
                  <a:pt x="2143" y="226351"/>
                </a:cubicBezTo>
                <a:cubicBezTo>
                  <a:pt x="7879" y="200495"/>
                  <a:pt x="26129" y="178420"/>
                  <a:pt x="53938" y="164993"/>
                </a:cubicBezTo>
                <a:cubicBezTo>
                  <a:pt x="45291" y="143874"/>
                  <a:pt x="43379" y="108415"/>
                  <a:pt x="79836" y="85384"/>
                </a:cubicBezTo>
                <a:cubicBezTo>
                  <a:pt x="79836" y="85384"/>
                  <a:pt x="98998" y="71000"/>
                  <a:pt x="125852" y="77736"/>
                </a:cubicBezTo>
                <a:cubicBezTo>
                  <a:pt x="130631" y="54705"/>
                  <a:pt x="150793" y="39"/>
                  <a:pt x="228442" y="39"/>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51" name="iṧ1ídé">
            <a:extLst>
              <a:ext uri="{FF2B5EF4-FFF2-40B4-BE49-F238E27FC236}">
                <a16:creationId xmlns:a16="http://schemas.microsoft.com/office/drawing/2014/main" id="{E9CF05AA-C978-4D75-8CA6-7F96370A74BC}"/>
              </a:ext>
            </a:extLst>
          </p:cNvPr>
          <p:cNvGrpSpPr>
            <a:grpSpLocks noChangeAspect="1"/>
          </p:cNvGrpSpPr>
          <p:nvPr/>
        </p:nvGrpSpPr>
        <p:grpSpPr>
          <a:xfrm>
            <a:off x="5718533" y="4866100"/>
            <a:ext cx="720000" cy="720000"/>
            <a:chOff x="6279050" y="4557513"/>
            <a:chExt cx="828000" cy="828000"/>
          </a:xfrm>
        </p:grpSpPr>
        <p:sp>
          <p:nvSpPr>
            <p:cNvPr id="52" name="îṧľíḓè">
              <a:extLst>
                <a:ext uri="{FF2B5EF4-FFF2-40B4-BE49-F238E27FC236}">
                  <a16:creationId xmlns:a16="http://schemas.microsoft.com/office/drawing/2014/main" id="{0A01121F-E616-46E1-B85E-7ECF3997810D}"/>
                </a:ext>
              </a:extLst>
            </p:cNvPr>
            <p:cNvSpPr/>
            <p:nvPr/>
          </p:nvSpPr>
          <p:spPr>
            <a:xfrm>
              <a:off x="6279050" y="4557513"/>
              <a:ext cx="828000" cy="828000"/>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53" name="íṩļíďê">
              <a:extLst>
                <a:ext uri="{FF2B5EF4-FFF2-40B4-BE49-F238E27FC236}">
                  <a16:creationId xmlns:a16="http://schemas.microsoft.com/office/drawing/2014/main" id="{5BF46ACF-3E45-4195-BB28-33665A65E745}"/>
                </a:ext>
              </a:extLst>
            </p:cNvPr>
            <p:cNvSpPr/>
            <p:nvPr/>
          </p:nvSpPr>
          <p:spPr>
            <a:xfrm>
              <a:off x="6478778" y="4757201"/>
              <a:ext cx="428543" cy="428624"/>
            </a:xfrm>
            <a:custGeom>
              <a:avLst/>
              <a:gdLst>
                <a:gd name="connsiteX0" fmla="*/ 231858 w 529730"/>
                <a:gd name="connsiteY0" fmla="*/ 266490 h 529829"/>
                <a:gd name="connsiteX1" fmla="*/ 265529 w 529730"/>
                <a:gd name="connsiteY1" fmla="*/ 300166 h 529829"/>
                <a:gd name="connsiteX2" fmla="*/ 173099 w 529730"/>
                <a:gd name="connsiteY2" fmla="*/ 392576 h 529829"/>
                <a:gd name="connsiteX3" fmla="*/ 139436 w 529730"/>
                <a:gd name="connsiteY3" fmla="*/ 392576 h 529829"/>
                <a:gd name="connsiteX4" fmla="*/ 139436 w 529730"/>
                <a:gd name="connsiteY4" fmla="*/ 358913 h 529829"/>
                <a:gd name="connsiteX5" fmla="*/ 299222 w 529730"/>
                <a:gd name="connsiteY5" fmla="*/ 266481 h 529829"/>
                <a:gd name="connsiteX6" fmla="*/ 390394 w 529730"/>
                <a:gd name="connsiteY6" fmla="*/ 357706 h 529829"/>
                <a:gd name="connsiteX7" fmla="*/ 390394 w 529730"/>
                <a:gd name="connsiteY7" fmla="*/ 391382 h 529829"/>
                <a:gd name="connsiteX8" fmla="*/ 356731 w 529730"/>
                <a:gd name="connsiteY8" fmla="*/ 391382 h 529829"/>
                <a:gd name="connsiteX9" fmla="*/ 265529 w 529730"/>
                <a:gd name="connsiteY9" fmla="*/ 300166 h 529829"/>
                <a:gd name="connsiteX10" fmla="*/ 375125 w 529730"/>
                <a:gd name="connsiteY10" fmla="*/ 133079 h 529829"/>
                <a:gd name="connsiteX11" fmla="*/ 391981 w 529730"/>
                <a:gd name="connsiteY11" fmla="*/ 140078 h 529829"/>
                <a:gd name="connsiteX12" fmla="*/ 391981 w 529730"/>
                <a:gd name="connsiteY12" fmla="*/ 173742 h 529829"/>
                <a:gd name="connsiteX13" fmla="*/ 299222 w 529730"/>
                <a:gd name="connsiteY13" fmla="*/ 266481 h 529829"/>
                <a:gd name="connsiteX14" fmla="*/ 265555 w 529730"/>
                <a:gd name="connsiteY14" fmla="*/ 232794 h 529829"/>
                <a:gd name="connsiteX15" fmla="*/ 358270 w 529730"/>
                <a:gd name="connsiteY15" fmla="*/ 140078 h 529829"/>
                <a:gd name="connsiteX16" fmla="*/ 375125 w 529730"/>
                <a:gd name="connsiteY16" fmla="*/ 133079 h 529829"/>
                <a:gd name="connsiteX17" fmla="*/ 154669 w 529730"/>
                <a:gd name="connsiteY17" fmla="*/ 131778 h 529829"/>
                <a:gd name="connsiteX18" fmla="*/ 171560 w 529730"/>
                <a:gd name="connsiteY18" fmla="*/ 138744 h 529829"/>
                <a:gd name="connsiteX19" fmla="*/ 265555 w 529730"/>
                <a:gd name="connsiteY19" fmla="*/ 232794 h 529829"/>
                <a:gd name="connsiteX20" fmla="*/ 231858 w 529730"/>
                <a:gd name="connsiteY20" fmla="*/ 266490 h 529829"/>
                <a:gd name="connsiteX21" fmla="*/ 137849 w 529730"/>
                <a:gd name="connsiteY21" fmla="*/ 172467 h 529829"/>
                <a:gd name="connsiteX22" fmla="*/ 137849 w 529730"/>
                <a:gd name="connsiteY22" fmla="*/ 138744 h 529829"/>
                <a:gd name="connsiteX23" fmla="*/ 154669 w 529730"/>
                <a:gd name="connsiteY23" fmla="*/ 131778 h 529829"/>
                <a:gd name="connsiteX24" fmla="*/ 264889 w 529730"/>
                <a:gd name="connsiteY24" fmla="*/ 47625 h 529829"/>
                <a:gd name="connsiteX25" fmla="*/ 47616 w 529730"/>
                <a:gd name="connsiteY25" fmla="*/ 264891 h 529829"/>
                <a:gd name="connsiteX26" fmla="*/ 264889 w 529730"/>
                <a:gd name="connsiteY26" fmla="*/ 482204 h 529829"/>
                <a:gd name="connsiteX27" fmla="*/ 482114 w 529730"/>
                <a:gd name="connsiteY27" fmla="*/ 264891 h 529829"/>
                <a:gd name="connsiteX28" fmla="*/ 264889 w 529730"/>
                <a:gd name="connsiteY28" fmla="*/ 47625 h 529829"/>
                <a:gd name="connsiteX29" fmla="*/ 264889 w 529730"/>
                <a:gd name="connsiteY29" fmla="*/ 0 h 529829"/>
                <a:gd name="connsiteX30" fmla="*/ 529730 w 529730"/>
                <a:gd name="connsiteY30" fmla="*/ 264891 h 529829"/>
                <a:gd name="connsiteX31" fmla="*/ 264889 w 529730"/>
                <a:gd name="connsiteY31" fmla="*/ 529829 h 529829"/>
                <a:gd name="connsiteX32" fmla="*/ 0 w 529730"/>
                <a:gd name="connsiteY32" fmla="*/ 264891 h 529829"/>
                <a:gd name="connsiteX33" fmla="*/ 264889 w 529730"/>
                <a:gd name="connsiteY33" fmla="*/ 0 h 52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9730" h="529829">
                  <a:moveTo>
                    <a:pt x="231858" y="266490"/>
                  </a:moveTo>
                  <a:lnTo>
                    <a:pt x="265529" y="300166"/>
                  </a:lnTo>
                  <a:lnTo>
                    <a:pt x="173099" y="392576"/>
                  </a:lnTo>
                  <a:cubicBezTo>
                    <a:pt x="163814" y="401861"/>
                    <a:pt x="148768" y="401861"/>
                    <a:pt x="139436" y="392576"/>
                  </a:cubicBezTo>
                  <a:cubicBezTo>
                    <a:pt x="130151" y="383291"/>
                    <a:pt x="130151" y="368245"/>
                    <a:pt x="139436" y="358913"/>
                  </a:cubicBezTo>
                  <a:close/>
                  <a:moveTo>
                    <a:pt x="299222" y="266481"/>
                  </a:moveTo>
                  <a:lnTo>
                    <a:pt x="390394" y="357706"/>
                  </a:lnTo>
                  <a:cubicBezTo>
                    <a:pt x="399679" y="366994"/>
                    <a:pt x="399679" y="382046"/>
                    <a:pt x="390394" y="391382"/>
                  </a:cubicBezTo>
                  <a:cubicBezTo>
                    <a:pt x="381109" y="400670"/>
                    <a:pt x="366063" y="400670"/>
                    <a:pt x="356731" y="391382"/>
                  </a:cubicBezTo>
                  <a:lnTo>
                    <a:pt x="265529" y="300166"/>
                  </a:lnTo>
                  <a:close/>
                  <a:moveTo>
                    <a:pt x="375125" y="133079"/>
                  </a:moveTo>
                  <a:cubicBezTo>
                    <a:pt x="381232" y="133079"/>
                    <a:pt x="387339" y="135412"/>
                    <a:pt x="391981" y="140078"/>
                  </a:cubicBezTo>
                  <a:cubicBezTo>
                    <a:pt x="401266" y="149363"/>
                    <a:pt x="401266" y="164409"/>
                    <a:pt x="391981" y="173742"/>
                  </a:cubicBezTo>
                  <a:lnTo>
                    <a:pt x="299222" y="266481"/>
                  </a:lnTo>
                  <a:lnTo>
                    <a:pt x="265555" y="232794"/>
                  </a:lnTo>
                  <a:lnTo>
                    <a:pt x="358270" y="140078"/>
                  </a:lnTo>
                  <a:cubicBezTo>
                    <a:pt x="362913" y="135412"/>
                    <a:pt x="369019" y="133079"/>
                    <a:pt x="375125" y="133079"/>
                  </a:cubicBezTo>
                  <a:close/>
                  <a:moveTo>
                    <a:pt x="154669" y="131778"/>
                  </a:moveTo>
                  <a:cubicBezTo>
                    <a:pt x="160764" y="131778"/>
                    <a:pt x="166870" y="134100"/>
                    <a:pt x="171560" y="138744"/>
                  </a:cubicBezTo>
                  <a:lnTo>
                    <a:pt x="265555" y="232794"/>
                  </a:lnTo>
                  <a:lnTo>
                    <a:pt x="231858" y="266490"/>
                  </a:lnTo>
                  <a:lnTo>
                    <a:pt x="137849" y="172467"/>
                  </a:lnTo>
                  <a:cubicBezTo>
                    <a:pt x="128564" y="163132"/>
                    <a:pt x="128564" y="148032"/>
                    <a:pt x="137849" y="138744"/>
                  </a:cubicBezTo>
                  <a:cubicBezTo>
                    <a:pt x="142492" y="134100"/>
                    <a:pt x="148574" y="131778"/>
                    <a:pt x="154669" y="131778"/>
                  </a:cubicBezTo>
                  <a:close/>
                  <a:moveTo>
                    <a:pt x="264889" y="47625"/>
                  </a:moveTo>
                  <a:cubicBezTo>
                    <a:pt x="144896" y="47625"/>
                    <a:pt x="47616" y="144875"/>
                    <a:pt x="47616" y="264891"/>
                  </a:cubicBezTo>
                  <a:cubicBezTo>
                    <a:pt x="47616" y="384906"/>
                    <a:pt x="144896" y="482204"/>
                    <a:pt x="264889" y="482204"/>
                  </a:cubicBezTo>
                  <a:cubicBezTo>
                    <a:pt x="384834" y="482204"/>
                    <a:pt x="482114" y="384906"/>
                    <a:pt x="482114" y="264891"/>
                  </a:cubicBezTo>
                  <a:cubicBezTo>
                    <a:pt x="482114" y="144875"/>
                    <a:pt x="384882" y="47625"/>
                    <a:pt x="264889" y="47625"/>
                  </a:cubicBezTo>
                  <a:close/>
                  <a:moveTo>
                    <a:pt x="264889" y="0"/>
                  </a:moveTo>
                  <a:cubicBezTo>
                    <a:pt x="411118" y="0"/>
                    <a:pt x="529730" y="118586"/>
                    <a:pt x="529730" y="264891"/>
                  </a:cubicBezTo>
                  <a:cubicBezTo>
                    <a:pt x="529730" y="411243"/>
                    <a:pt x="411166" y="529829"/>
                    <a:pt x="264889" y="529829"/>
                  </a:cubicBezTo>
                  <a:cubicBezTo>
                    <a:pt x="118564" y="529829"/>
                    <a:pt x="0" y="411243"/>
                    <a:pt x="0" y="264891"/>
                  </a:cubicBezTo>
                  <a:cubicBezTo>
                    <a:pt x="0" y="118586"/>
                    <a:pt x="118564" y="0"/>
                    <a:pt x="264889"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21" name="直接连接符 20">
            <a:extLst>
              <a:ext uri="{FF2B5EF4-FFF2-40B4-BE49-F238E27FC236}">
                <a16:creationId xmlns:a16="http://schemas.microsoft.com/office/drawing/2014/main" id="{504E0DB9-7E64-4B68-856E-7B7311A10411}"/>
              </a:ext>
            </a:extLst>
          </p:cNvPr>
          <p:cNvCxnSpPr>
            <a:cxnSpLocks/>
          </p:cNvCxnSpPr>
          <p:nvPr/>
        </p:nvCxnSpPr>
        <p:spPr>
          <a:xfrm flipV="1">
            <a:off x="6449414" y="2125835"/>
            <a:ext cx="11588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CA10300-F37E-4677-83EE-40930B8983D2}"/>
              </a:ext>
            </a:extLst>
          </p:cNvPr>
          <p:cNvCxnSpPr>
            <a:cxnSpLocks/>
          </p:cNvCxnSpPr>
          <p:nvPr/>
        </p:nvCxnSpPr>
        <p:spPr>
          <a:xfrm flipV="1">
            <a:off x="6437352" y="4195152"/>
            <a:ext cx="11588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C91AD52-0CE1-43F2-9160-E5B4F7ED8EEE}"/>
              </a:ext>
            </a:extLst>
          </p:cNvPr>
          <p:cNvCxnSpPr>
            <a:cxnSpLocks/>
          </p:cNvCxnSpPr>
          <p:nvPr/>
        </p:nvCxnSpPr>
        <p:spPr>
          <a:xfrm flipH="1">
            <a:off x="4577164" y="3164728"/>
            <a:ext cx="1158836" cy="0"/>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D7A5B1E-7A13-43D6-96E2-49F76BDCAE97}"/>
              </a:ext>
            </a:extLst>
          </p:cNvPr>
          <p:cNvCxnSpPr>
            <a:cxnSpLocks/>
          </p:cNvCxnSpPr>
          <p:nvPr/>
        </p:nvCxnSpPr>
        <p:spPr>
          <a:xfrm flipH="1" flipV="1">
            <a:off x="4559697" y="5226100"/>
            <a:ext cx="1158836" cy="1"/>
          </a:xfrm>
          <a:prstGeom prst="line">
            <a:avLst/>
          </a:prstGeom>
          <a:ln w="3175" cap="rnd">
            <a:solidFill>
              <a:schemeClr val="accent1"/>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25" name="ïšḻîďé">
            <a:extLst>
              <a:ext uri="{FF2B5EF4-FFF2-40B4-BE49-F238E27FC236}">
                <a16:creationId xmlns:a16="http://schemas.microsoft.com/office/drawing/2014/main" id="{B22EC57A-292D-4EA6-B4AE-51D668797BB2}"/>
              </a:ext>
            </a:extLst>
          </p:cNvPr>
          <p:cNvSpPr txBox="1"/>
          <p:nvPr/>
        </p:nvSpPr>
        <p:spPr>
          <a:xfrm>
            <a:off x="7794608" y="1773941"/>
            <a:ext cx="3062445" cy="1261884"/>
          </a:xfrm>
          <a:prstGeom prst="rect">
            <a:avLst/>
          </a:prstGeom>
          <a:noFill/>
        </p:spPr>
        <p:txBody>
          <a:bodyPr wrap="square">
            <a:spAutoFit/>
          </a:bodyPr>
          <a:lstStyle/>
          <a:p>
            <a:pPr>
              <a:lnSpc>
                <a:spcPct val="150000"/>
              </a:lnSpc>
            </a:pPr>
            <a:r>
              <a:rPr lang="en-US" altLang="zh-CN" sz="2400" b="1" dirty="0">
                <a:solidFill>
                  <a:schemeClr val="tx1">
                    <a:lumMod val="85000"/>
                    <a:lumOff val="15000"/>
                  </a:schemeClr>
                </a:solidFill>
              </a:rPr>
              <a:t>MQTT</a:t>
            </a:r>
            <a:r>
              <a:rPr lang="en-US" altLang="zh-CN" sz="1600" b="1" dirty="0">
                <a:solidFill>
                  <a:schemeClr val="tx1">
                    <a:lumMod val="85000"/>
                    <a:lumOff val="15000"/>
                  </a:schemeClr>
                </a:solidFill>
              </a:rPr>
              <a:t> </a:t>
            </a:r>
          </a:p>
          <a:p>
            <a:r>
              <a:rPr lang="zh-CN" altLang="en-US" sz="2000" dirty="0">
                <a:solidFill>
                  <a:schemeClr val="tx1">
                    <a:lumMod val="85000"/>
                    <a:lumOff val="15000"/>
                  </a:schemeClr>
                </a:solidFill>
              </a:rPr>
              <a:t>百度云、阿里云、腾讯云</a:t>
            </a:r>
          </a:p>
          <a:p>
            <a:endParaRPr lang="en-US" altLang="zh-CN" sz="2000" dirty="0">
              <a:solidFill>
                <a:schemeClr val="tx1">
                  <a:lumMod val="85000"/>
                  <a:lumOff val="15000"/>
                </a:schemeClr>
              </a:solidFill>
            </a:endParaRPr>
          </a:p>
        </p:txBody>
      </p:sp>
      <p:grpSp>
        <p:nvGrpSpPr>
          <p:cNvPr id="6" name="组合 5">
            <a:extLst>
              <a:ext uri="{FF2B5EF4-FFF2-40B4-BE49-F238E27FC236}">
                <a16:creationId xmlns:a16="http://schemas.microsoft.com/office/drawing/2014/main" id="{58413C11-A8F9-4E11-8E4E-55C96F671850}"/>
              </a:ext>
            </a:extLst>
          </p:cNvPr>
          <p:cNvGrpSpPr/>
          <p:nvPr/>
        </p:nvGrpSpPr>
        <p:grpSpPr>
          <a:xfrm>
            <a:off x="7863802" y="3942379"/>
            <a:ext cx="3069989" cy="947697"/>
            <a:chOff x="7794608" y="3856597"/>
            <a:chExt cx="3069989" cy="947697"/>
          </a:xfrm>
        </p:grpSpPr>
        <p:sp>
          <p:nvSpPr>
            <p:cNvPr id="27" name="iṥļiḋê">
              <a:extLst>
                <a:ext uri="{FF2B5EF4-FFF2-40B4-BE49-F238E27FC236}">
                  <a16:creationId xmlns:a16="http://schemas.microsoft.com/office/drawing/2014/main" id="{0A113B43-CE2B-4983-8E84-175BBF90E749}"/>
                </a:ext>
              </a:extLst>
            </p:cNvPr>
            <p:cNvSpPr txBox="1"/>
            <p:nvPr/>
          </p:nvSpPr>
          <p:spPr>
            <a:xfrm>
              <a:off x="7794608" y="3856597"/>
              <a:ext cx="1158836" cy="461665"/>
            </a:xfrm>
            <a:prstGeom prst="rect">
              <a:avLst/>
            </a:prstGeom>
            <a:noFill/>
          </p:spPr>
          <p:txBody>
            <a:bodyPr wrap="square">
              <a:spAutoFit/>
            </a:bodyPr>
            <a:lstStyle/>
            <a:p>
              <a:r>
                <a:rPr lang="en-US" altLang="zh-CN" sz="2400" b="1" dirty="0">
                  <a:solidFill>
                    <a:schemeClr val="tx1">
                      <a:lumMod val="85000"/>
                      <a:lumOff val="15000"/>
                    </a:schemeClr>
                  </a:solidFill>
                </a:rPr>
                <a:t>HTTP</a:t>
              </a:r>
            </a:p>
          </p:txBody>
        </p:sp>
        <p:sp>
          <p:nvSpPr>
            <p:cNvPr id="28" name="iSḷïḓê">
              <a:extLst>
                <a:ext uri="{FF2B5EF4-FFF2-40B4-BE49-F238E27FC236}">
                  <a16:creationId xmlns:a16="http://schemas.microsoft.com/office/drawing/2014/main" id="{032EC1B6-AA0C-4EBF-A7B0-BBE385F67F25}"/>
                </a:ext>
              </a:extLst>
            </p:cNvPr>
            <p:cNvSpPr/>
            <p:nvPr/>
          </p:nvSpPr>
          <p:spPr>
            <a:xfrm>
              <a:off x="7814215" y="4296531"/>
              <a:ext cx="3050382" cy="507763"/>
            </a:xfrm>
            <a:prstGeom prst="rect">
              <a:avLst/>
            </a:prstGeom>
            <a:ln>
              <a:noFill/>
            </a:ln>
          </p:spPr>
          <p:txBody>
            <a:bodyPr wrap="square" lIns="91440" tIns="45720" rIns="91440" bIns="45720" anchor="t">
              <a:noAutofit/>
            </a:bodyPr>
            <a:lstStyle/>
            <a:p>
              <a:endParaRPr lang="en-US" altLang="zh-CN" sz="2000" dirty="0"/>
            </a:p>
          </p:txBody>
        </p:sp>
      </p:grpSp>
      <p:sp>
        <p:nvSpPr>
          <p:cNvPr id="29" name="íSļîḍé">
            <a:extLst>
              <a:ext uri="{FF2B5EF4-FFF2-40B4-BE49-F238E27FC236}">
                <a16:creationId xmlns:a16="http://schemas.microsoft.com/office/drawing/2014/main" id="{D0A1682E-5C6E-44E8-8CF7-F4888D65DDE2}"/>
              </a:ext>
            </a:extLst>
          </p:cNvPr>
          <p:cNvSpPr txBox="1"/>
          <p:nvPr/>
        </p:nvSpPr>
        <p:spPr>
          <a:xfrm>
            <a:off x="2499758" y="2881819"/>
            <a:ext cx="1920867" cy="461665"/>
          </a:xfrm>
          <a:prstGeom prst="rect">
            <a:avLst/>
          </a:prstGeom>
          <a:noFill/>
        </p:spPr>
        <p:txBody>
          <a:bodyPr wrap="square">
            <a:spAutoFit/>
          </a:bodyPr>
          <a:lstStyle/>
          <a:p>
            <a:pPr algn="r"/>
            <a:r>
              <a:rPr lang="zh-CN" altLang="en-US" sz="2400" b="1" dirty="0">
                <a:solidFill>
                  <a:schemeClr val="tx1">
                    <a:lumMod val="85000"/>
                    <a:lumOff val="15000"/>
                  </a:schemeClr>
                </a:solidFill>
              </a:rPr>
              <a:t>自定义消息</a:t>
            </a:r>
            <a:endParaRPr lang="en-US" altLang="zh-CN" sz="2400" b="1" dirty="0">
              <a:solidFill>
                <a:schemeClr val="tx1">
                  <a:lumMod val="85000"/>
                  <a:lumOff val="15000"/>
                </a:schemeClr>
              </a:solidFill>
            </a:endParaRPr>
          </a:p>
        </p:txBody>
      </p:sp>
      <p:sp>
        <p:nvSpPr>
          <p:cNvPr id="31" name="îṡliḍe">
            <a:extLst>
              <a:ext uri="{FF2B5EF4-FFF2-40B4-BE49-F238E27FC236}">
                <a16:creationId xmlns:a16="http://schemas.microsoft.com/office/drawing/2014/main" id="{FC529E51-2F1C-4C3D-97B0-303AB7E965C5}"/>
              </a:ext>
            </a:extLst>
          </p:cNvPr>
          <p:cNvSpPr txBox="1"/>
          <p:nvPr/>
        </p:nvSpPr>
        <p:spPr>
          <a:xfrm>
            <a:off x="2604304" y="4887546"/>
            <a:ext cx="1741354" cy="461665"/>
          </a:xfrm>
          <a:prstGeom prst="rect">
            <a:avLst/>
          </a:prstGeom>
          <a:noFill/>
        </p:spPr>
        <p:txBody>
          <a:bodyPr wrap="square">
            <a:spAutoFit/>
          </a:bodyPr>
          <a:lstStyle/>
          <a:p>
            <a:pPr algn="r"/>
            <a:r>
              <a:rPr lang="zh-CN" altLang="en-US" sz="2400" b="1" dirty="0">
                <a:solidFill>
                  <a:schemeClr val="tx1">
                    <a:lumMod val="85000"/>
                    <a:lumOff val="15000"/>
                  </a:schemeClr>
                </a:solidFill>
              </a:rPr>
              <a:t>消息中间件</a:t>
            </a:r>
            <a:endParaRPr lang="en-US" altLang="zh-CN" sz="2400" b="1" dirty="0">
              <a:solidFill>
                <a:schemeClr val="tx1">
                  <a:lumMod val="85000"/>
                  <a:lumOff val="15000"/>
                </a:schemeClr>
              </a:solidFill>
            </a:endParaRPr>
          </a:p>
        </p:txBody>
      </p:sp>
      <p:sp>
        <p:nvSpPr>
          <p:cNvPr id="32" name="îš1ïde">
            <a:extLst>
              <a:ext uri="{FF2B5EF4-FFF2-40B4-BE49-F238E27FC236}">
                <a16:creationId xmlns:a16="http://schemas.microsoft.com/office/drawing/2014/main" id="{6D990868-576A-47C4-B5B2-62660E69D802}"/>
              </a:ext>
            </a:extLst>
          </p:cNvPr>
          <p:cNvSpPr/>
          <p:nvPr/>
        </p:nvSpPr>
        <p:spPr>
          <a:xfrm>
            <a:off x="914400" y="5329699"/>
            <a:ext cx="3431258" cy="753523"/>
          </a:xfrm>
          <a:prstGeom prst="rect">
            <a:avLst/>
          </a:prstGeom>
          <a:ln>
            <a:noFill/>
          </a:ln>
        </p:spPr>
        <p:txBody>
          <a:bodyPr wrap="square" lIns="91440" tIns="45720" rIns="91440" bIns="45720" anchor="t">
            <a:noAutofit/>
          </a:bodyPr>
          <a:lstStyle/>
          <a:p>
            <a:pPr algn="r"/>
            <a:r>
              <a:rPr lang="en-US" altLang="zh-CN" sz="2000" dirty="0"/>
              <a:t>Kafka</a:t>
            </a:r>
            <a:r>
              <a:rPr lang="zh-CN" altLang="en-US" sz="2000" dirty="0"/>
              <a:t>、</a:t>
            </a:r>
            <a:r>
              <a:rPr lang="en-US" altLang="zh-CN" sz="2000" dirty="0"/>
              <a:t>RabbitMQ</a:t>
            </a:r>
            <a:r>
              <a:rPr lang="zh-CN" altLang="en-US" sz="2000" dirty="0"/>
              <a:t>、</a:t>
            </a:r>
            <a:r>
              <a:rPr lang="en-US" altLang="zh-CN" sz="2000" dirty="0" err="1"/>
              <a:t>ZeroMQ</a:t>
            </a:r>
            <a:r>
              <a:rPr lang="zh-CN" altLang="en-US" sz="2000" dirty="0"/>
              <a:t>、</a:t>
            </a:r>
            <a:r>
              <a:rPr lang="en-US" altLang="zh-CN" sz="2000" dirty="0" err="1"/>
              <a:t>RocketMQ</a:t>
            </a:r>
            <a:r>
              <a:rPr lang="zh-CN" altLang="en-US" sz="2000" dirty="0"/>
              <a:t>、</a:t>
            </a:r>
            <a:r>
              <a:rPr lang="en-US" altLang="zh-CN" sz="2000" dirty="0"/>
              <a:t>ActiveMQ </a:t>
            </a:r>
            <a:endParaRPr lang="en-US" altLang="zh-CN" sz="1000" dirty="0">
              <a:solidFill>
                <a:schemeClr val="bg2">
                  <a:lumMod val="75000"/>
                </a:schemeClr>
              </a:solidFill>
            </a:endParaRPr>
          </a:p>
        </p:txBody>
      </p:sp>
      <p:sp>
        <p:nvSpPr>
          <p:cNvPr id="34" name="îślîdê">
            <a:extLst>
              <a:ext uri="{FF2B5EF4-FFF2-40B4-BE49-F238E27FC236}">
                <a16:creationId xmlns:a16="http://schemas.microsoft.com/office/drawing/2014/main" id="{27CCB98C-EB51-4695-BC63-B7109E8D2DB3}"/>
              </a:ext>
            </a:extLst>
          </p:cNvPr>
          <p:cNvSpPr/>
          <p:nvPr/>
        </p:nvSpPr>
        <p:spPr>
          <a:xfrm flipH="1">
            <a:off x="5595553" y="1619343"/>
            <a:ext cx="1028844" cy="1028844"/>
          </a:xfrm>
          <a:prstGeom prst="arc">
            <a:avLst>
              <a:gd name="adj1" fmla="val 16239161"/>
              <a:gd name="adj2" fmla="val 5351347"/>
            </a:avLst>
          </a:prstGeom>
          <a:ln w="2540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5" name="islïḋê">
            <a:extLst>
              <a:ext uri="{FF2B5EF4-FFF2-40B4-BE49-F238E27FC236}">
                <a16:creationId xmlns:a16="http://schemas.microsoft.com/office/drawing/2014/main" id="{C550BD6A-9C85-4273-9102-A70A86A18438}"/>
              </a:ext>
            </a:extLst>
          </p:cNvPr>
          <p:cNvSpPr/>
          <p:nvPr/>
        </p:nvSpPr>
        <p:spPr>
          <a:xfrm>
            <a:off x="5581577" y="2648187"/>
            <a:ext cx="1030962" cy="1030962"/>
          </a:xfrm>
          <a:prstGeom prst="arc">
            <a:avLst>
              <a:gd name="adj1" fmla="val 16239161"/>
              <a:gd name="adj2" fmla="val 5351347"/>
            </a:avLst>
          </a:prstGeom>
          <a:ln w="2540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6" name="iŝļîďè">
            <a:extLst>
              <a:ext uri="{FF2B5EF4-FFF2-40B4-BE49-F238E27FC236}">
                <a16:creationId xmlns:a16="http://schemas.microsoft.com/office/drawing/2014/main" id="{01CCD03E-F5A2-4DFF-9D07-F0313C8AD931}"/>
              </a:ext>
            </a:extLst>
          </p:cNvPr>
          <p:cNvSpPr/>
          <p:nvPr/>
        </p:nvSpPr>
        <p:spPr>
          <a:xfrm flipH="1">
            <a:off x="5583491" y="3678307"/>
            <a:ext cx="1028844" cy="1028844"/>
          </a:xfrm>
          <a:prstGeom prst="arc">
            <a:avLst>
              <a:gd name="adj1" fmla="val 16239161"/>
              <a:gd name="adj2" fmla="val 5351347"/>
            </a:avLst>
          </a:prstGeom>
          <a:ln w="2540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7" name="íṥ1íḋê">
            <a:extLst>
              <a:ext uri="{FF2B5EF4-FFF2-40B4-BE49-F238E27FC236}">
                <a16:creationId xmlns:a16="http://schemas.microsoft.com/office/drawing/2014/main" id="{1ED88082-BA71-4E2C-BE83-82BA75D9C197}"/>
              </a:ext>
            </a:extLst>
          </p:cNvPr>
          <p:cNvSpPr/>
          <p:nvPr/>
        </p:nvSpPr>
        <p:spPr>
          <a:xfrm>
            <a:off x="5558946" y="4708504"/>
            <a:ext cx="1028844" cy="1028844"/>
          </a:xfrm>
          <a:prstGeom prst="arc">
            <a:avLst>
              <a:gd name="adj1" fmla="val 16239161"/>
              <a:gd name="adj2" fmla="val 5351347"/>
            </a:avLst>
          </a:prstGeom>
          <a:ln w="2540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418842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99C777-508A-4AC1-8F56-25756913B311}"/>
              </a:ext>
            </a:extLst>
          </p:cNvPr>
          <p:cNvSpPr>
            <a:spLocks noGrp="1"/>
          </p:cNvSpPr>
          <p:nvPr>
            <p:ph type="title" idx="4294967295"/>
          </p:nvPr>
        </p:nvSpPr>
        <p:spPr>
          <a:xfrm>
            <a:off x="660400" y="-1"/>
            <a:ext cx="10780233" cy="878369"/>
          </a:xfrm>
        </p:spPr>
        <p:txBody>
          <a:bodyPr anchor="b">
            <a:normAutofit/>
          </a:bodyPr>
          <a:lstStyle/>
          <a:p>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四、</a:t>
            </a: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的优缺点</a:t>
            </a:r>
            <a:endParaRPr lang="zh-CN" alt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 name="直接连接符 7">
            <a:extLst>
              <a:ext uri="{FF2B5EF4-FFF2-40B4-BE49-F238E27FC236}">
                <a16:creationId xmlns:a16="http://schemas.microsoft.com/office/drawing/2014/main" id="{04CFAC9F-5879-43A5-8A2C-BE437CF01100}"/>
              </a:ext>
            </a:extLst>
          </p:cNvPr>
          <p:cNvCxnSpPr>
            <a:cxnSpLocks/>
          </p:cNvCxnSpPr>
          <p:nvPr/>
        </p:nvCxnSpPr>
        <p:spPr>
          <a:xfrm flipH="1">
            <a:off x="0"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35C1666-2824-43B6-B691-4F7A9199A632}"/>
              </a:ext>
            </a:extLst>
          </p:cNvPr>
          <p:cNvCxnSpPr>
            <a:cxnSpLocks/>
          </p:cNvCxnSpPr>
          <p:nvPr/>
        </p:nvCxnSpPr>
        <p:spPr>
          <a:xfrm>
            <a:off x="6059488" y="878371"/>
            <a:ext cx="6096000" cy="0"/>
          </a:xfrm>
          <a:prstGeom prst="line">
            <a:avLst/>
          </a:prstGeom>
          <a:ln w="19050">
            <a:gradFill flip="none" rotWithShape="1">
              <a:gsLst>
                <a:gs pos="33000">
                  <a:schemeClr val="accent1">
                    <a:lumMod val="60000"/>
                    <a:lumOff val="40000"/>
                  </a:schemeClr>
                </a:gs>
                <a:gs pos="0">
                  <a:schemeClr val="bg1"/>
                </a:gs>
                <a:gs pos="100000">
                  <a:schemeClr val="accent1"/>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7" name="íSľîḋé">
            <a:extLst>
              <a:ext uri="{FF2B5EF4-FFF2-40B4-BE49-F238E27FC236}">
                <a16:creationId xmlns:a16="http://schemas.microsoft.com/office/drawing/2014/main" id="{A88A64B9-AEF7-41C1-9B39-41E039C19ECD}"/>
              </a:ext>
            </a:extLst>
          </p:cNvPr>
          <p:cNvSpPr/>
          <p:nvPr/>
        </p:nvSpPr>
        <p:spPr>
          <a:xfrm>
            <a:off x="868101" y="1655212"/>
            <a:ext cx="4849793" cy="4317327"/>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iṩ1ïḓê">
            <a:extLst>
              <a:ext uri="{FF2B5EF4-FFF2-40B4-BE49-F238E27FC236}">
                <a16:creationId xmlns:a16="http://schemas.microsoft.com/office/drawing/2014/main" id="{0317AECA-C07B-4829-8CB2-31FCE41A20C6}"/>
              </a:ext>
            </a:extLst>
          </p:cNvPr>
          <p:cNvSpPr/>
          <p:nvPr/>
        </p:nvSpPr>
        <p:spPr>
          <a:xfrm>
            <a:off x="6474108" y="1655211"/>
            <a:ext cx="4849791" cy="4317331"/>
          </a:xfrm>
          <a:prstGeom prst="roundRect">
            <a:avLst>
              <a:gd name="adj" fmla="val 2333"/>
            </a:avLst>
          </a:prstGeom>
          <a:solidFill>
            <a:srgbClr val="C41F22"/>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sleepy-emoticon-square-face_42820">
            <a:extLst>
              <a:ext uri="{FF2B5EF4-FFF2-40B4-BE49-F238E27FC236}">
                <a16:creationId xmlns:a16="http://schemas.microsoft.com/office/drawing/2014/main" id="{9F6F87F2-B9CD-4A20-BF14-8415D802B6F5}"/>
              </a:ext>
            </a:extLst>
          </p:cNvPr>
          <p:cNvSpPr>
            <a:spLocks noChangeAspect="1"/>
          </p:cNvSpPr>
          <p:nvPr/>
        </p:nvSpPr>
        <p:spPr bwMode="auto">
          <a:xfrm>
            <a:off x="7834593" y="1776652"/>
            <a:ext cx="609685" cy="608783"/>
          </a:xfrm>
          <a:custGeom>
            <a:avLst/>
            <a:gdLst>
              <a:gd name="T0" fmla="*/ 1276 w 1552"/>
              <a:gd name="T1" fmla="*/ 1276 h 1552"/>
              <a:gd name="T2" fmla="*/ 1276 w 1552"/>
              <a:gd name="T3" fmla="*/ 276 h 1552"/>
              <a:gd name="T4" fmla="*/ 276 w 1552"/>
              <a:gd name="T5" fmla="*/ 276 h 1552"/>
              <a:gd name="T6" fmla="*/ 276 w 1552"/>
              <a:gd name="T7" fmla="*/ 1276 h 1552"/>
              <a:gd name="T8" fmla="*/ 1276 w 1552"/>
              <a:gd name="T9" fmla="*/ 1276 h 1552"/>
              <a:gd name="T10" fmla="*/ 353 w 1552"/>
              <a:gd name="T11" fmla="*/ 353 h 1552"/>
              <a:gd name="T12" fmla="*/ 1199 w 1552"/>
              <a:gd name="T13" fmla="*/ 353 h 1552"/>
              <a:gd name="T14" fmla="*/ 1199 w 1552"/>
              <a:gd name="T15" fmla="*/ 1199 h 1552"/>
              <a:gd name="T16" fmla="*/ 353 w 1552"/>
              <a:gd name="T17" fmla="*/ 1199 h 1552"/>
              <a:gd name="T18" fmla="*/ 353 w 1552"/>
              <a:gd name="T19" fmla="*/ 353 h 1552"/>
              <a:gd name="T20" fmla="*/ 776 w 1552"/>
              <a:gd name="T21" fmla="*/ 800 h 1552"/>
              <a:gd name="T22" fmla="*/ 994 w 1552"/>
              <a:gd name="T23" fmla="*/ 1018 h 1552"/>
              <a:gd name="T24" fmla="*/ 776 w 1552"/>
              <a:gd name="T25" fmla="*/ 1236 h 1552"/>
              <a:gd name="T26" fmla="*/ 558 w 1552"/>
              <a:gd name="T27" fmla="*/ 1018 h 1552"/>
              <a:gd name="T28" fmla="*/ 776 w 1552"/>
              <a:gd name="T29" fmla="*/ 800 h 1552"/>
              <a:gd name="T30" fmla="*/ 456 w 1552"/>
              <a:gd name="T31" fmla="*/ 654 h 1552"/>
              <a:gd name="T32" fmla="*/ 455 w 1552"/>
              <a:gd name="T33" fmla="*/ 650 h 1552"/>
              <a:gd name="T34" fmla="*/ 457 w 1552"/>
              <a:gd name="T35" fmla="*/ 643 h 1552"/>
              <a:gd name="T36" fmla="*/ 560 w 1552"/>
              <a:gd name="T37" fmla="*/ 513 h 1552"/>
              <a:gd name="T38" fmla="*/ 568 w 1552"/>
              <a:gd name="T39" fmla="*/ 509 h 1552"/>
              <a:gd name="T40" fmla="*/ 577 w 1552"/>
              <a:gd name="T41" fmla="*/ 513 h 1552"/>
              <a:gd name="T42" fmla="*/ 679 w 1552"/>
              <a:gd name="T43" fmla="*/ 643 h 1552"/>
              <a:gd name="T44" fmla="*/ 681 w 1552"/>
              <a:gd name="T45" fmla="*/ 654 h 1552"/>
              <a:gd name="T46" fmla="*/ 671 w 1552"/>
              <a:gd name="T47" fmla="*/ 661 h 1552"/>
              <a:gd name="T48" fmla="*/ 623 w 1552"/>
              <a:gd name="T49" fmla="*/ 661 h 1552"/>
              <a:gd name="T50" fmla="*/ 617 w 1552"/>
              <a:gd name="T51" fmla="*/ 658 h 1552"/>
              <a:gd name="T52" fmla="*/ 568 w 1552"/>
              <a:gd name="T53" fmla="*/ 595 h 1552"/>
              <a:gd name="T54" fmla="*/ 519 w 1552"/>
              <a:gd name="T55" fmla="*/ 658 h 1552"/>
              <a:gd name="T56" fmla="*/ 513 w 1552"/>
              <a:gd name="T57" fmla="*/ 661 h 1552"/>
              <a:gd name="T58" fmla="*/ 466 w 1552"/>
              <a:gd name="T59" fmla="*/ 661 h 1552"/>
              <a:gd name="T60" fmla="*/ 456 w 1552"/>
              <a:gd name="T61" fmla="*/ 654 h 1552"/>
              <a:gd name="T62" fmla="*/ 884 w 1552"/>
              <a:gd name="T63" fmla="*/ 654 h 1552"/>
              <a:gd name="T64" fmla="*/ 883 w 1552"/>
              <a:gd name="T65" fmla="*/ 650 h 1552"/>
              <a:gd name="T66" fmla="*/ 885 w 1552"/>
              <a:gd name="T67" fmla="*/ 643 h 1552"/>
              <a:gd name="T68" fmla="*/ 988 w 1552"/>
              <a:gd name="T69" fmla="*/ 513 h 1552"/>
              <a:gd name="T70" fmla="*/ 996 w 1552"/>
              <a:gd name="T71" fmla="*/ 509 h 1552"/>
              <a:gd name="T72" fmla="*/ 1005 w 1552"/>
              <a:gd name="T73" fmla="*/ 513 h 1552"/>
              <a:gd name="T74" fmla="*/ 1108 w 1552"/>
              <a:gd name="T75" fmla="*/ 643 h 1552"/>
              <a:gd name="T76" fmla="*/ 1109 w 1552"/>
              <a:gd name="T77" fmla="*/ 654 h 1552"/>
              <a:gd name="T78" fmla="*/ 1099 w 1552"/>
              <a:gd name="T79" fmla="*/ 661 h 1552"/>
              <a:gd name="T80" fmla="*/ 1052 w 1552"/>
              <a:gd name="T81" fmla="*/ 661 h 1552"/>
              <a:gd name="T82" fmla="*/ 1046 w 1552"/>
              <a:gd name="T83" fmla="*/ 658 h 1552"/>
              <a:gd name="T84" fmla="*/ 996 w 1552"/>
              <a:gd name="T85" fmla="*/ 595 h 1552"/>
              <a:gd name="T86" fmla="*/ 947 w 1552"/>
              <a:gd name="T87" fmla="*/ 658 h 1552"/>
              <a:gd name="T88" fmla="*/ 941 w 1552"/>
              <a:gd name="T89" fmla="*/ 661 h 1552"/>
              <a:gd name="T90" fmla="*/ 894 w 1552"/>
              <a:gd name="T91" fmla="*/ 661 h 1552"/>
              <a:gd name="T92" fmla="*/ 884 w 1552"/>
              <a:gd name="T93" fmla="*/ 654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2" h="1552">
                <a:moveTo>
                  <a:pt x="1276" y="1276"/>
                </a:moveTo>
                <a:cubicBezTo>
                  <a:pt x="1552" y="1000"/>
                  <a:pt x="1552" y="552"/>
                  <a:pt x="1276" y="276"/>
                </a:cubicBezTo>
                <a:cubicBezTo>
                  <a:pt x="1000" y="0"/>
                  <a:pt x="552" y="0"/>
                  <a:pt x="276" y="276"/>
                </a:cubicBezTo>
                <a:cubicBezTo>
                  <a:pt x="0" y="552"/>
                  <a:pt x="0" y="1000"/>
                  <a:pt x="276" y="1276"/>
                </a:cubicBezTo>
                <a:cubicBezTo>
                  <a:pt x="552" y="1552"/>
                  <a:pt x="1000" y="1552"/>
                  <a:pt x="1276" y="1276"/>
                </a:cubicBezTo>
                <a:close/>
                <a:moveTo>
                  <a:pt x="353" y="353"/>
                </a:moveTo>
                <a:cubicBezTo>
                  <a:pt x="586" y="120"/>
                  <a:pt x="966" y="120"/>
                  <a:pt x="1199" y="353"/>
                </a:cubicBezTo>
                <a:cubicBezTo>
                  <a:pt x="1432" y="586"/>
                  <a:pt x="1432" y="966"/>
                  <a:pt x="1199" y="1199"/>
                </a:cubicBezTo>
                <a:cubicBezTo>
                  <a:pt x="966" y="1432"/>
                  <a:pt x="586" y="1432"/>
                  <a:pt x="353" y="1199"/>
                </a:cubicBezTo>
                <a:cubicBezTo>
                  <a:pt x="120" y="966"/>
                  <a:pt x="120" y="586"/>
                  <a:pt x="353" y="353"/>
                </a:cubicBezTo>
                <a:close/>
                <a:moveTo>
                  <a:pt x="776" y="800"/>
                </a:moveTo>
                <a:cubicBezTo>
                  <a:pt x="896" y="800"/>
                  <a:pt x="994" y="898"/>
                  <a:pt x="994" y="1018"/>
                </a:cubicBezTo>
                <a:cubicBezTo>
                  <a:pt x="994" y="1138"/>
                  <a:pt x="896" y="1236"/>
                  <a:pt x="776" y="1236"/>
                </a:cubicBezTo>
                <a:cubicBezTo>
                  <a:pt x="656" y="1236"/>
                  <a:pt x="558" y="1138"/>
                  <a:pt x="558" y="1018"/>
                </a:cubicBezTo>
                <a:cubicBezTo>
                  <a:pt x="558" y="898"/>
                  <a:pt x="656" y="800"/>
                  <a:pt x="776" y="800"/>
                </a:cubicBezTo>
                <a:close/>
                <a:moveTo>
                  <a:pt x="456" y="654"/>
                </a:moveTo>
                <a:cubicBezTo>
                  <a:pt x="455" y="653"/>
                  <a:pt x="455" y="651"/>
                  <a:pt x="455" y="650"/>
                </a:cubicBezTo>
                <a:cubicBezTo>
                  <a:pt x="455" y="647"/>
                  <a:pt x="456" y="645"/>
                  <a:pt x="457" y="643"/>
                </a:cubicBezTo>
                <a:lnTo>
                  <a:pt x="560" y="513"/>
                </a:lnTo>
                <a:cubicBezTo>
                  <a:pt x="562" y="510"/>
                  <a:pt x="565" y="509"/>
                  <a:pt x="568" y="509"/>
                </a:cubicBezTo>
                <a:cubicBezTo>
                  <a:pt x="572" y="509"/>
                  <a:pt x="575" y="510"/>
                  <a:pt x="577" y="513"/>
                </a:cubicBezTo>
                <a:lnTo>
                  <a:pt x="679" y="643"/>
                </a:lnTo>
                <a:cubicBezTo>
                  <a:pt x="682" y="646"/>
                  <a:pt x="682" y="651"/>
                  <a:pt x="681" y="654"/>
                </a:cubicBezTo>
                <a:cubicBezTo>
                  <a:pt x="679" y="658"/>
                  <a:pt x="675" y="661"/>
                  <a:pt x="671" y="661"/>
                </a:cubicBezTo>
                <a:lnTo>
                  <a:pt x="623" y="661"/>
                </a:lnTo>
                <a:cubicBezTo>
                  <a:pt x="621" y="661"/>
                  <a:pt x="619" y="659"/>
                  <a:pt x="617" y="658"/>
                </a:cubicBezTo>
                <a:lnTo>
                  <a:pt x="568" y="595"/>
                </a:lnTo>
                <a:lnTo>
                  <a:pt x="519" y="658"/>
                </a:lnTo>
                <a:cubicBezTo>
                  <a:pt x="518" y="659"/>
                  <a:pt x="515" y="661"/>
                  <a:pt x="513" y="661"/>
                </a:cubicBezTo>
                <a:lnTo>
                  <a:pt x="466" y="661"/>
                </a:lnTo>
                <a:cubicBezTo>
                  <a:pt x="461" y="661"/>
                  <a:pt x="458" y="658"/>
                  <a:pt x="456" y="654"/>
                </a:cubicBezTo>
                <a:close/>
                <a:moveTo>
                  <a:pt x="884" y="654"/>
                </a:moveTo>
                <a:cubicBezTo>
                  <a:pt x="883" y="653"/>
                  <a:pt x="883" y="651"/>
                  <a:pt x="883" y="650"/>
                </a:cubicBezTo>
                <a:cubicBezTo>
                  <a:pt x="883" y="647"/>
                  <a:pt x="884" y="645"/>
                  <a:pt x="885" y="643"/>
                </a:cubicBezTo>
                <a:lnTo>
                  <a:pt x="988" y="513"/>
                </a:lnTo>
                <a:cubicBezTo>
                  <a:pt x="990" y="510"/>
                  <a:pt x="993" y="509"/>
                  <a:pt x="996" y="509"/>
                </a:cubicBezTo>
                <a:cubicBezTo>
                  <a:pt x="1000" y="509"/>
                  <a:pt x="1003" y="510"/>
                  <a:pt x="1005" y="513"/>
                </a:cubicBezTo>
                <a:lnTo>
                  <a:pt x="1108" y="643"/>
                </a:lnTo>
                <a:cubicBezTo>
                  <a:pt x="1110" y="646"/>
                  <a:pt x="1111" y="651"/>
                  <a:pt x="1109" y="654"/>
                </a:cubicBezTo>
                <a:cubicBezTo>
                  <a:pt x="1107" y="658"/>
                  <a:pt x="1103" y="661"/>
                  <a:pt x="1099" y="661"/>
                </a:cubicBezTo>
                <a:lnTo>
                  <a:pt x="1052" y="661"/>
                </a:lnTo>
                <a:cubicBezTo>
                  <a:pt x="1049" y="661"/>
                  <a:pt x="1047" y="659"/>
                  <a:pt x="1046" y="658"/>
                </a:cubicBezTo>
                <a:lnTo>
                  <a:pt x="996" y="595"/>
                </a:lnTo>
                <a:lnTo>
                  <a:pt x="947" y="658"/>
                </a:lnTo>
                <a:cubicBezTo>
                  <a:pt x="946" y="659"/>
                  <a:pt x="944" y="661"/>
                  <a:pt x="941" y="661"/>
                </a:cubicBezTo>
                <a:lnTo>
                  <a:pt x="894" y="661"/>
                </a:lnTo>
                <a:cubicBezTo>
                  <a:pt x="890" y="661"/>
                  <a:pt x="886" y="658"/>
                  <a:pt x="884" y="654"/>
                </a:cubicBezTo>
                <a:close/>
              </a:path>
            </a:pathLst>
          </a:custGeom>
          <a:solidFill>
            <a:schemeClr val="bg1"/>
          </a:solidFill>
          <a:ln>
            <a:noFill/>
          </a:ln>
        </p:spPr>
        <p:txBody>
          <a:bodyPr/>
          <a:lstStyle/>
          <a:p>
            <a:endParaRPr lang="zh-CN" altLang="en-US"/>
          </a:p>
        </p:txBody>
      </p:sp>
      <p:sp>
        <p:nvSpPr>
          <p:cNvPr id="19" name="sleepy-emoticon-square-face_42820">
            <a:extLst>
              <a:ext uri="{FF2B5EF4-FFF2-40B4-BE49-F238E27FC236}">
                <a16:creationId xmlns:a16="http://schemas.microsoft.com/office/drawing/2014/main" id="{91D9323C-D958-4A4E-BF30-16CC4D06466A}"/>
              </a:ext>
            </a:extLst>
          </p:cNvPr>
          <p:cNvSpPr>
            <a:spLocks noChangeAspect="1"/>
          </p:cNvSpPr>
          <p:nvPr/>
        </p:nvSpPr>
        <p:spPr bwMode="auto">
          <a:xfrm>
            <a:off x="2134162" y="1801907"/>
            <a:ext cx="609685" cy="554668"/>
          </a:xfrm>
          <a:custGeom>
            <a:avLst/>
            <a:gdLst>
              <a:gd name="T0" fmla="*/ 276 w 1552"/>
              <a:gd name="T1" fmla="*/ 1207 h 1414"/>
              <a:gd name="T2" fmla="*/ 776 w 1552"/>
              <a:gd name="T3" fmla="*/ 1414 h 1414"/>
              <a:gd name="T4" fmla="*/ 1276 w 1552"/>
              <a:gd name="T5" fmla="*/ 1207 h 1414"/>
              <a:gd name="T6" fmla="*/ 1276 w 1552"/>
              <a:gd name="T7" fmla="*/ 207 h 1414"/>
              <a:gd name="T8" fmla="*/ 776 w 1552"/>
              <a:gd name="T9" fmla="*/ 0 h 1414"/>
              <a:gd name="T10" fmla="*/ 276 w 1552"/>
              <a:gd name="T11" fmla="*/ 207 h 1414"/>
              <a:gd name="T12" fmla="*/ 276 w 1552"/>
              <a:gd name="T13" fmla="*/ 1207 h 1414"/>
              <a:gd name="T14" fmla="*/ 353 w 1552"/>
              <a:gd name="T15" fmla="*/ 284 h 1414"/>
              <a:gd name="T16" fmla="*/ 776 w 1552"/>
              <a:gd name="T17" fmla="*/ 109 h 1414"/>
              <a:gd name="T18" fmla="*/ 1199 w 1552"/>
              <a:gd name="T19" fmla="*/ 284 h 1414"/>
              <a:gd name="T20" fmla="*/ 1199 w 1552"/>
              <a:gd name="T21" fmla="*/ 1130 h 1414"/>
              <a:gd name="T22" fmla="*/ 776 w 1552"/>
              <a:gd name="T23" fmla="*/ 1305 h 1414"/>
              <a:gd name="T24" fmla="*/ 353 w 1552"/>
              <a:gd name="T25" fmla="*/ 1130 h 1414"/>
              <a:gd name="T26" fmla="*/ 276 w 1552"/>
              <a:gd name="T27" fmla="*/ 1036 h 1414"/>
              <a:gd name="T28" fmla="*/ 353 w 1552"/>
              <a:gd name="T29" fmla="*/ 284 h 1414"/>
              <a:gd name="T30" fmla="*/ 611 w 1552"/>
              <a:gd name="T31" fmla="*/ 1074 h 1414"/>
              <a:gd name="T32" fmla="*/ 941 w 1552"/>
              <a:gd name="T33" fmla="*/ 1074 h 1414"/>
              <a:gd name="T34" fmla="*/ 971 w 1552"/>
              <a:gd name="T35" fmla="*/ 1120 h 1414"/>
              <a:gd name="T36" fmla="*/ 941 w 1552"/>
              <a:gd name="T37" fmla="*/ 1167 h 1414"/>
              <a:gd name="T38" fmla="*/ 611 w 1552"/>
              <a:gd name="T39" fmla="*/ 1167 h 1414"/>
              <a:gd name="T40" fmla="*/ 581 w 1552"/>
              <a:gd name="T41" fmla="*/ 1120 h 1414"/>
              <a:gd name="T42" fmla="*/ 611 w 1552"/>
              <a:gd name="T43" fmla="*/ 1074 h 1414"/>
              <a:gd name="T44" fmla="*/ 398 w 1552"/>
              <a:gd name="T45" fmla="*/ 698 h 1414"/>
              <a:gd name="T46" fmla="*/ 396 w 1552"/>
              <a:gd name="T47" fmla="*/ 641 h 1414"/>
              <a:gd name="T48" fmla="*/ 453 w 1552"/>
              <a:gd name="T49" fmla="*/ 639 h 1414"/>
              <a:gd name="T50" fmla="*/ 546 w 1552"/>
              <a:gd name="T51" fmla="*/ 638 h 1414"/>
              <a:gd name="T52" fmla="*/ 597 w 1552"/>
              <a:gd name="T53" fmla="*/ 636 h 1414"/>
              <a:gd name="T54" fmla="*/ 602 w 1552"/>
              <a:gd name="T55" fmla="*/ 641 h 1414"/>
              <a:gd name="T56" fmla="*/ 599 w 1552"/>
              <a:gd name="T57" fmla="*/ 698 h 1414"/>
              <a:gd name="T58" fmla="*/ 398 w 1552"/>
              <a:gd name="T59" fmla="*/ 698 h 1414"/>
              <a:gd name="T60" fmla="*/ 952 w 1552"/>
              <a:gd name="T61" fmla="*/ 697 h 1414"/>
              <a:gd name="T62" fmla="*/ 950 w 1552"/>
              <a:gd name="T63" fmla="*/ 640 h 1414"/>
              <a:gd name="T64" fmla="*/ 1006 w 1552"/>
              <a:gd name="T65" fmla="*/ 639 h 1414"/>
              <a:gd name="T66" fmla="*/ 1099 w 1552"/>
              <a:gd name="T67" fmla="*/ 637 h 1414"/>
              <a:gd name="T68" fmla="*/ 1151 w 1552"/>
              <a:gd name="T69" fmla="*/ 636 h 1414"/>
              <a:gd name="T70" fmla="*/ 1156 w 1552"/>
              <a:gd name="T71" fmla="*/ 640 h 1414"/>
              <a:gd name="T72" fmla="*/ 1153 w 1552"/>
              <a:gd name="T73" fmla="*/ 697 h 1414"/>
              <a:gd name="T74" fmla="*/ 952 w 1552"/>
              <a:gd name="T75" fmla="*/ 697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2" h="1414">
                <a:moveTo>
                  <a:pt x="276" y="1207"/>
                </a:moveTo>
                <a:cubicBezTo>
                  <a:pt x="414" y="1345"/>
                  <a:pt x="595" y="1414"/>
                  <a:pt x="776" y="1414"/>
                </a:cubicBezTo>
                <a:cubicBezTo>
                  <a:pt x="957" y="1414"/>
                  <a:pt x="1138" y="1345"/>
                  <a:pt x="1276" y="1207"/>
                </a:cubicBezTo>
                <a:cubicBezTo>
                  <a:pt x="1552" y="931"/>
                  <a:pt x="1552" y="483"/>
                  <a:pt x="1276" y="207"/>
                </a:cubicBezTo>
                <a:cubicBezTo>
                  <a:pt x="1138" y="69"/>
                  <a:pt x="957" y="0"/>
                  <a:pt x="776" y="0"/>
                </a:cubicBezTo>
                <a:cubicBezTo>
                  <a:pt x="595" y="0"/>
                  <a:pt x="414" y="69"/>
                  <a:pt x="276" y="207"/>
                </a:cubicBezTo>
                <a:cubicBezTo>
                  <a:pt x="0" y="483"/>
                  <a:pt x="0" y="931"/>
                  <a:pt x="276" y="1207"/>
                </a:cubicBezTo>
                <a:close/>
                <a:moveTo>
                  <a:pt x="353" y="284"/>
                </a:moveTo>
                <a:cubicBezTo>
                  <a:pt x="470" y="167"/>
                  <a:pt x="623" y="109"/>
                  <a:pt x="776" y="109"/>
                </a:cubicBezTo>
                <a:cubicBezTo>
                  <a:pt x="929" y="109"/>
                  <a:pt x="1082" y="167"/>
                  <a:pt x="1199" y="284"/>
                </a:cubicBezTo>
                <a:cubicBezTo>
                  <a:pt x="1432" y="517"/>
                  <a:pt x="1432" y="897"/>
                  <a:pt x="1199" y="1130"/>
                </a:cubicBezTo>
                <a:cubicBezTo>
                  <a:pt x="1082" y="1247"/>
                  <a:pt x="929" y="1305"/>
                  <a:pt x="776" y="1305"/>
                </a:cubicBezTo>
                <a:cubicBezTo>
                  <a:pt x="623" y="1305"/>
                  <a:pt x="470" y="1247"/>
                  <a:pt x="353" y="1130"/>
                </a:cubicBezTo>
                <a:cubicBezTo>
                  <a:pt x="324" y="1101"/>
                  <a:pt x="298" y="1070"/>
                  <a:pt x="276" y="1036"/>
                </a:cubicBezTo>
                <a:cubicBezTo>
                  <a:pt x="123" y="804"/>
                  <a:pt x="149" y="488"/>
                  <a:pt x="353" y="284"/>
                </a:cubicBezTo>
                <a:close/>
                <a:moveTo>
                  <a:pt x="611" y="1074"/>
                </a:moveTo>
                <a:lnTo>
                  <a:pt x="941" y="1074"/>
                </a:lnTo>
                <a:cubicBezTo>
                  <a:pt x="958" y="1074"/>
                  <a:pt x="971" y="1095"/>
                  <a:pt x="971" y="1120"/>
                </a:cubicBezTo>
                <a:cubicBezTo>
                  <a:pt x="971" y="1146"/>
                  <a:pt x="958" y="1167"/>
                  <a:pt x="941" y="1167"/>
                </a:cubicBezTo>
                <a:lnTo>
                  <a:pt x="611" y="1167"/>
                </a:lnTo>
                <a:cubicBezTo>
                  <a:pt x="594" y="1167"/>
                  <a:pt x="581" y="1146"/>
                  <a:pt x="581" y="1120"/>
                </a:cubicBezTo>
                <a:cubicBezTo>
                  <a:pt x="581" y="1095"/>
                  <a:pt x="594" y="1074"/>
                  <a:pt x="611" y="1074"/>
                </a:cubicBezTo>
                <a:close/>
                <a:moveTo>
                  <a:pt x="398" y="698"/>
                </a:moveTo>
                <a:cubicBezTo>
                  <a:pt x="382" y="682"/>
                  <a:pt x="381" y="657"/>
                  <a:pt x="396" y="641"/>
                </a:cubicBezTo>
                <a:cubicBezTo>
                  <a:pt x="411" y="625"/>
                  <a:pt x="437" y="624"/>
                  <a:pt x="453" y="639"/>
                </a:cubicBezTo>
                <a:cubicBezTo>
                  <a:pt x="496" y="680"/>
                  <a:pt x="541" y="642"/>
                  <a:pt x="546" y="638"/>
                </a:cubicBezTo>
                <a:cubicBezTo>
                  <a:pt x="560" y="625"/>
                  <a:pt x="582" y="624"/>
                  <a:pt x="597" y="636"/>
                </a:cubicBezTo>
                <a:cubicBezTo>
                  <a:pt x="599" y="638"/>
                  <a:pt x="601" y="639"/>
                  <a:pt x="602" y="641"/>
                </a:cubicBezTo>
                <a:cubicBezTo>
                  <a:pt x="617" y="657"/>
                  <a:pt x="616" y="683"/>
                  <a:pt x="599" y="698"/>
                </a:cubicBezTo>
                <a:cubicBezTo>
                  <a:pt x="564" y="729"/>
                  <a:pt x="476" y="771"/>
                  <a:pt x="398" y="698"/>
                </a:cubicBezTo>
                <a:close/>
                <a:moveTo>
                  <a:pt x="952" y="697"/>
                </a:moveTo>
                <a:cubicBezTo>
                  <a:pt x="935" y="682"/>
                  <a:pt x="935" y="657"/>
                  <a:pt x="950" y="640"/>
                </a:cubicBezTo>
                <a:cubicBezTo>
                  <a:pt x="965" y="624"/>
                  <a:pt x="990" y="623"/>
                  <a:pt x="1006" y="639"/>
                </a:cubicBezTo>
                <a:cubicBezTo>
                  <a:pt x="1050" y="679"/>
                  <a:pt x="1094" y="642"/>
                  <a:pt x="1099" y="637"/>
                </a:cubicBezTo>
                <a:cubicBezTo>
                  <a:pt x="1114" y="624"/>
                  <a:pt x="1136" y="624"/>
                  <a:pt x="1151" y="636"/>
                </a:cubicBezTo>
                <a:cubicBezTo>
                  <a:pt x="1152" y="637"/>
                  <a:pt x="1154" y="639"/>
                  <a:pt x="1156" y="640"/>
                </a:cubicBezTo>
                <a:cubicBezTo>
                  <a:pt x="1170" y="657"/>
                  <a:pt x="1169" y="682"/>
                  <a:pt x="1153" y="697"/>
                </a:cubicBezTo>
                <a:cubicBezTo>
                  <a:pt x="1117" y="729"/>
                  <a:pt x="1030" y="770"/>
                  <a:pt x="952" y="697"/>
                </a:cubicBezTo>
                <a:close/>
              </a:path>
            </a:pathLst>
          </a:custGeom>
          <a:solidFill>
            <a:schemeClr val="accent1"/>
          </a:solidFill>
          <a:ln>
            <a:noFill/>
          </a:ln>
        </p:spPr>
      </p:sp>
      <p:sp>
        <p:nvSpPr>
          <p:cNvPr id="20" name="矩形 19">
            <a:extLst>
              <a:ext uri="{FF2B5EF4-FFF2-40B4-BE49-F238E27FC236}">
                <a16:creationId xmlns:a16="http://schemas.microsoft.com/office/drawing/2014/main" id="{DA441E8F-B765-4EE3-923F-79274F91C162}"/>
              </a:ext>
            </a:extLst>
          </p:cNvPr>
          <p:cNvSpPr/>
          <p:nvPr/>
        </p:nvSpPr>
        <p:spPr>
          <a:xfrm>
            <a:off x="993267" y="2596626"/>
            <a:ext cx="4458409" cy="3579778"/>
          </a:xfrm>
          <a:prstGeom prst="rect">
            <a:avLst/>
          </a:prstGeom>
        </p:spPr>
        <p:txBody>
          <a:bodyPr wrap="square">
            <a:noAutofit/>
          </a:bodyPr>
          <a:lstStyle/>
          <a:p>
            <a:pPr marL="342900" indent="-342900">
              <a:lnSpc>
                <a:spcPts val="3000"/>
              </a:lnSpc>
              <a:buFont typeface="+mj-lt"/>
              <a:buAutoNum type="arabicPeriod"/>
            </a:pP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没有独立的控制模块；</a:t>
            </a:r>
          </a:p>
          <a:p>
            <a:pPr marL="342900" indent="-342900">
              <a:lnSpc>
                <a:spcPts val="3000"/>
              </a:lnSpc>
              <a:buFont typeface="+mj-lt"/>
              <a:buAutoNum type="arabicPeriod"/>
            </a:pPr>
            <a:r>
              <a:rPr lang="zh-CN" altLang="en-US"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rPr>
              <a:t>没有完整的数据转发功能；</a:t>
            </a:r>
            <a:endParaRPr lang="en-US" altLang="zh-CN" sz="2000" dirty="0">
              <a:solidFill>
                <a:srgbClr val="333333"/>
              </a:solidFill>
              <a:latin typeface="Times New Roman" panose="02020603050405020304" pitchFamily="18" charset="0"/>
              <a:ea typeface="楷体" panose="02010609060101010101" pitchFamily="49" charset="-122"/>
              <a:sym typeface="Times New Roman" panose="02020603050405020304" pitchFamily="18" charset="0"/>
            </a:endParaRPr>
          </a:p>
          <a:p>
            <a:pPr>
              <a:lnSpc>
                <a:spcPts val="3000"/>
              </a:lnSpc>
            </a:pPr>
            <a:endParaRPr lang="zh-CN" altLang="en-US" sz="2000" b="0" i="0" dirty="0">
              <a:solidFill>
                <a:srgbClr val="333333"/>
              </a:solidFill>
              <a:effectLst/>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矩形 20">
            <a:extLst>
              <a:ext uri="{FF2B5EF4-FFF2-40B4-BE49-F238E27FC236}">
                <a16:creationId xmlns:a16="http://schemas.microsoft.com/office/drawing/2014/main" id="{B198C12E-1570-455F-A678-5F9B4914E4B3}"/>
              </a:ext>
            </a:extLst>
          </p:cNvPr>
          <p:cNvSpPr/>
          <p:nvPr/>
        </p:nvSpPr>
        <p:spPr>
          <a:xfrm>
            <a:off x="2723629" y="1895262"/>
            <a:ext cx="1138736" cy="477630"/>
          </a:xfrm>
          <a:prstGeom prst="rect">
            <a:avLst/>
          </a:prstGeom>
        </p:spPr>
        <p:txBody>
          <a:bodyPr wrap="square">
            <a:noAutofit/>
          </a:bodyPr>
          <a:lstStyle/>
          <a:p>
            <a:pPr>
              <a:lnSpc>
                <a:spcPts val="3000"/>
              </a:lnSpc>
            </a:pPr>
            <a:r>
              <a:rPr lang="zh-CN" altLang="en-US" sz="2800" b="1" dirty="0">
                <a:solidFill>
                  <a:srgbClr val="C00000"/>
                </a:solidFill>
                <a:latin typeface="Times New Roman" panose="02020603050405020304" pitchFamily="18" charset="0"/>
                <a:ea typeface="楷体" panose="02010609060101010101" pitchFamily="49" charset="-122"/>
                <a:sym typeface="Times New Roman" panose="02020603050405020304" pitchFamily="18" charset="0"/>
              </a:rPr>
              <a:t>缺点</a:t>
            </a:r>
          </a:p>
        </p:txBody>
      </p:sp>
      <p:cxnSp>
        <p:nvCxnSpPr>
          <p:cNvPr id="22" name="直接连接符 21">
            <a:extLst>
              <a:ext uri="{FF2B5EF4-FFF2-40B4-BE49-F238E27FC236}">
                <a16:creationId xmlns:a16="http://schemas.microsoft.com/office/drawing/2014/main" id="{9ABDD7AC-F591-470E-A734-B3D081622861}"/>
              </a:ext>
            </a:extLst>
          </p:cNvPr>
          <p:cNvCxnSpPr>
            <a:cxnSpLocks/>
          </p:cNvCxnSpPr>
          <p:nvPr/>
        </p:nvCxnSpPr>
        <p:spPr>
          <a:xfrm>
            <a:off x="868101" y="2488276"/>
            <a:ext cx="48497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4CE8BFB-817F-4B51-A96B-C5A4F77A2670}"/>
              </a:ext>
            </a:extLst>
          </p:cNvPr>
          <p:cNvSpPr/>
          <p:nvPr/>
        </p:nvSpPr>
        <p:spPr>
          <a:xfrm>
            <a:off x="8423589" y="1895262"/>
            <a:ext cx="950829" cy="477630"/>
          </a:xfrm>
          <a:prstGeom prst="rect">
            <a:avLst/>
          </a:prstGeom>
        </p:spPr>
        <p:txBody>
          <a:bodyPr wrap="square">
            <a:noAutofit/>
          </a:bodyPr>
          <a:lstStyle/>
          <a:p>
            <a:pPr>
              <a:lnSpc>
                <a:spcPts val="3000"/>
              </a:lnSpc>
            </a:pPr>
            <a:r>
              <a:rPr lang="zh-CN" altLang="en-US"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优点</a:t>
            </a:r>
          </a:p>
        </p:txBody>
      </p:sp>
      <p:sp>
        <p:nvSpPr>
          <p:cNvPr id="24" name="矩形 23">
            <a:extLst>
              <a:ext uri="{FF2B5EF4-FFF2-40B4-BE49-F238E27FC236}">
                <a16:creationId xmlns:a16="http://schemas.microsoft.com/office/drawing/2014/main" id="{7C950D9F-31F6-4CE1-9966-2DBC1573F7B0}"/>
              </a:ext>
            </a:extLst>
          </p:cNvPr>
          <p:cNvSpPr/>
          <p:nvPr/>
        </p:nvSpPr>
        <p:spPr>
          <a:xfrm>
            <a:off x="6669798" y="2568000"/>
            <a:ext cx="4458409" cy="3579778"/>
          </a:xfrm>
          <a:prstGeom prst="rect">
            <a:avLst/>
          </a:prstGeom>
        </p:spPr>
        <p:txBody>
          <a:bodyPr wrap="square">
            <a:noAutofit/>
          </a:bodyPr>
          <a:lstStyle/>
          <a:p>
            <a:pPr marL="342900" indent="-342900">
              <a:lnSpc>
                <a:spcPts val="3000"/>
              </a:lnSpc>
              <a:buFont typeface="+mj-lt"/>
              <a:buAutoNum type="arabicPeriod"/>
            </a:pP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在</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开发层面</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，基于</a:t>
            </a:r>
            <a:r>
              <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java</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语言，开发人员熟悉程度高，上手快；</a:t>
            </a:r>
          </a:p>
          <a:p>
            <a:pPr marL="342900" indent="-342900">
              <a:lnSpc>
                <a:spcPts val="3000"/>
              </a:lnSpc>
              <a:buFont typeface="+mj-lt"/>
              <a:buAutoNum type="arabicPeriod"/>
            </a:pP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在</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数据接入层面</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，有现成的</a:t>
            </a:r>
            <a:r>
              <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API</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接入，接入部分开发量较小</a:t>
            </a:r>
            <a:endPar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a:p>
            <a:pPr marL="342900" indent="-342900">
              <a:lnSpc>
                <a:spcPts val="3000"/>
              </a:lnSpc>
              <a:buFont typeface="+mj-lt"/>
              <a:buAutoNum type="arabicPeriod"/>
            </a:pP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在</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数据处理层面</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，提供了大量的</a:t>
            </a:r>
            <a:r>
              <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API</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接口；</a:t>
            </a:r>
            <a:endPar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a:p>
            <a:pPr marL="342900" indent="-342900">
              <a:lnSpc>
                <a:spcPts val="3000"/>
              </a:lnSpc>
              <a:buFont typeface="+mj-lt"/>
              <a:buAutoNum type="arabicPeriod"/>
            </a:pP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在</a:t>
            </a:r>
            <a:r>
              <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部署层面</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a:t>
            </a:r>
            <a:r>
              <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Edgent</a:t>
            </a:r>
            <a:r>
              <a:rPr lang="zh-CN" altLang="en-US"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针对边缘设备设计，应用小，对设备的要求较低；</a:t>
            </a:r>
          </a:p>
          <a:p>
            <a:pPr>
              <a:lnSpc>
                <a:spcPts val="3000"/>
              </a:lnSpc>
            </a:pPr>
            <a:endParaRPr lang="en-US" altLang="zh-CN" sz="20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25" name="直接连接符 24">
            <a:extLst>
              <a:ext uri="{FF2B5EF4-FFF2-40B4-BE49-F238E27FC236}">
                <a16:creationId xmlns:a16="http://schemas.microsoft.com/office/drawing/2014/main" id="{D34DD1B3-53D5-4190-92E8-5B705CD2A863}"/>
              </a:ext>
            </a:extLst>
          </p:cNvPr>
          <p:cNvCxnSpPr>
            <a:cxnSpLocks/>
          </p:cNvCxnSpPr>
          <p:nvPr/>
        </p:nvCxnSpPr>
        <p:spPr>
          <a:xfrm>
            <a:off x="6474106" y="2488276"/>
            <a:ext cx="4849793" cy="0"/>
          </a:xfrm>
          <a:prstGeom prst="line">
            <a:avLst/>
          </a:prstGeom>
          <a:ln>
            <a:solidFill>
              <a:schemeClr val="bg1">
                <a:lumMod val="85000"/>
                <a:alpha val="34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86227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适中&quot;,&quot;HeaderHeight&quot;:12.673469387755088,&quot;FooterHeight&quot;:6.0,&quot;SideMargin&quot;:5.0,&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ICON" val="#143660;#142728;"/>
</p:tagLst>
</file>

<file path=ppt/tags/tag3.xml><?xml version="1.0" encoding="utf-8"?>
<p:tagLst xmlns:a="http://schemas.openxmlformats.org/drawingml/2006/main" xmlns:r="http://schemas.openxmlformats.org/officeDocument/2006/relationships" xmlns:p="http://schemas.openxmlformats.org/presentationml/2006/main">
  <p:tag name="ISLIDE.ICON" val="#143660;#142728;"/>
</p:tagLst>
</file>

<file path=ppt/tags/tag4.xml><?xml version="1.0" encoding="utf-8"?>
<p:tagLst xmlns:a="http://schemas.openxmlformats.org/drawingml/2006/main" xmlns:r="http://schemas.openxmlformats.org/officeDocument/2006/relationships" xmlns:p="http://schemas.openxmlformats.org/presentationml/2006/main">
  <p:tag name="ISLIDE.ICON" val="#143660;#142728;#379597;#398928;#394177;#407201;"/>
</p:tagLst>
</file>

<file path=ppt/tags/tag5.xml><?xml version="1.0" encoding="utf-8"?>
<p:tagLst xmlns:a="http://schemas.openxmlformats.org/drawingml/2006/main" xmlns:r="http://schemas.openxmlformats.org/officeDocument/2006/relationships" xmlns:p="http://schemas.openxmlformats.org/presentationml/2006/main">
  <p:tag name="ISLIDE.ICON" val="#143660;#142728;#379597;#398928;#394177;#407201;"/>
</p:tagLst>
</file>

<file path=ppt/tags/tag6.xml><?xml version="1.0" encoding="utf-8"?>
<p:tagLst xmlns:a="http://schemas.openxmlformats.org/drawingml/2006/main" xmlns:r="http://schemas.openxmlformats.org/officeDocument/2006/relationships" xmlns:p="http://schemas.openxmlformats.org/presentationml/2006/main">
  <p:tag name="ISLIDE.ICON" val="#143660;#142728;#379597;#398928;#394177;#407201;#374721;#167467;#182057;#167467;"/>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E6000B"/>
      </a:accent1>
      <a:accent2>
        <a:srgbClr val="0167B6"/>
      </a:accent2>
      <a:accent3>
        <a:srgbClr val="E2393C"/>
      </a:accent3>
      <a:accent4>
        <a:srgbClr val="C41F22"/>
      </a:accent4>
      <a:accent5>
        <a:srgbClr val="22608F"/>
      </a:accent5>
      <a:accent6>
        <a:srgbClr val="970E10"/>
      </a:accent6>
      <a:hlink>
        <a:srgbClr val="E6000B"/>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rgbClr val="C5E0B3"/>
          </a:solidFill>
          <a:prstDash val="dashDot"/>
        </a:ln>
      </a:spPr>
      <a:bodyPr wrap="square">
        <a:spAutoFit/>
      </a:bodyPr>
      <a:lstStyle>
        <a:defPPr algn="l">
          <a:defRPr sz="2000" dirty="0"/>
        </a:defPPr>
      </a:lstStyle>
    </a:spDef>
    <a:txDef>
      <a:spPr>
        <a:noFill/>
      </a:spPr>
      <a:bodyPr wrap="square" rtlCol="0">
        <a:spAutoFit/>
      </a:bodyPr>
      <a:lstStyle>
        <a:defPPr algn="l">
          <a:defRPr dirty="0" smtClean="0">
            <a:solidFill>
              <a:schemeClr val="bg1"/>
            </a:solidFill>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E6000B"/>
    </a:accent1>
    <a:accent2>
      <a:srgbClr val="0167B6"/>
    </a:accent2>
    <a:accent3>
      <a:srgbClr val="E2393C"/>
    </a:accent3>
    <a:accent4>
      <a:srgbClr val="C41F22"/>
    </a:accent4>
    <a:accent5>
      <a:srgbClr val="22608F"/>
    </a:accent5>
    <a:accent6>
      <a:srgbClr val="970E10"/>
    </a:accent6>
    <a:hlink>
      <a:srgbClr val="E6000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E6000B"/>
    </a:accent1>
    <a:accent2>
      <a:srgbClr val="0167B6"/>
    </a:accent2>
    <a:accent3>
      <a:srgbClr val="E2393C"/>
    </a:accent3>
    <a:accent4>
      <a:srgbClr val="C41F22"/>
    </a:accent4>
    <a:accent5>
      <a:srgbClr val="22608F"/>
    </a:accent5>
    <a:accent6>
      <a:srgbClr val="970E10"/>
    </a:accent6>
    <a:hlink>
      <a:srgbClr val="E6000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12647</TotalTime>
  <Words>548</Words>
  <Application>Microsoft Office PowerPoint</Application>
  <PresentationFormat>宽屏</PresentationFormat>
  <Paragraphs>55</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等线 Light</vt:lpstr>
      <vt:lpstr>楷体</vt:lpstr>
      <vt:lpstr>腾讯体</vt:lpstr>
      <vt:lpstr>Arial</vt:lpstr>
      <vt:lpstr>Times New Roman</vt:lpstr>
      <vt:lpstr>Wingdings</vt:lpstr>
      <vt:lpstr>Office 主题​​</vt:lpstr>
      <vt:lpstr>Edgent简介</vt:lpstr>
      <vt:lpstr>PowerPoint 演示文稿</vt:lpstr>
      <vt:lpstr>一、应用场景</vt:lpstr>
      <vt:lpstr>一、应用场景</vt:lpstr>
      <vt:lpstr>二、Edgent的开发模型</vt:lpstr>
      <vt:lpstr>三、与后端系统的交互</vt:lpstr>
      <vt:lpstr>四、Edgent的优缺点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夏 钦华</dc:creator>
  <cp:lastModifiedBy>Kinva X</cp:lastModifiedBy>
  <cp:revision>452</cp:revision>
  <dcterms:created xsi:type="dcterms:W3CDTF">2018-10-15T08:49:47Z</dcterms:created>
  <dcterms:modified xsi:type="dcterms:W3CDTF">2020-10-27T04:31:13Z</dcterms:modified>
</cp:coreProperties>
</file>