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Map — Overview &amp;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/>
              <a:t>What is </a:t>
            </a:r>
            <a:r>
              <a:rPr sz="5400" dirty="0" err="1"/>
              <a:t>java.util.Map</a:t>
            </a:r>
            <a:r>
              <a:rPr sz="5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  <a:defRPr sz="1800"/>
            </a:pPr>
            <a:r>
              <a:rPr lang="en-US" sz="2800" dirty="0"/>
              <a:t>Map Interface.</a:t>
            </a:r>
          </a:p>
          <a:p>
            <a:pPr>
              <a:defRPr sz="1800"/>
            </a:pPr>
            <a:r>
              <a:rPr lang="en-US" sz="2400" dirty="0"/>
              <a:t>Stores key/value pairs. </a:t>
            </a:r>
            <a:endParaRPr sz="2400" dirty="0"/>
          </a:p>
          <a:p>
            <a:pPr>
              <a:defRPr sz="1800"/>
            </a:pPr>
            <a:r>
              <a:rPr lang="en-US" sz="2400" dirty="0"/>
              <a:t>Maps from the key to the value. </a:t>
            </a:r>
          </a:p>
          <a:p>
            <a:pPr>
              <a:defRPr sz="1800"/>
            </a:pPr>
            <a:r>
              <a:rPr lang="en-US" sz="2400" dirty="0"/>
              <a:t>Keys are unique.</a:t>
            </a:r>
          </a:p>
          <a:p>
            <a:pPr algn="just">
              <a:buFont typeface="Wingdings" panose="05000000000000000000" pitchFamily="2" charset="2"/>
              <a:buChar char="ü"/>
              <a:defRPr sz="1800"/>
            </a:pPr>
            <a:r>
              <a:rPr lang="en-US" sz="2400" dirty="0"/>
              <a:t>a single key only appears once in the Map. </a:t>
            </a:r>
          </a:p>
          <a:p>
            <a:pPr algn="just">
              <a:buFont typeface="Wingdings" panose="05000000000000000000" pitchFamily="2" charset="2"/>
              <a:buChar char="ü"/>
              <a:defRPr sz="1800"/>
            </a:pPr>
            <a:r>
              <a:rPr lang="en-US" sz="2400" dirty="0"/>
              <a:t>a key can map to only one value· </a:t>
            </a:r>
          </a:p>
          <a:p>
            <a:pPr>
              <a:defRPr sz="1800"/>
            </a:pPr>
            <a:r>
              <a:rPr lang="en-US" sz="2400" dirty="0"/>
              <a:t>Values do not have to be unique</a:t>
            </a:r>
          </a:p>
          <a:p>
            <a:pPr>
              <a:defRPr sz="1800"/>
            </a:pPr>
            <a:r>
              <a:rPr lang="en-US" sz="2400" dirty="0"/>
              <a:t>Part of java.util since Java 1.2</a:t>
            </a:r>
          </a:p>
          <a:p>
            <a:pPr>
              <a:defRPr sz="1800"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2800" dirty="0"/>
              <a:t>put(key, value) — insert or replace</a:t>
            </a:r>
          </a:p>
          <a:p>
            <a:pPr>
              <a:defRPr sz="1800"/>
            </a:pPr>
            <a:r>
              <a:rPr lang="en-US" sz="2800" dirty="0"/>
              <a:t>get(key) — retrieve value</a:t>
            </a:r>
          </a:p>
          <a:p>
            <a:pPr>
              <a:defRPr sz="1800"/>
            </a:pPr>
            <a:r>
              <a:rPr lang="en-US" sz="2800" dirty="0"/>
              <a:t>remove(key) — remove mapping(key – value pair)</a:t>
            </a:r>
          </a:p>
          <a:p>
            <a:pPr>
              <a:defRPr sz="1800"/>
            </a:pPr>
            <a:r>
              <a:rPr lang="en-US" sz="2800" dirty="0" err="1"/>
              <a:t>containsKey</a:t>
            </a:r>
            <a:r>
              <a:rPr lang="en-US" sz="2800" dirty="0"/>
              <a:t>(key), </a:t>
            </a:r>
            <a:r>
              <a:rPr lang="en-US" sz="2800" dirty="0" err="1"/>
              <a:t>containsValue</a:t>
            </a:r>
            <a:r>
              <a:rPr lang="en-US" sz="2800" dirty="0"/>
              <a:t>(value)-check if key or value exists</a:t>
            </a:r>
          </a:p>
          <a:p>
            <a:pPr>
              <a:defRPr sz="1800"/>
            </a:pPr>
            <a:r>
              <a:rPr lang="en-US" sz="2800" dirty="0" err="1"/>
              <a:t>keySet</a:t>
            </a:r>
            <a:r>
              <a:rPr lang="en-US" sz="2800" dirty="0"/>
              <a:t>(), values(), </a:t>
            </a:r>
            <a:r>
              <a:rPr lang="en-US" sz="2800" dirty="0" err="1"/>
              <a:t>entrySet</a:t>
            </a:r>
            <a:r>
              <a:rPr lang="en-US" sz="2800" dirty="0"/>
              <a:t>() for traversal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269D9-EB16-410C-8A35-754169AB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253218"/>
            <a:ext cx="8215533" cy="5950634"/>
          </a:xfrm>
        </p:spPr>
      </p:pic>
    </p:spTree>
    <p:extLst>
      <p:ext uri="{BB962C8B-B14F-4D97-AF65-F5344CB8AC3E}">
        <p14:creationId xmlns:p14="http://schemas.microsoft.com/office/powerpoint/2010/main" val="116003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implementations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9AE16-3E07-4E7C-9349-DCAC819DE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64435"/>
              </p:ext>
            </p:extLst>
          </p:nvPr>
        </p:nvGraphicFramePr>
        <p:xfrm>
          <a:off x="457199" y="1800664"/>
          <a:ext cx="8447650" cy="3770141"/>
        </p:xfrm>
        <a:graphic>
          <a:graphicData uri="http://schemas.openxmlformats.org/drawingml/2006/table">
            <a:tbl>
              <a:tblPr/>
              <a:tblGrid>
                <a:gridCol w="1689530">
                  <a:extLst>
                    <a:ext uri="{9D8B030D-6E8A-4147-A177-3AD203B41FA5}">
                      <a16:colId xmlns:a16="http://schemas.microsoft.com/office/drawing/2014/main" val="1552605465"/>
                    </a:ext>
                  </a:extLst>
                </a:gridCol>
                <a:gridCol w="1689530">
                  <a:extLst>
                    <a:ext uri="{9D8B030D-6E8A-4147-A177-3AD203B41FA5}">
                      <a16:colId xmlns:a16="http://schemas.microsoft.com/office/drawing/2014/main" val="1979713107"/>
                    </a:ext>
                  </a:extLst>
                </a:gridCol>
                <a:gridCol w="1689530">
                  <a:extLst>
                    <a:ext uri="{9D8B030D-6E8A-4147-A177-3AD203B41FA5}">
                      <a16:colId xmlns:a16="http://schemas.microsoft.com/office/drawing/2014/main" val="2332066932"/>
                    </a:ext>
                  </a:extLst>
                </a:gridCol>
                <a:gridCol w="1689530">
                  <a:extLst>
                    <a:ext uri="{9D8B030D-6E8A-4147-A177-3AD203B41FA5}">
                      <a16:colId xmlns:a16="http://schemas.microsoft.com/office/drawing/2014/main" val="1141819951"/>
                    </a:ext>
                  </a:extLst>
                </a:gridCol>
                <a:gridCol w="1689530">
                  <a:extLst>
                    <a:ext uri="{9D8B030D-6E8A-4147-A177-3AD203B41FA5}">
                      <a16:colId xmlns:a16="http://schemas.microsoft.com/office/drawing/2014/main" val="42998337"/>
                    </a:ext>
                  </a:extLst>
                </a:gridCol>
              </a:tblGrid>
              <a:tr h="443546">
                <a:tc>
                  <a:txBody>
                    <a:bodyPr/>
                    <a:lstStyle/>
                    <a:p>
                      <a:r>
                        <a:rPr lang="en-US" b="1"/>
                        <a:t>Map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Order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Best Use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601046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r>
                        <a:rPr lang="en-US" b="1"/>
                        <a:t>HashMap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fast (O(1))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null key, many null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 purpose, quick lookup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33857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r>
                        <a:rPr lang="en-US" b="1"/>
                        <a:t>LinkedHashMap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Keeps insertion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Fast (O(1))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null key, many null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order matters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362155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r>
                        <a:rPr lang="en-US" b="1"/>
                        <a:t>TreeMap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Sorted by keys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Slower (O(log n))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null keys, many null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sorted data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8117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HashMap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87379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  <a:defRPr sz="1400"/>
            </a:pPr>
            <a:r>
              <a:rPr sz="2000" dirty="0"/>
              <a:t>import java.util.*;</a:t>
            </a:r>
          </a:p>
          <a:p>
            <a:pPr marL="0" indent="0">
              <a:buNone/>
              <a:defRPr sz="1400"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Map&lt;String, Integer&gt; scores = new HashMap&lt;&gt;();</a:t>
            </a:r>
          </a:p>
          <a:p>
            <a:pPr marL="0" indent="0">
              <a:buNone/>
              <a:defRPr sz="1400"/>
            </a:pPr>
            <a:r>
              <a:rPr sz="2000" dirty="0"/>
              <a:t>scores.put("Alice", 90);</a:t>
            </a:r>
            <a:r>
              <a:rPr lang="en-US" sz="2000" dirty="0"/>
              <a:t> </a:t>
            </a:r>
          </a:p>
          <a:p>
            <a:pPr marL="0" indent="0">
              <a:buNone/>
              <a:defRPr sz="1400"/>
            </a:pPr>
            <a:r>
              <a:rPr sz="2000" dirty="0" err="1"/>
              <a:t>scores.put</a:t>
            </a:r>
            <a:r>
              <a:rPr sz="2000" dirty="0"/>
              <a:t>("Bob", 85);</a:t>
            </a:r>
          </a:p>
          <a:p>
            <a:pPr marL="0" indent="0">
              <a:buNone/>
              <a:defRPr sz="1400"/>
            </a:pPr>
            <a:r>
              <a:rPr sz="2000" dirty="0"/>
              <a:t>// replace value</a:t>
            </a:r>
          </a:p>
          <a:p>
            <a:pPr marL="0" indent="0">
              <a:buNone/>
              <a:defRPr sz="1400"/>
            </a:pPr>
            <a:r>
              <a:rPr sz="2000" dirty="0"/>
              <a:t>scores.put("Alice", 95);</a:t>
            </a:r>
          </a:p>
          <a:p>
            <a:pPr marL="0" indent="0">
              <a:buNone/>
              <a:defRPr sz="1400"/>
            </a:pPr>
            <a:r>
              <a:rPr sz="2000" dirty="0"/>
              <a:t>// iterate</a:t>
            </a:r>
          </a:p>
          <a:p>
            <a:pPr marL="0" indent="0">
              <a:buNone/>
              <a:defRPr sz="1400"/>
            </a:pPr>
            <a:r>
              <a:rPr sz="2000" dirty="0"/>
              <a:t>for (Map.Entry&lt;String, Integer&gt; e : scores.entrySet()) {</a:t>
            </a:r>
          </a:p>
          <a:p>
            <a:pPr marL="0" indent="0">
              <a:buNone/>
              <a:defRPr sz="1400"/>
            </a:pPr>
            <a:r>
              <a:rPr sz="2000" dirty="0"/>
              <a:t>    System.out.println(e.getKey() + " -&gt; " + e.getValue());</a:t>
            </a:r>
          </a:p>
          <a:p>
            <a:pPr marL="0" indent="0">
              <a:buNone/>
              <a:defRPr sz="1400"/>
            </a:pPr>
            <a:r>
              <a:rPr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0C16-9627-4E94-9942-F5AA8069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5A03-74C7-4AED-A480-9155601C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Bob -&gt;  85</a:t>
            </a:r>
          </a:p>
          <a:p>
            <a:pPr marL="0" indent="0">
              <a:buNone/>
            </a:pPr>
            <a:r>
              <a:rPr lang="en-US" dirty="0"/>
              <a:t>Alice -&gt;  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9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4F76-3B5F-4C3F-B692-9F21AF42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15462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189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Java Map — Overview &amp; Examples</vt:lpstr>
      <vt:lpstr>What is java.util.Map?</vt:lpstr>
      <vt:lpstr>Core operations</vt:lpstr>
      <vt:lpstr>PowerPoint Presentation</vt:lpstr>
      <vt:lpstr>Common implementations</vt:lpstr>
      <vt:lpstr>Example: Using HashMap (Java)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Map — Overview &amp; Examples</dc:title>
  <dc:subject/>
  <dc:creator>Oli</dc:creator>
  <cp:keywords/>
  <dc:description>generated using python-pptx</dc:description>
  <cp:lastModifiedBy>Oli</cp:lastModifiedBy>
  <cp:revision>12</cp:revision>
  <dcterms:created xsi:type="dcterms:W3CDTF">2013-01-27T09:14:16Z</dcterms:created>
  <dcterms:modified xsi:type="dcterms:W3CDTF">2025-09-19T10:54:22Z</dcterms:modified>
  <cp:category/>
</cp:coreProperties>
</file>