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6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FE981-717B-0C49-A08D-B229444BF5D7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5AA83-937F-654E-A6C1-17EFFCA5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8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5AA83-937F-654E-A6C1-17EFFCA511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4.m4a"/><Relationship Id="rId7" Type="http://schemas.openxmlformats.org/officeDocument/2006/relationships/image" Target="../media/image8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m4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5.png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genomics.lshtm.ac.uk/" TargetMode="Externa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hyperlink" Target="https://www.lshtm.ac.uk/aboutus/contact/location" TargetMode="External"/><Relationship Id="rId5" Type="http://schemas.openxmlformats.org/officeDocument/2006/relationships/hyperlink" Target="mailto:Susana.campino@lshtm.ac.uk" TargetMode="External"/><Relationship Id="rId4" Type="http://schemas.openxmlformats.org/officeDocument/2006/relationships/hyperlink" Target="mailto:taane.clark@lshtm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49FF-F748-F90A-3897-3E226AA12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745" y="657410"/>
            <a:ext cx="11452303" cy="2971051"/>
          </a:xfrm>
        </p:spPr>
        <p:txBody>
          <a:bodyPr/>
          <a:lstStyle/>
          <a:p>
            <a:pPr algn="ctr"/>
            <a:r>
              <a:rPr lang="en-US" sz="3400" dirty="0"/>
              <a:t>Advancing neglected </a:t>
            </a:r>
            <a:r>
              <a:rPr lang="en-US" sz="3400" i="1" dirty="0"/>
              <a:t>Plasmodium</a:t>
            </a:r>
            <a:r>
              <a:rPr lang="en-US" sz="3400" dirty="0"/>
              <a:t> genomics through cutting-edge sequencing and AI-driven approaches to strengthen malaria control strategies.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99663-75D8-83C5-A709-E0B1A4F8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874" y="5376648"/>
            <a:ext cx="9523141" cy="740812"/>
          </a:xfrm>
        </p:spPr>
        <p:txBody>
          <a:bodyPr>
            <a:normAutofit fontScale="32500" lnSpcReduction="20000"/>
          </a:bodyPr>
          <a:lstStyle/>
          <a:p>
            <a:r>
              <a:rPr lang="en-US" sz="6200" b="1" dirty="0"/>
              <a:t>MRC LID PhD Project Supervisors:</a:t>
            </a:r>
            <a:r>
              <a:rPr lang="en-US" sz="6200" dirty="0"/>
              <a:t> Prof. Taane Clark, Prof. Susana </a:t>
            </a:r>
            <a:r>
              <a:rPr lang="en-US" sz="6200" dirty="0" err="1"/>
              <a:t>Campino</a:t>
            </a:r>
            <a:endParaRPr lang="en-US" sz="62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151FE-F66F-00BA-D74C-3D07AFA502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8671" y="5298890"/>
            <a:ext cx="1819275" cy="901700"/>
          </a:xfrm>
          <a:prstGeom prst="rect">
            <a:avLst/>
          </a:prstGeom>
        </p:spPr>
      </p:pic>
      <p:pic>
        <p:nvPicPr>
          <p:cNvPr id="17" name="Picture 16" descr="A person with blonde hair&#10;&#10;Description automatically generated">
            <a:extLst>
              <a:ext uri="{FF2B5EF4-FFF2-40B4-BE49-F238E27FC236}">
                <a16:creationId xmlns:a16="http://schemas.microsoft.com/office/drawing/2014/main" id="{44BCBFDD-00FD-B3F7-CC73-A2FA2F1E3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974" y="5749740"/>
            <a:ext cx="757208" cy="10070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D2E278-5F29-4367-74AF-C13B4CD2D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8965" y="5774616"/>
            <a:ext cx="1033895" cy="1033895"/>
          </a:xfrm>
          <a:prstGeom prst="rect">
            <a:avLst/>
          </a:prstGeom>
        </p:spPr>
      </p:pic>
      <p:pic>
        <p:nvPicPr>
          <p:cNvPr id="19" name="Audio Recording 15 Nov 2024 at 12:21:42">
            <a:hlinkClick r:id="" action="ppaction://media"/>
            <a:extLst>
              <a:ext uri="{FF2B5EF4-FFF2-40B4-BE49-F238E27FC236}">
                <a16:creationId xmlns:a16="http://schemas.microsoft.com/office/drawing/2014/main" id="{BE6044F3-145D-F20E-ABAA-B02B82A11D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063248" y="11314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3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21"/>
    </mc:Choice>
    <mc:Fallback xmlns="">
      <p:transition spd="slow" advTm="205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8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84F20-E466-2DEE-87DB-54B7832D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Malaria </a:t>
            </a:r>
          </a:p>
        </p:txBody>
      </p:sp>
      <p:pic>
        <p:nvPicPr>
          <p:cNvPr id="5" name="Picture 4" descr="Mosquito on skin">
            <a:extLst>
              <a:ext uri="{FF2B5EF4-FFF2-40B4-BE49-F238E27FC236}">
                <a16:creationId xmlns:a16="http://schemas.microsoft.com/office/drawing/2014/main" id="{6EC767C4-2342-DE6E-131E-119918164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9434CC-8AE4-0542-F5CD-F692586AD5BA}"/>
              </a:ext>
            </a:extLst>
          </p:cNvPr>
          <p:cNvSpPr txBox="1"/>
          <p:nvPr/>
        </p:nvSpPr>
        <p:spPr>
          <a:xfrm>
            <a:off x="356839" y="5381257"/>
            <a:ext cx="541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249 million cases globally in 2022, with around 6% attributed to five “neglected” </a:t>
            </a:r>
            <a:r>
              <a:rPr lang="en-US" i="1" dirty="0"/>
              <a:t>Plasmodium</a:t>
            </a:r>
            <a:r>
              <a:rPr lang="en-US" dirty="0"/>
              <a:t> species: </a:t>
            </a:r>
            <a:r>
              <a:rPr lang="en-US" i="1" dirty="0"/>
              <a:t>P. vivax, P. </a:t>
            </a:r>
            <a:r>
              <a:rPr lang="en-US" i="1" dirty="0" err="1"/>
              <a:t>knowlesi</a:t>
            </a:r>
            <a:r>
              <a:rPr lang="en-US" i="1" dirty="0"/>
              <a:t>, P. </a:t>
            </a:r>
            <a:r>
              <a:rPr lang="en-US" i="1" dirty="0" err="1"/>
              <a:t>malariae</a:t>
            </a:r>
            <a:r>
              <a:rPr lang="en-US" i="1" dirty="0"/>
              <a:t>, P. </a:t>
            </a:r>
            <a:r>
              <a:rPr lang="en-US" i="1" dirty="0" err="1"/>
              <a:t>ovale</a:t>
            </a:r>
            <a:r>
              <a:rPr lang="en-US" i="1" dirty="0"/>
              <a:t> </a:t>
            </a:r>
            <a:r>
              <a:rPr lang="en-US" i="1" dirty="0" err="1"/>
              <a:t>curtesi</a:t>
            </a:r>
            <a:r>
              <a:rPr lang="en-US" i="1" dirty="0"/>
              <a:t>, and P. </a:t>
            </a:r>
            <a:r>
              <a:rPr lang="en-US" i="1" dirty="0" err="1"/>
              <a:t>ovale</a:t>
            </a:r>
            <a:r>
              <a:rPr lang="en-US" i="1" dirty="0"/>
              <a:t> </a:t>
            </a:r>
            <a:r>
              <a:rPr lang="en-US" i="1" dirty="0" err="1"/>
              <a:t>wallikeri</a:t>
            </a:r>
            <a:r>
              <a:rPr lang="en-US" i="1" dirty="0"/>
              <a:t> </a:t>
            </a:r>
          </a:p>
        </p:txBody>
      </p:sp>
      <p:pic>
        <p:nvPicPr>
          <p:cNvPr id="11" name="Audio Recording 15 Nov 2024 at 12:25:34">
            <a:hlinkClick r:id="" action="ppaction://media"/>
            <a:extLst>
              <a:ext uri="{FF2B5EF4-FFF2-40B4-BE49-F238E27FC236}">
                <a16:creationId xmlns:a16="http://schemas.microsoft.com/office/drawing/2014/main" id="{A6327B16-E08A-FBDF-4870-C5F747C195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01216" y="576878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10"/>
    </mc:Choice>
    <mc:Fallback xmlns="">
      <p:transition spd="slow" advTm="28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2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4D17-59C6-E12C-20BE-97B54400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252635"/>
            <a:ext cx="12081164" cy="970450"/>
          </a:xfrm>
        </p:spPr>
        <p:txBody>
          <a:bodyPr/>
          <a:lstStyle/>
          <a:p>
            <a:pPr algn="ctr"/>
            <a:r>
              <a:rPr lang="en-US" sz="2500" dirty="0"/>
              <a:t>Whole genome sequencing (WGS) and targeted gene amplicon sequencing (Amp-Seq) of </a:t>
            </a:r>
            <a:r>
              <a:rPr lang="en-US" sz="2500" i="1" dirty="0"/>
              <a:t>Plasmodium</a:t>
            </a:r>
            <a:r>
              <a:rPr lang="en-US" sz="2500" dirty="0"/>
              <a:t> DNA can inform infection control </a:t>
            </a:r>
          </a:p>
        </p:txBody>
      </p:sp>
      <p:pic>
        <p:nvPicPr>
          <p:cNvPr id="12" name="nanoporeloadingandseq">
            <a:hlinkClick r:id="" action="ppaction://media"/>
            <a:extLst>
              <a:ext uri="{FF2B5EF4-FFF2-40B4-BE49-F238E27FC236}">
                <a16:creationId xmlns:a16="http://schemas.microsoft.com/office/drawing/2014/main" id="{149E1B11-0F03-3507-EFF7-370F9C08696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27387" r="27960"/>
          <a:stretch/>
        </p:blipFill>
        <p:spPr>
          <a:xfrm>
            <a:off x="869089" y="2373843"/>
            <a:ext cx="2646219" cy="33333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146F13-C3A6-F25D-F173-C94041D0FA14}"/>
              </a:ext>
            </a:extLst>
          </p:cNvPr>
          <p:cNvSpPr txBox="1"/>
          <p:nvPr/>
        </p:nvSpPr>
        <p:spPr>
          <a:xfrm>
            <a:off x="712850" y="5910437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Oxford Nanopore </a:t>
            </a:r>
            <a:r>
              <a:rPr lang="en-US" dirty="0" err="1"/>
              <a:t>MinION</a:t>
            </a:r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B4B363-B091-C82E-66CE-CFE68B25E5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5472" y="1341291"/>
            <a:ext cx="8104723" cy="4835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EB0C1-F4D4-2059-254B-2915F6A53AF1}"/>
              </a:ext>
            </a:extLst>
          </p:cNvPr>
          <p:cNvSpPr txBox="1"/>
          <p:nvPr/>
        </p:nvSpPr>
        <p:spPr>
          <a:xfrm>
            <a:off x="4114800" y="5868872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Malaria-Profiler - WGS data providing important epidemiological, clinical &amp; surveillance information (</a:t>
            </a:r>
            <a:r>
              <a:rPr lang="en-US" sz="1700" dirty="0" err="1"/>
              <a:t>bioinformatics.lshtm.ac.uk</a:t>
            </a:r>
            <a:r>
              <a:rPr lang="en-US" sz="1700" dirty="0"/>
              <a:t>/malaria-profiler)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965C9-29A0-2661-420B-A792E452628B}"/>
              </a:ext>
            </a:extLst>
          </p:cNvPr>
          <p:cNvSpPr txBox="1"/>
          <p:nvPr/>
        </p:nvSpPr>
        <p:spPr>
          <a:xfrm>
            <a:off x="10401300" y="2601091"/>
            <a:ext cx="1790700" cy="17081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Geographical</a:t>
            </a:r>
          </a:p>
          <a:p>
            <a:r>
              <a:rPr lang="en-US" sz="1500" dirty="0"/>
              <a:t>source and similarity to other samples, to inform on importation &amp;  outbreak events.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2F937-9759-02C4-0E5E-793465BDC8F4}"/>
              </a:ext>
            </a:extLst>
          </p:cNvPr>
          <p:cNvSpPr txBox="1"/>
          <p:nvPr/>
        </p:nvSpPr>
        <p:spPr>
          <a:xfrm>
            <a:off x="6816436" y="4774893"/>
            <a:ext cx="2673928" cy="55399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Drug resistance mutations to </a:t>
            </a:r>
            <a:r>
              <a:rPr lang="en-US" sz="1500" dirty="0" err="1"/>
              <a:t>personalise</a:t>
            </a:r>
            <a:r>
              <a:rPr lang="en-US" sz="1500" dirty="0"/>
              <a:t> treatments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10387-2FCD-B19D-460E-B5ABBA304BCC}"/>
              </a:ext>
            </a:extLst>
          </p:cNvPr>
          <p:cNvSpPr txBox="1"/>
          <p:nvPr/>
        </p:nvSpPr>
        <p:spPr>
          <a:xfrm>
            <a:off x="5543225" y="3717375"/>
            <a:ext cx="1105547" cy="3231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Species</a:t>
            </a:r>
          </a:p>
        </p:txBody>
      </p:sp>
      <p:pic>
        <p:nvPicPr>
          <p:cNvPr id="8" name="Audio Recording 15 Nov 2024 at 12:31:51">
            <a:hlinkClick r:id="" action="ppaction://media"/>
            <a:extLst>
              <a:ext uri="{FF2B5EF4-FFF2-40B4-BE49-F238E27FC236}">
                <a16:creationId xmlns:a16="http://schemas.microsoft.com/office/drawing/2014/main" id="{2BD7C624-AEAD-9F3E-C783-0D2BA07B99D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1805" y="101988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6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7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57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2F81-FD33-FD36-A813-6BD44B1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447188"/>
            <a:ext cx="11790218" cy="970450"/>
          </a:xfrm>
        </p:spPr>
        <p:txBody>
          <a:bodyPr/>
          <a:lstStyle/>
          <a:p>
            <a:r>
              <a:rPr lang="en-US" sz="2700" dirty="0"/>
              <a:t>The project will integrate sequencing, genomics and AI to understand neglected </a:t>
            </a:r>
            <a:r>
              <a:rPr lang="en-US" sz="2700" i="1" dirty="0"/>
              <a:t>Plasmodium</a:t>
            </a:r>
            <a:r>
              <a:rPr lang="en-US" sz="2700" dirty="0"/>
              <a:t> biology and develop infection control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74E4-6020-2530-B044-FC3B4590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53" y="2296544"/>
            <a:ext cx="11540837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entury Gothic" panose="020B0502020202020204" pitchFamily="34" charset="0"/>
                <a:ea typeface="Times New Roman" panose="02020603050405020304" pitchFamily="18" charset="0"/>
              </a:rPr>
              <a:t>Leveraging established sequencing projects with UKHSA &amp; international collaborators to:</a:t>
            </a:r>
          </a:p>
          <a:p>
            <a:pPr marL="457200" indent="-457200">
              <a:buAutoNum type="arabicParenBoth"/>
            </a:pPr>
            <a:r>
              <a:rPr lang="en-GB" sz="2000" dirty="0">
                <a:latin typeface="Century Gothic" panose="020B0502020202020204" pitchFamily="34" charset="0"/>
                <a:ea typeface="Times New Roman" panose="02020603050405020304" pitchFamily="18" charset="0"/>
              </a:rPr>
              <a:t>Analyse the population structure of Plasmodium species, applying AI and population genomics to identify molecular markers for infection-tracking assays.</a:t>
            </a:r>
          </a:p>
          <a:p>
            <a:pPr marL="457200" indent="-457200">
              <a:buAutoNum type="arabicParenBoth"/>
            </a:pPr>
            <a:r>
              <a:rPr lang="en-GB" sz="2000" dirty="0">
                <a:latin typeface="Century Gothic" panose="020B0502020202020204" pitchFamily="34" charset="0"/>
                <a:ea typeface="Times New Roman" panose="02020603050405020304" pitchFamily="18" charset="0"/>
              </a:rPr>
              <a:t>Detect genomic regions associated with drug resistance to provide an early warning system for emerging threats.</a:t>
            </a:r>
          </a:p>
          <a:p>
            <a:pPr marL="457200" indent="-457200">
              <a:buAutoNum type="arabicParenBoth"/>
            </a:pPr>
            <a:r>
              <a:rPr lang="en-GB" sz="2000" dirty="0">
                <a:latin typeface="Century Gothic" panose="020B0502020202020204" pitchFamily="34" charset="0"/>
                <a:ea typeface="Times New Roman" panose="02020603050405020304" pitchFamily="18" charset="0"/>
              </a:rPr>
              <a:t>Examine genetic diversity in vaccine targets and other critical loci across diverse regions to evaluate the potential effectiveness of new interventions.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8524E-97C8-307B-7378-4333452115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8117" y="3035729"/>
            <a:ext cx="964745" cy="970451"/>
          </a:xfrm>
          <a:prstGeom prst="rect">
            <a:avLst/>
          </a:prstGeom>
        </p:spPr>
      </p:pic>
      <p:pic>
        <p:nvPicPr>
          <p:cNvPr id="4" name="Audio Recording 15 Nov 2024 at 12:38:41">
            <a:hlinkClick r:id="" action="ppaction://media"/>
            <a:extLst>
              <a:ext uri="{FF2B5EF4-FFF2-40B4-BE49-F238E27FC236}">
                <a16:creationId xmlns:a16="http://schemas.microsoft.com/office/drawing/2014/main" id="{C0E74B26-6394-DB48-301E-18A5ECFF14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633203" y="552665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9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42B04-C0B4-5EEC-DA54-A85AFF85B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22D2-E419-895A-7C4F-9D30CD63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47188"/>
            <a:ext cx="11016238" cy="970450"/>
          </a:xfrm>
        </p:spPr>
        <p:txBody>
          <a:bodyPr/>
          <a:lstStyle/>
          <a:p>
            <a:r>
              <a:rPr lang="en-US" dirty="0"/>
              <a:t>The student will…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A287-CE03-6047-6AB8-E81F4DC4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7" y="2277706"/>
            <a:ext cx="11831783" cy="4372477"/>
          </a:xfrm>
        </p:spPr>
        <p:txBody>
          <a:bodyPr>
            <a:noAutofit/>
          </a:bodyPr>
          <a:lstStyle/>
          <a:p>
            <a:r>
              <a:rPr lang="en-US" sz="2000" dirty="0"/>
              <a:t>Join a dynamic team of PhD students &amp; postdoctoral researchers </a:t>
            </a:r>
            <a:r>
              <a:rPr lang="en-US" sz="2000" dirty="0" err="1"/>
              <a:t>specialising</a:t>
            </a:r>
            <a:r>
              <a:rPr lang="en-US" sz="2000" dirty="0"/>
              <a:t> in ‘omics and global health, with expertise spanning clinical/field, wet lab, and computational research.</a:t>
            </a:r>
          </a:p>
          <a:p>
            <a:r>
              <a:rPr lang="en-US" sz="2000" dirty="0"/>
              <a:t>Contribute to cutting-edge malaria research that offers opportunities for first-author publications and enhances your CV for competitive postdoctoral funding.</a:t>
            </a:r>
          </a:p>
          <a:p>
            <a:r>
              <a:rPr lang="en-US" sz="2000" dirty="0"/>
              <a:t>Build skills in capacity strengthening within malaria-endemic regions, with a focus on the application of genomics, bioinformatics, population genetics, and AI.</a:t>
            </a:r>
          </a:p>
          <a:p>
            <a:r>
              <a:rPr lang="en-US" sz="2000" dirty="0"/>
              <a:t>Interested?</a:t>
            </a:r>
          </a:p>
          <a:p>
            <a:pPr lvl="1"/>
            <a:r>
              <a:rPr lang="en-US" sz="2000" dirty="0"/>
              <a:t>Contact Taane (</a:t>
            </a:r>
            <a:r>
              <a:rPr lang="en-US" sz="2000" dirty="0">
                <a:hlinkClick r:id="rId4"/>
              </a:rPr>
              <a:t>taane.clark@lshtm.ac.uk</a:t>
            </a:r>
            <a:r>
              <a:rPr lang="en-US" sz="2000" dirty="0"/>
              <a:t>) or Susana (</a:t>
            </a:r>
            <a:r>
              <a:rPr lang="en-US" sz="2000" dirty="0">
                <a:hlinkClick r:id="rId5"/>
              </a:rPr>
              <a:t>Susana.campino@lshtm.ac.uk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Visit us in Keppel Street: </a:t>
            </a:r>
            <a:r>
              <a:rPr lang="en-US" sz="2000" dirty="0">
                <a:hlinkClick r:id="rId6"/>
              </a:rPr>
              <a:t>https://www.lshtm.ac.uk/aboutus/contact</a:t>
            </a:r>
            <a:r>
              <a:rPr lang="en-US" sz="2000">
                <a:hlinkClick r:id="rId6"/>
              </a:rPr>
              <a:t>/location</a:t>
            </a:r>
            <a:endParaRPr lang="en-US" sz="2000" dirty="0"/>
          </a:p>
          <a:p>
            <a:pPr lvl="1"/>
            <a:r>
              <a:rPr lang="en-US" sz="2000" dirty="0"/>
              <a:t>Look at our group website: </a:t>
            </a:r>
            <a:r>
              <a:rPr lang="en-US" sz="2000" dirty="0">
                <a:hlinkClick r:id="rId7"/>
              </a:rPr>
              <a:t>https://genomics.lshtm.ac.uk</a:t>
            </a:r>
            <a:r>
              <a:rPr lang="en-US" sz="2000" dirty="0"/>
              <a:t> </a:t>
            </a:r>
          </a:p>
        </p:txBody>
      </p:sp>
      <p:pic>
        <p:nvPicPr>
          <p:cNvPr id="4" name="Audio Recording 15 Nov 2024 at 12:44:55">
            <a:hlinkClick r:id="" action="ppaction://media"/>
            <a:extLst>
              <a:ext uri="{FF2B5EF4-FFF2-40B4-BE49-F238E27FC236}">
                <a16:creationId xmlns:a16="http://schemas.microsoft.com/office/drawing/2014/main" id="{0D7AFEC5-EFA7-FE61-C748-3D63877249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69198" y="4471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7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229</TotalTime>
  <Words>381</Words>
  <Application>Microsoft Macintosh PowerPoint</Application>
  <PresentationFormat>Widescreen</PresentationFormat>
  <Paragraphs>25</Paragraphs>
  <Slides>5</Slides>
  <Notes>1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Century Gothic</vt:lpstr>
      <vt:lpstr>Wingdings 2</vt:lpstr>
      <vt:lpstr>Quotable</vt:lpstr>
      <vt:lpstr>Advancing neglected Plasmodium genomics through cutting-edge sequencing and AI-driven approaches to strengthen malaria control strategies.</vt:lpstr>
      <vt:lpstr>Malaria </vt:lpstr>
      <vt:lpstr>Whole genome sequencing (WGS) and targeted gene amplicon sequencing (Amp-Seq) of Plasmodium DNA can inform infection control </vt:lpstr>
      <vt:lpstr>The project will integrate sequencing, genomics and AI to understand neglected Plasmodium biology and develop infection control tools</vt:lpstr>
      <vt:lpstr>The student will…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Taane Clark</dc:creator>
  <cp:lastModifiedBy>Taane Clark</cp:lastModifiedBy>
  <cp:revision>22</cp:revision>
  <dcterms:created xsi:type="dcterms:W3CDTF">2024-11-15T08:51:05Z</dcterms:created>
  <dcterms:modified xsi:type="dcterms:W3CDTF">2024-11-15T12:49:20Z</dcterms:modified>
</cp:coreProperties>
</file>