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sldIdLst>
    <p:sldId id="256" r:id="rId2"/>
    <p:sldId id="298" r:id="rId3"/>
    <p:sldId id="510" r:id="rId4"/>
    <p:sldId id="296" r:id="rId5"/>
    <p:sldId id="292" r:id="rId6"/>
    <p:sldId id="299" r:id="rId7"/>
    <p:sldId id="317" r:id="rId8"/>
    <p:sldId id="321" r:id="rId9"/>
    <p:sldId id="320" r:id="rId10"/>
    <p:sldId id="511" r:id="rId11"/>
    <p:sldId id="322" r:id="rId12"/>
    <p:sldId id="302" r:id="rId13"/>
    <p:sldId id="323" r:id="rId14"/>
    <p:sldId id="355" r:id="rId15"/>
    <p:sldId id="512" r:id="rId16"/>
    <p:sldId id="513" r:id="rId17"/>
    <p:sldId id="324" r:id="rId18"/>
    <p:sldId id="303" r:id="rId19"/>
    <p:sldId id="304" r:id="rId20"/>
    <p:sldId id="325" r:id="rId21"/>
    <p:sldId id="514" r:id="rId22"/>
    <p:sldId id="356" r:id="rId23"/>
    <p:sldId id="507" r:id="rId24"/>
    <p:sldId id="515" r:id="rId25"/>
    <p:sldId id="516" r:id="rId26"/>
    <p:sldId id="305" r:id="rId27"/>
    <p:sldId id="309" r:id="rId28"/>
    <p:sldId id="518" r:id="rId29"/>
    <p:sldId id="519" r:id="rId30"/>
    <p:sldId id="312" r:id="rId31"/>
    <p:sldId id="520" r:id="rId32"/>
    <p:sldId id="314" r:id="rId33"/>
    <p:sldId id="306" r:id="rId34"/>
    <p:sldId id="517" r:id="rId35"/>
    <p:sldId id="521" r:id="rId36"/>
    <p:sldId id="327" r:id="rId37"/>
    <p:sldId id="522" r:id="rId38"/>
    <p:sldId id="330" r:id="rId39"/>
    <p:sldId id="331" r:id="rId40"/>
    <p:sldId id="334" r:id="rId41"/>
    <p:sldId id="333" r:id="rId42"/>
    <p:sldId id="358" r:id="rId43"/>
    <p:sldId id="508" r:id="rId44"/>
    <p:sldId id="524" r:id="rId45"/>
    <p:sldId id="523" r:id="rId46"/>
    <p:sldId id="525" r:id="rId47"/>
    <p:sldId id="526" r:id="rId48"/>
    <p:sldId id="492" r:id="rId49"/>
    <p:sldId id="350" r:id="rId50"/>
    <p:sldId id="527" r:id="rId51"/>
    <p:sldId id="528" r:id="rId52"/>
    <p:sldId id="529" r:id="rId53"/>
    <p:sldId id="353" r:id="rId54"/>
    <p:sldId id="530" r:id="rId55"/>
    <p:sldId id="531" r:id="rId56"/>
    <p:sldId id="363" r:id="rId57"/>
    <p:sldId id="532" r:id="rId58"/>
    <p:sldId id="396" r:id="rId59"/>
    <p:sldId id="536" r:id="rId60"/>
    <p:sldId id="366" r:id="rId61"/>
    <p:sldId id="538" r:id="rId62"/>
    <p:sldId id="537" r:id="rId63"/>
    <p:sldId id="397" r:id="rId64"/>
    <p:sldId id="377" r:id="rId65"/>
    <p:sldId id="379" r:id="rId66"/>
    <p:sldId id="381" r:id="rId67"/>
    <p:sldId id="509" r:id="rId68"/>
    <p:sldId id="550" r:id="rId69"/>
    <p:sldId id="551" r:id="rId70"/>
    <p:sldId id="539" r:id="rId71"/>
    <p:sldId id="540" r:id="rId72"/>
    <p:sldId id="534" r:id="rId73"/>
    <p:sldId id="383" r:id="rId74"/>
    <p:sldId id="541" r:id="rId75"/>
    <p:sldId id="386" r:id="rId76"/>
    <p:sldId id="388" r:id="rId77"/>
    <p:sldId id="542" r:id="rId78"/>
    <p:sldId id="390" r:id="rId79"/>
    <p:sldId id="402" r:id="rId80"/>
    <p:sldId id="544" r:id="rId81"/>
    <p:sldId id="398" r:id="rId82"/>
    <p:sldId id="533" r:id="rId83"/>
    <p:sldId id="257" r:id="rId84"/>
    <p:sldId id="294" r:id="rId85"/>
    <p:sldId id="378" r:id="rId86"/>
    <p:sldId id="295" r:id="rId87"/>
    <p:sldId id="546" r:id="rId88"/>
    <p:sldId id="364" r:id="rId89"/>
    <p:sldId id="547" r:id="rId90"/>
    <p:sldId id="307" r:id="rId91"/>
    <p:sldId id="346" r:id="rId92"/>
    <p:sldId id="385" r:id="rId93"/>
    <p:sldId id="548" r:id="rId94"/>
    <p:sldId id="54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/>
    <p:restoredTop sz="97835"/>
  </p:normalViewPr>
  <p:slideViewPr>
    <p:cSldViewPr snapToGrid="0" snapToObjects="1">
      <p:cViewPr varScale="1">
        <p:scale>
          <a:sx n="122" d="100"/>
          <a:sy n="122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D7F-8496-5844-96C8-101B7F18C8FF}" type="datetimeFigureOut"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7105-2534-F043-9038-20848371F3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3A76-0387-594F-A03F-2A4BFF7A5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6FACE-40A1-6E4D-8AB9-A64DEC13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D8A-808D-214F-8BDB-9913CD2E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70C7-31A2-7149-A184-839B17AB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65CD-9C24-BB4F-A88E-86C9A3FE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94EE-F27D-B24D-8480-58CC0C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94D0-71B2-8141-A34D-FA2D96B2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8687-8D05-5248-9A79-9780D046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78D-FA57-0443-BA16-ACE68B1B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068-CC2F-DA4C-AE37-85220C0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A4332-378F-AD4C-BFCD-C305A3FC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8316-0BAE-6D4F-B595-61158FAD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6341-42CB-F148-86FF-68B399C3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A6C1-A569-9848-B6A1-4CD6C57F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E9B6-C475-2C47-BEBA-03B8CE18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E3A2-7FDB-DC4E-935D-69401561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3651-16C2-4C4D-B691-628993A6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6546-5899-2540-A47B-9B9489F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062F-078D-5146-B6D7-1977095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7A11-60F4-3B44-A3F0-8738ACD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9EA6-768F-4743-A546-66086D7D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9346-B1F4-F542-A566-D503BDCA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5C64-425D-BB47-A614-04C8904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33A0-9FC4-0442-A1AE-46B8AF41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361F-0705-AB4C-BF03-0A1B38B8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E09A-CD7B-5241-835E-FF4B9810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EB3D-CCA2-484C-BC58-916A9D1BD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1389-6E65-6B4B-A70E-1D18E6BF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FFEA-4274-DE49-A563-521F4643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766BE-76D6-874A-9719-9BA8A9C8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07A9-7FD9-4641-90E4-868027FB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B80D-FD9C-BB43-A0BE-7816B32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959E-B595-8746-A310-999771D4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8EDCB-37E7-E84C-BED2-3F70E123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F95D-3F5E-114F-90E9-C661F1DEC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57FDF-BDE6-2545-80AC-DA99751B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C2C27-B27F-854E-A57B-8EED56E0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CD9FE-EA0B-C043-8B6E-66B58E74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ED6F-08E0-0F4C-8D6A-052783B6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154-B698-3742-91DE-093E9AB3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52AD2-3BFB-4C47-8E6C-937846EE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08D3-6094-FE41-895E-5029C45A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14C6E-8635-3146-98C5-D10B9667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ABDD4-56C2-1D4B-83A4-BBB3850D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8296B-ACAF-9043-8A3E-D3819E14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D6D0-1436-BC46-B306-F924C96E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8D3-CE66-2C49-A95B-7EC7A116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C4F7-265B-DF41-AAD4-8A3D21D1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D9C7-E062-774F-BE8B-1A2C3B9F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B735-6FAF-3E4E-828B-399BA7EE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7F164-1F81-8C49-A33A-7943B95C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B163-44A6-A048-A57D-69CD8604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9CC-6DE1-7B44-9005-400C5C9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B9297-8319-904D-95AF-655B2E554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D6B07-97D8-6A49-B188-93A96BB4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1775-B6FC-BA42-9BC7-1F74C5CC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8CE4-3E64-3447-BDB5-E269BAD3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4262-3243-9142-9E66-50D36C86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1DD58-F022-4242-8C43-CD7EF184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8B63-5A86-1347-A39D-929A256B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1409-5D5B-9142-8B2C-F662D901C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F410-B128-CC4B-BBAB-36F154F65934}" type="datetimeFigureOut"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5C7D-8BA6-8D42-8ECA-E1647FC4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2189-A655-0741-8332-B22D4189C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2790-B1EF-1D46-BEFD-D65EE3441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9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5" Type="http://schemas.openxmlformats.org/officeDocument/2006/relationships/tags" Target="../tags/tag22.xml"/><Relationship Id="rId10" Type="http://schemas.openxmlformats.org/officeDocument/2006/relationships/image" Target="../media/image27.png"/><Relationship Id="rId4" Type="http://schemas.openxmlformats.org/officeDocument/2006/relationships/tags" Target="../tags/tag21.xml"/><Relationship Id="rId9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41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9557-6682-2D45-87E1-7210F279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Structures: </a:t>
            </a:r>
            <a:br>
              <a:rPr lang="en-US" dirty="0"/>
            </a:br>
            <a:r>
              <a:rPr lang="en-US" dirty="0"/>
              <a:t>Sets, Functions, Sequences, Sums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98FB6-AFE6-4C41-8C5B-6189A750A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40034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27E9-3172-4D40-80BB-C005B310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C9DD-957A-8A49-9AE8-EA2582D5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>
                <a:ea typeface="Cambria Math" pitchFamily="18" charset="0"/>
              </a:rPr>
              <a:t>x </a:t>
            </a:r>
            <a:r>
              <a:rPr lang="en-US" dirty="0">
                <a:ea typeface="Cambria Math" pitchFamily="18" charset="0"/>
              </a:rPr>
              <a:t>|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is a positive integer less than 100}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O</a:t>
            </a:r>
            <a:r>
              <a:rPr lang="en-US" i="1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is an odd positive integer less than 10}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O</a:t>
            </a:r>
            <a:r>
              <a:rPr lang="en-US" i="1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∈</a:t>
            </a:r>
            <a:r>
              <a:rPr lang="en-US" b="1" dirty="0">
                <a:ea typeface="Cambria Math" pitchFamily="18" charset="0"/>
              </a:rPr>
              <a:t> Z⁺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x </a:t>
            </a:r>
            <a:r>
              <a:rPr lang="en-US" dirty="0">
                <a:ea typeface="Cambria Math" pitchFamily="18" charset="0"/>
              </a:rPr>
              <a:t>is odd and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&lt; 10}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P</a:t>
            </a:r>
            <a:r>
              <a:rPr lang="en-US" b="1" i="1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= </a:t>
            </a:r>
            <a:r>
              <a:rPr lang="en-US" dirty="0"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x </a:t>
            </a:r>
            <a:r>
              <a:rPr lang="en-US" dirty="0">
                <a:ea typeface="Cambria Math" pitchFamily="18" charset="0"/>
              </a:rPr>
              <a:t>|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Prime(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)}</a:t>
            </a:r>
          </a:p>
          <a:p>
            <a:pPr>
              <a:buNone/>
            </a:pPr>
            <a:endParaRPr lang="en-US" b="1" dirty="0">
              <a:ea typeface="Cambria Math" pitchFamily="18" charset="0"/>
            </a:endParaRP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Q</a:t>
            </a:r>
            <a:r>
              <a:rPr lang="en-US" b="1" baseline="30000" dirty="0">
                <a:ea typeface="Cambria Math" pitchFamily="18" charset="0"/>
              </a:rPr>
              <a:t>+</a:t>
            </a:r>
            <a:r>
              <a:rPr lang="en-US" baseline="30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b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/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, for some positive integers </a:t>
            </a:r>
            <a:r>
              <a:rPr lang="en-US" i="1" dirty="0" err="1">
                <a:ea typeface="Cambria Math" pitchFamily="18" charset="0"/>
              </a:rPr>
              <a:t>p</a:t>
            </a:r>
            <a:r>
              <a:rPr lang="en-US" dirty="0" err="1">
                <a:ea typeface="Cambria Math" pitchFamily="18" charset="0"/>
              </a:rPr>
              <a:t>, </a:t>
            </a:r>
            <a:r>
              <a:rPr lang="en-US" i="1" dirty="0" err="1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a typeface="Cambria Math" pitchFamily="18" charset="0"/>
              </a:rPr>
              <a:t>For sets of numbers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]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)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(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]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&lt;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≤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(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)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&lt;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i="1" dirty="0"/>
              <a:t>  </a:t>
            </a:r>
            <a:r>
              <a:rPr lang="en-US" b="1" dirty="0"/>
              <a:t>closed interval  </a:t>
            </a: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i="1" dirty="0"/>
              <a:t>  </a:t>
            </a:r>
            <a:r>
              <a:rPr lang="en-US" b="1" dirty="0"/>
              <a:t>open interval     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Set and 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universal set</a:t>
            </a:r>
            <a:r>
              <a:rPr lang="en-US" b="1" dirty="0"/>
              <a:t> </a:t>
            </a:r>
            <a:r>
              <a:rPr lang="en-US" b="1" i="1" dirty="0"/>
              <a:t>U </a:t>
            </a:r>
            <a:r>
              <a:rPr lang="en-US" dirty="0"/>
              <a:t>is the set containing everything currently under consideration. </a:t>
            </a:r>
            <a:endParaRPr lang="en-US" i="1" dirty="0"/>
          </a:p>
          <a:p>
            <a:pPr lvl="1"/>
            <a:r>
              <a:rPr lang="en-US" dirty="0"/>
              <a:t>Sometimes implicit</a:t>
            </a:r>
          </a:p>
          <a:p>
            <a:pPr lvl="1"/>
            <a:r>
              <a:rPr lang="en-US" dirty="0"/>
              <a:t>Sometimes explicitly stated</a:t>
            </a:r>
          </a:p>
          <a:p>
            <a:pPr lvl="1"/>
            <a:r>
              <a:rPr lang="en-US" dirty="0"/>
              <a:t>Contents depend on the context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empty set </a:t>
            </a:r>
            <a:r>
              <a:rPr lang="en-US" dirty="0"/>
              <a:t>is the set with no elements. </a:t>
            </a:r>
          </a:p>
          <a:p>
            <a:pPr lvl="1"/>
            <a:r>
              <a:rPr lang="en-US" dirty="0"/>
              <a:t>Denoted as </a:t>
            </a:r>
            <a:r>
              <a:rPr lang="en-US" dirty="0">
                <a:ea typeface="Cambria Math"/>
              </a:rPr>
              <a:t>∅ or </a:t>
            </a:r>
            <a:r>
              <a:rPr lang="en-US" dirty="0"/>
              <a:t>{}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3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Sets can be elements of sets.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{{1, 2, 3},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{</a:t>
            </a:r>
            <a:r>
              <a:rPr lang="en-US" i="1" dirty="0" err="1">
                <a:ea typeface="Cambria Math" pitchFamily="18" charset="0"/>
              </a:rPr>
              <a:t>b, c</a:t>
            </a:r>
            <a:r>
              <a:rPr lang="en-US" dirty="0">
                <a:ea typeface="Cambria Math" pitchFamily="18" charset="0"/>
              </a:rPr>
              <a:t>}}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{</a:t>
            </a:r>
            <a:r>
              <a:rPr lang="en-US" b="1" dirty="0">
                <a:ea typeface="Cambria Math" pitchFamily="18" charset="0"/>
              </a:rPr>
              <a:t>N 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b="1" dirty="0">
                <a:ea typeface="Cambria Math" pitchFamily="18" charset="0"/>
              </a:rPr>
              <a:t>Z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b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b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empty set is different from a set containing the empty set.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ea typeface="Cambria Math"/>
              </a:rPr>
              <a:t>∅</a:t>
            </a:r>
            <a:r>
              <a:rPr lang="en-US" dirty="0"/>
              <a:t>  </a:t>
            </a:r>
            <a:r>
              <a:rPr lang="en-US" dirty="0">
                <a:ea typeface="Cambria Math"/>
              </a:rPr>
              <a:t>≠ { ∅ }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4F674-0213-7B4E-AA09-BF95CA97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97" y="1980614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be the set of all sets which are not members of themselves. </a:t>
            </a:r>
          </a:p>
          <a:p>
            <a:r>
              <a:rPr lang="en-US" dirty="0"/>
              <a:t>A paradox results from trying to answer the question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“Is </a:t>
            </a:r>
            <a:r>
              <a:rPr lang="en-US" i="1" dirty="0"/>
              <a:t>S</a:t>
            </a:r>
            <a:r>
              <a:rPr lang="en-US" dirty="0"/>
              <a:t> a member of itself?”</a:t>
            </a:r>
          </a:p>
          <a:p>
            <a:endParaRPr lang="en-US" dirty="0"/>
          </a:p>
        </p:txBody>
      </p:sp>
      <p:pic>
        <p:nvPicPr>
          <p:cNvPr id="4" name="Picture 3" descr="02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5105400"/>
            <a:ext cx="893064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5181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Bertrand Russell (1872-1970)</a:t>
            </a:r>
          </a:p>
          <a:p>
            <a:r>
              <a:rPr lang="en-US" dirty="0"/>
              <a:t>Cambridge, UK</a:t>
            </a:r>
          </a:p>
          <a:p>
            <a:r>
              <a:rPr lang="en-US" dirty="0"/>
              <a:t>Nobel Prize Winner</a:t>
            </a:r>
          </a:p>
        </p:txBody>
      </p:sp>
    </p:spTree>
    <p:extLst>
      <p:ext uri="{BB962C8B-B14F-4D97-AF65-F5344CB8AC3E}">
        <p14:creationId xmlns:p14="http://schemas.microsoft.com/office/powerpoint/2010/main" val="110426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50ED-19D9-8542-9C9E-0F0B1BA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5383-E887-7A45-9886-FA7016DA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definition</a:t>
            </a:r>
          </a:p>
          <a:p>
            <a:pPr lvl="1"/>
            <a:r>
              <a:rPr lang="en-US"/>
              <a:t>Roster method</a:t>
            </a:r>
          </a:p>
          <a:p>
            <a:pPr lvl="1"/>
            <a:r>
              <a:rPr lang="en-US"/>
              <a:t>Set Builder Notation</a:t>
            </a:r>
          </a:p>
          <a:p>
            <a:r>
              <a:rPr lang="en-US"/>
              <a:t>Sets of Numbers</a:t>
            </a:r>
          </a:p>
          <a:p>
            <a:r>
              <a:rPr lang="en-US"/>
              <a:t>Interval Notation</a:t>
            </a:r>
          </a:p>
          <a:p>
            <a:r>
              <a:rPr lang="en-US"/>
              <a:t>Empty and Universal Set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048E-F9C0-9048-B966-D758CBDD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16: More 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4710-63F8-3145-BEBE-999C1C59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equality</a:t>
            </a:r>
          </a:p>
          <a:p>
            <a:r>
              <a:rPr lang="en-US"/>
              <a:t>Subsets</a:t>
            </a:r>
          </a:p>
          <a:p>
            <a:r>
              <a:rPr lang="en-US"/>
              <a:t>Proper subsets</a:t>
            </a:r>
          </a:p>
        </p:txBody>
      </p:sp>
    </p:spTree>
    <p:extLst>
      <p:ext uri="{BB962C8B-B14F-4D97-AF65-F5344CB8AC3E}">
        <p14:creationId xmlns:p14="http://schemas.microsoft.com/office/powerpoint/2010/main" val="191347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Two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b="1" dirty="0"/>
              <a:t>equal</a:t>
            </a:r>
            <a:r>
              <a:rPr lang="en-US" dirty="0"/>
              <a:t> if and only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have the same elements.</a:t>
            </a:r>
          </a:p>
          <a:p>
            <a:pPr>
              <a:buNone/>
            </a:pPr>
            <a:r>
              <a:rPr lang="en-US" dirty="0"/>
              <a:t>We write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equal sets.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and B are sets, then A and B are equal if and only if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64167" y="4343401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 The set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/>
              <a:t>subset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, if and only if every element of </a:t>
            </a:r>
            <a:r>
              <a:rPr lang="en-US" i="1" dirty="0"/>
              <a:t>A</a:t>
            </a:r>
            <a:r>
              <a:rPr lang="en-US" dirty="0"/>
              <a:t> is also an element of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write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is a subset of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. 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  holds if and only if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10312" indent="-457200">
              <a:buFont typeface="+mj-lt"/>
              <a:buAutoNum type="arabicPeriod"/>
            </a:pPr>
            <a:r>
              <a:rPr lang="en-US" dirty="0"/>
              <a:t>Because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dirty="0">
                <a:ea typeface="Cambria Math"/>
              </a:rPr>
              <a:t>∅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is always false, </a:t>
            </a:r>
            <a:r>
              <a:rPr lang="en-US" dirty="0">
                <a:ea typeface="Cambria Math"/>
              </a:rPr>
              <a:t>∅ </a:t>
            </a:r>
            <a:r>
              <a:rPr lang="en-US" dirty="0">
                <a:ea typeface="Cambria Math" pitchFamily="18" charset="0"/>
              </a:rPr>
              <a:t>⊆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/>
              <a:t> , for every set </a:t>
            </a:r>
            <a:r>
              <a:rPr lang="en-US" i="1" dirty="0"/>
              <a:t>S</a:t>
            </a:r>
            <a:r>
              <a:rPr lang="en-US" dirty="0"/>
              <a:t>.     </a:t>
            </a:r>
            <a:endParaRPr lang="en-US" b="1" dirty="0"/>
          </a:p>
          <a:p>
            <a:pPr marL="210312" indent="-457200">
              <a:buFont typeface="+mj-lt"/>
              <a:buAutoNum type="arabicPeriod"/>
            </a:pPr>
            <a:r>
              <a:rPr lang="en-US" dirty="0"/>
              <a:t>Because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→</a:t>
            </a:r>
            <a:r>
              <a:rPr lang="en-US" i="1" dirty="0">
                <a:ea typeface="Cambria Math" pitchFamily="18" charset="0"/>
              </a:rPr>
              <a:t> a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ea typeface="Cambria Math" pitchFamily="18" charset="0"/>
              </a:rPr>
              <a:t>⊆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/>
              <a:t>, for every set </a:t>
            </a:r>
            <a:r>
              <a:rPr lang="en-US" i="1" dirty="0"/>
              <a:t>S</a:t>
            </a:r>
            <a:r>
              <a:rPr lang="en-US" dirty="0"/>
              <a:t>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402806" y="3841750"/>
            <a:ext cx="26931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If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, but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, then we say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/>
              <a:t>proper subset </a:t>
            </a:r>
            <a:r>
              <a:rPr lang="en-US" dirty="0"/>
              <a:t>of </a:t>
            </a:r>
            <a:r>
              <a:rPr lang="en-US" i="1" dirty="0"/>
              <a:t>B</a:t>
            </a:r>
            <a:r>
              <a:rPr lang="en-US" dirty="0"/>
              <a:t> if and only if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We write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⊂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is a proper subset of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. 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482361" y="2831124"/>
            <a:ext cx="6755130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2.1</a:t>
            </a:r>
          </a:p>
        </p:txBody>
      </p:sp>
    </p:spTree>
    <p:extLst>
      <p:ext uri="{BB962C8B-B14F-4D97-AF65-F5344CB8AC3E}">
        <p14:creationId xmlns:p14="http://schemas.microsoft.com/office/powerpoint/2010/main" val="143462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a Set is a Subset of Another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Showing  that A is a Subset of B</a:t>
            </a:r>
            <a:r>
              <a:rPr lang="en-US" dirty="0">
                <a:ea typeface="Cambria Math" pitchFamily="18" charset="0"/>
              </a:rPr>
              <a:t>: To show that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show that if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belongs to </a:t>
            </a:r>
            <a:r>
              <a:rPr lang="en-US" i="1" dirty="0">
                <a:ea typeface="Cambria Math" pitchFamily="18" charset="0"/>
              </a:rPr>
              <a:t>A,</a:t>
            </a:r>
            <a:r>
              <a:rPr lang="en-US" dirty="0">
                <a:ea typeface="Cambria Math" pitchFamily="18" charset="0"/>
              </a:rPr>
              <a:t> then x also belongs to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</a:t>
            </a:r>
            <a:endParaRPr lang="en-US" b="1" dirty="0">
              <a:ea typeface="Cambria Math" pitchFamily="18" charset="0"/>
            </a:endParaRPr>
          </a:p>
          <a:p>
            <a:pPr marL="0" indent="0">
              <a:buNone/>
            </a:pPr>
            <a:endParaRPr lang="en-US" b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Showing that A is not a Subset of B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dirty="0"/>
              <a:t>To show that </a:t>
            </a:r>
            <a:r>
              <a:rPr lang="en-US" i="1" dirty="0"/>
              <a:t>A</a:t>
            </a:r>
            <a:r>
              <a:rPr lang="en-US" dirty="0"/>
              <a:t> is not a subset of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⊈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="1" dirty="0">
                <a:ea typeface="Cambria Math" pitchFamily="18" charset="0"/>
              </a:rPr>
              <a:t>,</a:t>
            </a:r>
            <a:r>
              <a:rPr lang="en-US" dirty="0"/>
              <a:t>  find an element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with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∉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="1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(a </a:t>
            </a:r>
            <a:r>
              <a:rPr lang="en-US" b="1" dirty="0">
                <a:ea typeface="Cambria Math" pitchFamily="18" charset="0"/>
              </a:rPr>
              <a:t>counterexample</a:t>
            </a:r>
            <a:r>
              <a:rPr lang="en-US" dirty="0">
                <a:ea typeface="Cambria Math" pitchFamily="18" charset="0"/>
              </a:rPr>
              <a:t>).</a:t>
            </a: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Showing that A is a proper Subset of B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dirty="0"/>
              <a:t>To show that </a:t>
            </a:r>
            <a:r>
              <a:rPr lang="en-US" i="1" dirty="0"/>
              <a:t>A</a:t>
            </a:r>
            <a:r>
              <a:rPr lang="en-US" dirty="0"/>
              <a:t> is a proper subset of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⊂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,</a:t>
            </a:r>
            <a:r>
              <a:rPr lang="en-US" dirty="0"/>
              <a:t>  show that </a:t>
            </a:r>
            <a:r>
              <a:rPr lang="en-US" i="1" dirty="0"/>
              <a:t>A</a:t>
            </a:r>
            <a:r>
              <a:rPr lang="en-US" dirty="0"/>
              <a:t> is a subset of </a:t>
            </a:r>
            <a:r>
              <a:rPr lang="en-US" b="1" dirty="0"/>
              <a:t>B</a:t>
            </a:r>
            <a:r>
              <a:rPr lang="en-US" dirty="0"/>
              <a:t> and find an element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with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∉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ea typeface="Cambria Math" pitchFamily="18" charset="0"/>
              </a:rPr>
              <a:t>(a </a:t>
            </a:r>
            <a:r>
              <a:rPr lang="en-US" b="1" dirty="0">
                <a:ea typeface="Cambria Math" pitchFamily="18" charset="0"/>
              </a:rPr>
              <a:t>witness</a:t>
            </a:r>
            <a:r>
              <a:rPr lang="en-US" dirty="0">
                <a:ea typeface="Cambria Math" pitchFamily="18" charset="0"/>
              </a:rPr>
              <a:t>).</a:t>
            </a: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9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61B5-0A09-BD40-B301-E84794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B2A4-2AF1-7542-A433-4770A88F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/>
              <a:t>The set of all odd positive integers less than 10 is a </a:t>
            </a:r>
            <a:r>
              <a:rPr lang="en-GB" i="1"/>
              <a:t>subset</a:t>
            </a:r>
            <a:r>
              <a:rPr lang="en-GB"/>
              <a:t> of the set of all positive integers less than 10.</a:t>
            </a:r>
          </a:p>
          <a:p>
            <a:pPr marL="0" indent="0">
              <a:buNone/>
            </a:pPr>
            <a:r>
              <a:rPr lang="en-GB"/>
              <a:t>	positive(x) </a:t>
            </a:r>
            <a:r>
              <a:rPr lang="en-US" dirty="0">
                <a:ea typeface="Cambria Math"/>
              </a:rPr>
              <a:t>∧ odd(x) </a:t>
            </a:r>
            <a:r>
              <a:rPr lang="en-US" i="1" dirty="0">
                <a:ea typeface="Cambria Math"/>
                <a:sym typeface="Symbol"/>
              </a:rPr>
              <a:t>→ </a:t>
            </a:r>
            <a:r>
              <a:rPr lang="en-GB"/>
              <a:t>positive(x)</a:t>
            </a:r>
            <a:br>
              <a:rPr lang="en-GB"/>
            </a:br>
            <a:endParaRPr lang="en-GB"/>
          </a:p>
          <a:p>
            <a:pPr marL="0" indent="0">
              <a:buNone/>
            </a:pPr>
            <a:r>
              <a:rPr lang="en-GB"/>
              <a:t>The set of all odd positive integers less than 10 is a </a:t>
            </a:r>
            <a:r>
              <a:rPr lang="en-GB" i="1"/>
              <a:t>proper subset </a:t>
            </a:r>
            <a:r>
              <a:rPr lang="en-GB"/>
              <a:t>of the set of all positive integers less than 10.</a:t>
            </a:r>
          </a:p>
          <a:p>
            <a:pPr marL="0" indent="0">
              <a:buNone/>
            </a:pPr>
            <a:r>
              <a:rPr lang="en-GB"/>
              <a:t>	</a:t>
            </a:r>
            <a:r>
              <a:rPr lang="fr-CH"/>
              <a:t>Witness: 2</a:t>
            </a:r>
            <a:br>
              <a:rPr lang="fr-CH"/>
            </a:b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The set of integers with squares less than 100 is </a:t>
            </a:r>
            <a:r>
              <a:rPr lang="en-US" i="1" dirty="0">
                <a:ea typeface="Cambria Math" pitchFamily="18" charset="0"/>
              </a:rPr>
              <a:t>not a subset </a:t>
            </a:r>
            <a:r>
              <a:rPr lang="en-US" dirty="0">
                <a:ea typeface="Cambria Math" pitchFamily="18" charset="0"/>
              </a:rPr>
              <a:t>of the set of nonnegative integers.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	Counterexample: -1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Equality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two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i="1" dirty="0"/>
              <a:t>equal</a:t>
            </a:r>
            <a:r>
              <a:rPr lang="en-US" dirty="0"/>
              <a:t>, denoted by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logical equivalences we have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equivalent to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/>
              <a:t>and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81024" y="3903822"/>
            <a:ext cx="67008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43301" y="2396491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2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059-02C6-FC41-8D87-D21250D0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E704-2600-D04A-BB76-BE97DB02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Venn diagrams are pictures of sets, drawn as subsets of some universal set </a:t>
            </a:r>
            <a:r>
              <a:rPr lang="en-GB" i="1"/>
              <a:t>U.</a:t>
            </a:r>
            <a:endParaRPr lang="en-GB"/>
          </a:p>
          <a:p>
            <a:pPr marL="0" indent="0">
              <a:buNone/>
            </a:pPr>
            <a:r>
              <a:rPr lang="en-GB"/>
              <a:t>May be used </a:t>
            </a:r>
            <a:r>
              <a:rPr lang="en-GB" i="1"/>
              <a:t>for pictorial purposes, but </a:t>
            </a:r>
            <a:r>
              <a:rPr lang="en-GB" b="1" i="1"/>
              <a:t>never </a:t>
            </a:r>
            <a:r>
              <a:rPr lang="en-GB" i="1"/>
              <a:t>for proofs.</a:t>
            </a:r>
            <a:endParaRPr lang="en-GB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FFA58-C32E-9041-B324-AB3DE1EE637F}"/>
              </a:ext>
            </a:extLst>
          </p:cNvPr>
          <p:cNvSpPr/>
          <p:nvPr/>
        </p:nvSpPr>
        <p:spPr>
          <a:xfrm>
            <a:off x="1136073" y="3654136"/>
            <a:ext cx="2618242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7B5B-8AA2-0948-8D16-9B271E5C73DE}"/>
              </a:ext>
            </a:extLst>
          </p:cNvPr>
          <p:cNvSpPr txBox="1"/>
          <p:nvPr/>
        </p:nvSpPr>
        <p:spPr>
          <a:xfrm>
            <a:off x="3259015" y="372334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F9EC29-C449-B947-845E-3FB1EB79D3C2}"/>
              </a:ext>
            </a:extLst>
          </p:cNvPr>
          <p:cNvSpPr/>
          <p:nvPr/>
        </p:nvSpPr>
        <p:spPr>
          <a:xfrm>
            <a:off x="1807220" y="388685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A008E5-B1A6-6646-9D42-90F313D3DDBD}"/>
              </a:ext>
            </a:extLst>
          </p:cNvPr>
          <p:cNvSpPr/>
          <p:nvPr/>
        </p:nvSpPr>
        <p:spPr>
          <a:xfrm>
            <a:off x="2188220" y="43440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D652F-ED96-4F4F-94A4-19F5CBE315D8}"/>
              </a:ext>
            </a:extLst>
          </p:cNvPr>
          <p:cNvSpPr txBox="1"/>
          <p:nvPr/>
        </p:nvSpPr>
        <p:spPr>
          <a:xfrm>
            <a:off x="2188220" y="3963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00348-14AA-3F4D-AC23-2F15FF896B42}"/>
              </a:ext>
            </a:extLst>
          </p:cNvPr>
          <p:cNvSpPr txBox="1"/>
          <p:nvPr/>
        </p:nvSpPr>
        <p:spPr>
          <a:xfrm>
            <a:off x="2188220" y="4344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619276-488B-914C-8778-5550878C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95" y="3625345"/>
            <a:ext cx="2352856" cy="2199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47C80-5075-554F-99A6-E9AA0B5F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110" y="3541207"/>
            <a:ext cx="3538690" cy="2432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337E84-BBBE-8B4D-904E-DA1CE47AFFF1}"/>
              </a:ext>
            </a:extLst>
          </p:cNvPr>
          <p:cNvSpPr/>
          <p:nvPr/>
        </p:nvSpPr>
        <p:spPr>
          <a:xfrm>
            <a:off x="2057587" y="576233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>
                <a:ea typeface="Cambria Math" pitchFamily="18" charset="0"/>
              </a:rPr>
              <a:t>B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E20F6B-F7B1-4E40-9379-3CEC552E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797" y="2491860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673D-5999-D244-BF9B-1780F73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9A7F-5C29-A94E-A592-3F62F99D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equality</a:t>
            </a:r>
          </a:p>
          <a:p>
            <a:r>
              <a:rPr lang="en-US"/>
              <a:t>Subsets</a:t>
            </a:r>
          </a:p>
          <a:p>
            <a:r>
              <a:rPr lang="en-US"/>
              <a:t>Proper subsets</a:t>
            </a:r>
          </a:p>
          <a:p>
            <a:r>
              <a:rPr lang="en-US"/>
              <a:t>How to show these relations</a:t>
            </a:r>
          </a:p>
          <a:p>
            <a:r>
              <a:rPr lang="en-US"/>
              <a:t>How to illustrate these relations: Venn Diagrams</a:t>
            </a:r>
          </a:p>
        </p:txBody>
      </p:sp>
    </p:spTree>
    <p:extLst>
      <p:ext uri="{BB962C8B-B14F-4D97-AF65-F5344CB8AC3E}">
        <p14:creationId xmlns:p14="http://schemas.microsoft.com/office/powerpoint/2010/main" val="2711669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77AE-EF1D-2447-AE63-0B010D5E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17: Constructing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60BB-C593-FB46-B1AB-70722C7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build new sets from existing sets</a:t>
            </a:r>
          </a:p>
          <a:p>
            <a:r>
              <a:rPr lang="en-US"/>
              <a:t>Size of sets</a:t>
            </a:r>
          </a:p>
        </p:txBody>
      </p:sp>
    </p:spTree>
    <p:extLst>
      <p:ext uri="{BB962C8B-B14F-4D97-AF65-F5344CB8AC3E}">
        <p14:creationId xmlns:p14="http://schemas.microsoft.com/office/powerpoint/2010/main" val="131601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set of all subsets of a set </a:t>
            </a:r>
            <a:r>
              <a:rPr lang="en-US" i="1" dirty="0"/>
              <a:t>A</a:t>
            </a:r>
            <a:r>
              <a:rPr lang="en-US" dirty="0"/>
              <a:t>, denoted </a:t>
            </a:r>
            <a:r>
              <a:rPr lang="en-US" dirty="0">
                <a:latin typeface="Brush Script MT" pitchFamily="66" charset="0"/>
              </a:rPr>
              <a:t>P</a:t>
            </a:r>
            <a:r>
              <a:rPr lang="en-US" b="1" dirty="0"/>
              <a:t>(</a:t>
            </a:r>
            <a:r>
              <a:rPr lang="en-US" i="1" dirty="0"/>
              <a:t>A</a:t>
            </a:r>
            <a:r>
              <a:rPr lang="en-US" b="1" dirty="0"/>
              <a:t>)</a:t>
            </a:r>
            <a:r>
              <a:rPr lang="en-US" dirty="0"/>
              <a:t>, is called the </a:t>
            </a:r>
            <a:r>
              <a:rPr lang="en-US" i="1" dirty="0"/>
              <a:t>power set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 err="1"/>
              <a:t>a, b</a:t>
            </a:r>
            <a:r>
              <a:rPr lang="en-US" dirty="0"/>
              <a:t>} then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>
                <a:latin typeface="Brush Script MT" pitchFamily="66" charset="0"/>
              </a:rPr>
              <a:t>P</a:t>
            </a:r>
            <a:r>
              <a:rPr lang="en-US" dirty="0"/>
              <a:t>(A) = {ø, {a}, {b}, {</a:t>
            </a:r>
            <a:r>
              <a:rPr lang="en-US" dirty="0" err="1"/>
              <a:t>a,b</a:t>
            </a:r>
            <a:r>
              <a:rPr lang="en-US" dirty="0"/>
              <a:t>}}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90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ordered n-</a:t>
            </a:r>
            <a:r>
              <a:rPr lang="en-US" b="1" dirty="0" err="1"/>
              <a:t>tuple</a:t>
            </a:r>
            <a:r>
              <a:rPr lang="en-US" b="1" dirty="0"/>
              <a:t> </a:t>
            </a:r>
            <a:r>
              <a:rPr lang="en-US" dirty="0">
                <a:ea typeface="Cambria Math" pitchFamily="18" charset="0"/>
              </a:rPr>
              <a:t>(a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….., 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  is the ordered collection that has </a:t>
            </a:r>
            <a:r>
              <a:rPr lang="en-US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as its first element and </a:t>
            </a:r>
            <a:r>
              <a:rPr lang="en-US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as its second element and so on until </a:t>
            </a:r>
            <a:r>
              <a:rPr lang="en-US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as its last element.</a:t>
            </a:r>
          </a:p>
          <a:p>
            <a:r>
              <a:rPr lang="en-US" dirty="0"/>
              <a:t>Two n-</a:t>
            </a:r>
            <a:r>
              <a:rPr lang="en-US" dirty="0" err="1"/>
              <a:t>tuples</a:t>
            </a:r>
            <a:r>
              <a:rPr lang="en-US" dirty="0"/>
              <a:t> are equal if and only if their corresponding elements are equal.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ea typeface="Cambria Math" pitchFamily="18" charset="0"/>
              </a:rPr>
              <a:t>(a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….., 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= (b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b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….., b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 iff. </a:t>
            </a:r>
            <a:r>
              <a:rPr lang="en-US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= b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and … and a</a:t>
            </a:r>
            <a:r>
              <a:rPr lang="en-US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= b</a:t>
            </a:r>
            <a:r>
              <a:rPr lang="en-US" baseline="-25000" dirty="0">
                <a:ea typeface="Cambria Math" pitchFamily="18" charset="0"/>
              </a:rPr>
              <a:t>n</a:t>
            </a:r>
            <a:endParaRPr lang="en-US" dirty="0"/>
          </a:p>
          <a:p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-tuples are called </a:t>
            </a:r>
            <a:r>
              <a:rPr lang="en-US" b="1" dirty="0"/>
              <a:t>ordered pairs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19-BDEE-BF43-B20F-90F3C1C5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B3AB-2DBB-A046-BEE4-9AC3E58A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Definition</a:t>
            </a:r>
            <a:r>
              <a:rPr lang="en-US" dirty="0">
                <a:ea typeface="Cambria Math" pitchFamily="18" charset="0"/>
              </a:rPr>
              <a:t>: The </a:t>
            </a:r>
            <a:r>
              <a:rPr lang="en-US" b="1" dirty="0">
                <a:ea typeface="Cambria Math" pitchFamily="18" charset="0"/>
              </a:rPr>
              <a:t>Cartesian Product </a:t>
            </a:r>
            <a:r>
              <a:rPr lang="en-US" dirty="0">
                <a:ea typeface="Cambria Math" pitchFamily="18" charset="0"/>
              </a:rPr>
              <a:t>of two sets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and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denoted by </a:t>
            </a:r>
            <a:br>
              <a:rPr lang="en-US" dirty="0">
                <a:ea typeface="Cambria Math" pitchFamily="18" charset="0"/>
              </a:rPr>
            </a:b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is the set of ordered pairs </a:t>
            </a:r>
            <a:r>
              <a:rPr lang="en-US" i="1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a, b</a:t>
            </a:r>
            <a:r>
              <a:rPr lang="en-US" i="1" dirty="0">
                <a:ea typeface="Cambria Math" pitchFamily="18" charset="0"/>
              </a:rPr>
              <a:t>) </a:t>
            </a:r>
            <a:r>
              <a:rPr lang="en-US" dirty="0">
                <a:ea typeface="Cambria Math" pitchFamily="18" charset="0"/>
              </a:rPr>
              <a:t>where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ea typeface="Cambria Math" pitchFamily="18" charset="0"/>
              </a:rPr>
              <a:t>∈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ea typeface="Cambria Math" pitchFamily="18" charset="0"/>
              </a:rPr>
              <a:t>∈ </a:t>
            </a:r>
            <a:r>
              <a:rPr lang="en-US" i="1" dirty="0">
                <a:ea typeface="Cambria Math" pitchFamily="18" charset="0"/>
              </a:rPr>
              <a:t>B</a:t>
            </a:r>
          </a:p>
          <a:p>
            <a:endParaRPr lang="en-US" i="1" dirty="0">
              <a:ea typeface="Cambria Math" pitchFamily="18" charset="0"/>
            </a:endParaRPr>
          </a:p>
          <a:p>
            <a:endParaRPr lang="en-US" i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b="1" dirty="0">
                <a:ea typeface="Cambria Math" pitchFamily="18" charset="0"/>
              </a:rPr>
              <a:t>Definition</a:t>
            </a:r>
            <a:r>
              <a:rPr lang="en-US" dirty="0">
                <a:ea typeface="Cambria Math" pitchFamily="18" charset="0"/>
              </a:rPr>
              <a:t>: A subset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of the Cartesian product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is called a </a:t>
            </a:r>
            <a:r>
              <a:rPr lang="en-US" b="1" dirty="0">
                <a:ea typeface="Cambria Math" pitchFamily="18" charset="0"/>
              </a:rPr>
              <a:t>relation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from the set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to the set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 </a:t>
            </a:r>
          </a:p>
          <a:p>
            <a:endParaRPr lang="en-US" dirty="0">
              <a:ea typeface="Cambria Math" pitchFamily="18" charset="0"/>
            </a:endParaRP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B9F6E8CF-D4A7-954D-A750-F02148F9391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02639" y="2888237"/>
            <a:ext cx="5143500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D0DD-951D-DC45-8EF7-59FE9427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A81D-4AA2-BF48-9ED3-E0BB9F3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 err="1">
                <a:ea typeface="Cambria Math" pitchFamily="18" charset="0"/>
              </a:rPr>
              <a:t>a, b</a:t>
            </a:r>
            <a:r>
              <a:rPr lang="en-US" dirty="0">
                <a:ea typeface="Cambria Math" pitchFamily="18" charset="0"/>
              </a:rPr>
              <a:t>}  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= {1, 2, 3}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Cartesian Product: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= {(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1) , 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2), 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3), (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1), (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2), (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3)}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A relation: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R = {(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1) , 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 2), (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2), (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3)}</a:t>
            </a:r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Note: In general</a:t>
            </a:r>
            <a:r>
              <a:rPr lang="en-US" i="1" dirty="0">
                <a:ea typeface="Cambria Math" pitchFamily="18" charset="0"/>
              </a:rPr>
              <a:t> A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is not equal to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76EC-0A90-C84D-8654-657ACC48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15: Introduction to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35C4-6E2F-1A4C-869F-4E7AB6F6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Sets</a:t>
            </a:r>
          </a:p>
          <a:p>
            <a:r>
              <a:rPr lang="en-US"/>
              <a:t>Specification of sets</a:t>
            </a:r>
          </a:p>
          <a:p>
            <a:r>
              <a:rPr lang="en-US"/>
              <a:t>Sets of Numbers</a:t>
            </a:r>
          </a:p>
          <a:p>
            <a:r>
              <a:rPr lang="en-US"/>
              <a:t>Special sets</a:t>
            </a:r>
          </a:p>
        </p:txBody>
      </p:sp>
    </p:spTree>
    <p:extLst>
      <p:ext uri="{BB962C8B-B14F-4D97-AF65-F5344CB8AC3E}">
        <p14:creationId xmlns:p14="http://schemas.microsoft.com/office/powerpoint/2010/main" val="103528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C</a:t>
            </a:r>
            <a:r>
              <a:rPr lang="en-US" b="1" dirty="0" err="1"/>
              <a:t>artesian P</a:t>
            </a:r>
            <a:r>
              <a:rPr lang="en-US" b="1" dirty="0"/>
              <a:t>roducts </a:t>
            </a:r>
            <a:r>
              <a:rPr lang="en-US" dirty="0"/>
              <a:t>of the sets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……,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, denoted by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×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×</a:t>
            </a:r>
            <a:r>
              <a:rPr lang="en-US" b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…… ×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, </a:t>
            </a:r>
            <a:r>
              <a:rPr lang="en-US" dirty="0"/>
              <a:t>is the set of ordered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tuples</a:t>
            </a:r>
            <a:r>
              <a:rPr lang="en-US" dirty="0"/>
              <a:t> 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,……,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)  where 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</a:t>
            </a:r>
            <a:r>
              <a:rPr lang="en-US" dirty="0"/>
              <a:t>  belongs to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i</a:t>
            </a:r>
            <a:r>
              <a:rPr lang="en-US" dirty="0"/>
              <a:t>  for </a:t>
            </a:r>
            <a:r>
              <a:rPr lang="en-US" i="1" dirty="0" err="1"/>
              <a:t>i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…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2" y="3429001"/>
            <a:ext cx="6386513" cy="6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48B5-BA6E-284D-BE2B-AA394B0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8D32-33CE-854E-96B1-2AC453B9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A</a:t>
            </a:r>
            <a:r>
              <a:rPr lang="en-US" dirty="0">
                <a:ea typeface="Cambria Math" pitchFamily="18" charset="0"/>
              </a:rPr>
              <a:t> ×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b="1" dirty="0"/>
              <a:t> </a:t>
            </a:r>
            <a:r>
              <a:rPr lang="en-US" dirty="0">
                <a:ea typeface="Cambria Math" pitchFamily="18" charset="0"/>
              </a:rPr>
              <a:t>×</a:t>
            </a:r>
            <a:r>
              <a:rPr lang="en-US" b="1" dirty="0"/>
              <a:t> </a:t>
            </a:r>
            <a:r>
              <a:rPr lang="en-US" dirty="0"/>
              <a:t>C</a:t>
            </a:r>
            <a:r>
              <a:rPr lang="en-US" b="1" dirty="0"/>
              <a:t> </a:t>
            </a: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0, 1</a:t>
            </a:r>
            <a:r>
              <a:rPr lang="en-US" dirty="0"/>
              <a:t>},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1, 2</a:t>
            </a:r>
            <a:r>
              <a:rPr lang="en-US" dirty="0"/>
              <a:t>} and </a:t>
            </a:r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0, 1, 2</a:t>
            </a:r>
            <a:r>
              <a:rPr lang="en-US" dirty="0"/>
              <a:t>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i="1" dirty="0"/>
              <a:t>A</a:t>
            </a:r>
            <a:r>
              <a:rPr lang="en-US" dirty="0">
                <a:ea typeface="Cambria Math" pitchFamily="18" charset="0"/>
              </a:rPr>
              <a:t> ×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b="1" dirty="0"/>
              <a:t> </a:t>
            </a:r>
            <a:r>
              <a:rPr lang="en-US" dirty="0">
                <a:ea typeface="Cambria Math" pitchFamily="18" charset="0"/>
              </a:rPr>
              <a:t>×</a:t>
            </a:r>
            <a:r>
              <a:rPr lang="en-US" b="1" dirty="0"/>
              <a:t> </a:t>
            </a:r>
            <a:r>
              <a:rPr lang="en-US" dirty="0"/>
              <a:t>C</a:t>
            </a:r>
            <a:r>
              <a:rPr lang="en-US" b="1" dirty="0"/>
              <a:t> = </a:t>
            </a:r>
          </a:p>
          <a:p>
            <a:pPr>
              <a:buNone/>
            </a:pPr>
            <a:r>
              <a:rPr lang="en-US" dirty="0"/>
              <a:t>{(</a:t>
            </a:r>
            <a:r>
              <a:rPr lang="en-US" dirty="0">
                <a:ea typeface="Cambria Math" pitchFamily="18" charset="0"/>
              </a:rPr>
              <a:t>0,1,0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0,1,1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0,1,2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0,2,0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0,2,1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0,2,2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1,1,0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1,1,1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1,1,2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1,2,0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1,2,1</a:t>
            </a:r>
            <a:r>
              <a:rPr lang="en-US" dirty="0"/>
              <a:t>), (</a:t>
            </a:r>
            <a:r>
              <a:rPr lang="en-US" dirty="0">
                <a:ea typeface="Cambria Math" pitchFamily="18" charset="0"/>
              </a:rPr>
              <a:t>1,2,2</a:t>
            </a:r>
            <a:r>
              <a:rPr lang="en-US" dirty="0"/>
              <a:t>)}</a:t>
            </a:r>
            <a:endParaRPr lang="en-US" b="1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Sets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Given a predicate </a:t>
            </a:r>
            <a:r>
              <a:rPr lang="en-US" i="1" dirty="0"/>
              <a:t>P</a:t>
            </a:r>
            <a:r>
              <a:rPr lang="en-US" dirty="0"/>
              <a:t> and a domain </a:t>
            </a:r>
            <a:r>
              <a:rPr lang="en-US" i="1" dirty="0"/>
              <a:t>D</a:t>
            </a:r>
            <a:r>
              <a:rPr lang="en-US" dirty="0"/>
              <a:t>, we define the </a:t>
            </a:r>
            <a:r>
              <a:rPr lang="en-US" b="1" dirty="0"/>
              <a:t>truth set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dirty="0"/>
              <a:t> to be the set of elements in </a:t>
            </a:r>
            <a:r>
              <a:rPr lang="en-US" i="1" dirty="0"/>
              <a:t>D</a:t>
            </a:r>
            <a:r>
              <a:rPr lang="en-US" dirty="0"/>
              <a:t> for which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true. </a:t>
            </a:r>
          </a:p>
          <a:p>
            <a:pPr marL="0" indent="0">
              <a:buNone/>
            </a:pPr>
            <a:r>
              <a:rPr lang="en-US" dirty="0"/>
              <a:t>The truth set of </a:t>
            </a:r>
            <a:r>
              <a:rPr lang="en-US" i="1" dirty="0"/>
              <a:t>P</a:t>
            </a:r>
            <a:r>
              <a:rPr lang="en-US" dirty="0"/>
              <a:t>(x) is denoted by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The truth set of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where the domain is the integers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:= |</a:t>
            </a:r>
            <a:r>
              <a:rPr lang="en-US" i="1" dirty="0"/>
              <a:t>x</a:t>
            </a:r>
            <a:r>
              <a:rPr lang="en-US" dirty="0"/>
              <a:t>|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is the set </a:t>
            </a:r>
            <a:r>
              <a:rPr lang="en-US" dirty="0">
                <a:ea typeface="Cambria Math" pitchFamily="18" charset="0"/>
              </a:rPr>
              <a:t>{-1, 1}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95801" y="3505201"/>
            <a:ext cx="224885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17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If there are exactly </a:t>
            </a:r>
            <a:r>
              <a:rPr lang="en-US" i="1" dirty="0"/>
              <a:t>n</a:t>
            </a:r>
            <a:r>
              <a:rPr lang="en-US" dirty="0"/>
              <a:t> distinct elements in a set </a:t>
            </a:r>
            <a:r>
              <a:rPr lang="en-US" i="1" dirty="0"/>
              <a:t>S </a:t>
            </a: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a nonnegative integer, we say that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b="1" dirty="0"/>
              <a:t>finite</a:t>
            </a:r>
            <a:r>
              <a:rPr lang="en-US" dirty="0"/>
              <a:t>. Otherwise it is </a:t>
            </a:r>
            <a:r>
              <a:rPr lang="en-US" b="1" dirty="0"/>
              <a:t>infinite</a:t>
            </a:r>
            <a:r>
              <a:rPr lang="en-US" dirty="0"/>
              <a:t>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 </a:t>
            </a:r>
            <a:r>
              <a:rPr lang="en-US" i="1" dirty="0"/>
              <a:t>cardinality</a:t>
            </a:r>
            <a:r>
              <a:rPr lang="en-US" dirty="0"/>
              <a:t> of a finite set </a:t>
            </a:r>
            <a:r>
              <a:rPr lang="en-US" i="1" dirty="0"/>
              <a:t>S, </a:t>
            </a:r>
            <a:r>
              <a:rPr lang="en-US" dirty="0"/>
              <a:t>denoted by |</a:t>
            </a:r>
            <a:r>
              <a:rPr lang="en-US" i="1" dirty="0"/>
              <a:t>S</a:t>
            </a:r>
            <a:r>
              <a:rPr lang="en-US" dirty="0"/>
              <a:t>|, is the number of (distinct) elements of 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3042-0AF3-7C4E-AB14-0FF138D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0D95-5EF4-AD4C-AD5E-392A084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|ø| = </a:t>
            </a:r>
            <a:r>
              <a:rPr lang="en-US" dirty="0">
                <a:ea typeface="Cambria Math" pitchFamily="18" charset="0"/>
              </a:rPr>
              <a:t>0</a:t>
            </a:r>
          </a:p>
          <a:p>
            <a:pPr marL="0" indent="0">
              <a:buNone/>
            </a:pPr>
            <a:r>
              <a:rPr lang="en-US" dirty="0"/>
              <a:t>Let S be the letters of the English alphabet. Then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ea typeface="Cambria Math" pitchFamily="18" charset="0"/>
              </a:rPr>
              <a:t>26</a:t>
            </a:r>
          </a:p>
          <a:p>
            <a:pPr marL="0" indent="0">
              <a:buNone/>
            </a:pPr>
            <a:r>
              <a:rPr lang="en-US" dirty="0"/>
              <a:t>|{</a:t>
            </a:r>
            <a:r>
              <a:rPr lang="en-US" dirty="0">
                <a:ea typeface="Cambria Math" pitchFamily="18" charset="0"/>
              </a:rPr>
              <a:t>1,2,3</a:t>
            </a:r>
            <a:r>
              <a:rPr lang="en-US" dirty="0"/>
              <a:t>}| = </a:t>
            </a:r>
            <a:r>
              <a:rPr lang="en-US" dirty="0">
                <a:ea typeface="Cambria Math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/>
              <a:t>|{ø}| = </a:t>
            </a:r>
            <a:r>
              <a:rPr lang="en-US" dirty="0">
                <a:ea typeface="Cambria Math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/>
              <a:t>The set of integers is infinite.</a:t>
            </a:r>
          </a:p>
          <a:p>
            <a:pPr marL="0" indent="0">
              <a:buNone/>
            </a:pPr>
            <a:r>
              <a:rPr lang="en-US" dirty="0"/>
              <a:t>If a set has </a:t>
            </a:r>
            <a:r>
              <a:rPr lang="en-US" i="1" dirty="0"/>
              <a:t>n</a:t>
            </a:r>
            <a:r>
              <a:rPr lang="en-US" dirty="0"/>
              <a:t> elements, then the cardinality of the power set is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ⁿ.</a:t>
            </a:r>
          </a:p>
          <a:p>
            <a:pPr marL="0" indent="0">
              <a:buNone/>
            </a:pPr>
            <a:r>
              <a:rPr lang="en-US" dirty="0"/>
              <a:t>If |A| = n and |B| = m, then |A </a:t>
            </a:r>
            <a:r>
              <a:rPr lang="en-US" dirty="0">
                <a:ea typeface="Cambria Math" pitchFamily="18" charset="0"/>
              </a:rPr>
              <a:t>× B| = n*m.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31AE-9E9A-1C4C-94A0-82DC4366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32C7-0FE6-7540-807C-2E814CDD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 sets</a:t>
            </a:r>
          </a:p>
          <a:p>
            <a:r>
              <a:rPr lang="en-US"/>
              <a:t>Tuples and Cartesian Product</a:t>
            </a:r>
          </a:p>
          <a:p>
            <a:r>
              <a:rPr lang="en-US"/>
              <a:t>Cardinality of sets</a:t>
            </a:r>
          </a:p>
        </p:txBody>
      </p:sp>
    </p:spTree>
    <p:extLst>
      <p:ext uri="{BB962C8B-B14F-4D97-AF65-F5344CB8AC3E}">
        <p14:creationId xmlns:p14="http://schemas.microsoft.com/office/powerpoint/2010/main" val="2934741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2.2</a:t>
            </a:r>
          </a:p>
        </p:txBody>
      </p:sp>
    </p:spTree>
    <p:extLst>
      <p:ext uri="{BB962C8B-B14F-4D97-AF65-F5344CB8AC3E}">
        <p14:creationId xmlns:p14="http://schemas.microsoft.com/office/powerpoint/2010/main" val="3799817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C9EC-9F9F-254C-9493-9973F80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18: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9828-399F-EA40-890D-02A850FF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Intersection</a:t>
            </a:r>
          </a:p>
          <a:p>
            <a:pPr lvl="1"/>
            <a:r>
              <a:rPr lang="en-US" dirty="0"/>
              <a:t>Complementation</a:t>
            </a:r>
          </a:p>
          <a:p>
            <a:pPr lvl="1"/>
            <a:r>
              <a:rPr lang="en-US" dirty="0"/>
              <a:t>Difference</a:t>
            </a:r>
          </a:p>
          <a:p>
            <a:pPr lvl="1"/>
            <a:r>
              <a:rPr lang="en-US" dirty="0"/>
              <a:t>Symmetric Difference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4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sets. The </a:t>
            </a:r>
            <a:r>
              <a:rPr lang="en-US" b="1" dirty="0"/>
              <a:t>union</a:t>
            </a:r>
            <a:r>
              <a:rPr lang="en-US" dirty="0"/>
              <a:t> of the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∪ </a:t>
            </a:r>
            <a:r>
              <a:rPr lang="en-US" i="1" dirty="0">
                <a:ea typeface="Cambria Math"/>
              </a:rPr>
              <a:t>B,</a:t>
            </a:r>
            <a:r>
              <a:rPr lang="en-US" i="1" dirty="0"/>
              <a:t> </a:t>
            </a:r>
            <a:r>
              <a:rPr lang="en-US" dirty="0"/>
              <a:t> is the set: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{</a:t>
            </a:r>
            <a:r>
              <a:rPr lang="en-US" dirty="0">
                <a:ea typeface="Cambria Math" pitchFamily="18" charset="0"/>
              </a:rPr>
              <a:t>1, 2, 3} 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∪ {3, 4, 5}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1, 2, 3, 4, 5}</a:t>
            </a:r>
            <a:endParaRPr lang="en-US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sz="2400" dirty="0"/>
              <a:t>                                   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23143" y="2791158"/>
            <a:ext cx="3026093" cy="38290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46685" y="5049716"/>
            <a:ext cx="3429000" cy="1447800"/>
            <a:chOff x="5562600" y="4724400"/>
            <a:chExt cx="34290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8153400" y="4800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U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62600" y="4724400"/>
              <a:ext cx="2971800" cy="1447800"/>
              <a:chOff x="5562600" y="4724400"/>
              <a:chExt cx="2971800" cy="14478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562600" y="4724400"/>
                <a:ext cx="29718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096000" y="5029200"/>
                <a:ext cx="1905000" cy="990600"/>
                <a:chOff x="6096000" y="5029200"/>
                <a:chExt cx="1905000" cy="990600"/>
              </a:xfrm>
              <a:gradFill>
                <a:gsLst>
                  <a:gs pos="0">
                    <a:schemeClr val="accent1">
                      <a:tint val="66000"/>
                      <a:satMod val="160000"/>
                      <a:alpha val="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grpSpPr>
            <p:sp>
              <p:nvSpPr>
                <p:cNvPr id="13" name="Oval 12"/>
                <p:cNvSpPr/>
                <p:nvPr/>
              </p:nvSpPr>
              <p:spPr>
                <a:xfrm>
                  <a:off x="6096000" y="5029200"/>
                  <a:ext cx="1219200" cy="990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81800" y="5029200"/>
                  <a:ext cx="1219200" cy="990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6248400" y="5181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67600" y="525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99085" y="45925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for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∪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58113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intersection</a:t>
            </a:r>
            <a:r>
              <a:rPr lang="en-US" dirty="0"/>
              <a:t> of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>
                <a:ea typeface="Cambria Math" pitchFamily="18" charset="0"/>
              </a:rPr>
              <a:t>A </a:t>
            </a:r>
            <a:r>
              <a:rPr lang="en-US" dirty="0">
                <a:latin typeface="Cambria Math"/>
                <a:ea typeface="Cambria Math"/>
              </a:rPr>
              <a:t>∩ </a:t>
            </a:r>
            <a:r>
              <a:rPr lang="en-US" i="1" dirty="0">
                <a:ea typeface="Cambria Math"/>
              </a:rPr>
              <a:t>B,</a:t>
            </a:r>
            <a:r>
              <a:rPr lang="en-US" dirty="0"/>
              <a:t>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the intersection is empty, then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are said to be </a:t>
            </a:r>
            <a:r>
              <a:rPr lang="en-US" b="1" dirty="0"/>
              <a:t>disjoint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ea typeface="Cambria Math" pitchFamily="18" charset="0"/>
              </a:rPr>
              <a:t>{1, 2, 3} ∩ {3, 4, 5} =  {3}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   {1, 2, 3} ∩ {4, 5, 6} =   </a:t>
            </a:r>
            <a:r>
              <a:rPr lang="en-US" dirty="0">
                <a:ea typeface="Cambria Math"/>
              </a:rPr>
              <a:t>∅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24301" y="2382983"/>
            <a:ext cx="3026093" cy="38290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3924301" y="5102469"/>
            <a:ext cx="3429000" cy="1447800"/>
            <a:chOff x="5715000" y="4724400"/>
            <a:chExt cx="3429000" cy="1447800"/>
          </a:xfrm>
        </p:grpSpPr>
        <p:sp>
          <p:nvSpPr>
            <p:cNvPr id="23" name="Oval 22"/>
            <p:cNvSpPr/>
            <p:nvPr/>
          </p:nvSpPr>
          <p:spPr>
            <a:xfrm>
              <a:off x="6934200" y="5105400"/>
              <a:ext cx="533400" cy="838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0"/>
            <p:cNvGrpSpPr/>
            <p:nvPr/>
          </p:nvGrpSpPr>
          <p:grpSpPr>
            <a:xfrm>
              <a:off x="5715000" y="4724400"/>
              <a:ext cx="2971800" cy="1447800"/>
              <a:chOff x="5715000" y="4724400"/>
              <a:chExt cx="2971800" cy="1447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5000" y="4724400"/>
                <a:ext cx="29718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19"/>
              <p:cNvGrpSpPr/>
              <p:nvPr/>
            </p:nvGrpSpPr>
            <p:grpSpPr>
              <a:xfrm>
                <a:off x="6248400" y="5029200"/>
                <a:ext cx="1905000" cy="990600"/>
                <a:chOff x="6248400" y="5029200"/>
                <a:chExt cx="1905000" cy="9906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48400" y="5029200"/>
                  <a:ext cx="1219200" cy="990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934200" y="5029200"/>
                  <a:ext cx="1219200" cy="990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21"/>
            <p:cNvGrpSpPr/>
            <p:nvPr/>
          </p:nvGrpSpPr>
          <p:grpSpPr>
            <a:xfrm>
              <a:off x="6400800" y="4800600"/>
              <a:ext cx="2743200" cy="826532"/>
              <a:chOff x="6400800" y="4800600"/>
              <a:chExt cx="2743200" cy="8265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3058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U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00800" y="5181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20000" y="5257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191001" y="465693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  <a:r>
              <a:rPr lang="en-US" dirty="0">
                <a:latin typeface="Cambria Math"/>
                <a:ea typeface="Cambria Math"/>
              </a:rPr>
              <a:t>  for </a:t>
            </a:r>
            <a:r>
              <a:rPr lang="en-US" i="1" dirty="0">
                <a:ea typeface="Cambria Math"/>
              </a:rPr>
              <a:t>A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i="1" dirty="0">
                <a:ea typeface="Cambria Math"/>
              </a:rPr>
              <a:t>B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2773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one of the basic building blocks in discrete mathematics.</a:t>
            </a:r>
          </a:p>
          <a:p>
            <a:pPr lvl="1"/>
            <a:r>
              <a:rPr lang="en-US" dirty="0"/>
              <a:t>Important for counting.</a:t>
            </a:r>
          </a:p>
          <a:p>
            <a:pPr lvl="1"/>
            <a:r>
              <a:rPr lang="en-US" dirty="0"/>
              <a:t>Programming languages have set operations.</a:t>
            </a:r>
          </a:p>
          <a:p>
            <a:endParaRPr lang="en-US" dirty="0"/>
          </a:p>
          <a:p>
            <a:r>
              <a:rPr lang="en-US" dirty="0"/>
              <a:t>Set theory is an important branch of mathematics.</a:t>
            </a:r>
          </a:p>
          <a:p>
            <a:pPr lvl="1"/>
            <a:r>
              <a:rPr lang="en-US" dirty="0"/>
              <a:t>Many different systems of axioms have been used to develop set theory.</a:t>
            </a:r>
          </a:p>
          <a:p>
            <a:pPr lvl="1"/>
            <a:r>
              <a:rPr lang="en-US" dirty="0"/>
              <a:t>Here we are not concerned with a formal set of axioms for set theory. </a:t>
            </a:r>
          </a:p>
          <a:p>
            <a:pPr lvl="1"/>
            <a:r>
              <a:rPr lang="en-US" dirty="0"/>
              <a:t>Instead, we will use what is called </a:t>
            </a:r>
            <a:r>
              <a:rPr lang="en-US" b="1" dirty="0"/>
              <a:t>naïve set theory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094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difference</a:t>
            </a:r>
            <a:r>
              <a:rPr lang="en-US" dirty="0"/>
              <a:t> of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  <a:r>
              <a:rPr lang="en-US" dirty="0"/>
              <a:t>, is the set containing the elements of </a:t>
            </a:r>
            <a:r>
              <a:rPr lang="en-US" i="1" dirty="0"/>
              <a:t>A</a:t>
            </a:r>
            <a:r>
              <a:rPr lang="en-US" dirty="0"/>
              <a:t> that are not in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i="1" dirty="0"/>
              <a:t>	A</a:t>
            </a:r>
            <a:r>
              <a:rPr lang="en-US" dirty="0"/>
              <a:t> – </a:t>
            </a:r>
            <a:r>
              <a:rPr lang="en-US" i="1" dirty="0"/>
              <a:t>B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|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∈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ea typeface="Cambria Math"/>
                <a:sym typeface="Symbol"/>
              </a:rPr>
              <a:t>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∉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  = 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∩</a:t>
            </a:r>
            <a:r>
              <a:rPr lang="en-US" b="1" dirty="0">
                <a:ea typeface="Cambria Math" pitchFamily="18" charset="0"/>
                <a:sym typeface="Symbol"/>
              </a:rPr>
              <a:t></a:t>
            </a:r>
            <a:r>
              <a:rPr lang="en-US" i="1" dirty="0">
                <a:ea typeface="Cambria Math" pitchFamily="18" charset="0"/>
                <a:sym typeface="Symbol"/>
              </a:rPr>
              <a:t>B</a:t>
            </a:r>
          </a:p>
          <a:p>
            <a:pPr marL="0" indent="0">
              <a:buNone/>
            </a:pPr>
            <a:r>
              <a:rPr lang="en-US" dirty="0"/>
              <a:t>The difference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is also called the </a:t>
            </a:r>
            <a:r>
              <a:rPr lang="en-US" b="1" dirty="0"/>
              <a:t>complement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 with respect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ea typeface="Cambria Math" pitchFamily="18" charset="0"/>
              </a:rPr>
              <a:t>{1, 2, 3} </a:t>
            </a:r>
            <a:r>
              <a:rPr lang="en-US" dirty="0"/>
              <a:t>–</a:t>
            </a:r>
            <a:r>
              <a:rPr lang="en-US" dirty="0">
                <a:ea typeface="Cambria Math" pitchFamily="18" charset="0"/>
              </a:rPr>
              <a:t> {3, 4, 5} =  {1, 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>
              <a:ea typeface="Cambria Math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95800" y="5269523"/>
            <a:ext cx="3429000" cy="1447800"/>
            <a:chOff x="5410200" y="4876800"/>
            <a:chExt cx="3429000" cy="1447800"/>
          </a:xfrm>
        </p:grpSpPr>
        <p:sp>
          <p:nvSpPr>
            <p:cNvPr id="29" name="Rectangle 28"/>
            <p:cNvSpPr/>
            <p:nvPr/>
          </p:nvSpPr>
          <p:spPr>
            <a:xfrm>
              <a:off x="5410200" y="4876800"/>
              <a:ext cx="29718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5181600"/>
              <a:ext cx="1219200" cy="990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29400" y="5181600"/>
              <a:ext cx="1219200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1000" y="4953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5181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5200" y="541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9400" y="5257800"/>
              <a:ext cx="533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48200" y="478589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  <a:r>
              <a:rPr lang="en-US" dirty="0">
                <a:ea typeface="Cambria Math"/>
              </a:rPr>
              <a:t>  for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− </a:t>
            </a:r>
            <a:r>
              <a:rPr lang="en-US" i="1" dirty="0">
                <a:ea typeface="Cambria Math"/>
              </a:rPr>
              <a:t>B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25979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is a set, then the complement of the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with respect to the universe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/>
              <a:t>, denoted by </a:t>
            </a:r>
            <a:r>
              <a:rPr lang="en-US" i="1" dirty="0"/>
              <a:t>Ā</a:t>
            </a:r>
            <a:r>
              <a:rPr lang="en-US" dirty="0"/>
              <a:t> is the set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			Ā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/>
              <a:t>U </a:t>
            </a:r>
            <a:r>
              <a:rPr lang="en-US" dirty="0"/>
              <a:t>–</a:t>
            </a:r>
            <a:r>
              <a:rPr lang="en-US" i="1" dirty="0"/>
              <a:t> A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∈ </a:t>
            </a:r>
            <a:r>
              <a:rPr lang="en-US" i="1" dirty="0">
                <a:ea typeface="Cambria Math"/>
              </a:rPr>
              <a:t>U</a:t>
            </a:r>
            <a:r>
              <a:rPr lang="en-US" dirty="0">
                <a:latin typeface="Cambria Math"/>
                <a:ea typeface="Cambria Math"/>
              </a:rPr>
              <a:t> |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∉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The complement of A is also denoted by </a:t>
            </a:r>
            <a:r>
              <a:rPr lang="en-US" i="1" dirty="0"/>
              <a:t>A</a:t>
            </a:r>
            <a:r>
              <a:rPr lang="en-US" i="1" baseline="30000" dirty="0"/>
              <a:t>c </a:t>
            </a:r>
            <a:r>
              <a:rPr lang="en-US" i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the positive integers, </a:t>
            </a:r>
            <a:r>
              <a:rPr lang="en-US" dirty="0"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/>
              </a:rPr>
              <a:t> |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&gt; 70}</a:t>
            </a:r>
            <a:r>
              <a:rPr lang="en-US" baseline="30000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 = </a:t>
            </a:r>
            <a:r>
              <a:rPr lang="en-US" dirty="0"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/>
              </a:rPr>
              <a:t> |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≤ 70}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57700" y="5263215"/>
            <a:ext cx="3437196" cy="1455364"/>
            <a:chOff x="5562600" y="4716836"/>
            <a:chExt cx="3437196" cy="1455364"/>
          </a:xfrm>
        </p:grpSpPr>
        <p:grpSp>
          <p:nvGrpSpPr>
            <p:cNvPr id="27" name="Group 19"/>
            <p:cNvGrpSpPr/>
            <p:nvPr/>
          </p:nvGrpSpPr>
          <p:grpSpPr>
            <a:xfrm>
              <a:off x="5562600" y="4724400"/>
              <a:ext cx="2971800" cy="1447800"/>
              <a:chOff x="5562600" y="4724400"/>
              <a:chExt cx="2971800" cy="1447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562600" y="4724400"/>
                <a:ext cx="2971800" cy="1447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096000" y="5029200"/>
                <a:ext cx="1219200" cy="990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248400" y="5181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61596" y="471683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U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19600" y="481755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for Complement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17942" y="539091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ea typeface="Cambria Math" pitchFamily="18" charset="0"/>
              </a:rPr>
              <a:t>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The </a:t>
            </a:r>
            <a:r>
              <a:rPr lang="en-US" b="1" dirty="0"/>
              <a:t>symmetric difference </a:t>
            </a:r>
            <a:r>
              <a:rPr lang="en-US" dirty="0"/>
              <a:t>of sets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br>
              <a:rPr lang="en-US" dirty="0"/>
            </a:br>
            <a:r>
              <a:rPr lang="en-US" dirty="0">
                <a:ea typeface="Cambria Math" pitchFamily="18" charset="0"/>
              </a:rPr>
              <a:t>A⊕B</a:t>
            </a:r>
            <a:r>
              <a:rPr lang="en-US" dirty="0"/>
              <a:t> is the set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{1, 2, 3, 4, 5} 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={4, 5, 6, 7, 8}, A⊕B = {1, 2, 3, 6, 7, 8}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87366" y="2708596"/>
            <a:ext cx="3051810" cy="3829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04463" y="4876801"/>
            <a:ext cx="854869" cy="257175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085262" y="4800600"/>
            <a:ext cx="3493476" cy="2057400"/>
            <a:chOff x="4953000" y="3581400"/>
            <a:chExt cx="3493476" cy="2057400"/>
          </a:xfrm>
        </p:grpSpPr>
        <p:sp>
          <p:nvSpPr>
            <p:cNvPr id="10" name="Rectangle 9"/>
            <p:cNvSpPr/>
            <p:nvPr/>
          </p:nvSpPr>
          <p:spPr>
            <a:xfrm>
              <a:off x="4953000" y="3581400"/>
              <a:ext cx="3352800" cy="205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399" y="4191001"/>
              <a:ext cx="1312985" cy="130342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199" y="4191001"/>
              <a:ext cx="1312985" cy="130342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3799" y="4210725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2600" y="464386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464386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172199" y="4319336"/>
              <a:ext cx="574431" cy="11028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75862" y="426394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</a:p>
        </p:txBody>
      </p:sp>
      <p:cxnSp>
        <p:nvCxnSpPr>
          <p:cNvPr id="32" name="Straight Arrow Connector 31"/>
          <p:cNvCxnSpPr>
            <a:stCxn id="9" idx="2"/>
          </p:cNvCxnSpPr>
          <p:nvPr/>
        </p:nvCxnSpPr>
        <p:spPr>
          <a:xfrm rot="16200000" flipH="1">
            <a:off x="5722968" y="5142905"/>
            <a:ext cx="276225" cy="25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rot="5400000">
            <a:off x="5418169" y="5096471"/>
            <a:ext cx="276225" cy="35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42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6C66-EB8D-2447-9B68-6937696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 Set Operations – </a:t>
            </a:r>
            <a:br>
              <a:rPr lang="en-US"/>
            </a:br>
            <a:r>
              <a:rPr lang="en-US"/>
              <a:t>Propositional Calculus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AF7F-B96A-7D47-90F0-C8ED392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corresponds to </a:t>
            </a:r>
            <a:r>
              <a:rPr lang="en-US" dirty="0" err="1">
                <a:ea typeface="Cambria Math"/>
              </a:rPr>
              <a:t>∨ 		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∪</a:t>
            </a:r>
            <a:r>
              <a:rPr lang="en-US" i="1" dirty="0">
                <a:ea typeface="Cambria Math"/>
              </a:rPr>
              <a:t> B = {x|x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A </a:t>
            </a:r>
            <a:r>
              <a:rPr lang="en-US" dirty="0" err="1">
                <a:ea typeface="Cambria Math"/>
              </a:rPr>
              <a:t>∨</a:t>
            </a:r>
            <a:r>
              <a:rPr lang="en-US" i="1" dirty="0" err="1">
                <a:ea typeface="Cambria Math"/>
              </a:rPr>
              <a:t> 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B}</a:t>
            </a:r>
          </a:p>
          <a:p>
            <a:pPr marL="0" indent="0">
              <a:buNone/>
            </a:pPr>
            <a:endParaRPr lang="en-US" i="1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corresponds to ∧		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∩</a:t>
            </a:r>
            <a:r>
              <a:rPr lang="en-US" i="1" dirty="0">
                <a:ea typeface="Cambria Math"/>
              </a:rPr>
              <a:t> B = {x|x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/>
              </a:rPr>
              <a:t>∧</a:t>
            </a:r>
            <a:r>
              <a:rPr lang="en-US" i="1" dirty="0" err="1">
                <a:ea typeface="Cambria Math"/>
              </a:rPr>
              <a:t> 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B}</a:t>
            </a:r>
          </a:p>
          <a:p>
            <a:pPr marL="0" indent="0">
              <a:buNone/>
            </a:pPr>
            <a:endParaRPr lang="en-US" i="1" dirty="0">
              <a:ea typeface="Cambria Math"/>
            </a:endParaRPr>
          </a:p>
          <a:p>
            <a:pPr marL="0" indent="0">
              <a:buNone/>
            </a:pPr>
            <a:r>
              <a:rPr lang="en-US" i="1" dirty="0"/>
              <a:t>Ā </a:t>
            </a:r>
            <a:r>
              <a:rPr lang="en-US" dirty="0"/>
              <a:t>corresponds to </a:t>
            </a:r>
            <a:r>
              <a:rPr lang="en-US" dirty="0">
                <a:ea typeface="Cambria Math"/>
              </a:rPr>
              <a:t>¬		</a:t>
            </a:r>
            <a:r>
              <a:rPr lang="en-US" i="1" dirty="0"/>
              <a:t> 	Ā = </a:t>
            </a:r>
            <a:r>
              <a:rPr lang="en-US" i="1" dirty="0">
                <a:ea typeface="Cambria Math"/>
              </a:rPr>
              <a:t>{x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U |</a:t>
            </a:r>
            <a:r>
              <a:rPr lang="en-US" dirty="0">
                <a:ea typeface="Cambria Math"/>
              </a:rPr>
              <a:t> ¬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A} = {x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U |</a:t>
            </a:r>
            <a:r>
              <a:rPr lang="en-US" dirty="0">
                <a:ea typeface="Cambria Math"/>
              </a:rPr>
              <a:t> ¬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∉</a:t>
            </a:r>
            <a:r>
              <a:rPr lang="en-US" i="1" dirty="0">
                <a:ea typeface="Cambria Math"/>
              </a:rPr>
              <a:t> A}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⊕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corresponds to </a:t>
            </a:r>
            <a:r>
              <a:rPr lang="en-US" dirty="0">
                <a:ea typeface="Cambria Math" pitchFamily="18" charset="0"/>
              </a:rPr>
              <a:t>⊕ </a:t>
            </a:r>
            <a:r>
              <a:rPr lang="en-US" dirty="0">
                <a:ea typeface="Cambria Math"/>
              </a:rPr>
              <a:t>		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 pitchFamily="18" charset="0"/>
              </a:rPr>
              <a:t>⊕</a:t>
            </a:r>
            <a:r>
              <a:rPr lang="en-US" i="1" dirty="0">
                <a:ea typeface="Cambria Math"/>
              </a:rPr>
              <a:t> B = {x|x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 pitchFamily="18" charset="0"/>
              </a:rPr>
              <a:t>⊕</a:t>
            </a:r>
            <a:r>
              <a:rPr lang="en-US" i="1" dirty="0" err="1">
                <a:ea typeface="Cambria Math"/>
              </a:rPr>
              <a:t> 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B}</a:t>
            </a:r>
          </a:p>
          <a:p>
            <a:pPr marL="0" indent="0">
              <a:buNone/>
            </a:pPr>
            <a:endParaRPr lang="en-US" i="1" dirty="0">
              <a:ea typeface="Cambria Math"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974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F98A-9A73-B046-80AB-97FF4B3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of Set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1477-53CA-0A49-9A69-94B323FF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Inclusion-Exclusion</a:t>
            </a:r>
          </a:p>
          <a:p>
            <a:pPr marL="0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|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∪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 = |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 + |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>
                <a:latin typeface="Cambria Math" pitchFamily="18" charset="0"/>
                <a:ea typeface="Cambria Math" pitchFamily="18" charset="0"/>
              </a:rPr>
              <a:t>| </a:t>
            </a:r>
            <a:r>
              <a:rPr lang="en-US">
                <a:latin typeface="Cambria Math"/>
                <a:ea typeface="Cambria Math"/>
              </a:rPr>
              <a:t>−</a:t>
            </a:r>
            <a:r>
              <a:rPr lang="en-US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∩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|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5A1EABEF-EFA1-9A49-8673-1CD5190F12EC}"/>
              </a:ext>
            </a:extLst>
          </p:cNvPr>
          <p:cNvGrpSpPr/>
          <p:nvPr/>
        </p:nvGrpSpPr>
        <p:grpSpPr>
          <a:xfrm>
            <a:off x="4662853" y="4067908"/>
            <a:ext cx="3429000" cy="1447800"/>
            <a:chOff x="5715000" y="4724400"/>
            <a:chExt cx="3429000" cy="1447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6B3A51-7869-D647-A3C0-B8F0F115AED7}"/>
                </a:ext>
              </a:extLst>
            </p:cNvPr>
            <p:cNvSpPr/>
            <p:nvPr/>
          </p:nvSpPr>
          <p:spPr>
            <a:xfrm>
              <a:off x="6934200" y="5105400"/>
              <a:ext cx="533400" cy="838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4DB44C1F-AE54-5245-8123-E997FA5291FB}"/>
                </a:ext>
              </a:extLst>
            </p:cNvPr>
            <p:cNvGrpSpPr/>
            <p:nvPr/>
          </p:nvGrpSpPr>
          <p:grpSpPr>
            <a:xfrm>
              <a:off x="5715000" y="4724400"/>
              <a:ext cx="2971800" cy="1447800"/>
              <a:chOff x="5715000" y="4724400"/>
              <a:chExt cx="2971800" cy="1447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5A3F9C-2E36-154E-8266-A6FB3817AC48}"/>
                  </a:ext>
                </a:extLst>
              </p:cNvPr>
              <p:cNvSpPr/>
              <p:nvPr/>
            </p:nvSpPr>
            <p:spPr>
              <a:xfrm>
                <a:off x="5715000" y="4724400"/>
                <a:ext cx="2971800" cy="144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9">
                <a:extLst>
                  <a:ext uri="{FF2B5EF4-FFF2-40B4-BE49-F238E27FC236}">
                    <a16:creationId xmlns:a16="http://schemas.microsoft.com/office/drawing/2014/main" id="{7C4C30C4-3435-9A4A-830D-1A35CE606BB1}"/>
                  </a:ext>
                </a:extLst>
              </p:cNvPr>
              <p:cNvGrpSpPr/>
              <p:nvPr/>
            </p:nvGrpSpPr>
            <p:grpSpPr>
              <a:xfrm>
                <a:off x="6248400" y="5029200"/>
                <a:ext cx="1905000" cy="990600"/>
                <a:chOff x="6248400" y="5029200"/>
                <a:chExt cx="1905000" cy="99060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F486F87-08FD-2A44-9616-1CC141B5AC8F}"/>
                    </a:ext>
                  </a:extLst>
                </p:cNvPr>
                <p:cNvSpPr/>
                <p:nvPr/>
              </p:nvSpPr>
              <p:spPr>
                <a:xfrm>
                  <a:off x="6248400" y="5029200"/>
                  <a:ext cx="1219200" cy="990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C1AF13C-2D56-EE4B-88E7-EBE8A05D09C0}"/>
                    </a:ext>
                  </a:extLst>
                </p:cNvPr>
                <p:cNvSpPr/>
                <p:nvPr/>
              </p:nvSpPr>
              <p:spPr>
                <a:xfrm>
                  <a:off x="6934200" y="5029200"/>
                  <a:ext cx="1219200" cy="990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21">
              <a:extLst>
                <a:ext uri="{FF2B5EF4-FFF2-40B4-BE49-F238E27FC236}">
                  <a16:creationId xmlns:a16="http://schemas.microsoft.com/office/drawing/2014/main" id="{8B77A16C-FEEA-E341-A5C1-F33707229608}"/>
                </a:ext>
              </a:extLst>
            </p:cNvPr>
            <p:cNvGrpSpPr/>
            <p:nvPr/>
          </p:nvGrpSpPr>
          <p:grpSpPr>
            <a:xfrm>
              <a:off x="6474068" y="4800600"/>
              <a:ext cx="2669932" cy="826532"/>
              <a:chOff x="6474068" y="4800600"/>
              <a:chExt cx="2669932" cy="8265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930565-CA24-0D46-95C7-327971996212}"/>
                  </a:ext>
                </a:extLst>
              </p:cNvPr>
              <p:cNvSpPr txBox="1"/>
              <p:nvPr/>
            </p:nvSpPr>
            <p:spPr>
              <a:xfrm>
                <a:off x="83058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U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1A807D-5CE2-1049-9B0A-CDAC067AAA93}"/>
                  </a:ext>
                </a:extLst>
              </p:cNvPr>
              <p:cNvSpPr txBox="1"/>
              <p:nvPr/>
            </p:nvSpPr>
            <p:spPr>
              <a:xfrm>
                <a:off x="6474068" y="52565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19B1A-0F8D-2149-937F-1F2C73CD0F4A}"/>
                  </a:ext>
                </a:extLst>
              </p:cNvPr>
              <p:cNvSpPr txBox="1"/>
              <p:nvPr/>
            </p:nvSpPr>
            <p:spPr>
              <a:xfrm>
                <a:off x="7620000" y="5257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A52EFA-16A4-C848-9B70-277B24B812BE}"/>
              </a:ext>
            </a:extLst>
          </p:cNvPr>
          <p:cNvSpPr txBox="1"/>
          <p:nvPr/>
        </p:nvSpPr>
        <p:spPr>
          <a:xfrm>
            <a:off x="4290645" y="358009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  <a:r>
              <a:rPr lang="en-US" dirty="0">
                <a:ea typeface="Cambria Math"/>
              </a:rPr>
              <a:t>  for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A</a:t>
            </a:r>
            <a:r>
              <a:rPr lang="en-US" dirty="0">
                <a:ea typeface="Cambria Math" pitchFamily="18" charset="0"/>
              </a:rPr>
              <a:t> ∩ </a:t>
            </a:r>
            <a:r>
              <a:rPr lang="en-US" i="1" dirty="0">
                <a:ea typeface="Cambria Math" pitchFamily="18" charset="0"/>
              </a:rPr>
              <a:t>B, A</a:t>
            </a:r>
            <a:r>
              <a:rPr lang="en-US" dirty="0">
                <a:ea typeface="Cambria Math" pitchFamily="18" charset="0"/>
              </a:rPr>
              <a:t> ∪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ea typeface="Cambria Math"/>
              </a:rPr>
              <a:t> 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18867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A7F0-F125-8E4A-B65A-004A401C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212-FF57-5D4D-A840-228D4CE0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  <a:p>
            <a:r>
              <a:rPr lang="en-US"/>
              <a:t>Analogy to Propositional Logic</a:t>
            </a:r>
          </a:p>
          <a:p>
            <a:r>
              <a:rPr lang="en-US"/>
              <a:t>Inclusion-Exclusion</a:t>
            </a:r>
          </a:p>
        </p:txBody>
      </p:sp>
    </p:spTree>
    <p:extLst>
      <p:ext uri="{BB962C8B-B14F-4D97-AF65-F5344CB8AC3E}">
        <p14:creationId xmlns:p14="http://schemas.microsoft.com/office/powerpoint/2010/main" val="2409783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BD62-B620-D54E-B515-75ECA3C3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19: Set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C7A5-5401-3E43-8676-F8DCBFDC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Identities</a:t>
            </a:r>
          </a:p>
          <a:p>
            <a:r>
              <a:rPr lang="en-US"/>
              <a:t>Proving set identities</a:t>
            </a:r>
          </a:p>
        </p:txBody>
      </p:sp>
    </p:spTree>
    <p:extLst>
      <p:ext uri="{BB962C8B-B14F-4D97-AF65-F5344CB8AC3E}">
        <p14:creationId xmlns:p14="http://schemas.microsoft.com/office/powerpoint/2010/main" val="3628998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40FA-FEC0-CB4A-AF18-FCDA3F1A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FA251-EC02-8F41-A872-1A7636431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Set Identities can be understood as analogues of logical equivalences in propositional logic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1"/>
                  <a:t>Example</a:t>
                </a:r>
                <a:r>
                  <a:rPr lang="en-US"/>
                  <a:t>: First De Morgan Law for Sets: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CH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CH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CH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H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corresponds to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8FA251-EC02-8F41-A872-1A7636431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3725"/>
                <a:ext cx="10515600" cy="4351338"/>
              </a:xfrm>
              <a:blipFill>
                <a:blip r:embed="rId2"/>
                <a:stretch>
                  <a:fillRect l="-1086" t="-23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7image54685680">
            <a:extLst>
              <a:ext uri="{FF2B5EF4-FFF2-40B4-BE49-F238E27FC236}">
                <a16:creationId xmlns:a16="http://schemas.microsoft.com/office/drawing/2014/main" id="{C2289ECB-21C4-3443-81AC-12EE5F232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09" y="4314092"/>
            <a:ext cx="3124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23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approaches to prove set identities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Use set builder notation and propositional logic.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Prove that each set (side of the identity) is a subset of the other.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Membership Tables: Verify that elements in the same combination of sets always either belong or do not belong to the same side of the identity.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46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Set-Builder Notation: First De Morgan Law</a:t>
            </a:r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1981200"/>
            <a:ext cx="8465820" cy="2731770"/>
          </a:xfrm>
        </p:spPr>
      </p:pic>
      <p:sp>
        <p:nvSpPr>
          <p:cNvPr id="4" name="Isosceles Triangle 3"/>
          <p:cNvSpPr/>
          <p:nvPr/>
        </p:nvSpPr>
        <p:spPr>
          <a:xfrm rot="5400000" flipV="1">
            <a:off x="9829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set</a:t>
            </a:r>
            <a:r>
              <a:rPr lang="en-US" dirty="0"/>
              <a:t> is an unordered collection of objects.</a:t>
            </a:r>
          </a:p>
          <a:p>
            <a:pPr lvl="1"/>
            <a:r>
              <a:rPr lang="en-US" dirty="0"/>
              <a:t> the students in this class</a:t>
            </a:r>
          </a:p>
          <a:p>
            <a:pPr lvl="1"/>
            <a:r>
              <a:rPr lang="en-US" dirty="0"/>
              <a:t> the chairs in this room</a:t>
            </a:r>
          </a:p>
          <a:p>
            <a:endParaRPr lang="en-US" dirty="0"/>
          </a:p>
          <a:p>
            <a:r>
              <a:rPr lang="en-US" dirty="0"/>
              <a:t>The objects in a set are called the </a:t>
            </a:r>
            <a:r>
              <a:rPr lang="en-US" b="1" dirty="0"/>
              <a:t>elements </a:t>
            </a:r>
            <a:r>
              <a:rPr lang="en-US" dirty="0"/>
              <a:t>of the set. </a:t>
            </a:r>
          </a:p>
          <a:p>
            <a:r>
              <a:rPr lang="en-US" dirty="0"/>
              <a:t>A set is said to </a:t>
            </a:r>
            <a:r>
              <a:rPr lang="en-US" b="1" dirty="0"/>
              <a:t>contain</a:t>
            </a:r>
            <a:r>
              <a:rPr lang="en-US" dirty="0"/>
              <a:t> its elements.</a:t>
            </a:r>
          </a:p>
          <a:p>
            <a:endParaRPr lang="en-US" dirty="0"/>
          </a:p>
          <a:p>
            <a:r>
              <a:rPr lang="en-US" dirty="0"/>
              <a:t>The notation  </a:t>
            </a:r>
            <a:r>
              <a:rPr lang="en-US" b="1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∈ </a:t>
            </a:r>
            <a:r>
              <a:rPr lang="en-US" b="1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 </a:t>
            </a:r>
            <a:r>
              <a:rPr lang="en-US" dirty="0"/>
              <a:t>denotes that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 is an element of the set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 is not an element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, write </a:t>
            </a:r>
            <a:r>
              <a:rPr lang="en-US" b="1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b="1" dirty="0">
                <a:ea typeface="Cambria Math"/>
              </a:rPr>
              <a:t>∉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b="1" i="1" dirty="0">
                <a:ea typeface="Cambria Math" pitchFamily="18" charset="0"/>
              </a:rPr>
              <a:t>A</a:t>
            </a:r>
            <a:r>
              <a:rPr lang="en-US" b="1" dirty="0">
                <a:ea typeface="Cambria Math" pitchFamily="18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776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BC7-3247-CA49-BD19-54652E10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Proof</a:t>
            </a:r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44004581-824E-EA46-976E-E7F4658208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990793" y="1825625"/>
            <a:ext cx="2534603" cy="377190"/>
          </a:xfrm>
          <a:prstGeom prst="rect">
            <a:avLst/>
          </a:prstGeom>
        </p:spPr>
      </p:pic>
      <p:pic>
        <p:nvPicPr>
          <p:cNvPr id="7" name="Picture 6" descr="addin_tmp.png">
            <a:extLst>
              <a:ext uri="{FF2B5EF4-FFF2-40B4-BE49-F238E27FC236}">
                <a16:creationId xmlns:a16="http://schemas.microsoft.com/office/drawing/2014/main" id="{948C9C40-A288-3A42-A8B8-CD35C7DBCE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38200" y="3154521"/>
            <a:ext cx="5070231" cy="1610561"/>
          </a:xfrm>
          <a:prstGeom prst="rect">
            <a:avLst/>
          </a:prstGeom>
        </p:spPr>
      </p:pic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id="{CB5B46DE-BD81-2747-996A-EEC701D8753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579504" y="1825625"/>
            <a:ext cx="2534603" cy="377190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A5DE191A-DEDF-4146-B3CA-8C334CEAEB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233746" y="3154521"/>
            <a:ext cx="5456799" cy="16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85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C758-EFC0-C14D-B3B6-27162847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Set Identities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3CCE2E-AE71-F548-932E-996E7F3EDE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4100" y="2540794"/>
            <a:ext cx="4749800" cy="2921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60A198-FEEE-B14F-8867-A2822066A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1750" y="2394744"/>
            <a:ext cx="4762500" cy="3213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A7B7C-76AF-A94A-85D6-19A784F6EF55}"/>
              </a:ext>
            </a:extLst>
          </p:cNvPr>
          <p:cNvSpPr txBox="1"/>
          <p:nvPr/>
        </p:nvSpPr>
        <p:spPr>
          <a:xfrm>
            <a:off x="1950916" y="6088618"/>
            <a:ext cx="797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they have all correspondents in propositional logic, and carry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113466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DE4-487F-634C-99C1-23DE341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Membership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59D3D-CCC8-184B-8A97-FBECFD94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a membership table to show that the distributive law holds.</a:t>
            </a:r>
          </a:p>
          <a:p>
            <a:endParaRPr lang="en-US"/>
          </a:p>
        </p:txBody>
      </p:sp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7D6B0CBC-BB25-6F40-B0D2-F2C6AC6AE1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05200" y="2362201"/>
            <a:ext cx="5520690" cy="38290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8653889-6B83-494F-A6F0-BE7813D3A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638336"/>
              </p:ext>
            </p:extLst>
          </p:nvPr>
        </p:nvGraphicFramePr>
        <p:xfrm>
          <a:off x="2268415" y="2894171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id="{47AC155F-D6A0-7A40-B34F-66A1D88789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11416" y="2970372"/>
            <a:ext cx="668655" cy="180975"/>
          </a:xfrm>
          <a:prstGeom prst="rect">
            <a:avLst/>
          </a:prstGeom>
        </p:spPr>
      </p:pic>
      <p:pic>
        <p:nvPicPr>
          <p:cNvPr id="9" name="Picture 8" descr="addin_tmp.png">
            <a:extLst>
              <a:ext uri="{FF2B5EF4-FFF2-40B4-BE49-F238E27FC236}">
                <a16:creationId xmlns:a16="http://schemas.microsoft.com/office/drawing/2014/main" id="{9D36DACF-3C2C-754F-8AAD-2FBD388294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325815" y="2970371"/>
            <a:ext cx="1322070" cy="255270"/>
          </a:xfrm>
          <a:prstGeom prst="rect">
            <a:avLst/>
          </a:prstGeom>
        </p:spPr>
      </p:pic>
      <p:pic>
        <p:nvPicPr>
          <p:cNvPr id="10" name="Picture 9" descr="addin_tmp.png">
            <a:extLst>
              <a:ext uri="{FF2B5EF4-FFF2-40B4-BE49-F238E27FC236}">
                <a16:creationId xmlns:a16="http://schemas.microsoft.com/office/drawing/2014/main" id="{AD03E846-8EFA-B246-ACC7-372A26EFCE3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849815" y="2970371"/>
            <a:ext cx="655320" cy="182880"/>
          </a:xfrm>
          <a:prstGeom prst="rect">
            <a:avLst/>
          </a:prstGeom>
        </p:spPr>
      </p:pic>
      <p:pic>
        <p:nvPicPr>
          <p:cNvPr id="11" name="Picture 10" descr="addin_tmp.png">
            <a:extLst>
              <a:ext uri="{FF2B5EF4-FFF2-40B4-BE49-F238E27FC236}">
                <a16:creationId xmlns:a16="http://schemas.microsoft.com/office/drawing/2014/main" id="{6D3FF1E8-7C82-DE41-925D-D0B438E6FB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688015" y="2970371"/>
            <a:ext cx="655320" cy="182880"/>
          </a:xfrm>
          <a:prstGeom prst="rect">
            <a:avLst/>
          </a:prstGeom>
        </p:spPr>
      </p:pic>
      <p:pic>
        <p:nvPicPr>
          <p:cNvPr id="12" name="Picture 11" descr="addin_tmp.png">
            <a:extLst>
              <a:ext uri="{FF2B5EF4-FFF2-40B4-BE49-F238E27FC236}">
                <a16:creationId xmlns:a16="http://schemas.microsoft.com/office/drawing/2014/main" id="{6365371B-E581-D645-8B03-4D841E482F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678616" y="2970371"/>
            <a:ext cx="1971675" cy="255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F6CDB0-BCB0-3D40-A49F-FE8415489806}"/>
              </a:ext>
            </a:extLst>
          </p:cNvPr>
          <p:cNvSpPr txBox="1"/>
          <p:nvPr/>
        </p:nvSpPr>
        <p:spPr>
          <a:xfrm>
            <a:off x="3177679" y="6375716"/>
            <a:ext cx="599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you can read the column name A as the predicate </a:t>
            </a:r>
            <a:r>
              <a:rPr lang="en-US" i="1" dirty="0">
                <a:ea typeface="Cambria Math"/>
              </a:rPr>
              <a:t>x </a:t>
            </a:r>
            <a:r>
              <a:rPr lang="en-US" dirty="0">
                <a:ea typeface="Cambria Math"/>
              </a:rPr>
              <a:t>∈</a:t>
            </a:r>
            <a:r>
              <a:rPr lang="en-US" i="1" dirty="0">
                <a:ea typeface="Cambria Math"/>
              </a:rPr>
              <a:t> A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582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Unions and Intersections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union and intersection are associative, we can introduce the following notations</a:t>
            </a:r>
          </a:p>
          <a:p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be an indexed collection of sets.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39309" y="3701561"/>
            <a:ext cx="3497337" cy="802848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39310" y="4639346"/>
            <a:ext cx="3599742" cy="8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6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1785-2D40-4D4E-BB14-0A3386C1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F12-F875-D542-AD35-3F74E508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i="1" dirty="0"/>
              <a:t>i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…, let </a:t>
            </a:r>
            <a:r>
              <a:rPr lang="en-US" i="1" dirty="0"/>
              <a:t>A</a:t>
            </a:r>
            <a:r>
              <a:rPr lang="en-US" baseline="-25000" dirty="0"/>
              <a:t>i 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dirty="0"/>
              <a:t>,  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 </a:t>
            </a:r>
            <a:r>
              <a:rPr lang="en-US" i="1" dirty="0" err="1"/>
              <a:t>i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….}. Then,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9336EA6-A2A4-E749-B722-0E7DEEEA0A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49551" y="2678693"/>
            <a:ext cx="6070893" cy="890984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4280728D-93A3-134E-A34B-74454DC33B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49551" y="4088423"/>
            <a:ext cx="7963072" cy="8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5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42A0-B4F9-C749-A05D-28232424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8F43-8D4E-F241-9500-1BE4C46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identities as analogous to propositional logical equivalences</a:t>
            </a:r>
          </a:p>
          <a:p>
            <a:r>
              <a:rPr lang="en-US"/>
              <a:t>Proof by</a:t>
            </a:r>
          </a:p>
          <a:p>
            <a:pPr lvl="1"/>
            <a:r>
              <a:rPr lang="en-US" dirty="0"/>
              <a:t>Set builder notation</a:t>
            </a:r>
          </a:p>
          <a:p>
            <a:pPr lvl="1"/>
            <a:r>
              <a:rPr lang="en-US" dirty="0"/>
              <a:t>Subset relationship</a:t>
            </a:r>
          </a:p>
          <a:p>
            <a:pPr lvl="1"/>
            <a:r>
              <a:rPr lang="en-US" dirty="0"/>
              <a:t>Truth table</a:t>
            </a:r>
          </a:p>
          <a:p>
            <a:r>
              <a:rPr lang="en-US" dirty="0"/>
              <a:t>Generalised union and intersection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6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2.3</a:t>
            </a:r>
          </a:p>
        </p:txBody>
      </p:sp>
    </p:spTree>
    <p:extLst>
      <p:ext uri="{BB962C8B-B14F-4D97-AF65-F5344CB8AC3E}">
        <p14:creationId xmlns:p14="http://schemas.microsoft.com/office/powerpoint/2010/main" val="87832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EE6-D081-D642-A8DD-61388B5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20: Introduction to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22EA-D89B-D84D-9BBF-9A1738F0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Function</a:t>
            </a:r>
          </a:p>
          <a:p>
            <a:r>
              <a:rPr lang="en-US" dirty="0"/>
              <a:t>Injection, Surjection, </a:t>
            </a:r>
            <a:r>
              <a:rPr lang="en-US" dirty="0" err="1"/>
              <a:t>Bijection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2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nonempty sets. </a:t>
            </a:r>
            <a:r>
              <a:rPr lang="en-GB"/>
              <a:t>A </a:t>
            </a:r>
            <a:r>
              <a:rPr lang="en-GB" b="1"/>
              <a:t>function</a:t>
            </a:r>
            <a:r>
              <a:rPr lang="en-GB" i="1"/>
              <a:t> f </a:t>
            </a:r>
            <a:r>
              <a:rPr lang="en-GB"/>
              <a:t>from </a:t>
            </a:r>
            <a:r>
              <a:rPr lang="en-GB" i="1"/>
              <a:t>A </a:t>
            </a:r>
            <a:r>
              <a:rPr lang="en-GB"/>
              <a:t>to </a:t>
            </a:r>
            <a:r>
              <a:rPr lang="en-GB" i="1"/>
              <a:t>B </a:t>
            </a:r>
            <a:r>
              <a:rPr lang="en-GB"/>
              <a:t>is an assignment of exactly one element of </a:t>
            </a:r>
            <a:r>
              <a:rPr lang="en-GB" i="1"/>
              <a:t>B </a:t>
            </a:r>
            <a:r>
              <a:rPr lang="en-GB"/>
              <a:t>to each element of </a:t>
            </a:r>
            <a:r>
              <a:rPr lang="en-GB" i="1"/>
              <a:t>A</a:t>
            </a:r>
            <a:r>
              <a:rPr lang="en-GB"/>
              <a:t>. </a:t>
            </a:r>
          </a:p>
          <a:p>
            <a:pPr>
              <a:buNone/>
            </a:pPr>
            <a:r>
              <a:rPr lang="en-GB"/>
              <a:t>If </a:t>
            </a:r>
            <a:r>
              <a:rPr lang="en-GB" i="1"/>
              <a:t>f </a:t>
            </a:r>
            <a:r>
              <a:rPr lang="en-GB"/>
              <a:t>is a function from </a:t>
            </a:r>
            <a:r>
              <a:rPr lang="en-GB" i="1"/>
              <a:t>A </a:t>
            </a:r>
            <a:r>
              <a:rPr lang="en-GB"/>
              <a:t>to </a:t>
            </a:r>
            <a:r>
              <a:rPr lang="en-GB" i="1"/>
              <a:t>B</a:t>
            </a:r>
            <a:r>
              <a:rPr lang="en-GB"/>
              <a:t>, we write </a:t>
            </a:r>
            <a:r>
              <a:rPr lang="en-GB" i="1"/>
              <a:t>f </a:t>
            </a:r>
            <a:r>
              <a:rPr lang="en-GB"/>
              <a:t>: </a:t>
            </a:r>
            <a:r>
              <a:rPr lang="en-GB" i="1"/>
              <a:t>A</a:t>
            </a:r>
            <a:r>
              <a:rPr lang="en-GB"/>
              <a:t>→</a:t>
            </a:r>
            <a:r>
              <a:rPr lang="en-GB" i="1"/>
              <a:t>B</a:t>
            </a:r>
            <a:r>
              <a:rPr lang="en-GB"/>
              <a:t>. </a:t>
            </a:r>
          </a:p>
          <a:p>
            <a:pPr>
              <a:buNone/>
            </a:pPr>
            <a:r>
              <a:rPr lang="en-GB"/>
              <a:t>We write </a:t>
            </a:r>
            <a:r>
              <a:rPr lang="en-GB" i="1"/>
              <a:t>f 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) = </a:t>
            </a:r>
            <a:r>
              <a:rPr lang="en-GB" i="1"/>
              <a:t>b </a:t>
            </a:r>
            <a:r>
              <a:rPr lang="en-GB"/>
              <a:t>if </a:t>
            </a:r>
            <a:r>
              <a:rPr lang="en-GB" i="1"/>
              <a:t>b </a:t>
            </a:r>
            <a:r>
              <a:rPr lang="en-GB"/>
              <a:t>is the unique element of </a:t>
            </a:r>
            <a:r>
              <a:rPr lang="en-GB" i="1"/>
              <a:t>B </a:t>
            </a:r>
            <a:r>
              <a:rPr lang="en-GB"/>
              <a:t>assigned by the function </a:t>
            </a:r>
            <a:r>
              <a:rPr lang="en-GB" i="1"/>
              <a:t>f  </a:t>
            </a:r>
            <a:r>
              <a:rPr lang="en-GB"/>
              <a:t>to the element </a:t>
            </a:r>
            <a:r>
              <a:rPr lang="en-GB" i="1"/>
              <a:t>a </a:t>
            </a:r>
            <a:r>
              <a:rPr lang="en-GB"/>
              <a:t>of </a:t>
            </a:r>
            <a:r>
              <a:rPr lang="en-GB" i="1"/>
              <a:t>A</a:t>
            </a:r>
            <a:r>
              <a:rPr lang="en-GB"/>
              <a:t>.</a:t>
            </a:r>
          </a:p>
          <a:p>
            <a:pPr>
              <a:buNone/>
            </a:pPr>
            <a:endParaRPr lang="en-US" dirty="0">
              <a:ea typeface="Cambria Math" pitchFamily="18" charset="0"/>
              <a:sym typeface="Wingdings" pitchFamily="2" charset="2"/>
            </a:endParaRPr>
          </a:p>
          <a:p>
            <a:r>
              <a:rPr lang="en-US" dirty="0">
                <a:ea typeface="Cambria Math" pitchFamily="18" charset="0"/>
                <a:sym typeface="Wingdings" pitchFamily="2" charset="2"/>
              </a:rPr>
              <a:t>Functions are sometimes called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or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.</a:t>
            </a:r>
            <a:endParaRPr lang="en-US" b="1" dirty="0"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88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FDE2-94DB-D142-B4BC-376787DE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B7515-6D12-B347-9827-7E7593E039DB}"/>
              </a:ext>
            </a:extLst>
          </p:cNvPr>
          <p:cNvSpPr txBox="1"/>
          <p:nvPr/>
        </p:nvSpPr>
        <p:spPr>
          <a:xfrm>
            <a:off x="185551" y="45383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7EFF1-C3D4-DF43-B78A-7D1AE5CE3CB0}"/>
              </a:ext>
            </a:extLst>
          </p:cNvPr>
          <p:cNvSpPr txBox="1"/>
          <p:nvPr/>
        </p:nvSpPr>
        <p:spPr>
          <a:xfrm>
            <a:off x="180108" y="330924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39720-4FE5-D845-A189-A477BD76B7D0}"/>
              </a:ext>
            </a:extLst>
          </p:cNvPr>
          <p:cNvSpPr txBox="1"/>
          <p:nvPr/>
        </p:nvSpPr>
        <p:spPr>
          <a:xfrm>
            <a:off x="180108" y="266715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B60B98-DB16-A64D-8423-55F479660B23}"/>
              </a:ext>
            </a:extLst>
          </p:cNvPr>
          <p:cNvSpPr txBox="1"/>
          <p:nvPr/>
        </p:nvSpPr>
        <p:spPr>
          <a:xfrm>
            <a:off x="178509" y="394088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885423-ACC8-3144-AD3E-C41296D3F4B6}"/>
              </a:ext>
            </a:extLst>
          </p:cNvPr>
          <p:cNvSpPr/>
          <p:nvPr/>
        </p:nvSpPr>
        <p:spPr>
          <a:xfrm>
            <a:off x="1736766" y="275701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FE555C-6EB9-9F48-B183-22B9ED7C93DA}"/>
              </a:ext>
            </a:extLst>
          </p:cNvPr>
          <p:cNvSpPr/>
          <p:nvPr/>
        </p:nvSpPr>
        <p:spPr>
          <a:xfrm>
            <a:off x="1747651" y="33849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929476-9827-734D-A6DF-DAC8FABDEBB9}"/>
              </a:ext>
            </a:extLst>
          </p:cNvPr>
          <p:cNvSpPr/>
          <p:nvPr/>
        </p:nvSpPr>
        <p:spPr>
          <a:xfrm>
            <a:off x="1736766" y="402043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C7B972-1476-5C4F-8C29-7F66154B01B6}"/>
              </a:ext>
            </a:extLst>
          </p:cNvPr>
          <p:cNvSpPr/>
          <p:nvPr/>
        </p:nvSpPr>
        <p:spPr>
          <a:xfrm>
            <a:off x="1747651" y="46484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4438C5-1252-7448-B18B-C8CBD12A4A7B}"/>
              </a:ext>
            </a:extLst>
          </p:cNvPr>
          <p:cNvSpPr/>
          <p:nvPr/>
        </p:nvSpPr>
        <p:spPr>
          <a:xfrm>
            <a:off x="2847108" y="275701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1ED79B-E532-2C4C-A05F-93487DCD77A2}"/>
              </a:ext>
            </a:extLst>
          </p:cNvPr>
          <p:cNvSpPr/>
          <p:nvPr/>
        </p:nvSpPr>
        <p:spPr>
          <a:xfrm>
            <a:off x="2857993" y="33849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3ECA55-DF82-D649-8D3A-2F369FA07AA3}"/>
              </a:ext>
            </a:extLst>
          </p:cNvPr>
          <p:cNvSpPr/>
          <p:nvPr/>
        </p:nvSpPr>
        <p:spPr>
          <a:xfrm>
            <a:off x="2847108" y="402043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0721D7-0A44-F24C-BA93-C6EE89EE3A8C}"/>
              </a:ext>
            </a:extLst>
          </p:cNvPr>
          <p:cNvSpPr txBox="1"/>
          <p:nvPr/>
        </p:nvSpPr>
        <p:spPr>
          <a:xfrm>
            <a:off x="1389497" y="2368924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A4A2FC-0349-0140-BB13-3E9D0ABF586F}"/>
              </a:ext>
            </a:extLst>
          </p:cNvPr>
          <p:cNvSpPr txBox="1"/>
          <p:nvPr/>
        </p:nvSpPr>
        <p:spPr>
          <a:xfrm>
            <a:off x="2429980" y="2375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F51896-143F-3F43-ADBC-56FD1FED6EA2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1965366" y="2871316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65DE9-449B-8244-A508-349480409A8B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1976251" y="2871316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891AF1-67BB-4D4F-B6BA-59990AB704A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1965366" y="3499285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0F9F86B-7890-DF41-9005-2E6BFBAEDCBC}"/>
              </a:ext>
            </a:extLst>
          </p:cNvPr>
          <p:cNvSpPr txBox="1"/>
          <p:nvPr/>
        </p:nvSpPr>
        <p:spPr>
          <a:xfrm>
            <a:off x="3328420" y="3339821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SSC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9A0165-A756-6F4D-A9B6-A933FA8D3AAB}"/>
              </a:ext>
            </a:extLst>
          </p:cNvPr>
          <p:cNvSpPr txBox="1"/>
          <p:nvPr/>
        </p:nvSpPr>
        <p:spPr>
          <a:xfrm>
            <a:off x="3328419" y="2697723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D5A88-176A-8843-B7B0-1FA04F4323B9}"/>
              </a:ext>
            </a:extLst>
          </p:cNvPr>
          <p:cNvSpPr txBox="1"/>
          <p:nvPr/>
        </p:nvSpPr>
        <p:spPr>
          <a:xfrm>
            <a:off x="3326820" y="3971452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B2CD2-C4BD-414B-93C0-57565E2A9BD8}"/>
              </a:ext>
            </a:extLst>
          </p:cNvPr>
          <p:cNvSpPr txBox="1"/>
          <p:nvPr/>
        </p:nvSpPr>
        <p:spPr>
          <a:xfrm>
            <a:off x="4100565" y="456889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(Paul, Phy2)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CEBB43-ED3F-CB40-A137-0A60E14CB6A3}"/>
              </a:ext>
            </a:extLst>
          </p:cNvPr>
          <p:cNvSpPr txBox="1"/>
          <p:nvPr/>
        </p:nvSpPr>
        <p:spPr>
          <a:xfrm>
            <a:off x="4095122" y="333982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(Maria, Phy1)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F6BA5A-30AA-9E48-9333-F6984A144FF5}"/>
              </a:ext>
            </a:extLst>
          </p:cNvPr>
          <p:cNvSpPr txBox="1"/>
          <p:nvPr/>
        </p:nvSpPr>
        <p:spPr>
          <a:xfrm>
            <a:off x="4095122" y="26977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(Philippe, AICC1)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4220B8-18E1-E745-A4FC-3EEACD1EDC8C}"/>
              </a:ext>
            </a:extLst>
          </p:cNvPr>
          <p:cNvSpPr txBox="1"/>
          <p:nvPr/>
        </p:nvSpPr>
        <p:spPr>
          <a:xfrm>
            <a:off x="4093523" y="3971452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(Maria, AICC1)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A0931E-52C2-AB4A-BA55-14D2780E6410}"/>
              </a:ext>
            </a:extLst>
          </p:cNvPr>
          <p:cNvSpPr/>
          <p:nvPr/>
        </p:nvSpPr>
        <p:spPr>
          <a:xfrm>
            <a:off x="5651780" y="27875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7F3C59-34E7-9D46-BD0D-018BE64D161B}"/>
              </a:ext>
            </a:extLst>
          </p:cNvPr>
          <p:cNvSpPr/>
          <p:nvPr/>
        </p:nvSpPr>
        <p:spPr>
          <a:xfrm>
            <a:off x="5662665" y="34155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07E108-5B3C-0E41-9794-317D01328CEF}"/>
              </a:ext>
            </a:extLst>
          </p:cNvPr>
          <p:cNvSpPr/>
          <p:nvPr/>
        </p:nvSpPr>
        <p:spPr>
          <a:xfrm>
            <a:off x="5651780" y="405100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806B8A-A9A3-EA4F-BB62-977E74711DA1}"/>
              </a:ext>
            </a:extLst>
          </p:cNvPr>
          <p:cNvSpPr/>
          <p:nvPr/>
        </p:nvSpPr>
        <p:spPr>
          <a:xfrm>
            <a:off x="5662665" y="46789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6E784BC-DEF7-BA4B-90A3-3462EE099FBE}"/>
              </a:ext>
            </a:extLst>
          </p:cNvPr>
          <p:cNvSpPr/>
          <p:nvPr/>
        </p:nvSpPr>
        <p:spPr>
          <a:xfrm>
            <a:off x="6762122" y="27875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B7C0C0-49A8-5B4F-AA30-4747E15AFC00}"/>
              </a:ext>
            </a:extLst>
          </p:cNvPr>
          <p:cNvSpPr/>
          <p:nvPr/>
        </p:nvSpPr>
        <p:spPr>
          <a:xfrm>
            <a:off x="6773007" y="34155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2E5107-EC70-454A-B005-08652DC9A11E}"/>
              </a:ext>
            </a:extLst>
          </p:cNvPr>
          <p:cNvSpPr/>
          <p:nvPr/>
        </p:nvSpPr>
        <p:spPr>
          <a:xfrm>
            <a:off x="6762122" y="405100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9FE158-EA77-DE44-BEA0-C67474AED9EE}"/>
              </a:ext>
            </a:extLst>
          </p:cNvPr>
          <p:cNvSpPr/>
          <p:nvPr/>
        </p:nvSpPr>
        <p:spPr>
          <a:xfrm>
            <a:off x="6773007" y="46789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06B638-3420-5C43-9B71-EFED55EAB14D}"/>
              </a:ext>
            </a:extLst>
          </p:cNvPr>
          <p:cNvSpPr txBox="1"/>
          <p:nvPr/>
        </p:nvSpPr>
        <p:spPr>
          <a:xfrm>
            <a:off x="5060284" y="2479282"/>
            <a:ext cx="127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(Student, Course)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A3F5F9-5E1E-374C-A7EC-32965BBE9A7B}"/>
              </a:ext>
            </a:extLst>
          </p:cNvPr>
          <p:cNvSpPr txBox="1"/>
          <p:nvPr/>
        </p:nvSpPr>
        <p:spPr>
          <a:xfrm>
            <a:off x="6423484" y="2430628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Grade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36FC732-02FD-CF43-9BC9-56BD16E2E02E}"/>
              </a:ext>
            </a:extLst>
          </p:cNvPr>
          <p:cNvCxnSpPr>
            <a:cxnSpLocks/>
            <a:stCxn id="61" idx="6"/>
            <a:endCxn id="67" idx="2"/>
          </p:cNvCxnSpPr>
          <p:nvPr/>
        </p:nvCxnSpPr>
        <p:spPr>
          <a:xfrm>
            <a:off x="5880380" y="2901888"/>
            <a:ext cx="881742" cy="126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A99806-41C6-854B-B5A3-B4B15BAAC1AE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 flipV="1">
            <a:off x="5891265" y="2901888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2F256B-B31C-9248-9B3C-3F486704A90D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5880380" y="4165309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06DCE66-FCAD-CB42-84A7-B5609DCA7742}"/>
              </a:ext>
            </a:extLst>
          </p:cNvPr>
          <p:cNvSpPr txBox="1"/>
          <p:nvPr/>
        </p:nvSpPr>
        <p:spPr>
          <a:xfrm>
            <a:off x="7160933" y="461643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52B996-6AB5-3E49-9A94-C32B0DCDEA4D}"/>
              </a:ext>
            </a:extLst>
          </p:cNvPr>
          <p:cNvSpPr txBox="1"/>
          <p:nvPr/>
        </p:nvSpPr>
        <p:spPr>
          <a:xfrm>
            <a:off x="7155490" y="33873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5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33A5EE-9572-2C4C-9775-547EF7FEC01F}"/>
              </a:ext>
            </a:extLst>
          </p:cNvPr>
          <p:cNvSpPr txBox="1"/>
          <p:nvPr/>
        </p:nvSpPr>
        <p:spPr>
          <a:xfrm>
            <a:off x="7155490" y="27452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DAABA7-4D1D-DD41-A9D1-83EAB6348314}"/>
              </a:ext>
            </a:extLst>
          </p:cNvPr>
          <p:cNvSpPr txBox="1"/>
          <p:nvPr/>
        </p:nvSpPr>
        <p:spPr>
          <a:xfrm>
            <a:off x="7153891" y="401899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37A8E3-0649-A540-B3C3-6F156DC96F66}"/>
              </a:ext>
            </a:extLst>
          </p:cNvPr>
          <p:cNvSpPr txBox="1"/>
          <p:nvPr/>
        </p:nvSpPr>
        <p:spPr>
          <a:xfrm>
            <a:off x="7845068" y="45780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FD02D7-D6BD-9C42-A3F1-027040C780D3}"/>
              </a:ext>
            </a:extLst>
          </p:cNvPr>
          <p:cNvSpPr txBox="1"/>
          <p:nvPr/>
        </p:nvSpPr>
        <p:spPr>
          <a:xfrm>
            <a:off x="7839625" y="334897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D9E283-0289-1B4E-9ADD-E09A5091DA00}"/>
              </a:ext>
            </a:extLst>
          </p:cNvPr>
          <p:cNvSpPr txBox="1"/>
          <p:nvPr/>
        </p:nvSpPr>
        <p:spPr>
          <a:xfrm>
            <a:off x="7839625" y="27068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41BFA7-6E60-3642-BBBD-5E2A73161E86}"/>
              </a:ext>
            </a:extLst>
          </p:cNvPr>
          <p:cNvSpPr txBox="1"/>
          <p:nvPr/>
        </p:nvSpPr>
        <p:spPr>
          <a:xfrm>
            <a:off x="7838026" y="398060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F837088-BCCC-9A4F-B936-07E9100CBF98}"/>
              </a:ext>
            </a:extLst>
          </p:cNvPr>
          <p:cNvSpPr/>
          <p:nvPr/>
        </p:nvSpPr>
        <p:spPr>
          <a:xfrm>
            <a:off x="9396283" y="27967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6F227ED-9799-1E4E-B12E-AC1BA9F9B633}"/>
              </a:ext>
            </a:extLst>
          </p:cNvPr>
          <p:cNvSpPr/>
          <p:nvPr/>
        </p:nvSpPr>
        <p:spPr>
          <a:xfrm>
            <a:off x="9407168" y="34247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E2159C-155D-AC44-92D4-2635459C7532}"/>
              </a:ext>
            </a:extLst>
          </p:cNvPr>
          <p:cNvSpPr/>
          <p:nvPr/>
        </p:nvSpPr>
        <p:spPr>
          <a:xfrm>
            <a:off x="9396283" y="406015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85ED39B-BE86-764D-AED9-A45F0209DF11}"/>
              </a:ext>
            </a:extLst>
          </p:cNvPr>
          <p:cNvSpPr/>
          <p:nvPr/>
        </p:nvSpPr>
        <p:spPr>
          <a:xfrm>
            <a:off x="9407168" y="468812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571F34-D6B0-4D48-B436-BF8ED80DE38A}"/>
              </a:ext>
            </a:extLst>
          </p:cNvPr>
          <p:cNvSpPr/>
          <p:nvPr/>
        </p:nvSpPr>
        <p:spPr>
          <a:xfrm>
            <a:off x="10506625" y="27967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0B571AA-3220-6D4E-8F47-BC091D4E55D3}"/>
              </a:ext>
            </a:extLst>
          </p:cNvPr>
          <p:cNvSpPr/>
          <p:nvPr/>
        </p:nvSpPr>
        <p:spPr>
          <a:xfrm>
            <a:off x="10517510" y="34247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794DE61-F2D7-F24F-B2E1-700AA3C06E3E}"/>
              </a:ext>
            </a:extLst>
          </p:cNvPr>
          <p:cNvSpPr/>
          <p:nvPr/>
        </p:nvSpPr>
        <p:spPr>
          <a:xfrm>
            <a:off x="10506625" y="406015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8A75B46-D726-C240-B84C-8A6F4AC95252}"/>
              </a:ext>
            </a:extLst>
          </p:cNvPr>
          <p:cNvSpPr/>
          <p:nvPr/>
        </p:nvSpPr>
        <p:spPr>
          <a:xfrm>
            <a:off x="10517510" y="468812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38CFCA-D854-E045-B526-EB78CCFDB707}"/>
              </a:ext>
            </a:extLst>
          </p:cNvPr>
          <p:cNvSpPr txBox="1"/>
          <p:nvPr/>
        </p:nvSpPr>
        <p:spPr>
          <a:xfrm>
            <a:off x="9049014" y="2408646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1C3B4F-6777-444B-8A3B-07B2B774276E}"/>
              </a:ext>
            </a:extLst>
          </p:cNvPr>
          <p:cNvSpPr txBox="1"/>
          <p:nvPr/>
        </p:nvSpPr>
        <p:spPr>
          <a:xfrm>
            <a:off x="10089497" y="24156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1D8ECD-0804-1940-9F0C-124E137BBCA9}"/>
              </a:ext>
            </a:extLst>
          </p:cNvPr>
          <p:cNvCxnSpPr>
            <a:cxnSpLocks/>
            <a:stCxn id="87" idx="6"/>
            <a:endCxn id="91" idx="2"/>
          </p:cNvCxnSpPr>
          <p:nvPr/>
        </p:nvCxnSpPr>
        <p:spPr>
          <a:xfrm>
            <a:off x="9624883" y="2911038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B2EF4E-961C-6F4E-B2DF-85C6BDADCB92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9635768" y="3539007"/>
            <a:ext cx="87085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B84887-06F1-2C4A-A5D0-45EC312A1BB2}"/>
              </a:ext>
            </a:extLst>
          </p:cNvPr>
          <p:cNvCxnSpPr>
            <a:cxnSpLocks/>
            <a:stCxn id="89" idx="6"/>
            <a:endCxn id="92" idx="2"/>
          </p:cNvCxnSpPr>
          <p:nvPr/>
        </p:nvCxnSpPr>
        <p:spPr>
          <a:xfrm flipV="1">
            <a:off x="9624883" y="3539007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61C2E7-7DA4-EA4A-97CA-49C43C48E258}"/>
              </a:ext>
            </a:extLst>
          </p:cNvPr>
          <p:cNvSpPr txBox="1"/>
          <p:nvPr/>
        </p:nvSpPr>
        <p:spPr>
          <a:xfrm>
            <a:off x="10993380" y="460861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456789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45216D-4925-7D4A-9746-336B0707583E}"/>
              </a:ext>
            </a:extLst>
          </p:cNvPr>
          <p:cNvSpPr txBox="1"/>
          <p:nvPr/>
        </p:nvSpPr>
        <p:spPr>
          <a:xfrm>
            <a:off x="10987937" y="33795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234567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978D5F-699E-C94F-BE7E-C86210A5DA48}"/>
              </a:ext>
            </a:extLst>
          </p:cNvPr>
          <p:cNvSpPr txBox="1"/>
          <p:nvPr/>
        </p:nvSpPr>
        <p:spPr>
          <a:xfrm>
            <a:off x="10987937" y="273744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5D0048-5550-E142-A464-E597FD8534A9}"/>
              </a:ext>
            </a:extLst>
          </p:cNvPr>
          <p:cNvSpPr txBox="1"/>
          <p:nvPr/>
        </p:nvSpPr>
        <p:spPr>
          <a:xfrm>
            <a:off x="10986338" y="401117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345678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CC9767D-B39D-0C41-90E0-5C3BBC7F96BF}"/>
              </a:ext>
            </a:extLst>
          </p:cNvPr>
          <p:cNvSpPr/>
          <p:nvPr/>
        </p:nvSpPr>
        <p:spPr>
          <a:xfrm>
            <a:off x="6770914" y="529339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E9D667-25BB-D148-AF26-5AA55A5DA3AA}"/>
              </a:ext>
            </a:extLst>
          </p:cNvPr>
          <p:cNvSpPr txBox="1"/>
          <p:nvPr/>
        </p:nvSpPr>
        <p:spPr>
          <a:xfrm>
            <a:off x="7177280" y="52231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326C38E-7FDB-3B46-B00C-106D9A11B32E}"/>
              </a:ext>
            </a:extLst>
          </p:cNvPr>
          <p:cNvSpPr/>
          <p:nvPr/>
        </p:nvSpPr>
        <p:spPr>
          <a:xfrm>
            <a:off x="10510468" y="52406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63C369-D795-CC4D-9251-3B8846F8DE0D}"/>
              </a:ext>
            </a:extLst>
          </p:cNvPr>
          <p:cNvSpPr txBox="1"/>
          <p:nvPr/>
        </p:nvSpPr>
        <p:spPr>
          <a:xfrm>
            <a:off x="10986338" y="516115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CF0A398-9A24-E240-AAF9-2C830B115B31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1976251" y="4134737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3FCA5D-B507-074C-938C-DEE0BA58EA50}"/>
              </a:ext>
            </a:extLst>
          </p:cNvPr>
          <p:cNvCxnSpPr>
            <a:cxnSpLocks/>
          </p:cNvCxnSpPr>
          <p:nvPr/>
        </p:nvCxnSpPr>
        <p:spPr>
          <a:xfrm>
            <a:off x="5891684" y="4771174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331596-75C6-984E-91B5-54E89EB20CF3}"/>
              </a:ext>
            </a:extLst>
          </p:cNvPr>
          <p:cNvCxnSpPr>
            <a:cxnSpLocks/>
          </p:cNvCxnSpPr>
          <p:nvPr/>
        </p:nvCxnSpPr>
        <p:spPr>
          <a:xfrm>
            <a:off x="9648626" y="4771174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Describing a Set: Roster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mbria Math" pitchFamily="18" charset="0"/>
              </a:rPr>
              <a:t>Listing all elements of a set 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	S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 err="1">
                <a:ea typeface="Cambria Math" pitchFamily="18" charset="0"/>
              </a:rPr>
              <a:t>a, b, c, d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r>
              <a:rPr lang="en-US" dirty="0"/>
              <a:t>Order not important: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i="1" dirty="0" err="1">
                <a:ea typeface="Cambria Math" pitchFamily="18" charset="0"/>
              </a:rPr>
              <a:t>a, b, c, d</a:t>
            </a:r>
            <a:r>
              <a:rPr lang="en-US" dirty="0">
                <a:ea typeface="Cambria Math" pitchFamily="18" charset="0"/>
              </a:rPr>
              <a:t>} = {</a:t>
            </a:r>
            <a:r>
              <a:rPr lang="en-US" i="1" dirty="0" err="1">
                <a:ea typeface="Cambria Math" pitchFamily="18" charset="0"/>
              </a:rPr>
              <a:t>b, c, a, d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r>
              <a:rPr lang="en-US" dirty="0"/>
              <a:t>Multiple occurrences not important: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 {</a:t>
            </a:r>
            <a:r>
              <a:rPr lang="en-US" i="1" dirty="0" err="1">
                <a:ea typeface="Cambria Math" pitchFamily="18" charset="0"/>
              </a:rPr>
              <a:t>a, b, c, d</a:t>
            </a:r>
            <a:r>
              <a:rPr lang="en-US" dirty="0">
                <a:ea typeface="Cambria Math" pitchFamily="18" charset="0"/>
              </a:rPr>
              <a:t>} = {</a:t>
            </a:r>
            <a:r>
              <a:rPr lang="en-US" i="1" dirty="0" err="1">
                <a:ea typeface="Cambria Math" pitchFamily="18" charset="0"/>
              </a:rPr>
              <a:t>a, b, c, b, c, d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endParaRPr lang="en-US" dirty="0">
              <a:ea typeface="Cambria Math" pitchFamily="18" charset="0"/>
            </a:endParaRPr>
          </a:p>
          <a:p>
            <a:pPr marL="0" indent="0">
              <a:buNone/>
            </a:pPr>
            <a:r>
              <a:rPr lang="en-US" dirty="0" err="1">
                <a:ea typeface="Cambria Math" pitchFamily="18" charset="0"/>
              </a:rPr>
              <a:t>Elipses</a:t>
            </a:r>
            <a:r>
              <a:rPr lang="en-US" dirty="0">
                <a:ea typeface="Cambria Math" pitchFamily="18" charset="0"/>
              </a:rPr>
              <a:t> (…) may be used to describe a set without listing all of the members when the pattern is clear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 {</a:t>
            </a:r>
            <a:r>
              <a:rPr lang="en-US" i="1" dirty="0" err="1">
                <a:ea typeface="Cambria Math" pitchFamily="18" charset="0"/>
              </a:rPr>
              <a:t>a, b, c, d</a:t>
            </a:r>
            <a:r>
              <a:rPr lang="en-US" i="1" dirty="0">
                <a:ea typeface="Cambria Math" pitchFamily="18" charset="0"/>
              </a:rPr>
              <a:t>, ……, z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9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7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Given a function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→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:</a:t>
            </a:r>
            <a:r>
              <a:rPr lang="en-US" dirty="0"/>
              <a:t> </a:t>
            </a:r>
          </a:p>
          <a:p>
            <a:r>
              <a:rPr lang="en-US" dirty="0"/>
              <a:t>We say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i="1" dirty="0"/>
              <a:t>maps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 or f </a:t>
            </a:r>
            <a:r>
              <a:rPr lang="en-US" dirty="0"/>
              <a:t>is a </a:t>
            </a:r>
            <a:r>
              <a:rPr lang="en-US" b="1" i="1" dirty="0"/>
              <a:t>mapping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endParaRPr lang="en-US" dirty="0"/>
          </a:p>
          <a:p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b="1" i="1" dirty="0"/>
              <a:t>domain</a:t>
            </a:r>
            <a:r>
              <a:rPr lang="en-US" dirty="0"/>
              <a:t> of </a:t>
            </a:r>
            <a:r>
              <a:rPr lang="en-US" i="1" dirty="0"/>
              <a:t>f</a:t>
            </a:r>
            <a:endParaRPr lang="en-US" dirty="0"/>
          </a:p>
          <a:p>
            <a:r>
              <a:rPr lang="en-US" i="1" dirty="0"/>
              <a:t>B</a:t>
            </a:r>
            <a:r>
              <a:rPr lang="en-US" dirty="0"/>
              <a:t> is called the </a:t>
            </a:r>
            <a:r>
              <a:rPr lang="en-US" b="1" i="1" dirty="0" err="1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, </a:t>
            </a:r>
          </a:p>
          <a:p>
            <a:pPr lvl="1"/>
            <a:r>
              <a:rPr lang="en-US" sz="2800" dirty="0"/>
              <a:t>then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dirty="0"/>
              <a:t>is called the </a:t>
            </a:r>
            <a:r>
              <a:rPr lang="en-US" sz="2800" b="1" i="1" dirty="0"/>
              <a:t>image</a:t>
            </a:r>
            <a:r>
              <a:rPr lang="en-US" sz="2800" dirty="0"/>
              <a:t> of </a:t>
            </a:r>
            <a:r>
              <a:rPr lang="en-US" sz="2800" i="1" dirty="0">
                <a:ea typeface="Cambria Math" pitchFamily="18" charset="0"/>
              </a:rPr>
              <a:t>a </a:t>
            </a:r>
            <a:r>
              <a:rPr lang="en-US" sz="2800" dirty="0"/>
              <a:t>under </a:t>
            </a:r>
            <a:r>
              <a:rPr lang="en-US" sz="2800" i="1" dirty="0"/>
              <a:t>f</a:t>
            </a:r>
            <a:endParaRPr lang="en-US" sz="2800" dirty="0"/>
          </a:p>
          <a:p>
            <a:pPr lvl="1"/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/>
              <a:t> is called the </a:t>
            </a:r>
            <a:r>
              <a:rPr lang="en-US" sz="2800" b="1" i="1" dirty="0" err="1"/>
              <a:t>preimage</a:t>
            </a:r>
            <a:r>
              <a:rPr lang="en-US" sz="2800" dirty="0"/>
              <a:t> of </a:t>
            </a:r>
            <a:r>
              <a:rPr lang="en-US" sz="2800" i="1" dirty="0">
                <a:ea typeface="Cambria Math" pitchFamily="18" charset="0"/>
              </a:rPr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9566" y="3903785"/>
            <a:ext cx="4311137" cy="15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4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EBE2-B20F-F54C-BD8D-A40815A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Terminology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C04E-31E3-9D44-B383-C9BEE288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is the set of all images of points in </a:t>
            </a:r>
            <a:r>
              <a:rPr lang="en-US" b="1" dirty="0"/>
              <a:t>A</a:t>
            </a:r>
            <a:r>
              <a:rPr lang="en-US" dirty="0"/>
              <a:t> under </a:t>
            </a:r>
            <a:r>
              <a:rPr lang="en-US" i="1" dirty="0"/>
              <a:t>f</a:t>
            </a:r>
            <a:r>
              <a:rPr lang="en-US" dirty="0"/>
              <a:t>. We denote it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A</a:t>
            </a:r>
            <a:r>
              <a:rPr lang="en-US" dirty="0"/>
              <a:t>).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→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 </a:t>
            </a:r>
            <a:r>
              <a:rPr lang="en-US" dirty="0"/>
              <a:t>and  S is a subset of A, then </a:t>
            </a:r>
            <a:r>
              <a:rPr lang="en-US" i="1" dirty="0"/>
              <a:t>f(S) = {f(s) | s </a:t>
            </a:r>
            <a:r>
              <a:rPr lang="en-US" dirty="0"/>
              <a:t>∈</a:t>
            </a:r>
            <a:r>
              <a:rPr lang="en-US" i="1" dirty="0"/>
              <a:t> S}</a:t>
            </a:r>
            <a:endParaRPr lang="en-US" dirty="0"/>
          </a:p>
          <a:p>
            <a:r>
              <a:rPr lang="en-US" dirty="0"/>
              <a:t>Two functions are </a:t>
            </a:r>
            <a:r>
              <a:rPr lang="en-US" b="1" i="1" dirty="0"/>
              <a:t>equal</a:t>
            </a:r>
            <a:r>
              <a:rPr lang="en-US" i="1" dirty="0"/>
              <a:t> </a:t>
            </a:r>
            <a:r>
              <a:rPr lang="en-US" dirty="0"/>
              <a:t>when they have the same domain, the same </a:t>
            </a:r>
            <a:r>
              <a:rPr lang="en-US" dirty="0" err="1"/>
              <a:t>codomain</a:t>
            </a:r>
            <a:r>
              <a:rPr lang="en-US" dirty="0"/>
              <a:t> and map each element of the domain to the same element of the </a:t>
            </a:r>
            <a:r>
              <a:rPr lang="en-US" dirty="0" err="1"/>
              <a:t>codomain</a:t>
            </a:r>
            <a:r>
              <a:rPr lang="en-US" dirty="0"/>
              <a:t>. </a:t>
            </a:r>
          </a:p>
          <a:p>
            <a:endParaRPr lang="en-US"/>
          </a:p>
        </p:txBody>
      </p:sp>
      <p:pic>
        <p:nvPicPr>
          <p:cNvPr id="4" name="Picture 3" descr="0213.jpg">
            <a:extLst>
              <a:ext uri="{FF2B5EF4-FFF2-40B4-BE49-F238E27FC236}">
                <a16:creationId xmlns:a16="http://schemas.microsoft.com/office/drawing/2014/main" id="{05EC2AFF-63C8-DD41-917C-3D47AB06D6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0951" y="4655100"/>
            <a:ext cx="4311137" cy="15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8964-F80B-164F-8377-453D528C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1FDC-C966-4944-AFA4-F3097EB1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308" y="1825625"/>
            <a:ext cx="5990492" cy="4351338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(a) =</a:t>
            </a:r>
          </a:p>
          <a:p>
            <a:r>
              <a:rPr lang="en-US" dirty="0"/>
              <a:t>The image of d is</a:t>
            </a:r>
          </a:p>
          <a:p>
            <a:r>
              <a:rPr lang="en-US" dirty="0"/>
              <a:t>The domain of f is ?</a:t>
            </a:r>
          </a:p>
          <a:p>
            <a:r>
              <a:rPr lang="en-US" dirty="0"/>
              <a:t>The </a:t>
            </a:r>
            <a:r>
              <a:rPr lang="en-US" dirty="0" err="1"/>
              <a:t>codomain</a:t>
            </a:r>
            <a:r>
              <a:rPr lang="en-US" dirty="0"/>
              <a:t> of f is ?</a:t>
            </a:r>
          </a:p>
          <a:p>
            <a:r>
              <a:rPr lang="en-US" dirty="0"/>
              <a:t>The </a:t>
            </a:r>
            <a:r>
              <a:rPr lang="en-US" dirty="0" err="1"/>
              <a:t>preimage</a:t>
            </a:r>
            <a:r>
              <a:rPr lang="en-US" dirty="0"/>
              <a:t> of y is ?</a:t>
            </a:r>
          </a:p>
          <a:p>
            <a:r>
              <a:rPr lang="en-US" dirty="0"/>
              <a:t>The </a:t>
            </a:r>
            <a:r>
              <a:rPr lang="en-US" dirty="0" err="1"/>
              <a:t>preimages</a:t>
            </a:r>
            <a:r>
              <a:rPr lang="en-US" dirty="0"/>
              <a:t> of x are ?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?</a:t>
            </a:r>
          </a:p>
          <a:p>
            <a:r>
              <a:rPr lang="en-US" i="1" dirty="0"/>
              <a:t>f</a:t>
            </a:r>
            <a:r>
              <a:rPr lang="en-US" dirty="0"/>
              <a:t>({a,b,c}) =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6A7B4-D6D2-1C47-B8CD-91D2C2022D7C}"/>
              </a:ext>
            </a:extLst>
          </p:cNvPr>
          <p:cNvSpPr txBox="1"/>
          <p:nvPr/>
        </p:nvSpPr>
        <p:spPr>
          <a:xfrm>
            <a:off x="1203553" y="4557817"/>
            <a:ext cx="60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50879-2E8A-5E4E-A808-F361277B1DA4}"/>
              </a:ext>
            </a:extLst>
          </p:cNvPr>
          <p:cNvSpPr txBox="1"/>
          <p:nvPr/>
        </p:nvSpPr>
        <p:spPr>
          <a:xfrm>
            <a:off x="1198110" y="3328748"/>
            <a:ext cx="71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E4D7F-49E9-4648-BA78-F6376B0DA573}"/>
              </a:ext>
            </a:extLst>
          </p:cNvPr>
          <p:cNvSpPr txBox="1"/>
          <p:nvPr/>
        </p:nvSpPr>
        <p:spPr>
          <a:xfrm>
            <a:off x="1198110" y="2686650"/>
            <a:ext cx="8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A1E3C-B41D-5D49-AB50-E4D5F387EB01}"/>
              </a:ext>
            </a:extLst>
          </p:cNvPr>
          <p:cNvSpPr txBox="1"/>
          <p:nvPr/>
        </p:nvSpPr>
        <p:spPr>
          <a:xfrm>
            <a:off x="1196511" y="3960379"/>
            <a:ext cx="85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4BFE3C-B930-454E-B813-4D99FEABA862}"/>
              </a:ext>
            </a:extLst>
          </p:cNvPr>
          <p:cNvSpPr/>
          <p:nvPr/>
        </p:nvSpPr>
        <p:spPr>
          <a:xfrm>
            <a:off x="1736766" y="275701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33D308-63C5-0142-9CF7-C316A681AAC6}"/>
              </a:ext>
            </a:extLst>
          </p:cNvPr>
          <p:cNvSpPr/>
          <p:nvPr/>
        </p:nvSpPr>
        <p:spPr>
          <a:xfrm>
            <a:off x="1747651" y="33849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D77BAF-3A86-BC4E-956C-B626082A109E}"/>
              </a:ext>
            </a:extLst>
          </p:cNvPr>
          <p:cNvSpPr/>
          <p:nvPr/>
        </p:nvSpPr>
        <p:spPr>
          <a:xfrm>
            <a:off x="1736766" y="402043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94211-902A-664B-89AE-F22355049A3F}"/>
              </a:ext>
            </a:extLst>
          </p:cNvPr>
          <p:cNvSpPr/>
          <p:nvPr/>
        </p:nvSpPr>
        <p:spPr>
          <a:xfrm>
            <a:off x="1747651" y="46484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44716F-8A23-3C42-AF9A-DA957C25C65A}"/>
              </a:ext>
            </a:extLst>
          </p:cNvPr>
          <p:cNvSpPr/>
          <p:nvPr/>
        </p:nvSpPr>
        <p:spPr>
          <a:xfrm>
            <a:off x="2847108" y="275701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18820B-05B8-574F-9D1A-71E175E8DD9B}"/>
              </a:ext>
            </a:extLst>
          </p:cNvPr>
          <p:cNvSpPr/>
          <p:nvPr/>
        </p:nvSpPr>
        <p:spPr>
          <a:xfrm>
            <a:off x="2857993" y="33849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94931D-3925-7141-AE7C-4554289FC3D4}"/>
              </a:ext>
            </a:extLst>
          </p:cNvPr>
          <p:cNvSpPr/>
          <p:nvPr/>
        </p:nvSpPr>
        <p:spPr>
          <a:xfrm>
            <a:off x="2847108" y="402043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6E0EA6-353E-2C45-8991-60DFED096705}"/>
              </a:ext>
            </a:extLst>
          </p:cNvPr>
          <p:cNvSpPr/>
          <p:nvPr/>
        </p:nvSpPr>
        <p:spPr>
          <a:xfrm>
            <a:off x="2857993" y="46484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640F1-C614-0947-BF72-C23A4A343AFB}"/>
              </a:ext>
            </a:extLst>
          </p:cNvPr>
          <p:cNvSpPr txBox="1"/>
          <p:nvPr/>
        </p:nvSpPr>
        <p:spPr>
          <a:xfrm>
            <a:off x="1712750" y="23602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68F09-AEA2-4248-ADFF-B16279611C37}"/>
              </a:ext>
            </a:extLst>
          </p:cNvPr>
          <p:cNvSpPr txBox="1"/>
          <p:nvPr/>
        </p:nvSpPr>
        <p:spPr>
          <a:xfrm>
            <a:off x="2817443" y="23864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1A1229-AE17-3247-9CE0-2CF36CAD7C58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965366" y="2871316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B663C-67A8-9B4C-ABE1-6A8BAA71681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1976251" y="2871316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C1682F-24A8-EE41-B6B5-AF5EA733F3A1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1965366" y="3499285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1DB146-0998-5347-8D06-3CD75ECE17C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976251" y="4762706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5FFEFA-2A4A-B848-B383-0B93AC9AA460}"/>
              </a:ext>
            </a:extLst>
          </p:cNvPr>
          <p:cNvSpPr txBox="1"/>
          <p:nvPr/>
        </p:nvSpPr>
        <p:spPr>
          <a:xfrm>
            <a:off x="3333863" y="45688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6F3ED-4534-124C-ADDB-E51894DFCD8D}"/>
              </a:ext>
            </a:extLst>
          </p:cNvPr>
          <p:cNvSpPr txBox="1"/>
          <p:nvPr/>
        </p:nvSpPr>
        <p:spPr>
          <a:xfrm>
            <a:off x="3328420" y="33398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C35EE3-99EF-1841-AC26-EA88524DFB6E}"/>
              </a:ext>
            </a:extLst>
          </p:cNvPr>
          <p:cNvSpPr txBox="1"/>
          <p:nvPr/>
        </p:nvSpPr>
        <p:spPr>
          <a:xfrm>
            <a:off x="3328420" y="26977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E24CC-D46E-8A44-920A-9EB0871EB8B6}"/>
              </a:ext>
            </a:extLst>
          </p:cNvPr>
          <p:cNvSpPr txBox="1"/>
          <p:nvPr/>
        </p:nvSpPr>
        <p:spPr>
          <a:xfrm>
            <a:off x="3326821" y="39714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36673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may be specified in different ways</a:t>
            </a:r>
          </a:p>
          <a:p>
            <a:pPr lvl="1"/>
            <a:r>
              <a:rPr lang="en-US" dirty="0"/>
              <a:t>An explicit statement of the assignment</a:t>
            </a:r>
          </a:p>
          <a:p>
            <a:pPr lvl="2">
              <a:buNone/>
            </a:pPr>
            <a:r>
              <a:rPr lang="en-US" dirty="0"/>
              <a:t>Table of students and their grades</a:t>
            </a:r>
          </a:p>
          <a:p>
            <a:pPr lvl="1"/>
            <a:r>
              <a:rPr lang="en-US" dirty="0"/>
              <a:t>A formula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f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= x </a:t>
            </a:r>
            <a:r>
              <a:rPr lang="en-US" dirty="0">
                <a:ea typeface="Cambria Math" pitchFamily="18" charset="0"/>
              </a:rPr>
              <a:t>+ 1</a:t>
            </a:r>
            <a:endParaRPr lang="en-US" dirty="0"/>
          </a:p>
          <a:p>
            <a:pPr lvl="1"/>
            <a:r>
              <a:rPr lang="en-US" dirty="0"/>
              <a:t>A computer program.</a:t>
            </a:r>
          </a:p>
          <a:p>
            <a:pPr marL="914400" lvl="2" indent="0">
              <a:buNone/>
            </a:pPr>
            <a:r>
              <a:rPr lang="en-US" dirty="0"/>
              <a:t>A Python program that when given an integer </a:t>
            </a:r>
            <a:r>
              <a:rPr lang="en-US" i="1" dirty="0"/>
              <a:t>n</a:t>
            </a:r>
            <a:r>
              <a:rPr lang="en-US" dirty="0"/>
              <a:t>, produces the Number 2</a:t>
            </a:r>
            <a:r>
              <a:rPr lang="en-US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4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function f is said to be </a:t>
            </a:r>
            <a:r>
              <a:rPr lang="en-US" b="1" dirty="0"/>
              <a:t>one-to-one</a:t>
            </a:r>
            <a:r>
              <a:rPr lang="en-US" dirty="0"/>
              <a:t>, or </a:t>
            </a:r>
            <a:r>
              <a:rPr lang="en-US" b="1" dirty="0"/>
              <a:t>injective</a:t>
            </a:r>
            <a:r>
              <a:rPr lang="en-US" dirty="0"/>
              <a:t>, if and only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implies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for all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domain of </a:t>
            </a:r>
            <a:r>
              <a:rPr lang="en-US" i="1" dirty="0"/>
              <a:t>f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A function is said to be an </a:t>
            </a:r>
            <a:r>
              <a:rPr lang="en-US" b="1" dirty="0"/>
              <a:t>injection</a:t>
            </a:r>
            <a:r>
              <a:rPr lang="en-US" dirty="0"/>
              <a:t> if it is one-to-one.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Why important?</a:t>
            </a:r>
          </a:p>
          <a:p>
            <a:pPr>
              <a:buNone/>
            </a:pPr>
            <a:r>
              <a:rPr lang="en-US" sz="2400" dirty="0"/>
              <a:t>Every Sciper number can only be</a:t>
            </a:r>
            <a:br>
              <a:rPr lang="en-US" sz="2400" dirty="0"/>
            </a:br>
            <a:r>
              <a:rPr lang="en-US" sz="2400" dirty="0"/>
              <a:t>assigned to one student.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A863DF-D13B-7B46-B0BF-6B6DC29A7F4A}"/>
              </a:ext>
            </a:extLst>
          </p:cNvPr>
          <p:cNvSpPr txBox="1"/>
          <p:nvPr/>
        </p:nvSpPr>
        <p:spPr>
          <a:xfrm>
            <a:off x="6686931" y="543121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3AFD53-4C95-4141-89CD-8915FBE187F0}"/>
              </a:ext>
            </a:extLst>
          </p:cNvPr>
          <p:cNvSpPr txBox="1"/>
          <p:nvPr/>
        </p:nvSpPr>
        <p:spPr>
          <a:xfrm>
            <a:off x="6681488" y="4202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CB177F-ACC4-A840-9B9E-A23914C092B4}"/>
              </a:ext>
            </a:extLst>
          </p:cNvPr>
          <p:cNvSpPr txBox="1"/>
          <p:nvPr/>
        </p:nvSpPr>
        <p:spPr>
          <a:xfrm>
            <a:off x="6681488" y="35600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52228-CA48-C64F-839C-67E90C8A52E4}"/>
              </a:ext>
            </a:extLst>
          </p:cNvPr>
          <p:cNvSpPr txBox="1"/>
          <p:nvPr/>
        </p:nvSpPr>
        <p:spPr>
          <a:xfrm>
            <a:off x="6679889" y="48337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B54D5A-71B3-344D-9C9B-0685DF82E0B0}"/>
              </a:ext>
            </a:extLst>
          </p:cNvPr>
          <p:cNvSpPr/>
          <p:nvPr/>
        </p:nvSpPr>
        <p:spPr>
          <a:xfrm>
            <a:off x="8238146" y="364991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64DE89-06BC-1A4A-BAFB-830C740055A1}"/>
              </a:ext>
            </a:extLst>
          </p:cNvPr>
          <p:cNvSpPr/>
          <p:nvPr/>
        </p:nvSpPr>
        <p:spPr>
          <a:xfrm>
            <a:off x="8249031" y="42778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006FC5-BB6E-2B4F-81EC-6EB305B33595}"/>
              </a:ext>
            </a:extLst>
          </p:cNvPr>
          <p:cNvSpPr/>
          <p:nvPr/>
        </p:nvSpPr>
        <p:spPr>
          <a:xfrm>
            <a:off x="8238146" y="4913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5A15DC-CF5C-3C4D-89FE-20CDC78580A7}"/>
              </a:ext>
            </a:extLst>
          </p:cNvPr>
          <p:cNvSpPr/>
          <p:nvPr/>
        </p:nvSpPr>
        <p:spPr>
          <a:xfrm>
            <a:off x="8249031" y="55413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1EEE19-B774-8649-BCE4-A7A7DB7ACCA8}"/>
              </a:ext>
            </a:extLst>
          </p:cNvPr>
          <p:cNvSpPr/>
          <p:nvPr/>
        </p:nvSpPr>
        <p:spPr>
          <a:xfrm>
            <a:off x="9348488" y="364991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5DC354-E4AA-A248-8F9C-C13597E435AE}"/>
              </a:ext>
            </a:extLst>
          </p:cNvPr>
          <p:cNvSpPr/>
          <p:nvPr/>
        </p:nvSpPr>
        <p:spPr>
          <a:xfrm>
            <a:off x="9359373" y="42778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DA2724-2C32-144C-B815-ADE360D82BFF}"/>
              </a:ext>
            </a:extLst>
          </p:cNvPr>
          <p:cNvSpPr/>
          <p:nvPr/>
        </p:nvSpPr>
        <p:spPr>
          <a:xfrm>
            <a:off x="9348488" y="4913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CD9508-E5E4-5441-B789-29E4DDF082F4}"/>
              </a:ext>
            </a:extLst>
          </p:cNvPr>
          <p:cNvSpPr/>
          <p:nvPr/>
        </p:nvSpPr>
        <p:spPr>
          <a:xfrm>
            <a:off x="9359373" y="55413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A17C47-7166-DC4A-A055-84A8B7C0E15E}"/>
              </a:ext>
            </a:extLst>
          </p:cNvPr>
          <p:cNvSpPr txBox="1"/>
          <p:nvPr/>
        </p:nvSpPr>
        <p:spPr>
          <a:xfrm>
            <a:off x="7890877" y="3261825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868A0-6B4E-474A-A7C5-9A2352B792E7}"/>
              </a:ext>
            </a:extLst>
          </p:cNvPr>
          <p:cNvSpPr txBox="1"/>
          <p:nvPr/>
        </p:nvSpPr>
        <p:spPr>
          <a:xfrm>
            <a:off x="8931360" y="32688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E89BE5-50CD-954F-A4F1-5F10554B1A27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8466746" y="3764217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279C7F-D2FC-534D-89D6-E7472D1C26A0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8477631" y="4392186"/>
            <a:ext cx="87085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EE00E3-D802-154F-AE10-7E9B23FB9C0B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8466746" y="4392186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874A6A-F2B2-904D-84D9-9CD41C483045}"/>
              </a:ext>
            </a:extLst>
          </p:cNvPr>
          <p:cNvSpPr txBox="1"/>
          <p:nvPr/>
        </p:nvSpPr>
        <p:spPr>
          <a:xfrm>
            <a:off x="9835243" y="5461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456789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25616D-EF17-884E-9DBB-663100E09B68}"/>
              </a:ext>
            </a:extLst>
          </p:cNvPr>
          <p:cNvSpPr txBox="1"/>
          <p:nvPr/>
        </p:nvSpPr>
        <p:spPr>
          <a:xfrm>
            <a:off x="9829800" y="42327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234567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637A1C-7255-5341-81CA-43034C9E10EA}"/>
              </a:ext>
            </a:extLst>
          </p:cNvPr>
          <p:cNvSpPr txBox="1"/>
          <p:nvPr/>
        </p:nvSpPr>
        <p:spPr>
          <a:xfrm>
            <a:off x="9829800" y="359062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123456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1C8EE-9898-184F-9553-F4817B08298E}"/>
              </a:ext>
            </a:extLst>
          </p:cNvPr>
          <p:cNvSpPr txBox="1"/>
          <p:nvPr/>
        </p:nvSpPr>
        <p:spPr>
          <a:xfrm>
            <a:off x="9828201" y="486435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345678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8454C0-3FAE-854F-BE07-1BB43E10FA3A}"/>
              </a:ext>
            </a:extLst>
          </p:cNvPr>
          <p:cNvSpPr/>
          <p:nvPr/>
        </p:nvSpPr>
        <p:spPr>
          <a:xfrm>
            <a:off x="9352331" y="609385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B7F98-A91D-6D40-A83C-006AD43EE5FF}"/>
              </a:ext>
            </a:extLst>
          </p:cNvPr>
          <p:cNvSpPr txBox="1"/>
          <p:nvPr/>
        </p:nvSpPr>
        <p:spPr>
          <a:xfrm>
            <a:off x="9828201" y="601433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5CB5E-A9A2-834F-811B-A03E2689187F}"/>
              </a:ext>
            </a:extLst>
          </p:cNvPr>
          <p:cNvCxnSpPr>
            <a:cxnSpLocks/>
          </p:cNvCxnSpPr>
          <p:nvPr/>
        </p:nvCxnSpPr>
        <p:spPr>
          <a:xfrm>
            <a:off x="8490489" y="5647268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18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b="1" dirty="0"/>
              <a:t>onto</a:t>
            </a:r>
            <a:r>
              <a:rPr lang="en-US" dirty="0"/>
              <a:t> or </a:t>
            </a:r>
            <a:r>
              <a:rPr lang="en-US" b="1" dirty="0" err="1"/>
              <a:t>surjective</a:t>
            </a:r>
            <a:r>
              <a:rPr lang="en-US" dirty="0"/>
              <a:t>, if and only if for every element </a:t>
            </a:r>
            <a:r>
              <a:rPr lang="en-US" i="1" dirty="0"/>
              <a:t>b</a:t>
            </a:r>
            <a:r>
              <a:rPr lang="en-US" dirty="0"/>
              <a:t> ∈ </a:t>
            </a:r>
            <a:r>
              <a:rPr lang="en-US" i="1" dirty="0"/>
              <a:t>B </a:t>
            </a:r>
            <a:r>
              <a:rPr lang="en-US" dirty="0"/>
              <a:t>there is an element </a:t>
            </a:r>
            <a:r>
              <a:rPr lang="en-US" i="1" dirty="0"/>
              <a:t>a</a:t>
            </a:r>
            <a:r>
              <a:rPr lang="en-US" dirty="0"/>
              <a:t> ∈ </a:t>
            </a:r>
            <a:r>
              <a:rPr lang="en-US" i="1" dirty="0"/>
              <a:t>A</a:t>
            </a:r>
            <a:r>
              <a:rPr lang="en-US" dirty="0"/>
              <a:t> with </a:t>
            </a:r>
            <a:br>
              <a:rPr lang="en-US" dirty="0"/>
            </a:br>
            <a:r>
              <a:rPr lang="en-US" i="1" dirty="0"/>
              <a:t>f(a) = b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dirty="0"/>
              <a:t>A function </a:t>
            </a:r>
            <a:r>
              <a:rPr lang="en-US" i="1" dirty="0"/>
              <a:t>f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b="1" dirty="0"/>
              <a:t>surjection</a:t>
            </a:r>
            <a:r>
              <a:rPr lang="en-US" dirty="0"/>
              <a:t> if it is </a:t>
            </a:r>
            <a:r>
              <a:rPr lang="en-US" b="1" dirty="0"/>
              <a:t>onto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Why important?</a:t>
            </a:r>
          </a:p>
          <a:p>
            <a:pPr>
              <a:buNone/>
            </a:pPr>
            <a:r>
              <a:rPr lang="en-US" dirty="0"/>
              <a:t>Every Section has at least one student.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A97C1-B109-AB4B-8542-8B995CC4DAF2}"/>
              </a:ext>
            </a:extLst>
          </p:cNvPr>
          <p:cNvSpPr txBox="1"/>
          <p:nvPr/>
        </p:nvSpPr>
        <p:spPr>
          <a:xfrm>
            <a:off x="7637386" y="54947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559F3-7800-C447-B79C-2ED9ADA489D7}"/>
              </a:ext>
            </a:extLst>
          </p:cNvPr>
          <p:cNvSpPr txBox="1"/>
          <p:nvPr/>
        </p:nvSpPr>
        <p:spPr>
          <a:xfrm>
            <a:off x="7631943" y="42656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BEB18-249C-FB45-8837-DE26E96CC8CE}"/>
              </a:ext>
            </a:extLst>
          </p:cNvPr>
          <p:cNvSpPr txBox="1"/>
          <p:nvPr/>
        </p:nvSpPr>
        <p:spPr>
          <a:xfrm>
            <a:off x="7631943" y="362359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53FA-CF94-7F41-89F2-06BDA48E42CD}"/>
              </a:ext>
            </a:extLst>
          </p:cNvPr>
          <p:cNvSpPr txBox="1"/>
          <p:nvPr/>
        </p:nvSpPr>
        <p:spPr>
          <a:xfrm>
            <a:off x="7630344" y="48973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6DC8A1-C375-0948-A101-C216713B607F}"/>
              </a:ext>
            </a:extLst>
          </p:cNvPr>
          <p:cNvSpPr/>
          <p:nvPr/>
        </p:nvSpPr>
        <p:spPr>
          <a:xfrm>
            <a:off x="9188601" y="37134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9B9E06-E2D1-BF4B-8779-034347CACEDB}"/>
              </a:ext>
            </a:extLst>
          </p:cNvPr>
          <p:cNvSpPr/>
          <p:nvPr/>
        </p:nvSpPr>
        <p:spPr>
          <a:xfrm>
            <a:off x="9199486" y="434142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5EE237-4C21-ED4F-8611-F41EB9A9F74A}"/>
              </a:ext>
            </a:extLst>
          </p:cNvPr>
          <p:cNvSpPr/>
          <p:nvPr/>
        </p:nvSpPr>
        <p:spPr>
          <a:xfrm>
            <a:off x="9188601" y="49768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9853EC-1D29-C74F-88F1-4E44912EB0C5}"/>
              </a:ext>
            </a:extLst>
          </p:cNvPr>
          <p:cNvSpPr/>
          <p:nvPr/>
        </p:nvSpPr>
        <p:spPr>
          <a:xfrm>
            <a:off x="9199486" y="560484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ABC430-227F-484C-B931-E8B37D13F9ED}"/>
              </a:ext>
            </a:extLst>
          </p:cNvPr>
          <p:cNvSpPr/>
          <p:nvPr/>
        </p:nvSpPr>
        <p:spPr>
          <a:xfrm>
            <a:off x="10298943" y="37134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9A38A8-8084-E24B-AACD-26EE7DC5FCDA}"/>
              </a:ext>
            </a:extLst>
          </p:cNvPr>
          <p:cNvSpPr/>
          <p:nvPr/>
        </p:nvSpPr>
        <p:spPr>
          <a:xfrm>
            <a:off x="10309828" y="434142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882EBD-C334-FC41-8ADE-10021248005B}"/>
              </a:ext>
            </a:extLst>
          </p:cNvPr>
          <p:cNvSpPr/>
          <p:nvPr/>
        </p:nvSpPr>
        <p:spPr>
          <a:xfrm>
            <a:off x="10298943" y="49768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D57704-CC3A-EB4A-9E0D-4672B762ED56}"/>
              </a:ext>
            </a:extLst>
          </p:cNvPr>
          <p:cNvSpPr txBox="1"/>
          <p:nvPr/>
        </p:nvSpPr>
        <p:spPr>
          <a:xfrm>
            <a:off x="8841332" y="3325365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AB1F9F-BB3A-B440-A62E-342D0948115A}"/>
              </a:ext>
            </a:extLst>
          </p:cNvPr>
          <p:cNvSpPr txBox="1"/>
          <p:nvPr/>
        </p:nvSpPr>
        <p:spPr>
          <a:xfrm>
            <a:off x="9881815" y="3332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E83A64-B968-B740-AB58-ABDDD544F31C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9417201" y="3827757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B9CF8E-E837-0F40-9CED-F43396258D94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9428086" y="3827757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1BF506-0E58-F942-A134-5FEC8A27CEDB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9417201" y="4455726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BA11AB-3EB6-3F4B-B839-7A117C80B7D3}"/>
              </a:ext>
            </a:extLst>
          </p:cNvPr>
          <p:cNvSpPr txBox="1"/>
          <p:nvPr/>
        </p:nvSpPr>
        <p:spPr>
          <a:xfrm>
            <a:off x="10780255" y="4296262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SSC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5AD00C-8E7A-F245-BCFD-D4D65A174FD2}"/>
              </a:ext>
            </a:extLst>
          </p:cNvPr>
          <p:cNvSpPr txBox="1"/>
          <p:nvPr/>
        </p:nvSpPr>
        <p:spPr>
          <a:xfrm>
            <a:off x="10780254" y="3654164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3A5445-97F6-FA47-9259-0E9B42642537}"/>
              </a:ext>
            </a:extLst>
          </p:cNvPr>
          <p:cNvSpPr txBox="1"/>
          <p:nvPr/>
        </p:nvSpPr>
        <p:spPr>
          <a:xfrm>
            <a:off x="10778655" y="4927893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33FAA8-3123-334F-88F9-277CECB6660E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9428086" y="5091178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51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a </a:t>
            </a:r>
            <a:r>
              <a:rPr lang="en-US" b="1" dirty="0"/>
              <a:t>one-to-one correspondence</a:t>
            </a:r>
            <a:r>
              <a:rPr lang="en-US" dirty="0"/>
              <a:t>, or a </a:t>
            </a:r>
            <a:r>
              <a:rPr lang="en-US" b="1" dirty="0" err="1"/>
              <a:t>bijection</a:t>
            </a:r>
            <a:r>
              <a:rPr lang="en-US" dirty="0"/>
              <a:t>, if it is both one-to-one and onto (</a:t>
            </a:r>
            <a:r>
              <a:rPr lang="en-US" dirty="0" err="1"/>
              <a:t>surjective</a:t>
            </a:r>
            <a:r>
              <a:rPr lang="en-US" dirty="0"/>
              <a:t> and injective).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0F55-863A-9740-B1C3-7255717EE265}"/>
              </a:ext>
            </a:extLst>
          </p:cNvPr>
          <p:cNvSpPr txBox="1"/>
          <p:nvPr/>
        </p:nvSpPr>
        <p:spPr>
          <a:xfrm>
            <a:off x="6686931" y="543121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9A991-7F3D-8540-BAF9-206253D800C3}"/>
              </a:ext>
            </a:extLst>
          </p:cNvPr>
          <p:cNvSpPr txBox="1"/>
          <p:nvPr/>
        </p:nvSpPr>
        <p:spPr>
          <a:xfrm>
            <a:off x="6681488" y="4202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66FEE-3047-A446-9A05-94061A1445DD}"/>
              </a:ext>
            </a:extLst>
          </p:cNvPr>
          <p:cNvSpPr txBox="1"/>
          <p:nvPr/>
        </p:nvSpPr>
        <p:spPr>
          <a:xfrm>
            <a:off x="6681488" y="35600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E833D-F692-3641-86B8-A73022AAF104}"/>
              </a:ext>
            </a:extLst>
          </p:cNvPr>
          <p:cNvSpPr txBox="1"/>
          <p:nvPr/>
        </p:nvSpPr>
        <p:spPr>
          <a:xfrm>
            <a:off x="6679889" y="48337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7955DF-A5E1-2E40-975B-DE5C1752CC10}"/>
              </a:ext>
            </a:extLst>
          </p:cNvPr>
          <p:cNvSpPr/>
          <p:nvPr/>
        </p:nvSpPr>
        <p:spPr>
          <a:xfrm>
            <a:off x="8238146" y="364991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84DA4A-34EA-634E-9571-A6C27A796C9A}"/>
              </a:ext>
            </a:extLst>
          </p:cNvPr>
          <p:cNvSpPr/>
          <p:nvPr/>
        </p:nvSpPr>
        <p:spPr>
          <a:xfrm>
            <a:off x="8249031" y="42778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BC4F81-F4B5-804B-92FE-C37611269F4A}"/>
              </a:ext>
            </a:extLst>
          </p:cNvPr>
          <p:cNvSpPr/>
          <p:nvPr/>
        </p:nvSpPr>
        <p:spPr>
          <a:xfrm>
            <a:off x="8238146" y="4913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ED6263-4442-B54D-A23C-E07DB51AF9B6}"/>
              </a:ext>
            </a:extLst>
          </p:cNvPr>
          <p:cNvSpPr/>
          <p:nvPr/>
        </p:nvSpPr>
        <p:spPr>
          <a:xfrm>
            <a:off x="8249031" y="55413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DF3DB8-959A-4C49-BB9A-6AE85E50CDD5}"/>
              </a:ext>
            </a:extLst>
          </p:cNvPr>
          <p:cNvSpPr/>
          <p:nvPr/>
        </p:nvSpPr>
        <p:spPr>
          <a:xfrm>
            <a:off x="9348488" y="364991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F30B30-081A-474E-9921-0547F4EE52B7}"/>
              </a:ext>
            </a:extLst>
          </p:cNvPr>
          <p:cNvSpPr/>
          <p:nvPr/>
        </p:nvSpPr>
        <p:spPr>
          <a:xfrm>
            <a:off x="9359373" y="42778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51AC488-9285-9C44-BB0F-CD2AC459B153}"/>
              </a:ext>
            </a:extLst>
          </p:cNvPr>
          <p:cNvSpPr/>
          <p:nvPr/>
        </p:nvSpPr>
        <p:spPr>
          <a:xfrm>
            <a:off x="9348488" y="4913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36C5DC-4357-A446-9976-059D80945B15}"/>
              </a:ext>
            </a:extLst>
          </p:cNvPr>
          <p:cNvSpPr/>
          <p:nvPr/>
        </p:nvSpPr>
        <p:spPr>
          <a:xfrm>
            <a:off x="9359373" y="554130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495045-6E92-7040-8801-50AFCA18AA17}"/>
              </a:ext>
            </a:extLst>
          </p:cNvPr>
          <p:cNvSpPr txBox="1"/>
          <p:nvPr/>
        </p:nvSpPr>
        <p:spPr>
          <a:xfrm>
            <a:off x="7890877" y="3261825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7B8D0B-C469-E944-B667-CE02947240B8}"/>
              </a:ext>
            </a:extLst>
          </p:cNvPr>
          <p:cNvSpPr txBox="1"/>
          <p:nvPr/>
        </p:nvSpPr>
        <p:spPr>
          <a:xfrm>
            <a:off x="8931360" y="32688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5EA16B-8AFB-2548-8077-490A1E1B0F7D}"/>
              </a:ext>
            </a:extLst>
          </p:cNvPr>
          <p:cNvCxnSpPr>
            <a:cxnSpLocks/>
            <a:stCxn id="25" idx="6"/>
            <a:endCxn id="38" idx="2"/>
          </p:cNvCxnSpPr>
          <p:nvPr/>
        </p:nvCxnSpPr>
        <p:spPr>
          <a:xfrm>
            <a:off x="8466746" y="3764217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A55AB8-592E-724F-9BD3-D2FB37AD6B06}"/>
              </a:ext>
            </a:extLst>
          </p:cNvPr>
          <p:cNvCxnSpPr>
            <a:cxnSpLocks/>
            <a:stCxn id="26" idx="6"/>
            <a:endCxn id="48" idx="2"/>
          </p:cNvCxnSpPr>
          <p:nvPr/>
        </p:nvCxnSpPr>
        <p:spPr>
          <a:xfrm>
            <a:off x="8477631" y="4392186"/>
            <a:ext cx="87085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CDB17-FEAC-DD4C-9977-FCA7370808B1}"/>
              </a:ext>
            </a:extLst>
          </p:cNvPr>
          <p:cNvCxnSpPr>
            <a:cxnSpLocks/>
            <a:stCxn id="27" idx="6"/>
            <a:endCxn id="44" idx="2"/>
          </p:cNvCxnSpPr>
          <p:nvPr/>
        </p:nvCxnSpPr>
        <p:spPr>
          <a:xfrm flipV="1">
            <a:off x="8466746" y="4392186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19B4D-A7DB-BE4B-9768-5A23FC488CA8}"/>
              </a:ext>
            </a:extLst>
          </p:cNvPr>
          <p:cNvSpPr txBox="1"/>
          <p:nvPr/>
        </p:nvSpPr>
        <p:spPr>
          <a:xfrm>
            <a:off x="9835243" y="5461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456789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5C34B1-3182-1742-8720-D131F65310CB}"/>
              </a:ext>
            </a:extLst>
          </p:cNvPr>
          <p:cNvSpPr txBox="1"/>
          <p:nvPr/>
        </p:nvSpPr>
        <p:spPr>
          <a:xfrm>
            <a:off x="9829800" y="423272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234567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C713D-731A-814C-8BC8-DD3EBB9D0647}"/>
              </a:ext>
            </a:extLst>
          </p:cNvPr>
          <p:cNvSpPr txBox="1"/>
          <p:nvPr/>
        </p:nvSpPr>
        <p:spPr>
          <a:xfrm>
            <a:off x="9829800" y="359062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582501-39E1-104C-995A-D11AB11EDBC4}"/>
              </a:ext>
            </a:extLst>
          </p:cNvPr>
          <p:cNvSpPr txBox="1"/>
          <p:nvPr/>
        </p:nvSpPr>
        <p:spPr>
          <a:xfrm>
            <a:off x="9828201" y="486435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345678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019DAE-E5BA-0C42-8F0E-732ECD65C434}"/>
              </a:ext>
            </a:extLst>
          </p:cNvPr>
          <p:cNvCxnSpPr>
            <a:cxnSpLocks/>
          </p:cNvCxnSpPr>
          <p:nvPr/>
        </p:nvCxnSpPr>
        <p:spPr>
          <a:xfrm>
            <a:off x="8490489" y="5647268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85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2282-67A7-0641-8BFB-3B1BC62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4F4A2C-BC9D-C34E-977C-E8D79B7F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797"/>
            <a:ext cx="10515600" cy="2416993"/>
          </a:xfrm>
        </p:spPr>
      </p:pic>
    </p:spTree>
    <p:extLst>
      <p:ext uri="{BB962C8B-B14F-4D97-AF65-F5344CB8AC3E}">
        <p14:creationId xmlns:p14="http://schemas.microsoft.com/office/powerpoint/2010/main" val="1133857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DCBC-E455-984F-9B9E-D6BCA28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injective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6350-AE62-CA47-B859-9B3AF9AC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</a:t>
            </a:r>
            <a:r>
              <a:rPr lang="en-US" i="1" dirty="0"/>
              <a:t> f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→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be a function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To show that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injective: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	Select arbitrary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x,y ∈ A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	Show that if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(x) =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(y),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then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 = y</a:t>
            </a:r>
          </a:p>
          <a:p>
            <a:pPr marL="0" indent="0">
              <a:buNone/>
            </a:pPr>
            <a:endParaRPr lang="en-US" i="1" dirty="0">
              <a:ea typeface="Cambria Math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To show that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not injective: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  <a:sym typeface="Wingdings" pitchFamily="2" charset="2"/>
              </a:rPr>
              <a:t>	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Find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x,y ∈ A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such that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 ≠ y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and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(x) =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(y)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87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F2DA-C85D-354C-88FC-82F2E22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surjective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73AB-8D1B-FA41-B083-8F0D0687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</a:t>
            </a:r>
            <a:r>
              <a:rPr lang="en-US" i="1" dirty="0"/>
              <a:t> f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→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be a function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To show that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surjective: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	Select arbitrary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y ∈ B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,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	Find an element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 ∈ A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such that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(x) = y</a:t>
            </a:r>
          </a:p>
          <a:p>
            <a:pPr marL="0" indent="0">
              <a:buNone/>
            </a:pPr>
            <a:endParaRPr lang="en-US" i="1" dirty="0">
              <a:ea typeface="Cambria Math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To show that </a:t>
            </a:r>
            <a:r>
              <a:rPr lang="en-US" i="1" dirty="0"/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not surjective :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  <a:sym typeface="Wingdings" pitchFamily="2" charset="2"/>
              </a:rPr>
              <a:t>	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Find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y ∈ B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such that </a:t>
            </a:r>
            <a:r>
              <a:rPr lang="en-US" i="1" dirty="0"/>
              <a:t>f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(x) ≠ y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for all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x ∈ A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of all vowels in the English alphabet: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ea typeface="Cambria Math" pitchFamily="18" charset="0"/>
              </a:rPr>
              <a:t> = {</a:t>
            </a:r>
            <a:r>
              <a:rPr lang="en-US" dirty="0" err="1">
                <a:ea typeface="Cambria Math" pitchFamily="18" charset="0"/>
              </a:rPr>
              <a:t>a, e, i, o, u</a:t>
            </a:r>
            <a:r>
              <a:rPr lang="en-US" dirty="0">
                <a:ea typeface="Cambria Math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Set of all  odd positive integers less than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i="1" dirty="0">
                <a:ea typeface="Cambria Math" pitchFamily="18" charset="0"/>
              </a:rPr>
              <a:t>O</a:t>
            </a:r>
            <a:r>
              <a:rPr lang="en-US" dirty="0">
                <a:ea typeface="Cambria Math" pitchFamily="18" charset="0"/>
              </a:rPr>
              <a:t> = {1, 3, 5, 7, 9}</a:t>
            </a:r>
          </a:p>
          <a:p>
            <a:pPr marL="0" indent="0">
              <a:buNone/>
            </a:pPr>
            <a:r>
              <a:rPr lang="en-US" dirty="0"/>
              <a:t>Set of all positive integers less than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 = {1, 2, 3,…….., 99}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Set of all integers less than 0: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          </a:t>
            </a:r>
            <a:r>
              <a:rPr lang="en-US" i="1" dirty="0">
                <a:ea typeface="Cambria Math" pitchFamily="18" charset="0"/>
              </a:rPr>
              <a:t>S</a:t>
            </a:r>
            <a:r>
              <a:rPr lang="en-US" dirty="0">
                <a:ea typeface="Cambria Math" pitchFamily="18" charset="0"/>
              </a:rPr>
              <a:t> = {…., -3, -2, -1}</a:t>
            </a:r>
          </a:p>
        </p:txBody>
      </p:sp>
    </p:spTree>
    <p:extLst>
      <p:ext uri="{BB962C8B-B14F-4D97-AF65-F5344CB8AC3E}">
        <p14:creationId xmlns:p14="http://schemas.microsoft.com/office/powerpoint/2010/main" val="920679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D66A-309D-EB4B-BE9B-BB10AD2F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CF1E-DBDE-DA4E-A0AD-38012E5C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Z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Z,</a:t>
            </a:r>
            <a:r>
              <a:rPr lang="en-US" sz="2400"/>
              <a:t> f(x) = x+1 surjective?		Yes	preimage of y is y-1</a:t>
            </a:r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N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N,</a:t>
            </a:r>
            <a:r>
              <a:rPr lang="en-US" sz="2400"/>
              <a:t> f(x) = x+1 surjective?		No	0 is no preimage</a:t>
            </a:r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Z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Z,</a:t>
            </a:r>
            <a:r>
              <a:rPr lang="en-US" sz="2400"/>
              <a:t> f(x) = x+1 injective?		Yes	if x≠y then x+1≠y+1</a:t>
            </a:r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N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N,</a:t>
            </a:r>
            <a:r>
              <a:rPr lang="en-US" sz="2400"/>
              <a:t> f(x) = x+1 injective?		Yes	if x≠y then x+1≠y+1</a:t>
            </a:r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Z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Z,</a:t>
            </a:r>
            <a:r>
              <a:rPr lang="en-US" sz="2400"/>
              <a:t> f(x) = x</a:t>
            </a:r>
            <a:r>
              <a:rPr lang="en-US" sz="2400" baseline="30000"/>
              <a:t>2</a:t>
            </a:r>
            <a:r>
              <a:rPr lang="en-US" sz="2400"/>
              <a:t> surjective?		No	3 has no preimage</a:t>
            </a:r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Z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Z,</a:t>
            </a:r>
            <a:r>
              <a:rPr lang="en-US" sz="2400"/>
              <a:t> f(x) = x</a:t>
            </a:r>
            <a:r>
              <a:rPr lang="en-US" sz="2400" baseline="30000"/>
              <a:t>2</a:t>
            </a:r>
            <a:r>
              <a:rPr lang="en-US" sz="2400"/>
              <a:t> injective?		No	-1</a:t>
            </a:r>
            <a:r>
              <a:rPr lang="en-US" sz="2400" baseline="30000"/>
              <a:t>2</a:t>
            </a:r>
            <a:r>
              <a:rPr lang="en-US" sz="2400"/>
              <a:t>=1</a:t>
            </a:r>
            <a:r>
              <a:rPr lang="en-US" sz="2400" baseline="30000"/>
              <a:t>2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Is the function f:</a:t>
            </a:r>
            <a:r>
              <a:rPr lang="en-US" sz="2400" b="1" dirty="0">
                <a:ea typeface="Cambria Math" pitchFamily="18" charset="0"/>
              </a:rPr>
              <a:t> N</a:t>
            </a:r>
            <a:r>
              <a:rPr lang="en-US" sz="2400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sz="2400" b="1" dirty="0">
                <a:ea typeface="Cambria Math" pitchFamily="18" charset="0"/>
              </a:rPr>
              <a:t> N,</a:t>
            </a:r>
            <a:r>
              <a:rPr lang="en-US" sz="2400"/>
              <a:t> f(x) = x</a:t>
            </a:r>
            <a:r>
              <a:rPr lang="en-US" sz="2400" baseline="30000"/>
              <a:t>2</a:t>
            </a:r>
            <a:r>
              <a:rPr lang="en-US" sz="2400"/>
              <a:t> injective?		Yes	if x≠y then x</a:t>
            </a:r>
            <a:r>
              <a:rPr lang="en-US" sz="2400" baseline="30000"/>
              <a:t>2 </a:t>
            </a:r>
            <a:r>
              <a:rPr lang="en-US" sz="2400"/>
              <a:t>≠ y</a:t>
            </a:r>
            <a:r>
              <a:rPr lang="en-US" sz="2400" baseline="30000"/>
              <a:t>2</a:t>
            </a:r>
            <a:endParaRPr lang="en-US" sz="2400"/>
          </a:p>
          <a:p>
            <a:endParaRPr lang="en-US" sz="2400"/>
          </a:p>
          <a:p>
            <a:pPr>
              <a:buNone/>
            </a:pPr>
            <a:r>
              <a:rPr lang="en-US" sz="2400" b="1" dirty="0">
                <a:ea typeface="Cambria Math" pitchFamily="18" charset="0"/>
              </a:rPr>
              <a:t>N</a:t>
            </a:r>
            <a:r>
              <a:rPr lang="en-US" sz="2400" dirty="0"/>
              <a:t> = </a:t>
            </a:r>
            <a:r>
              <a:rPr lang="en-US" sz="2400" b="1" dirty="0"/>
              <a:t>natural numbers </a:t>
            </a:r>
            <a:r>
              <a:rPr lang="en-US" sz="2400" dirty="0"/>
              <a:t>= </a:t>
            </a:r>
            <a:r>
              <a:rPr lang="en-US" sz="2400" dirty="0">
                <a:ea typeface="Cambria Math" pitchFamily="18" charset="0"/>
              </a:rPr>
              <a:t>{0, 1, 2, 3, ….}</a:t>
            </a:r>
          </a:p>
          <a:p>
            <a:pPr>
              <a:buNone/>
            </a:pPr>
            <a:r>
              <a:rPr lang="en-US" sz="2400" b="1" dirty="0">
                <a:ea typeface="Cambria Math" pitchFamily="18" charset="0"/>
              </a:rPr>
              <a:t>Z</a:t>
            </a:r>
            <a:r>
              <a:rPr lang="en-US" sz="2400" dirty="0"/>
              <a:t> = </a:t>
            </a:r>
            <a:r>
              <a:rPr lang="en-US" sz="2400" b="1" dirty="0"/>
              <a:t>integers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{…, -3, -2, -1, 0, 1, 2, 3, …}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101221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1487-9A1E-E948-81FC-4E442D0E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FF92-33C0-284A-8D83-FB98841E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Function</a:t>
            </a:r>
          </a:p>
          <a:p>
            <a:pPr lvl="1"/>
            <a:r>
              <a:rPr lang="en-US" dirty="0"/>
              <a:t>domain, co-domain, image, pre-image, range, equality</a:t>
            </a:r>
          </a:p>
          <a:p>
            <a:r>
              <a:rPr lang="en-US" dirty="0"/>
              <a:t>Injection, Surjection, </a:t>
            </a:r>
            <a:r>
              <a:rPr lang="en-US" dirty="0" err="1"/>
              <a:t>Bijection</a:t>
            </a:r>
          </a:p>
          <a:p>
            <a:pPr lvl="1"/>
            <a:r>
              <a:rPr lang="en-US" dirty="0" err="1"/>
              <a:t>How to show these properties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5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96E7-9643-894E-B2C2-0295431D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21: More 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482A-DD19-7540-99A9-5753661C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Function</a:t>
            </a:r>
          </a:p>
          <a:p>
            <a:r>
              <a:rPr lang="en-US" dirty="0"/>
              <a:t>Function Composition</a:t>
            </a:r>
          </a:p>
          <a:p>
            <a:r>
              <a:rPr lang="en-US" dirty="0"/>
              <a:t>Partial Functions</a:t>
            </a:r>
          </a:p>
          <a:p>
            <a:r>
              <a:rPr lang="en-US" dirty="0"/>
              <a:t>Graphs of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5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</a:t>
            </a:r>
            <a:r>
              <a:rPr lang="en-US" dirty="0" err="1"/>
              <a:t>bijection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Then the </a:t>
            </a:r>
            <a:r>
              <a:rPr lang="en-US" b="1" dirty="0"/>
              <a:t>inverse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denoted          , is the function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defined as</a:t>
            </a:r>
            <a:endParaRPr lang="en-US" b="1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 inverse exists unless </a:t>
            </a:r>
            <a:r>
              <a:rPr lang="en-US" i="1" dirty="0"/>
              <a:t>f</a:t>
            </a:r>
            <a:r>
              <a:rPr lang="en-US" dirty="0"/>
              <a:t> is a </a:t>
            </a:r>
            <a:r>
              <a:rPr lang="en-US" dirty="0" err="1"/>
              <a:t>bijection</a:t>
            </a:r>
            <a:r>
              <a:rPr lang="en-US" dirty="0"/>
              <a:t>. Why?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20696" y="2267617"/>
            <a:ext cx="571500" cy="3886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43231" y="2850895"/>
            <a:ext cx="3803333" cy="408623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4108" y="4548555"/>
            <a:ext cx="4495800" cy="2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DEBC-C703-444F-A9F1-30850D0D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C499-9459-6942-AA16-2BC1A727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177AA-BADD-6F48-8F96-FEC74F25A403}"/>
              </a:ext>
            </a:extLst>
          </p:cNvPr>
          <p:cNvSpPr txBox="1"/>
          <p:nvPr/>
        </p:nvSpPr>
        <p:spPr>
          <a:xfrm>
            <a:off x="911286" y="40569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B0D4E-9E24-BB4F-96B1-EC652DDA6AA0}"/>
              </a:ext>
            </a:extLst>
          </p:cNvPr>
          <p:cNvSpPr txBox="1"/>
          <p:nvPr/>
        </p:nvSpPr>
        <p:spPr>
          <a:xfrm>
            <a:off x="911286" y="341489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2F25A-42E5-1245-95E9-C73B6B60501B}"/>
              </a:ext>
            </a:extLst>
          </p:cNvPr>
          <p:cNvSpPr txBox="1"/>
          <p:nvPr/>
        </p:nvSpPr>
        <p:spPr>
          <a:xfrm>
            <a:off x="909687" y="46886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AD2E44-8D40-E147-AFB6-53810DC824FE}"/>
              </a:ext>
            </a:extLst>
          </p:cNvPr>
          <p:cNvSpPr/>
          <p:nvPr/>
        </p:nvSpPr>
        <p:spPr>
          <a:xfrm>
            <a:off x="2467944" y="3504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F05405-43D4-5B4F-8ACA-09CA3B914318}"/>
              </a:ext>
            </a:extLst>
          </p:cNvPr>
          <p:cNvSpPr/>
          <p:nvPr/>
        </p:nvSpPr>
        <p:spPr>
          <a:xfrm>
            <a:off x="2478829" y="413272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56AF27-D05B-EC41-8697-2B04D9027AF4}"/>
              </a:ext>
            </a:extLst>
          </p:cNvPr>
          <p:cNvSpPr/>
          <p:nvPr/>
        </p:nvSpPr>
        <p:spPr>
          <a:xfrm>
            <a:off x="2467944" y="47681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C0A608-7F2C-0E44-8346-27B125E3A175}"/>
              </a:ext>
            </a:extLst>
          </p:cNvPr>
          <p:cNvSpPr/>
          <p:nvPr/>
        </p:nvSpPr>
        <p:spPr>
          <a:xfrm>
            <a:off x="3578286" y="350475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D7B23F-889A-B242-93A2-3308895EE568}"/>
              </a:ext>
            </a:extLst>
          </p:cNvPr>
          <p:cNvSpPr/>
          <p:nvPr/>
        </p:nvSpPr>
        <p:spPr>
          <a:xfrm>
            <a:off x="3589171" y="413272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7B49D4-E52A-C24A-86B2-1A42CA94D44B}"/>
              </a:ext>
            </a:extLst>
          </p:cNvPr>
          <p:cNvSpPr/>
          <p:nvPr/>
        </p:nvSpPr>
        <p:spPr>
          <a:xfrm>
            <a:off x="3578286" y="476817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B2D71-082F-BB4D-A0D8-A9D185D24A5B}"/>
              </a:ext>
            </a:extLst>
          </p:cNvPr>
          <p:cNvSpPr txBox="1"/>
          <p:nvPr/>
        </p:nvSpPr>
        <p:spPr>
          <a:xfrm>
            <a:off x="2120675" y="3116665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D1A38-B838-CE43-A162-789633457EA2}"/>
              </a:ext>
            </a:extLst>
          </p:cNvPr>
          <p:cNvSpPr txBox="1"/>
          <p:nvPr/>
        </p:nvSpPr>
        <p:spPr>
          <a:xfrm>
            <a:off x="3161158" y="312367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99B494-12A3-8C4B-A372-7AC03207C09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96544" y="3619057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F7936-0022-4945-8D32-CCD88C26D33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707429" y="4247026"/>
            <a:ext cx="87085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A8CEF-A72F-CD48-BE37-CE8453C46D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696544" y="4247026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DD9BB9-0381-BA4F-84D0-2A9616AAE8E0}"/>
              </a:ext>
            </a:extLst>
          </p:cNvPr>
          <p:cNvSpPr txBox="1"/>
          <p:nvPr/>
        </p:nvSpPr>
        <p:spPr>
          <a:xfrm>
            <a:off x="4059598" y="40875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234567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0CAEB-29F9-5245-A08E-3B7399D4AA40}"/>
              </a:ext>
            </a:extLst>
          </p:cNvPr>
          <p:cNvSpPr txBox="1"/>
          <p:nvPr/>
        </p:nvSpPr>
        <p:spPr>
          <a:xfrm>
            <a:off x="4059598" y="344546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B0E7B-1D97-0A48-815C-4FB68A08861B}"/>
              </a:ext>
            </a:extLst>
          </p:cNvPr>
          <p:cNvSpPr txBox="1"/>
          <p:nvPr/>
        </p:nvSpPr>
        <p:spPr>
          <a:xfrm>
            <a:off x="4057999" y="471919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345678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D20B1-234F-C045-AFB8-BFCB47592153}"/>
              </a:ext>
            </a:extLst>
          </p:cNvPr>
          <p:cNvSpPr txBox="1"/>
          <p:nvPr/>
        </p:nvSpPr>
        <p:spPr>
          <a:xfrm>
            <a:off x="1644162" y="217717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BCC19-733E-2849-B611-6FCD9E241B8F}"/>
              </a:ext>
            </a:extLst>
          </p:cNvPr>
          <p:cNvSpPr txBox="1"/>
          <p:nvPr/>
        </p:nvSpPr>
        <p:spPr>
          <a:xfrm>
            <a:off x="4387362" y="217717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AB0959-C772-0C4E-9DE3-4C734FC7BD8C}"/>
              </a:ext>
            </a:extLst>
          </p:cNvPr>
          <p:cNvCxnSpPr/>
          <p:nvPr/>
        </p:nvCxnSpPr>
        <p:spPr>
          <a:xfrm>
            <a:off x="2253762" y="2481974"/>
            <a:ext cx="1981200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6E4E10-CA27-5D48-95A0-990B7441AC2E}"/>
              </a:ext>
            </a:extLst>
          </p:cNvPr>
          <p:cNvSpPr txBox="1"/>
          <p:nvPr/>
        </p:nvSpPr>
        <p:spPr>
          <a:xfrm>
            <a:off x="3015762" y="255817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B7116D-DCC3-9841-8B30-E3F6D279ADE5}"/>
              </a:ext>
            </a:extLst>
          </p:cNvPr>
          <p:cNvSpPr txBox="1"/>
          <p:nvPr/>
        </p:nvSpPr>
        <p:spPr>
          <a:xfrm>
            <a:off x="6705600" y="2175586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27DB4-CFBD-8D47-B85B-0F609153E780}"/>
              </a:ext>
            </a:extLst>
          </p:cNvPr>
          <p:cNvSpPr txBox="1"/>
          <p:nvPr/>
        </p:nvSpPr>
        <p:spPr>
          <a:xfrm>
            <a:off x="9448800" y="2126443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266A51-CC4D-FC4A-BB8A-34640C4F039C}"/>
              </a:ext>
            </a:extLst>
          </p:cNvPr>
          <p:cNvCxnSpPr/>
          <p:nvPr/>
        </p:nvCxnSpPr>
        <p:spPr>
          <a:xfrm>
            <a:off x="7315200" y="2480386"/>
            <a:ext cx="1981200" cy="1588"/>
          </a:xfrm>
          <a:prstGeom prst="straightConnector1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AC401D-4743-7B47-90B2-E31FF0BA5038}"/>
              </a:ext>
            </a:extLst>
          </p:cNvPr>
          <p:cNvSpPr txBox="1"/>
          <p:nvPr/>
        </p:nvSpPr>
        <p:spPr>
          <a:xfrm>
            <a:off x="8191500" y="255594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i="1" baseline="30000" dirty="0"/>
              <a:t>-1</a:t>
            </a:r>
            <a:endParaRPr lang="en-US" sz="2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1078B-3F41-694D-B867-866704749627}"/>
              </a:ext>
            </a:extLst>
          </p:cNvPr>
          <p:cNvSpPr txBox="1"/>
          <p:nvPr/>
        </p:nvSpPr>
        <p:spPr>
          <a:xfrm>
            <a:off x="6034588" y="40356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4ED56-274E-9046-B3AF-A98A324531FF}"/>
              </a:ext>
            </a:extLst>
          </p:cNvPr>
          <p:cNvSpPr txBox="1"/>
          <p:nvPr/>
        </p:nvSpPr>
        <p:spPr>
          <a:xfrm>
            <a:off x="6034588" y="339351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D23F47-600E-0C47-B1B2-06F990C1E544}"/>
              </a:ext>
            </a:extLst>
          </p:cNvPr>
          <p:cNvSpPr txBox="1"/>
          <p:nvPr/>
        </p:nvSpPr>
        <p:spPr>
          <a:xfrm>
            <a:off x="6032989" y="466724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00951E-F5C3-DB4B-BF2A-428E45A25FF9}"/>
              </a:ext>
            </a:extLst>
          </p:cNvPr>
          <p:cNvSpPr/>
          <p:nvPr/>
        </p:nvSpPr>
        <p:spPr>
          <a:xfrm>
            <a:off x="7591246" y="348337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2E855E-6223-EE48-885B-A9F47932D375}"/>
              </a:ext>
            </a:extLst>
          </p:cNvPr>
          <p:cNvSpPr/>
          <p:nvPr/>
        </p:nvSpPr>
        <p:spPr>
          <a:xfrm>
            <a:off x="7602131" y="411134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9FFC41-B38B-3147-A75F-74795D2A0F5A}"/>
              </a:ext>
            </a:extLst>
          </p:cNvPr>
          <p:cNvSpPr/>
          <p:nvPr/>
        </p:nvSpPr>
        <p:spPr>
          <a:xfrm>
            <a:off x="7591246" y="47467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977E85-04DC-4647-8387-D36195814FE9}"/>
              </a:ext>
            </a:extLst>
          </p:cNvPr>
          <p:cNvSpPr/>
          <p:nvPr/>
        </p:nvSpPr>
        <p:spPr>
          <a:xfrm>
            <a:off x="8701588" y="348337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AA1486-5E02-DA41-8F23-77A36CD3CCAC}"/>
              </a:ext>
            </a:extLst>
          </p:cNvPr>
          <p:cNvSpPr/>
          <p:nvPr/>
        </p:nvSpPr>
        <p:spPr>
          <a:xfrm>
            <a:off x="8712473" y="411134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EC8177-5651-374C-9E21-88A1DFAC09A4}"/>
              </a:ext>
            </a:extLst>
          </p:cNvPr>
          <p:cNvSpPr/>
          <p:nvPr/>
        </p:nvSpPr>
        <p:spPr>
          <a:xfrm>
            <a:off x="8701588" y="47467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BDF9FE-FC8F-D348-894D-8AA5278AE958}"/>
              </a:ext>
            </a:extLst>
          </p:cNvPr>
          <p:cNvSpPr txBox="1"/>
          <p:nvPr/>
        </p:nvSpPr>
        <p:spPr>
          <a:xfrm>
            <a:off x="7243977" y="3095284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8FCC86-3A9A-3D43-BE73-B275BC9C836F}"/>
              </a:ext>
            </a:extLst>
          </p:cNvPr>
          <p:cNvSpPr txBox="1"/>
          <p:nvPr/>
        </p:nvSpPr>
        <p:spPr>
          <a:xfrm>
            <a:off x="8284460" y="31022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Sciper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A1DE71-D653-314D-98FF-BCF74CDE6B6A}"/>
              </a:ext>
            </a:extLst>
          </p:cNvPr>
          <p:cNvCxnSpPr>
            <a:cxnSpLocks/>
            <a:endCxn id="33" idx="6"/>
          </p:cNvCxnSpPr>
          <p:nvPr/>
        </p:nvCxnSpPr>
        <p:spPr>
          <a:xfrm flipH="1" flipV="1">
            <a:off x="7819846" y="3597676"/>
            <a:ext cx="880144" cy="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2A4170-BDBA-8146-BEAB-134925F46E1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845068" y="4247026"/>
            <a:ext cx="889998" cy="533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72479D-5D62-F043-9CD7-351BEE67F3CB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7786368" y="4272882"/>
            <a:ext cx="915222" cy="50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8153B0-9B8B-0F43-AF54-AFD348BD18A2}"/>
              </a:ext>
            </a:extLst>
          </p:cNvPr>
          <p:cNvSpPr txBox="1"/>
          <p:nvPr/>
        </p:nvSpPr>
        <p:spPr>
          <a:xfrm>
            <a:off x="9182900" y="406618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234567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72B5D9-2F47-E546-B3B8-8279F2BF5C7E}"/>
              </a:ext>
            </a:extLst>
          </p:cNvPr>
          <p:cNvSpPr txBox="1"/>
          <p:nvPr/>
        </p:nvSpPr>
        <p:spPr>
          <a:xfrm>
            <a:off x="9182900" y="342408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123456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4DE266-01DB-F34D-8CFC-12DBF0A65294}"/>
              </a:ext>
            </a:extLst>
          </p:cNvPr>
          <p:cNvSpPr txBox="1"/>
          <p:nvPr/>
        </p:nvSpPr>
        <p:spPr>
          <a:xfrm>
            <a:off x="9181301" y="46978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345678</a:t>
            </a:r>
          </a:p>
        </p:txBody>
      </p:sp>
    </p:spTree>
    <p:extLst>
      <p:ext uri="{BB962C8B-B14F-4D97-AF65-F5344CB8AC3E}">
        <p14:creationId xmlns:p14="http://schemas.microsoft.com/office/powerpoint/2010/main" val="468126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Is the function </a:t>
            </a:r>
            <a:r>
              <a:rPr lang="en-US" i="1" dirty="0"/>
              <a:t>f</a:t>
            </a:r>
            <a:r>
              <a:rPr lang="en-US"/>
              <a:t>:</a:t>
            </a:r>
            <a:r>
              <a:rPr lang="en-US" b="1" dirty="0">
                <a:ea typeface="Cambria Math" pitchFamily="18" charset="0"/>
              </a:rPr>
              <a:t> Z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b="1" dirty="0">
                <a:ea typeface="Cambria Math" pitchFamily="18" charset="0"/>
              </a:rPr>
              <a:t> Z,</a:t>
            </a:r>
            <a:r>
              <a:rPr lang="en-US"/>
              <a:t> </a:t>
            </a:r>
            <a:r>
              <a:rPr lang="en-US" i="1" dirty="0"/>
              <a:t>f</a:t>
            </a:r>
            <a:r>
              <a:rPr lang="en-US"/>
              <a:t>(x) = x+1 invertible?			Yes</a:t>
            </a:r>
            <a:endParaRPr lang="en-US" dirty="0"/>
          </a:p>
          <a:p>
            <a:pPr>
              <a:buNone/>
            </a:pPr>
            <a:r>
              <a:rPr lang="en-US" dirty="0"/>
              <a:t>		The inverse function is </a:t>
            </a:r>
            <a:r>
              <a:rPr lang="en-US"/>
              <a:t>f</a:t>
            </a:r>
            <a:r>
              <a:rPr lang="en-US" baseline="30000"/>
              <a:t>-1</a:t>
            </a:r>
            <a:r>
              <a:rPr lang="en-US"/>
              <a:t>:</a:t>
            </a:r>
            <a:r>
              <a:rPr lang="en-US" b="1" dirty="0">
                <a:ea typeface="Cambria Math" pitchFamily="18" charset="0"/>
              </a:rPr>
              <a:t> Z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→</a:t>
            </a:r>
            <a:r>
              <a:rPr lang="en-US" b="1" dirty="0">
                <a:ea typeface="Cambria Math" pitchFamily="18" charset="0"/>
              </a:rPr>
              <a:t> Z,</a:t>
            </a:r>
            <a:r>
              <a:rPr lang="en-US"/>
              <a:t> f</a:t>
            </a:r>
            <a:r>
              <a:rPr lang="en-US" baseline="30000"/>
              <a:t>-1</a:t>
            </a:r>
            <a:r>
              <a:rPr lang="en-US"/>
              <a:t>(y) = y-1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/>
              <a:t>Is the function</a:t>
            </a:r>
            <a:r>
              <a:rPr lang="en-US" dirty="0"/>
              <a:t> </a:t>
            </a:r>
            <a:r>
              <a:rPr lang="en-US" i="1" dirty="0"/>
              <a:t>f: </a:t>
            </a:r>
            <a:r>
              <a:rPr lang="en-US" b="1" dirty="0"/>
              <a:t>R</a:t>
            </a:r>
            <a:r>
              <a:rPr lang="en-US" i="1" dirty="0"/>
              <a:t> </a:t>
            </a:r>
            <a:r>
              <a:rPr lang="en-US" i="1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R, </a:t>
            </a:r>
            <a:r>
              <a:rPr lang="en-US" i="1" dirty="0"/>
              <a:t>f</a:t>
            </a:r>
            <a:r>
              <a:rPr lang="en-US" dirty="0">
                <a:sym typeface="Wingdings" pitchFamily="2" charset="2"/>
              </a:rPr>
              <a:t>(x) = x</a:t>
            </a:r>
            <a:r>
              <a:rPr lang="en-US" baseline="30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invertible?    		No</a:t>
            </a:r>
          </a:p>
          <a:p>
            <a:pPr>
              <a:buNone/>
            </a:pPr>
            <a:r>
              <a:rPr lang="en-US" dirty="0"/>
              <a:t>		The function </a:t>
            </a:r>
            <a:r>
              <a:rPr lang="en-US" i="1" dirty="0"/>
              <a:t>f</a:t>
            </a:r>
            <a:r>
              <a:rPr lang="en-US" dirty="0"/>
              <a:t> is not one-to-one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26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. The </a:t>
            </a:r>
            <a:r>
              <a:rPr lang="en-US" b="1" dirty="0">
                <a:sym typeface="Wingdings" pitchFamily="2" charset="2"/>
              </a:rPr>
              <a:t>composition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of f with g, denoted </a:t>
            </a:r>
            <a:r>
              <a:rPr lang="en-US" i="1" dirty="0"/>
              <a:t>f ○ g </a:t>
            </a:r>
            <a:r>
              <a:rPr lang="en-US" dirty="0">
                <a:sym typeface="Wingdings" pitchFamily="2" charset="2"/>
              </a:rPr>
              <a:t>is the function from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>
                <a:sym typeface="Wingdings" pitchFamily="2" charset="2"/>
              </a:rPr>
              <a:t>C </a:t>
            </a:r>
            <a:r>
              <a:rPr lang="en-US" dirty="0"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343401" y="2971801"/>
            <a:ext cx="3186113" cy="38290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0900" y="3792416"/>
            <a:ext cx="541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81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768C-6034-5A4C-A0E1-43A449FD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0482F-9B87-3E42-9611-7E1699668F01}"/>
              </a:ext>
            </a:extLst>
          </p:cNvPr>
          <p:cNvSpPr txBox="1"/>
          <p:nvPr/>
        </p:nvSpPr>
        <p:spPr>
          <a:xfrm>
            <a:off x="247097" y="467615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32F75-E441-B04E-8133-4112D06F81FB}"/>
              </a:ext>
            </a:extLst>
          </p:cNvPr>
          <p:cNvSpPr txBox="1"/>
          <p:nvPr/>
        </p:nvSpPr>
        <p:spPr>
          <a:xfrm>
            <a:off x="241654" y="344708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8A9E1-CA29-DB40-8C82-BF467294F709}"/>
              </a:ext>
            </a:extLst>
          </p:cNvPr>
          <p:cNvSpPr txBox="1"/>
          <p:nvPr/>
        </p:nvSpPr>
        <p:spPr>
          <a:xfrm>
            <a:off x="241654" y="280498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537D-BA15-5144-B51C-0944E371F042}"/>
              </a:ext>
            </a:extLst>
          </p:cNvPr>
          <p:cNvSpPr txBox="1"/>
          <p:nvPr/>
        </p:nvSpPr>
        <p:spPr>
          <a:xfrm>
            <a:off x="240055" y="407871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B3DE11-BFBD-2C48-8BE9-E804C05E8C86}"/>
              </a:ext>
            </a:extLst>
          </p:cNvPr>
          <p:cNvSpPr/>
          <p:nvPr/>
        </p:nvSpPr>
        <p:spPr>
          <a:xfrm>
            <a:off x="1798312" y="289485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2125F7-23AA-C54A-AF59-8F770CA04813}"/>
              </a:ext>
            </a:extLst>
          </p:cNvPr>
          <p:cNvSpPr/>
          <p:nvPr/>
        </p:nvSpPr>
        <p:spPr>
          <a:xfrm>
            <a:off x="1809197" y="352282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BA9ECA-D6CF-4640-867B-70BD0A551549}"/>
              </a:ext>
            </a:extLst>
          </p:cNvPr>
          <p:cNvSpPr/>
          <p:nvPr/>
        </p:nvSpPr>
        <p:spPr>
          <a:xfrm>
            <a:off x="1798312" y="415827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EF6E7-CED2-F940-A5AF-7494DB92485F}"/>
              </a:ext>
            </a:extLst>
          </p:cNvPr>
          <p:cNvSpPr/>
          <p:nvPr/>
        </p:nvSpPr>
        <p:spPr>
          <a:xfrm>
            <a:off x="1809197" y="478624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0275F-C362-AB4C-AB22-39F9E0EEB63C}"/>
              </a:ext>
            </a:extLst>
          </p:cNvPr>
          <p:cNvSpPr/>
          <p:nvPr/>
        </p:nvSpPr>
        <p:spPr>
          <a:xfrm>
            <a:off x="2908654" y="289485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021E70-56B0-0040-BB0A-3368EF2172F1}"/>
              </a:ext>
            </a:extLst>
          </p:cNvPr>
          <p:cNvSpPr/>
          <p:nvPr/>
        </p:nvSpPr>
        <p:spPr>
          <a:xfrm>
            <a:off x="2919539" y="352282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444EEF-9A24-B148-9454-981DE5A43216}"/>
              </a:ext>
            </a:extLst>
          </p:cNvPr>
          <p:cNvSpPr/>
          <p:nvPr/>
        </p:nvSpPr>
        <p:spPr>
          <a:xfrm>
            <a:off x="2908654" y="415827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9B67C1-C3CE-D14F-B51E-6FFF899F21EF}"/>
              </a:ext>
            </a:extLst>
          </p:cNvPr>
          <p:cNvSpPr/>
          <p:nvPr/>
        </p:nvSpPr>
        <p:spPr>
          <a:xfrm>
            <a:off x="2919539" y="478624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741F4-B5FE-704E-8985-284CE446EF4E}"/>
              </a:ext>
            </a:extLst>
          </p:cNvPr>
          <p:cNvSpPr txBox="1"/>
          <p:nvPr/>
        </p:nvSpPr>
        <p:spPr>
          <a:xfrm>
            <a:off x="1451043" y="2506759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7F199-E8F1-6E4B-B96E-80F5CC9C2E47}"/>
              </a:ext>
            </a:extLst>
          </p:cNvPr>
          <p:cNvSpPr txBox="1"/>
          <p:nvPr/>
        </p:nvSpPr>
        <p:spPr>
          <a:xfrm>
            <a:off x="2491526" y="2513773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Birthyear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F581D4-07D9-C241-A5DE-F8A37B63ACB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026912" y="3009151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6B0942-A25C-3F40-88AB-097B813D4BF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037797" y="3009151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7388BC-CC03-3F42-AFC9-E143E5F2A4E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26912" y="3637120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AF2F60-8C4A-0C4B-B33C-93CE6B993F41}"/>
              </a:ext>
            </a:extLst>
          </p:cNvPr>
          <p:cNvSpPr txBox="1"/>
          <p:nvPr/>
        </p:nvSpPr>
        <p:spPr>
          <a:xfrm>
            <a:off x="3395409" y="4706725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4DCFA-9D7C-ED45-84B5-FC38D66F96F6}"/>
              </a:ext>
            </a:extLst>
          </p:cNvPr>
          <p:cNvSpPr txBox="1"/>
          <p:nvPr/>
        </p:nvSpPr>
        <p:spPr>
          <a:xfrm>
            <a:off x="3389966" y="3477656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1999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338F0-B119-C140-AA58-55A51753DE86}"/>
              </a:ext>
            </a:extLst>
          </p:cNvPr>
          <p:cNvSpPr txBox="1"/>
          <p:nvPr/>
        </p:nvSpPr>
        <p:spPr>
          <a:xfrm>
            <a:off x="3389965" y="2835558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09C53-223A-2044-AD16-553B2AB2A4C7}"/>
              </a:ext>
            </a:extLst>
          </p:cNvPr>
          <p:cNvSpPr txBox="1"/>
          <p:nvPr/>
        </p:nvSpPr>
        <p:spPr>
          <a:xfrm>
            <a:off x="3388366" y="4109287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119A87-FC79-8442-877B-D93A677D0CC1}"/>
              </a:ext>
            </a:extLst>
          </p:cNvPr>
          <p:cNvSpPr/>
          <p:nvPr/>
        </p:nvSpPr>
        <p:spPr>
          <a:xfrm>
            <a:off x="2919539" y="541421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D7D44-8DEE-C944-A5D4-7EE94DB500C1}"/>
              </a:ext>
            </a:extLst>
          </p:cNvPr>
          <p:cNvSpPr txBox="1"/>
          <p:nvPr/>
        </p:nvSpPr>
        <p:spPr>
          <a:xfrm>
            <a:off x="3396328" y="5355692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AF9978-766E-0548-A560-41507F7AC54D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2037797" y="4900541"/>
            <a:ext cx="881742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D3DD180-4F8D-9748-9B8D-7363AFEE215A}"/>
              </a:ext>
            </a:extLst>
          </p:cNvPr>
          <p:cNvSpPr/>
          <p:nvPr/>
        </p:nvSpPr>
        <p:spPr>
          <a:xfrm>
            <a:off x="5425339" y="286427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961F3D-15A7-D849-879F-CE4DE810BB12}"/>
              </a:ext>
            </a:extLst>
          </p:cNvPr>
          <p:cNvSpPr/>
          <p:nvPr/>
        </p:nvSpPr>
        <p:spPr>
          <a:xfrm>
            <a:off x="5436224" y="349224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B8E014-0B9B-174B-B890-21D61876583C}"/>
              </a:ext>
            </a:extLst>
          </p:cNvPr>
          <p:cNvSpPr/>
          <p:nvPr/>
        </p:nvSpPr>
        <p:spPr>
          <a:xfrm>
            <a:off x="5425339" y="4127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EB53A9-4933-394C-B705-9D261EA09092}"/>
              </a:ext>
            </a:extLst>
          </p:cNvPr>
          <p:cNvSpPr/>
          <p:nvPr/>
        </p:nvSpPr>
        <p:spPr>
          <a:xfrm>
            <a:off x="5436224" y="475566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951AD-731B-274F-9BD8-F2123F104C03}"/>
              </a:ext>
            </a:extLst>
          </p:cNvPr>
          <p:cNvSpPr txBox="1"/>
          <p:nvPr/>
        </p:nvSpPr>
        <p:spPr>
          <a:xfrm>
            <a:off x="5008211" y="2483201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Birthyear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B5447-CBE6-D841-A0B2-8CAA0ABACF72}"/>
              </a:ext>
            </a:extLst>
          </p:cNvPr>
          <p:cNvSpPr txBox="1"/>
          <p:nvPr/>
        </p:nvSpPr>
        <p:spPr>
          <a:xfrm>
            <a:off x="4629614" y="4706725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C71EAA-7E96-054D-AEFF-75BC7B3BA7BC}"/>
              </a:ext>
            </a:extLst>
          </p:cNvPr>
          <p:cNvSpPr txBox="1"/>
          <p:nvPr/>
        </p:nvSpPr>
        <p:spPr>
          <a:xfrm>
            <a:off x="4624171" y="3477656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1999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D7394-8208-464C-81E1-39F93292DB37}"/>
              </a:ext>
            </a:extLst>
          </p:cNvPr>
          <p:cNvSpPr txBox="1"/>
          <p:nvPr/>
        </p:nvSpPr>
        <p:spPr>
          <a:xfrm>
            <a:off x="4624170" y="2835558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6B1AD1-7091-5E42-BACF-3248E863C38F}"/>
              </a:ext>
            </a:extLst>
          </p:cNvPr>
          <p:cNvSpPr txBox="1"/>
          <p:nvPr/>
        </p:nvSpPr>
        <p:spPr>
          <a:xfrm>
            <a:off x="4622571" y="4109287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FDF040-A7C1-494A-8FA8-5A83B87A83CB}"/>
              </a:ext>
            </a:extLst>
          </p:cNvPr>
          <p:cNvSpPr/>
          <p:nvPr/>
        </p:nvSpPr>
        <p:spPr>
          <a:xfrm>
            <a:off x="5436224" y="53836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1D0B0-8A4B-E447-B230-4B52A6B1EF1C}"/>
              </a:ext>
            </a:extLst>
          </p:cNvPr>
          <p:cNvSpPr txBox="1"/>
          <p:nvPr/>
        </p:nvSpPr>
        <p:spPr>
          <a:xfrm>
            <a:off x="4630533" y="5355692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5A54C-281E-A347-9027-DD48156FC37B}"/>
              </a:ext>
            </a:extLst>
          </p:cNvPr>
          <p:cNvSpPr/>
          <p:nvPr/>
        </p:nvSpPr>
        <p:spPr>
          <a:xfrm>
            <a:off x="6760130" y="28657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0EB1E0-C611-624A-84AE-4907ACF22673}"/>
              </a:ext>
            </a:extLst>
          </p:cNvPr>
          <p:cNvSpPr/>
          <p:nvPr/>
        </p:nvSpPr>
        <p:spPr>
          <a:xfrm>
            <a:off x="6758976" y="349679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2304BA-860E-A641-AF94-495C731A2A52}"/>
              </a:ext>
            </a:extLst>
          </p:cNvPr>
          <p:cNvSpPr/>
          <p:nvPr/>
        </p:nvSpPr>
        <p:spPr>
          <a:xfrm>
            <a:off x="6748091" y="413224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4A516E-484E-9540-89BF-15D764735AEB}"/>
              </a:ext>
            </a:extLst>
          </p:cNvPr>
          <p:cNvSpPr/>
          <p:nvPr/>
        </p:nvSpPr>
        <p:spPr>
          <a:xfrm>
            <a:off x="6758976" y="476021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B88707-2EE4-1E48-82C9-C9E16A41E60D}"/>
              </a:ext>
            </a:extLst>
          </p:cNvPr>
          <p:cNvSpPr txBox="1"/>
          <p:nvPr/>
        </p:nvSpPr>
        <p:spPr>
          <a:xfrm>
            <a:off x="6578800" y="251377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A0F430D-54E3-594D-8546-E97C4BBFCEB7}"/>
              </a:ext>
            </a:extLst>
          </p:cNvPr>
          <p:cNvSpPr/>
          <p:nvPr/>
        </p:nvSpPr>
        <p:spPr>
          <a:xfrm>
            <a:off x="6758976" y="538818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B28AC7-B377-5F4F-AD25-7C214EE71809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5653939" y="2978579"/>
            <a:ext cx="1106191" cy="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1AB022-65FF-F84C-A870-D7569E0DE0D7}"/>
              </a:ext>
            </a:extLst>
          </p:cNvPr>
          <p:cNvCxnSpPr>
            <a:cxnSpLocks/>
          </p:cNvCxnSpPr>
          <p:nvPr/>
        </p:nvCxnSpPr>
        <p:spPr>
          <a:xfrm>
            <a:off x="5653939" y="3614076"/>
            <a:ext cx="1106191" cy="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96F95B-AED2-B446-AC66-E0F6B8C54FEC}"/>
              </a:ext>
            </a:extLst>
          </p:cNvPr>
          <p:cNvCxnSpPr>
            <a:cxnSpLocks/>
          </p:cNvCxnSpPr>
          <p:nvPr/>
        </p:nvCxnSpPr>
        <p:spPr>
          <a:xfrm>
            <a:off x="5647920" y="4248057"/>
            <a:ext cx="1106191" cy="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B81420-9032-2F4F-A7E8-B3CB441C572A}"/>
              </a:ext>
            </a:extLst>
          </p:cNvPr>
          <p:cNvCxnSpPr>
            <a:cxnSpLocks/>
          </p:cNvCxnSpPr>
          <p:nvPr/>
        </p:nvCxnSpPr>
        <p:spPr>
          <a:xfrm>
            <a:off x="5641900" y="4870672"/>
            <a:ext cx="1106191" cy="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55152C-357A-034E-953E-3D99714F5E6B}"/>
              </a:ext>
            </a:extLst>
          </p:cNvPr>
          <p:cNvCxnSpPr>
            <a:cxnSpLocks/>
          </p:cNvCxnSpPr>
          <p:nvPr/>
        </p:nvCxnSpPr>
        <p:spPr>
          <a:xfrm>
            <a:off x="5652785" y="5501343"/>
            <a:ext cx="1106191" cy="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50056-0E0A-7D45-B389-BAA9AB3A2DD0}"/>
              </a:ext>
            </a:extLst>
          </p:cNvPr>
          <p:cNvSpPr txBox="1"/>
          <p:nvPr/>
        </p:nvSpPr>
        <p:spPr>
          <a:xfrm>
            <a:off x="11680677" y="4676153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5BFB48-D285-E44C-B404-DA3779638850}"/>
              </a:ext>
            </a:extLst>
          </p:cNvPr>
          <p:cNvSpPr txBox="1"/>
          <p:nvPr/>
        </p:nvSpPr>
        <p:spPr>
          <a:xfrm>
            <a:off x="11675234" y="3447084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21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5A7150-3E85-9545-AE1D-B4EC10617D8F}"/>
              </a:ext>
            </a:extLst>
          </p:cNvPr>
          <p:cNvSpPr txBox="1"/>
          <p:nvPr/>
        </p:nvSpPr>
        <p:spPr>
          <a:xfrm>
            <a:off x="11675233" y="2804986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C68E6E-B831-5F45-893B-278953CB9FF4}"/>
              </a:ext>
            </a:extLst>
          </p:cNvPr>
          <p:cNvSpPr txBox="1"/>
          <p:nvPr/>
        </p:nvSpPr>
        <p:spPr>
          <a:xfrm>
            <a:off x="11673634" y="4078715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5D82-E65A-824C-AC08-01FCEF9AE5B5}"/>
              </a:ext>
            </a:extLst>
          </p:cNvPr>
          <p:cNvSpPr txBox="1"/>
          <p:nvPr/>
        </p:nvSpPr>
        <p:spPr>
          <a:xfrm>
            <a:off x="11681596" y="5325120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CA6D3-A45B-AD4A-A029-9C4426BCA623}"/>
              </a:ext>
            </a:extLst>
          </p:cNvPr>
          <p:cNvSpPr txBox="1"/>
          <p:nvPr/>
        </p:nvSpPr>
        <p:spPr>
          <a:xfrm>
            <a:off x="943783" y="170106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9734BA-591D-764D-84C5-BF42D5D3F96C}"/>
              </a:ext>
            </a:extLst>
          </p:cNvPr>
          <p:cNvSpPr txBox="1"/>
          <p:nvPr/>
        </p:nvSpPr>
        <p:spPr>
          <a:xfrm>
            <a:off x="3686983" y="170106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E2F4A3-D029-2F42-854F-A3E9E45DD143}"/>
              </a:ext>
            </a:extLst>
          </p:cNvPr>
          <p:cNvCxnSpPr/>
          <p:nvPr/>
        </p:nvCxnSpPr>
        <p:spPr>
          <a:xfrm>
            <a:off x="1553383" y="2005861"/>
            <a:ext cx="1981200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972144E-F2EA-D74A-A6BA-C481925892EF}"/>
              </a:ext>
            </a:extLst>
          </p:cNvPr>
          <p:cNvSpPr txBox="1"/>
          <p:nvPr/>
        </p:nvSpPr>
        <p:spPr>
          <a:xfrm>
            <a:off x="2315383" y="208206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3E6795-4D1A-1C4D-AB75-8D67263681EB}"/>
              </a:ext>
            </a:extLst>
          </p:cNvPr>
          <p:cNvSpPr txBox="1"/>
          <p:nvPr/>
        </p:nvSpPr>
        <p:spPr>
          <a:xfrm>
            <a:off x="4629614" y="169068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FB7956-601E-6D42-934D-0FBF995B117A}"/>
              </a:ext>
            </a:extLst>
          </p:cNvPr>
          <p:cNvSpPr txBox="1"/>
          <p:nvPr/>
        </p:nvSpPr>
        <p:spPr>
          <a:xfrm>
            <a:off x="7372814" y="169068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A3662-3487-5043-AF96-FB269A919798}"/>
              </a:ext>
            </a:extLst>
          </p:cNvPr>
          <p:cNvCxnSpPr/>
          <p:nvPr/>
        </p:nvCxnSpPr>
        <p:spPr>
          <a:xfrm>
            <a:off x="5239214" y="1995488"/>
            <a:ext cx="1981200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2AE8449-D42E-3E4D-84FB-64EA681C4B88}"/>
              </a:ext>
            </a:extLst>
          </p:cNvPr>
          <p:cNvSpPr txBox="1"/>
          <p:nvPr/>
        </p:nvSpPr>
        <p:spPr>
          <a:xfrm>
            <a:off x="6001214" y="20716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3F8504-61DE-1245-9137-FCF7A00F15CD}"/>
              </a:ext>
            </a:extLst>
          </p:cNvPr>
          <p:cNvSpPr txBox="1"/>
          <p:nvPr/>
        </p:nvSpPr>
        <p:spPr>
          <a:xfrm>
            <a:off x="8678004" y="46525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B8A4B8-5EE5-FA4B-9D46-5BB1EC59E6D1}"/>
              </a:ext>
            </a:extLst>
          </p:cNvPr>
          <p:cNvSpPr txBox="1"/>
          <p:nvPr/>
        </p:nvSpPr>
        <p:spPr>
          <a:xfrm>
            <a:off x="8672561" y="342352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Maria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DA9574-8FF3-1B4A-9B7A-A09D76F83406}"/>
              </a:ext>
            </a:extLst>
          </p:cNvPr>
          <p:cNvSpPr txBox="1"/>
          <p:nvPr/>
        </p:nvSpPr>
        <p:spPr>
          <a:xfrm>
            <a:off x="8672561" y="278142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2D4A1D-5EEC-2642-AEB6-3C6B9C8BAA27}"/>
              </a:ext>
            </a:extLst>
          </p:cNvPr>
          <p:cNvSpPr txBox="1"/>
          <p:nvPr/>
        </p:nvSpPr>
        <p:spPr>
          <a:xfrm>
            <a:off x="8670962" y="40551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Delphine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8567CDE-D6A4-9E4D-B0F4-F03A3A8AACA7}"/>
              </a:ext>
            </a:extLst>
          </p:cNvPr>
          <p:cNvSpPr/>
          <p:nvPr/>
        </p:nvSpPr>
        <p:spPr>
          <a:xfrm>
            <a:off x="10229219" y="287129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E642A9-AEF8-1247-A1C9-D98B9872D449}"/>
              </a:ext>
            </a:extLst>
          </p:cNvPr>
          <p:cNvSpPr/>
          <p:nvPr/>
        </p:nvSpPr>
        <p:spPr>
          <a:xfrm>
            <a:off x="10240104" y="349926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8B5804-EA75-CF4D-9B4E-3EA597771C65}"/>
              </a:ext>
            </a:extLst>
          </p:cNvPr>
          <p:cNvSpPr/>
          <p:nvPr/>
        </p:nvSpPr>
        <p:spPr>
          <a:xfrm>
            <a:off x="10229219" y="41347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13F391-60FD-CD47-B230-D3F3ADB73560}"/>
              </a:ext>
            </a:extLst>
          </p:cNvPr>
          <p:cNvSpPr/>
          <p:nvPr/>
        </p:nvSpPr>
        <p:spPr>
          <a:xfrm>
            <a:off x="10240104" y="476268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C7D6B14-F938-6B4E-BFDC-10C0E488BDAE}"/>
              </a:ext>
            </a:extLst>
          </p:cNvPr>
          <p:cNvSpPr/>
          <p:nvPr/>
        </p:nvSpPr>
        <p:spPr>
          <a:xfrm>
            <a:off x="11339561" y="287129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00FCAB-3219-6A4A-A6A0-81B56E9BDFF7}"/>
              </a:ext>
            </a:extLst>
          </p:cNvPr>
          <p:cNvSpPr/>
          <p:nvPr/>
        </p:nvSpPr>
        <p:spPr>
          <a:xfrm>
            <a:off x="11350446" y="349926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29151D6-BF96-3043-9358-BCB9958B5DCD}"/>
              </a:ext>
            </a:extLst>
          </p:cNvPr>
          <p:cNvSpPr/>
          <p:nvPr/>
        </p:nvSpPr>
        <p:spPr>
          <a:xfrm>
            <a:off x="11339561" y="41347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449C85-C523-5449-B733-8ED30EE6E3F7}"/>
              </a:ext>
            </a:extLst>
          </p:cNvPr>
          <p:cNvSpPr/>
          <p:nvPr/>
        </p:nvSpPr>
        <p:spPr>
          <a:xfrm>
            <a:off x="11350446" y="476268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CBF7CC-09C5-1642-9E3A-CC78CD3F111D}"/>
              </a:ext>
            </a:extLst>
          </p:cNvPr>
          <p:cNvSpPr txBox="1"/>
          <p:nvPr/>
        </p:nvSpPr>
        <p:spPr>
          <a:xfrm>
            <a:off x="9881950" y="2483201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6B4D2A-384F-724F-9FFF-BDFDDA26D11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10457819" y="2985593"/>
            <a:ext cx="881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361B35A-38DD-E647-81A1-E872B6421FE3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10468704" y="2985593"/>
            <a:ext cx="870857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1506FA-F939-2743-8505-9924651341EE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 flipV="1">
            <a:off x="10457819" y="3613562"/>
            <a:ext cx="892627" cy="635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7633008-5306-0C4E-8CD2-B92E4D5CEC08}"/>
              </a:ext>
            </a:extLst>
          </p:cNvPr>
          <p:cNvSpPr/>
          <p:nvPr/>
        </p:nvSpPr>
        <p:spPr>
          <a:xfrm>
            <a:off x="11350446" y="53906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F1BD37-28EA-D24E-832B-AF121E0E40E8}"/>
              </a:ext>
            </a:extLst>
          </p:cNvPr>
          <p:cNvCxnSpPr>
            <a:cxnSpLocks/>
            <a:stCxn id="73" idx="6"/>
            <a:endCxn id="82" idx="2"/>
          </p:cNvCxnSpPr>
          <p:nvPr/>
        </p:nvCxnSpPr>
        <p:spPr>
          <a:xfrm>
            <a:off x="10468704" y="4876983"/>
            <a:ext cx="881742" cy="62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38F377-562E-0048-AB53-E6FB6FE177C4}"/>
              </a:ext>
            </a:extLst>
          </p:cNvPr>
          <p:cNvSpPr txBox="1"/>
          <p:nvPr/>
        </p:nvSpPr>
        <p:spPr>
          <a:xfrm>
            <a:off x="11194640" y="248958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21F990-D8C6-6643-81FE-BD1E1C8B36CE}"/>
              </a:ext>
            </a:extLst>
          </p:cNvPr>
          <p:cNvSpPr txBox="1"/>
          <p:nvPr/>
        </p:nvSpPr>
        <p:spPr>
          <a:xfrm>
            <a:off x="8827628" y="1695335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E08ECC-2E94-074B-986B-760866668B26}"/>
              </a:ext>
            </a:extLst>
          </p:cNvPr>
          <p:cNvSpPr txBox="1"/>
          <p:nvPr/>
        </p:nvSpPr>
        <p:spPr>
          <a:xfrm>
            <a:off x="11570828" y="1695335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B04F5B-58C8-364F-950D-5AD6E67B4F8E}"/>
              </a:ext>
            </a:extLst>
          </p:cNvPr>
          <p:cNvCxnSpPr/>
          <p:nvPr/>
        </p:nvCxnSpPr>
        <p:spPr>
          <a:xfrm>
            <a:off x="9437228" y="2000135"/>
            <a:ext cx="1981200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27B666E-34C7-6A4B-B968-1237F9C2A172}"/>
              </a:ext>
            </a:extLst>
          </p:cNvPr>
          <p:cNvSpPr txBox="1"/>
          <p:nvPr/>
        </p:nvSpPr>
        <p:spPr>
          <a:xfrm>
            <a:off x="10199228" y="2076335"/>
            <a:ext cx="83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 ○ 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737805-746B-A949-85B9-C907E2D9A748}"/>
              </a:ext>
            </a:extLst>
          </p:cNvPr>
          <p:cNvSpPr txBox="1"/>
          <p:nvPr/>
        </p:nvSpPr>
        <p:spPr>
          <a:xfrm>
            <a:off x="7281142" y="4652595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37DAF0-B762-E240-8FAB-D1E9190DD183}"/>
              </a:ext>
            </a:extLst>
          </p:cNvPr>
          <p:cNvSpPr txBox="1"/>
          <p:nvPr/>
        </p:nvSpPr>
        <p:spPr>
          <a:xfrm>
            <a:off x="7275699" y="3423526"/>
            <a:ext cx="8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21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7B6875-010D-6B45-9F65-D2BC5D1B221D}"/>
              </a:ext>
            </a:extLst>
          </p:cNvPr>
          <p:cNvSpPr txBox="1"/>
          <p:nvPr/>
        </p:nvSpPr>
        <p:spPr>
          <a:xfrm>
            <a:off x="7275698" y="2781428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93F893-12E3-8847-8F05-CB99A2B05FCF}"/>
              </a:ext>
            </a:extLst>
          </p:cNvPr>
          <p:cNvSpPr txBox="1"/>
          <p:nvPr/>
        </p:nvSpPr>
        <p:spPr>
          <a:xfrm>
            <a:off x="7274099" y="4055157"/>
            <a:ext cx="9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924C37-29BD-0A4B-BC78-12A1421434C3}"/>
              </a:ext>
            </a:extLst>
          </p:cNvPr>
          <p:cNvSpPr txBox="1"/>
          <p:nvPr/>
        </p:nvSpPr>
        <p:spPr>
          <a:xfrm>
            <a:off x="7282061" y="5301562"/>
            <a:ext cx="69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13399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>
                <a:sym typeface="Wingdings" pitchFamily="2" charset="2"/>
              </a:rPr>
              <a:t>(x) = x</a:t>
            </a:r>
            <a:r>
              <a:rPr lang="en-US" baseline="30000" dirty="0">
                <a:sym typeface="Wingdings" pitchFamily="2" charset="2"/>
              </a:rPr>
              <a:t>2 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/>
              <a:t>(x) = x+1</a:t>
            </a:r>
            <a:r>
              <a:rPr lang="en-US" dirty="0"/>
              <a:t>, then</a:t>
            </a:r>
          </a:p>
          <a:p>
            <a:pPr>
              <a:buNone/>
            </a:pPr>
            <a:r>
              <a:rPr lang="en-US" dirty="0"/>
              <a:t> 			</a:t>
            </a:r>
            <a:r>
              <a:rPr lang="en-US" i="1" dirty="0"/>
              <a:t>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/>
              <a:t>g</a:t>
            </a:r>
            <a:r>
              <a:rPr lang="en-US"/>
              <a:t>(x)</a:t>
            </a:r>
            <a:r>
              <a:rPr lang="en-US" dirty="0">
                <a:sym typeface="Wingdings" pitchFamily="2" charset="2"/>
              </a:rPr>
              <a:t>) = (x+1)</a:t>
            </a:r>
            <a:r>
              <a:rPr lang="en-US" baseline="30000" dirty="0">
                <a:sym typeface="Wingdings" pitchFamily="2" charset="2"/>
              </a:rPr>
              <a:t>2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and</a:t>
            </a:r>
          </a:p>
          <a:p>
            <a:pPr>
              <a:buNone/>
            </a:pPr>
            <a:r>
              <a:rPr lang="en-US" i="1" dirty="0">
                <a:sym typeface="Wingdings" pitchFamily="2" charset="2"/>
              </a:rPr>
              <a:t>			g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/>
              <a:t>(x)</a:t>
            </a:r>
            <a:r>
              <a:rPr lang="en-US" dirty="0">
                <a:sym typeface="Wingdings" pitchFamily="2" charset="2"/>
              </a:rPr>
              <a:t>) = x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+1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Composition is not commutative!</a:t>
            </a:r>
          </a:p>
        </p:txBody>
      </p:sp>
    </p:spTree>
    <p:extLst>
      <p:ext uri="{BB962C8B-B14F-4D97-AF65-F5344CB8AC3E}">
        <p14:creationId xmlns:p14="http://schemas.microsoft.com/office/powerpoint/2010/main" val="21822969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Definition</a:t>
            </a:r>
            <a:r>
              <a:rPr lang="en-US" dirty="0"/>
              <a:t>: A </a:t>
            </a:r>
            <a:r>
              <a:rPr lang="en-US" b="1" dirty="0"/>
              <a:t>partial function </a:t>
            </a:r>
            <a:r>
              <a:rPr lang="en-US" i="1" dirty="0"/>
              <a:t>f  </a:t>
            </a:r>
            <a:r>
              <a:rPr lang="en-US" dirty="0"/>
              <a:t>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  is an assignment to each element </a:t>
            </a:r>
            <a:r>
              <a:rPr lang="en-US" i="1" dirty="0"/>
              <a:t>a</a:t>
            </a:r>
            <a:r>
              <a:rPr lang="en-US" dirty="0"/>
              <a:t> in a </a:t>
            </a:r>
            <a:r>
              <a:rPr lang="en-US" u="sng" dirty="0"/>
              <a:t>subset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b="1" dirty="0"/>
              <a:t>, </a:t>
            </a:r>
            <a:r>
              <a:rPr lang="en-US" dirty="0"/>
              <a:t>called the </a:t>
            </a:r>
            <a:r>
              <a:rPr lang="en-US" b="1" dirty="0"/>
              <a:t>domain of definition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f</a:t>
            </a:r>
            <a:r>
              <a:rPr lang="en-US" dirty="0"/>
              <a:t>, of a unique element </a:t>
            </a:r>
            <a:r>
              <a:rPr lang="en-US" i="1" dirty="0"/>
              <a:t>b</a:t>
            </a:r>
            <a:r>
              <a:rPr lang="en-US" dirty="0"/>
              <a:t> in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r>
              <a:rPr lang="en-US" sz="2400" dirty="0"/>
              <a:t>The sets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called the </a:t>
            </a:r>
            <a:r>
              <a:rPr lang="en-US" sz="2400" b="1" dirty="0"/>
              <a:t>domain</a:t>
            </a:r>
            <a:r>
              <a:rPr lang="en-US" sz="2400" dirty="0"/>
              <a:t> and </a:t>
            </a:r>
            <a:r>
              <a:rPr lang="en-US" sz="2400" b="1" dirty="0" err="1"/>
              <a:t>codomain</a:t>
            </a:r>
            <a:r>
              <a:rPr lang="en-US" sz="2400" dirty="0"/>
              <a:t> of </a:t>
            </a:r>
            <a:r>
              <a:rPr lang="en-US" sz="2400" i="1" dirty="0"/>
              <a:t>f</a:t>
            </a:r>
            <a:r>
              <a:rPr lang="en-US" sz="2400" dirty="0"/>
              <a:t>, respectively. </a:t>
            </a:r>
          </a:p>
          <a:p>
            <a:r>
              <a:rPr lang="en-US" sz="2400" dirty="0"/>
              <a:t>We say that </a:t>
            </a:r>
            <a:r>
              <a:rPr lang="en-US" sz="2400" i="1" dirty="0"/>
              <a:t>f</a:t>
            </a:r>
            <a:r>
              <a:rPr lang="en-US" sz="2400" dirty="0"/>
              <a:t> is </a:t>
            </a:r>
            <a:r>
              <a:rPr lang="en-US" sz="2400" b="1" dirty="0"/>
              <a:t>undefined</a:t>
            </a:r>
            <a:r>
              <a:rPr lang="en-US" sz="2400" dirty="0"/>
              <a:t>  for elements in </a:t>
            </a:r>
            <a:r>
              <a:rPr lang="en-US" sz="2400" i="1" dirty="0"/>
              <a:t>A</a:t>
            </a:r>
            <a:r>
              <a:rPr lang="en-US" sz="2400" dirty="0"/>
              <a:t> that are not in the domain of definition of </a:t>
            </a:r>
            <a:r>
              <a:rPr lang="en-US" sz="2400" i="1" dirty="0"/>
              <a:t>f</a:t>
            </a:r>
            <a:r>
              <a:rPr lang="en-US" sz="2400" dirty="0"/>
              <a:t>.  </a:t>
            </a:r>
          </a:p>
          <a:p>
            <a:r>
              <a:rPr lang="en-US" sz="2400" dirty="0"/>
              <a:t> When the domain of definition of </a:t>
            </a:r>
            <a:r>
              <a:rPr lang="en-US" sz="2400" i="1" dirty="0"/>
              <a:t>f</a:t>
            </a:r>
            <a:r>
              <a:rPr lang="en-US" sz="2400" dirty="0"/>
              <a:t> equals </a:t>
            </a:r>
            <a:r>
              <a:rPr lang="en-US" sz="2400" i="1" dirty="0"/>
              <a:t>A</a:t>
            </a:r>
            <a:r>
              <a:rPr lang="en-US" sz="2400" dirty="0"/>
              <a:t>, we say that </a:t>
            </a:r>
            <a:r>
              <a:rPr lang="en-US" sz="2400" i="1" dirty="0"/>
              <a:t>f</a:t>
            </a:r>
            <a:r>
              <a:rPr lang="en-US" sz="2400" dirty="0"/>
              <a:t> is a </a:t>
            </a:r>
            <a:r>
              <a:rPr lang="en-US" sz="2400" b="1" dirty="0"/>
              <a:t>total function</a:t>
            </a:r>
            <a:r>
              <a:rPr lang="en-US" sz="2400" dirty="0"/>
              <a:t>. 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b="1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9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>
                <a:ea typeface="Cambria Math" pitchFamily="18" charset="0"/>
              </a:rPr>
              <a:t>N</a:t>
            </a:r>
            <a:r>
              <a:rPr lang="en-US" dirty="0"/>
              <a:t> = </a:t>
            </a:r>
            <a:r>
              <a:rPr lang="en-US" b="1" dirty="0"/>
              <a:t>natural numbers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{0, 1, 2, 3, ….}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Z</a:t>
            </a:r>
            <a:r>
              <a:rPr lang="en-US" dirty="0"/>
              <a:t> = </a:t>
            </a:r>
            <a:r>
              <a:rPr lang="en-US" b="1" dirty="0"/>
              <a:t>integers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{…, -3, -2, -1, 0, 1, 2, 3, …}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Z⁺</a:t>
            </a:r>
            <a:r>
              <a:rPr lang="en-US" dirty="0"/>
              <a:t> = </a:t>
            </a:r>
            <a:r>
              <a:rPr lang="en-US" b="1" dirty="0"/>
              <a:t>positive integers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{1, 2, 3, …..}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R</a:t>
            </a:r>
            <a:r>
              <a:rPr lang="en-US" dirty="0"/>
              <a:t> = set of </a:t>
            </a:r>
            <a:r>
              <a:rPr lang="en-US" b="1" dirty="0"/>
              <a:t>real numbers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R</a:t>
            </a:r>
            <a:r>
              <a:rPr lang="en-US" b="1" baseline="30000" dirty="0">
                <a:ea typeface="Cambria Math" pitchFamily="18" charset="0"/>
              </a:rPr>
              <a:t>+</a:t>
            </a:r>
            <a:r>
              <a:rPr lang="en-US" dirty="0"/>
              <a:t> = set of </a:t>
            </a:r>
            <a:r>
              <a:rPr lang="en-US" b="1" dirty="0"/>
              <a:t>positive real numbers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C</a:t>
            </a:r>
            <a:r>
              <a:rPr lang="en-US" dirty="0"/>
              <a:t> =  set of </a:t>
            </a:r>
            <a:r>
              <a:rPr lang="en-US" b="1" dirty="0"/>
              <a:t>complex numbers</a:t>
            </a:r>
            <a:endParaRPr lang="en-US" dirty="0"/>
          </a:p>
          <a:p>
            <a:pPr>
              <a:buNone/>
            </a:pPr>
            <a:r>
              <a:rPr lang="en-US" b="1" dirty="0"/>
              <a:t>Q</a:t>
            </a:r>
            <a:r>
              <a:rPr lang="en-US" dirty="0"/>
              <a:t> = set of </a:t>
            </a:r>
            <a:r>
              <a:rPr lang="en-US" b="1" i="1" dirty="0"/>
              <a:t>rational numbers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77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0C57-13F0-DB4E-AECA-7B4A9FC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6234-4DF8-A840-B2FE-2331E581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Z</a:t>
            </a:r>
            <a:r>
              <a:rPr lang="en-US" b="1" dirty="0"/>
              <a:t> </a:t>
            </a:r>
            <a:r>
              <a:rPr lang="en-US" b="1" dirty="0">
                <a:latin typeface="Cambria Math"/>
                <a:ea typeface="Cambria Math"/>
              </a:rPr>
              <a:t>→</a:t>
            </a:r>
            <a:r>
              <a:rPr lang="en-US" b="1" dirty="0">
                <a:sym typeface="Wingdings" pitchFamily="2" charset="2"/>
              </a:rPr>
              <a:t> R </a:t>
            </a:r>
            <a:r>
              <a:rPr lang="en-US" dirty="0">
                <a:sym typeface="Wingdings" pitchFamily="2" charset="2"/>
              </a:rPr>
              <a:t>where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) = √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is a partial function from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Z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to </a:t>
            </a:r>
            <a:r>
              <a:rPr lang="en-US" b="1" dirty="0">
                <a:ea typeface="Cambria Math" pitchFamily="18" charset="0"/>
                <a:sym typeface="Wingdings" pitchFamily="2" charset="2"/>
              </a:rPr>
              <a:t>R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where the domain of definition is the set of nonnegative integers. </a:t>
            </a: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The domain of definition of the function is </a:t>
            </a:r>
            <a:r>
              <a:rPr lang="en-US" b="1" dirty="0">
                <a:ea typeface="Cambria Math" pitchFamily="18" charset="0"/>
              </a:rPr>
              <a:t>N.</a:t>
            </a:r>
            <a:endParaRPr lang="en-US" dirty="0">
              <a:ea typeface="Cambria Math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Wingdings" pitchFamily="2" charset="2"/>
              </a:rPr>
              <a:t>Note that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is undefined for negative integers.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5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function from the set </a:t>
            </a:r>
            <a:r>
              <a:rPr lang="en-US" i="1" dirty="0"/>
              <a:t>A</a:t>
            </a:r>
            <a:r>
              <a:rPr lang="en-US" dirty="0"/>
              <a:t> to the set </a:t>
            </a:r>
            <a:r>
              <a:rPr lang="en-US" i="1" dirty="0"/>
              <a:t>B</a:t>
            </a:r>
            <a:r>
              <a:rPr lang="en-US" dirty="0"/>
              <a:t>. The </a:t>
            </a:r>
            <a:r>
              <a:rPr lang="en-US" b="1" dirty="0"/>
              <a:t>graph</a:t>
            </a:r>
            <a:r>
              <a:rPr lang="en-US" dirty="0"/>
              <a:t> of the function </a:t>
            </a:r>
            <a:r>
              <a:rPr lang="en-US" i="1" dirty="0"/>
              <a:t>f</a:t>
            </a:r>
            <a:r>
              <a:rPr lang="en-US" dirty="0"/>
              <a:t> is the set of ordered pairs </a:t>
            </a:r>
            <a:r>
              <a:rPr lang="en-US" dirty="0">
                <a:ea typeface="Cambria Math" pitchFamily="18" charset="0"/>
              </a:rPr>
              <a:t>{(</a:t>
            </a:r>
            <a:r>
              <a:rPr lang="en-US" i="1" dirty="0" err="1">
                <a:ea typeface="Cambria Math" pitchFamily="18" charset="0"/>
              </a:rPr>
              <a:t>a,b</a:t>
            </a:r>
            <a:r>
              <a:rPr lang="en-US" dirty="0">
                <a:ea typeface="Cambria Math" pitchFamily="18" charset="0"/>
              </a:rPr>
              <a:t>)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∈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f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}.</a:t>
            </a:r>
          </a:p>
          <a:p>
            <a:r>
              <a:rPr lang="en-US" dirty="0">
                <a:ea typeface="Cambria Math"/>
              </a:rPr>
              <a:t>The graph can be used to illustrate the function pictorially!</a:t>
            </a:r>
            <a:endParaRPr lang="en-US" dirty="0"/>
          </a:p>
        </p:txBody>
      </p:sp>
      <p:pic>
        <p:nvPicPr>
          <p:cNvPr id="4" name="Picture 3" descr="0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0335" y="3829891"/>
            <a:ext cx="1879854" cy="1879854"/>
          </a:xfrm>
          <a:prstGeom prst="rect">
            <a:avLst/>
          </a:prstGeom>
        </p:spPr>
      </p:pic>
      <p:pic>
        <p:nvPicPr>
          <p:cNvPr id="5" name="Picture 4" descr="02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282" y="3830653"/>
            <a:ext cx="2079498" cy="187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4979" y="585061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 pitchFamily="18" charset="0"/>
              </a:rPr>
              <a:t>+ 1 </a:t>
            </a:r>
          </a:p>
          <a:p>
            <a:r>
              <a:rPr lang="en-US" sz="2400" dirty="0"/>
              <a:t>    from Z to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6698" y="585061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baseline="30000" dirty="0">
                <a:ea typeface="Cambria Math" pitchFamily="18" charset="0"/>
              </a:rPr>
              <a:t>2</a:t>
            </a:r>
            <a:r>
              <a:rPr lang="en-US" sz="2400" dirty="0"/>
              <a:t> </a:t>
            </a:r>
          </a:p>
          <a:p>
            <a:r>
              <a:rPr lang="en-US" sz="2400" dirty="0"/>
              <a:t>    from Z to 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D19F9-13AE-564E-BB58-D7A6440FA7B2}"/>
              </a:ext>
            </a:extLst>
          </p:cNvPr>
          <p:cNvSpPr/>
          <p:nvPr/>
        </p:nvSpPr>
        <p:spPr>
          <a:xfrm>
            <a:off x="3394841" y="5307724"/>
            <a:ext cx="52552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97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A7C0-B5CF-3F44-9715-1F0B3547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04C6-5958-3943-A90A-DDC877EE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Function</a:t>
            </a:r>
          </a:p>
          <a:p>
            <a:pPr lvl="1"/>
            <a:r>
              <a:rPr lang="en-US" dirty="0"/>
              <a:t>Only for bijections</a:t>
            </a:r>
          </a:p>
          <a:p>
            <a:r>
              <a:rPr lang="en-US" dirty="0"/>
              <a:t>Function Composition</a:t>
            </a:r>
          </a:p>
          <a:p>
            <a:pPr lvl="1"/>
            <a:r>
              <a:rPr lang="en-US" dirty="0"/>
              <a:t>Not commutative</a:t>
            </a:r>
          </a:p>
          <a:p>
            <a:r>
              <a:rPr lang="en-US" dirty="0"/>
              <a:t>Partial Functions</a:t>
            </a:r>
          </a:p>
          <a:p>
            <a:r>
              <a:rPr lang="en-US" dirty="0"/>
              <a:t>Graph of Functions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78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2081603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and Their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9.1</a:t>
            </a:r>
          </a:p>
        </p:txBody>
      </p:sp>
    </p:spTree>
    <p:extLst>
      <p:ext uri="{BB962C8B-B14F-4D97-AF65-F5344CB8AC3E}">
        <p14:creationId xmlns:p14="http://schemas.microsoft.com/office/powerpoint/2010/main" val="42235551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CFD1-46C0-3740-B019-0B3972DF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22: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E9AF-8293-1C40-9818-F7628474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Relations</a:t>
            </a:r>
          </a:p>
          <a:p>
            <a:r>
              <a:rPr lang="en-US" dirty="0"/>
              <a:t>Operation on Relations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06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Definition:</a:t>
            </a:r>
            <a:r>
              <a:rPr lang="en-US" dirty="0"/>
              <a:t> A </a:t>
            </a:r>
            <a:r>
              <a:rPr lang="en-US" b="1" dirty="0"/>
              <a:t>binary relation </a:t>
            </a:r>
            <a:r>
              <a:rPr lang="en-US" i="1" dirty="0"/>
              <a:t>R</a:t>
            </a:r>
            <a:r>
              <a:rPr lang="en-US" dirty="0"/>
              <a:t> 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 is a subset </a:t>
            </a:r>
            <a:br>
              <a:rPr lang="en-US" dirty="0"/>
            </a:br>
            <a:r>
              <a:rPr lang="en-US" i="1" dirty="0"/>
              <a:t>R </a:t>
            </a:r>
            <a:r>
              <a:rPr lang="en-US" dirty="0">
                <a:ea typeface="Cambria Math"/>
              </a:rPr>
              <a:t>⊆</a:t>
            </a:r>
            <a:r>
              <a:rPr lang="en-US" i="1" dirty="0">
                <a:ea typeface="Cambria Math"/>
              </a:rPr>
              <a:t> A </a:t>
            </a:r>
            <a:r>
              <a:rPr lang="en-US" dirty="0">
                <a:ea typeface="Cambria Math"/>
              </a:rPr>
              <a:t>×</a:t>
            </a:r>
            <a:r>
              <a:rPr lang="en-US" i="1" dirty="0">
                <a:ea typeface="Cambria Math"/>
              </a:rPr>
              <a:t> B.</a:t>
            </a:r>
          </a:p>
          <a:p>
            <a:pPr>
              <a:buNone/>
            </a:pPr>
            <a:endParaRPr lang="en-US" b="1" i="1" dirty="0">
              <a:ea typeface="Cambria Math"/>
            </a:endParaRPr>
          </a:p>
          <a:p>
            <a:pPr>
              <a:buNone/>
            </a:pPr>
            <a:r>
              <a:rPr lang="en-US" b="1" dirty="0">
                <a:ea typeface="Cambria Math"/>
              </a:rPr>
              <a:t>Example</a:t>
            </a:r>
            <a:r>
              <a:rPr lang="en-US" dirty="0">
                <a:ea typeface="Cambria Math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ea typeface="Cambria Math"/>
              </a:rPr>
              <a:t>Let </a:t>
            </a:r>
            <a:r>
              <a:rPr lang="en-US" i="1" dirty="0">
                <a:ea typeface="Cambria Math"/>
              </a:rPr>
              <a:t>A = </a:t>
            </a:r>
            <a:r>
              <a:rPr lang="en-US" dirty="0">
                <a:ea typeface="Cambria Math"/>
              </a:rPr>
              <a:t>{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,</a:t>
            </a:r>
            <a:r>
              <a:rPr lang="en-US" dirty="0">
                <a:ea typeface="Cambria Math" pitchFamily="18" charset="0"/>
              </a:rPr>
              <a:t>1,2</a:t>
            </a:r>
            <a:r>
              <a:rPr lang="en-US" dirty="0">
                <a:ea typeface="Cambria Math"/>
              </a:rPr>
              <a:t>}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and</a:t>
            </a:r>
            <a:r>
              <a:rPr lang="en-US" i="1" dirty="0">
                <a:ea typeface="Cambria Math"/>
              </a:rPr>
              <a:t> B = </a:t>
            </a:r>
            <a:r>
              <a:rPr lang="en-US" dirty="0">
                <a:ea typeface="Cambria Math"/>
              </a:rPr>
              <a:t>{</a:t>
            </a:r>
            <a:r>
              <a:rPr lang="en-US" i="1" dirty="0" err="1">
                <a:ea typeface="Cambria Math"/>
              </a:rPr>
              <a:t>a,b</a:t>
            </a:r>
            <a:r>
              <a:rPr lang="en-US" dirty="0">
                <a:ea typeface="Cambria Math"/>
              </a:rPr>
              <a:t>} </a:t>
            </a:r>
          </a:p>
          <a:p>
            <a:pPr marL="457200" lvl="1" indent="0">
              <a:buNone/>
            </a:pPr>
            <a:r>
              <a:rPr lang="en-US" dirty="0">
                <a:ea typeface="Cambria Math"/>
              </a:rPr>
              <a:t>{(</a:t>
            </a:r>
            <a:r>
              <a:rPr lang="en-US" dirty="0"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ea typeface="Cambria Math" pitchFamily="18" charset="0"/>
              </a:rPr>
              <a:t>0,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ea typeface="Cambria Math" pitchFamily="18" charset="0"/>
              </a:rPr>
              <a:t>1,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,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ea typeface="Cambria Math" pitchFamily="18" charset="0"/>
              </a:rPr>
              <a:t>2,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)} is a relation from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.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3538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8FF2-8946-1940-8B43-78F2FAFE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1146-AE25-2C49-B9FF-B81499D2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mbria Math"/>
              </a:rPr>
              <a:t>Possible representation of relations from a set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to a set </a:t>
            </a:r>
            <a:r>
              <a:rPr lang="en-US" i="1" dirty="0">
                <a:ea typeface="Cambria Math"/>
              </a:rPr>
              <a:t>B</a:t>
            </a:r>
            <a:endParaRPr lang="en-US"/>
          </a:p>
        </p:txBody>
      </p:sp>
      <p:pic>
        <p:nvPicPr>
          <p:cNvPr id="4" name="Picture 3" descr="0801.jpg">
            <a:extLst>
              <a:ext uri="{FF2B5EF4-FFF2-40B4-BE49-F238E27FC236}">
                <a16:creationId xmlns:a16="http://schemas.microsoft.com/office/drawing/2014/main" id="{EFB07A02-0160-4D41-98F1-53221EEA70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37724" y="2796485"/>
            <a:ext cx="5094514" cy="28488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32AC24-045B-1949-9B2E-9BD84D301267}"/>
              </a:ext>
            </a:extLst>
          </p:cNvPr>
          <p:cNvSpPr/>
          <p:nvPr/>
        </p:nvSpPr>
        <p:spPr>
          <a:xfrm>
            <a:off x="2937724" y="5780264"/>
            <a:ext cx="2073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ambria Math"/>
              </a:rPr>
              <a:t>directed graph </a:t>
            </a: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0F5DF-C517-0843-9775-89365F4BDBEB}"/>
              </a:ext>
            </a:extLst>
          </p:cNvPr>
          <p:cNvSpPr/>
          <p:nvPr/>
        </p:nvSpPr>
        <p:spPr>
          <a:xfrm>
            <a:off x="6799900" y="5780264"/>
            <a:ext cx="817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Cambria Math"/>
              </a:rPr>
              <a:t>table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7731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</a:t>
            </a:r>
            <a:r>
              <a:rPr lang="en-US" i="1" dirty="0"/>
              <a:t>f 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/>
                <a:sym typeface="Wingdings" pitchFamily="2" charset="2"/>
              </a:rPr>
              <a:t>→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can also be defined as a subset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×</a:t>
            </a:r>
            <a:r>
              <a:rPr lang="en-US" i="1" dirty="0">
                <a:ea typeface="Cambria Math" pitchFamily="18" charset="0"/>
              </a:rPr>
              <a:t>B, </a:t>
            </a:r>
            <a:r>
              <a:rPr lang="en-US" dirty="0">
                <a:ea typeface="Cambria Math" pitchFamily="18" charset="0"/>
              </a:rPr>
              <a:t>i.e.</a:t>
            </a:r>
            <a:r>
              <a:rPr lang="en-US" dirty="0"/>
              <a:t> as a relation. </a:t>
            </a:r>
          </a:p>
          <a:p>
            <a:r>
              <a:rPr lang="en-US" dirty="0"/>
              <a:t>A function </a:t>
            </a:r>
            <a:r>
              <a:rPr lang="en-US" i="1" dirty="0"/>
              <a:t>f  </a:t>
            </a:r>
            <a:r>
              <a:rPr lang="en-US" dirty="0"/>
              <a:t>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 </a:t>
            </a:r>
            <a:r>
              <a:rPr lang="en-US" dirty="0"/>
              <a:t>contains one, and only one ordered pair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>
                <a:ea typeface="Cambria Math" pitchFamily="18" charset="0"/>
              </a:rPr>
              <a:t>a, b</a:t>
            </a:r>
            <a:r>
              <a:rPr lang="en-US" dirty="0"/>
              <a:t>) for every element </a:t>
            </a:r>
            <a:r>
              <a:rPr lang="en-US" i="1" dirty="0"/>
              <a:t>a </a:t>
            </a:r>
            <a:r>
              <a:rPr lang="en-US" dirty="0">
                <a:ea typeface="Cambria Math"/>
              </a:rPr>
              <a:t>∈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139053" y="3809841"/>
            <a:ext cx="5740718" cy="382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53" y="4471447"/>
            <a:ext cx="7546658" cy="382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F026F-8EB5-A34B-A901-A5F3A862E39C}"/>
              </a:ext>
            </a:extLst>
          </p:cNvPr>
          <p:cNvSpPr txBox="1"/>
          <p:nvPr/>
        </p:nvSpPr>
        <p:spPr>
          <a:xfrm>
            <a:off x="2487622" y="5653742"/>
            <a:ext cx="66563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Relations are more general than functions! </a:t>
            </a:r>
          </a:p>
        </p:txBody>
      </p:sp>
    </p:spTree>
    <p:extLst>
      <p:ext uri="{BB962C8B-B14F-4D97-AF65-F5344CB8AC3E}">
        <p14:creationId xmlns:p14="http://schemas.microsoft.com/office/powerpoint/2010/main" val="23280770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two relations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we can combine them using basic set operations to form new relations such as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∪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∩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and</a:t>
            </a:r>
            <a:r>
              <a:rPr lang="en-US" i="1" dirty="0"/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dirty="0">
                <a:ea typeface="Cambria Math" pitchFamily="18" charset="0"/>
              </a:rPr>
              <a:t>1,2,3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{</a:t>
            </a:r>
            <a:r>
              <a:rPr lang="en-US" dirty="0">
                <a:ea typeface="Cambria Math" pitchFamily="18" charset="0"/>
              </a:rPr>
              <a:t>1,2,3,4</a:t>
            </a:r>
            <a:r>
              <a:rPr lang="en-US" dirty="0"/>
              <a:t>}.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= {(</a:t>
            </a:r>
            <a:r>
              <a:rPr lang="en-US" dirty="0">
                <a:ea typeface="Cambria Math" pitchFamily="18" charset="0"/>
              </a:rPr>
              <a:t>1,1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2,2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3,3</a:t>
            </a:r>
            <a:r>
              <a:rPr lang="en-US" dirty="0"/>
              <a:t>)} and </a:t>
            </a:r>
            <a:r>
              <a:rPr lang="en-US" i="1" dirty="0"/>
              <a:t>R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= {(</a:t>
            </a:r>
            <a:r>
              <a:rPr lang="en-US" dirty="0">
                <a:ea typeface="Cambria Math" pitchFamily="18" charset="0"/>
              </a:rPr>
              <a:t>1,1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1,2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1,3</a:t>
            </a:r>
            <a:r>
              <a:rPr lang="en-US" dirty="0"/>
              <a:t>),(</a:t>
            </a:r>
            <a:r>
              <a:rPr lang="en-US" dirty="0">
                <a:ea typeface="Cambria Math" pitchFamily="18" charset="0"/>
              </a:rPr>
              <a:t>1,4</a:t>
            </a:r>
            <a:r>
              <a:rPr lang="en-US" dirty="0"/>
              <a:t>)}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6D91F-2F9C-0A44-AC6B-4EB4E55ADA29}"/>
              </a:ext>
            </a:extLst>
          </p:cNvPr>
          <p:cNvSpPr txBox="1"/>
          <p:nvPr/>
        </p:nvSpPr>
        <p:spPr>
          <a:xfrm>
            <a:off x="2865782" y="4805363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∪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/>
              <a:t>)}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0A038-B757-F64C-8CA7-3240318C1345}"/>
              </a:ext>
            </a:extLst>
          </p:cNvPr>
          <p:cNvSpPr txBox="1"/>
          <p:nvPr/>
        </p:nvSpPr>
        <p:spPr>
          <a:xfrm>
            <a:off x="2865782" y="548077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∩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/>
              <a:t>)}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C9143-6FAA-E044-90F6-9C615C8BE27B}"/>
              </a:ext>
            </a:extLst>
          </p:cNvPr>
          <p:cNvSpPr txBox="1"/>
          <p:nvPr/>
        </p:nvSpPr>
        <p:spPr>
          <a:xfrm>
            <a:off x="6218582" y="549116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− </a:t>
            </a:r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/>
              <a:t>)}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5FE87-2666-8345-8C45-9F1517C3CEC7}"/>
              </a:ext>
            </a:extLst>
          </p:cNvPr>
          <p:cNvSpPr txBox="1"/>
          <p:nvPr/>
        </p:nvSpPr>
        <p:spPr>
          <a:xfrm>
            <a:off x="2865782" y="617696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latin typeface="Cambria Math"/>
                <a:ea typeface="Cambria Math"/>
              </a:rPr>
              <a:t>−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/>
              <a:t>={(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/>
              <a:t>),(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/>
              <a:t>)} </a:t>
            </a:r>
          </a:p>
        </p:txBody>
      </p:sp>
    </p:spTree>
    <p:extLst>
      <p:ext uri="{BB962C8B-B14F-4D97-AF65-F5344CB8AC3E}">
        <p14:creationId xmlns:p14="http://schemas.microsoft.com/office/powerpoint/2010/main" val="39777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Set-Builder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Specify the property or properties that all members must satisfy:</a:t>
            </a:r>
          </a:p>
          <a:p>
            <a:pPr marL="0" indent="0">
              <a:buNone/>
            </a:pPr>
            <a:r>
              <a:rPr lang="en-US" i="1" dirty="0">
                <a:ea typeface="Cambria Math" pitchFamily="18" charset="0"/>
              </a:rPr>
              <a:t>	S</a:t>
            </a:r>
            <a:r>
              <a:rPr lang="en-US" b="1" i="1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= </a:t>
            </a:r>
            <a:r>
              <a:rPr lang="en-US" dirty="0"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x </a:t>
            </a:r>
            <a:r>
              <a:rPr lang="en-US" dirty="0">
                <a:ea typeface="Cambria Math" pitchFamily="18" charset="0"/>
              </a:rPr>
              <a:t>| P(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)}</a:t>
            </a:r>
          </a:p>
          <a:p>
            <a:endParaRPr lang="en-US" dirty="0"/>
          </a:p>
          <a:p>
            <a:r>
              <a:rPr lang="en-US" dirty="0"/>
              <a:t>P(x) may be expressed in natural language or predicate logic</a:t>
            </a:r>
          </a:p>
          <a:p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4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</a:t>
            </a:r>
            <a:r>
              <a:rPr lang="en-US" dirty="0"/>
              <a:t>  Let </a:t>
            </a:r>
            <a:r>
              <a:rPr lang="en-US" i="1" dirty="0"/>
              <a:t>R</a:t>
            </a:r>
            <a:r>
              <a:rPr lang="en-US" dirty="0"/>
              <a:t> be a relation from a set </a:t>
            </a:r>
            <a:r>
              <a:rPr lang="en-US" i="1" dirty="0"/>
              <a:t>A</a:t>
            </a:r>
            <a:r>
              <a:rPr lang="en-US" dirty="0"/>
              <a:t> to a set </a:t>
            </a:r>
            <a:r>
              <a:rPr lang="en-US" i="1" dirty="0"/>
              <a:t>B</a:t>
            </a:r>
            <a:r>
              <a:rPr lang="en-US" dirty="0"/>
              <a:t>. Let </a:t>
            </a:r>
            <a:r>
              <a:rPr lang="en-US" i="1" dirty="0"/>
              <a:t>S</a:t>
            </a:r>
            <a:r>
              <a:rPr lang="en-US" dirty="0"/>
              <a:t> be a relation from </a:t>
            </a:r>
            <a:r>
              <a:rPr lang="en-US" i="1" dirty="0"/>
              <a:t>B</a:t>
            </a:r>
            <a:r>
              <a:rPr lang="en-US" dirty="0"/>
              <a:t> to a set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GB"/>
              <a:t>The </a:t>
            </a:r>
            <a:r>
              <a:rPr lang="en-GB" b="1"/>
              <a:t>composite</a:t>
            </a:r>
            <a:r>
              <a:rPr lang="en-GB" i="1"/>
              <a:t> </a:t>
            </a:r>
            <a:r>
              <a:rPr lang="en-GB"/>
              <a:t>of </a:t>
            </a:r>
            <a:r>
              <a:rPr lang="en-GB" i="1"/>
              <a:t>R </a:t>
            </a:r>
            <a:r>
              <a:rPr lang="en-GB"/>
              <a:t>and </a:t>
            </a:r>
            <a:r>
              <a:rPr lang="en-GB" i="1"/>
              <a:t>S </a:t>
            </a:r>
            <a:r>
              <a:rPr lang="en-GB"/>
              <a:t>is the relation consisting of ordered pairs </a:t>
            </a:r>
            <a:br>
              <a:rPr lang="en-GB"/>
            </a:br>
            <a:r>
              <a:rPr lang="en-GB"/>
              <a:t>(</a:t>
            </a:r>
            <a:r>
              <a:rPr lang="en-GB" i="1"/>
              <a:t>a, c</a:t>
            </a:r>
            <a:r>
              <a:rPr lang="en-GB"/>
              <a:t>), where </a:t>
            </a:r>
            <a:r>
              <a:rPr lang="en-GB" i="1"/>
              <a:t>a </a:t>
            </a:r>
            <a:r>
              <a:rPr lang="en-GB"/>
              <a:t>∈ </a:t>
            </a:r>
            <a:r>
              <a:rPr lang="en-GB" i="1"/>
              <a:t>A</a:t>
            </a:r>
            <a:r>
              <a:rPr lang="en-GB"/>
              <a:t>, </a:t>
            </a:r>
            <a:r>
              <a:rPr lang="en-GB" i="1"/>
              <a:t>c </a:t>
            </a:r>
            <a:r>
              <a:rPr lang="en-GB"/>
              <a:t>∈ </a:t>
            </a:r>
            <a:r>
              <a:rPr lang="en-GB" i="1"/>
              <a:t>C</a:t>
            </a:r>
            <a:r>
              <a:rPr lang="en-GB"/>
              <a:t>, and for which there exists an element </a:t>
            </a:r>
            <a:r>
              <a:rPr lang="en-GB" i="1"/>
              <a:t>b </a:t>
            </a:r>
            <a:r>
              <a:rPr lang="en-GB"/>
              <a:t>∈ </a:t>
            </a:r>
            <a:r>
              <a:rPr lang="en-GB" i="1"/>
              <a:t>B </a:t>
            </a:r>
            <a:r>
              <a:rPr lang="en-GB"/>
              <a:t>such that (</a:t>
            </a:r>
            <a:r>
              <a:rPr lang="en-GB" i="1"/>
              <a:t>a, b</a:t>
            </a:r>
            <a:r>
              <a:rPr lang="en-GB"/>
              <a:t>) ∈ </a:t>
            </a:r>
            <a:r>
              <a:rPr lang="en-GB" i="1"/>
              <a:t>R </a:t>
            </a:r>
            <a:r>
              <a:rPr lang="en-GB"/>
              <a:t>and (</a:t>
            </a:r>
            <a:r>
              <a:rPr lang="en-GB" i="1"/>
              <a:t>b, c</a:t>
            </a:r>
            <a:r>
              <a:rPr lang="en-GB"/>
              <a:t>) ∈ </a:t>
            </a:r>
            <a:r>
              <a:rPr lang="en-GB" i="1"/>
              <a:t>S</a:t>
            </a:r>
            <a:r>
              <a:rPr lang="en-GB"/>
              <a:t>. </a:t>
            </a:r>
          </a:p>
          <a:p>
            <a:pPr>
              <a:buNone/>
            </a:pPr>
            <a:r>
              <a:rPr lang="en-GB"/>
              <a:t>We denote the composite of </a:t>
            </a:r>
            <a:r>
              <a:rPr lang="en-GB" i="1"/>
              <a:t>R </a:t>
            </a:r>
            <a:r>
              <a:rPr lang="en-GB"/>
              <a:t>and </a:t>
            </a:r>
            <a:r>
              <a:rPr lang="en-GB" i="1"/>
              <a:t>S </a:t>
            </a:r>
            <a:r>
              <a:rPr lang="en-GB"/>
              <a:t>by </a:t>
            </a:r>
            <a:r>
              <a:rPr lang="en-GB" i="1"/>
              <a:t>S </a:t>
            </a:r>
            <a:r>
              <a:rPr lang="en-GB"/>
              <a:t>◦ </a:t>
            </a:r>
            <a:r>
              <a:rPr lang="en-GB" i="1"/>
              <a:t>R</a:t>
            </a:r>
            <a:r>
              <a:rPr lang="en-GB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32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63" y="419100"/>
            <a:ext cx="10408227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3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29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29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1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67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7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7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16457" y="1187966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ea typeface="Cambria Math" pitchFamily="18" charset="0"/>
              </a:rPr>
              <a:t>R</a:t>
            </a:r>
            <a:endParaRPr lang="en-US" sz="2800" dirty="0"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1229380"/>
            <a:ext cx="76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ea typeface="Cambria Math" pitchFamily="18" charset="0"/>
              </a:rPr>
              <a:t>S</a:t>
            </a:r>
            <a:endParaRPr lang="en-US" sz="2800" dirty="0">
              <a:ea typeface="Cambria Math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267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152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29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53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6248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91000" y="58674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i="1" dirty="0"/>
              <a:t>S </a:t>
            </a:r>
            <a:r>
              <a:rPr lang="en-US" sz="3200" dirty="0">
                <a:latin typeface="Cambria Math"/>
                <a:ea typeface="Cambria Math"/>
              </a:rPr>
              <a:t>∘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baseline="-25000" dirty="0"/>
              <a:t>  </a:t>
            </a:r>
            <a:r>
              <a:rPr lang="en-US" sz="3200" dirty="0"/>
              <a:t>= {(</a:t>
            </a:r>
            <a:r>
              <a:rPr lang="en-US" sz="3200" i="1" dirty="0" err="1"/>
              <a:t>b</a:t>
            </a:r>
            <a:r>
              <a:rPr lang="en-US" sz="3200" dirty="0" err="1"/>
              <a:t>, </a:t>
            </a:r>
            <a:r>
              <a:rPr lang="en-US" sz="3200" i="1" dirty="0" err="1"/>
              <a:t>x</a:t>
            </a:r>
            <a:r>
              <a:rPr lang="en-US" sz="3200" dirty="0"/>
              <a:t>), (</a:t>
            </a:r>
            <a:r>
              <a:rPr lang="en-US" sz="3200" i="1" dirty="0" err="1"/>
              <a:t>b</a:t>
            </a:r>
            <a:r>
              <a:rPr lang="en-US" sz="3200" dirty="0" err="1"/>
              <a:t>, </a:t>
            </a:r>
            <a:r>
              <a:rPr lang="en-US" sz="3200" i="1" dirty="0" err="1"/>
              <a:t>z</a:t>
            </a:r>
            <a:r>
              <a:rPr lang="en-US" sz="3200" dirty="0"/>
              <a:t>)}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6629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2438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9753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5257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8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920572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E574-AF97-314E-BD5E-3B2E5B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N-ary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38E8-03F9-9C4D-ACFE-FAFA2C74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Definition</a:t>
            </a:r>
            <a:r>
              <a:rPr lang="en-GB"/>
              <a:t>: Let </a:t>
            </a:r>
            <a:r>
              <a:rPr lang="en-GB" i="1"/>
              <a:t>A</a:t>
            </a:r>
            <a:r>
              <a:rPr lang="en-GB" baseline="-25000"/>
              <a:t>1</a:t>
            </a:r>
            <a:r>
              <a:rPr lang="en-GB" i="1"/>
              <a:t>, A</a:t>
            </a:r>
            <a:r>
              <a:rPr lang="en-GB" baseline="-25000"/>
              <a:t>2</a:t>
            </a:r>
            <a:r>
              <a:rPr lang="en-GB" i="1"/>
              <a:t>,</a:t>
            </a:r>
            <a:r>
              <a:rPr lang="en-GB"/>
              <a:t>...</a:t>
            </a:r>
            <a:r>
              <a:rPr lang="en-GB" i="1"/>
              <a:t>, A</a:t>
            </a:r>
            <a:r>
              <a:rPr lang="en-GB" i="1" baseline="-25000"/>
              <a:t>n</a:t>
            </a:r>
            <a:r>
              <a:rPr lang="en-GB" i="1"/>
              <a:t> </a:t>
            </a:r>
            <a:r>
              <a:rPr lang="en-GB"/>
              <a:t>be sets. An </a:t>
            </a:r>
            <a:r>
              <a:rPr lang="en-GB" b="1"/>
              <a:t>n-ary relation </a:t>
            </a:r>
            <a:r>
              <a:rPr lang="en-GB"/>
              <a:t>on these sets is a subset of </a:t>
            </a:r>
            <a:r>
              <a:rPr lang="en-GB" i="1"/>
              <a:t>A</a:t>
            </a:r>
            <a:r>
              <a:rPr lang="en-GB" baseline="-25000"/>
              <a:t>1</a:t>
            </a:r>
            <a:r>
              <a:rPr lang="en-GB"/>
              <a:t> × </a:t>
            </a:r>
            <a:r>
              <a:rPr lang="en-GB" i="1"/>
              <a:t>A</a:t>
            </a:r>
            <a:r>
              <a:rPr lang="en-GB" baseline="-25000"/>
              <a:t>2</a:t>
            </a:r>
            <a:r>
              <a:rPr lang="en-GB"/>
              <a:t> ×⋯× </a:t>
            </a:r>
            <a:r>
              <a:rPr lang="en-GB" i="1"/>
              <a:t>A</a:t>
            </a:r>
            <a:r>
              <a:rPr lang="en-GB" i="1" baseline="-25000"/>
              <a:t>n</a:t>
            </a:r>
            <a:r>
              <a:rPr lang="en-GB"/>
              <a:t>. The sets </a:t>
            </a:r>
            <a:r>
              <a:rPr lang="en-GB" i="1"/>
              <a:t>A</a:t>
            </a:r>
            <a:r>
              <a:rPr lang="en-GB" baseline="-25000"/>
              <a:t>1</a:t>
            </a:r>
            <a:r>
              <a:rPr lang="en-GB" i="1"/>
              <a:t>, A</a:t>
            </a:r>
            <a:r>
              <a:rPr lang="en-GB" baseline="-25000"/>
              <a:t>2</a:t>
            </a:r>
            <a:r>
              <a:rPr lang="en-GB" i="1"/>
              <a:t>, </a:t>
            </a:r>
            <a:r>
              <a:rPr lang="en-GB"/>
              <a:t>... </a:t>
            </a:r>
            <a:r>
              <a:rPr lang="en-GB" i="1"/>
              <a:t>, A</a:t>
            </a:r>
            <a:r>
              <a:rPr lang="en-GB" i="1" baseline="-25000"/>
              <a:t>n</a:t>
            </a:r>
            <a:r>
              <a:rPr lang="en-GB" i="1"/>
              <a:t> </a:t>
            </a:r>
            <a:r>
              <a:rPr lang="en-GB"/>
              <a:t>are called the </a:t>
            </a:r>
            <a:r>
              <a:rPr lang="en-GB" b="1"/>
              <a:t>domains</a:t>
            </a:r>
            <a:r>
              <a:rPr lang="en-GB" i="1"/>
              <a:t> </a:t>
            </a:r>
            <a:r>
              <a:rPr lang="en-GB"/>
              <a:t>of the relation, and </a:t>
            </a:r>
            <a:r>
              <a:rPr lang="en-GB" i="1"/>
              <a:t>n </a:t>
            </a:r>
            <a:r>
              <a:rPr lang="en-GB"/>
              <a:t>is called its </a:t>
            </a:r>
            <a:r>
              <a:rPr lang="en-GB" b="1"/>
              <a:t>degree</a:t>
            </a:r>
            <a:r>
              <a:rPr lang="en-GB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10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1C0D-A726-C843-B49D-3BF96F83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784C-286E-5741-B9BB-E7FBB243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Database tables are n-ary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6F232-E83E-1C4D-AE08-8CE18AC2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7" y="2462655"/>
            <a:ext cx="57658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2EC8A-FF1A-1740-886B-A9147F14E17D}"/>
              </a:ext>
            </a:extLst>
          </p:cNvPr>
          <p:cNvSpPr txBox="1"/>
          <p:nvPr/>
        </p:nvSpPr>
        <p:spPr>
          <a:xfrm>
            <a:off x="9027349" y="308775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Domains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C54E-53CA-8347-ABC6-8E2FA05B7855}"/>
              </a:ext>
            </a:extLst>
          </p:cNvPr>
          <p:cNvSpPr txBox="1"/>
          <p:nvPr/>
        </p:nvSpPr>
        <p:spPr>
          <a:xfrm>
            <a:off x="5330912" y="5563893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Degree 4</a:t>
            </a:r>
          </a:p>
        </p:txBody>
      </p:sp>
    </p:spTree>
    <p:extLst>
      <p:ext uri="{BB962C8B-B14F-4D97-AF65-F5344CB8AC3E}">
        <p14:creationId xmlns:p14="http://schemas.microsoft.com/office/powerpoint/2010/main" val="29548554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2D35-2CFA-EB4E-BF03-015CE7E2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96B3-C03E-1647-BDFB-2336B768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Relations</a:t>
            </a:r>
          </a:p>
          <a:p>
            <a:r>
              <a:rPr lang="en-US"/>
              <a:t>Set-operations on Relations</a:t>
            </a:r>
          </a:p>
          <a:p>
            <a:r>
              <a:rPr lang="en-US"/>
              <a:t>Composition of Relations</a:t>
            </a:r>
          </a:p>
          <a:p>
            <a:r>
              <a:rPr lang="en-US"/>
              <a:t>N-ary Relations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1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 x |  x\in A \wedge x \in B\}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A - B) \cup (B - A)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oplus B$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lll}&#10;$\overline{A \cap B}$ &amp; = &amp; $\{x| x \not\in A \cap B \}$ &amp; by defn. of complement\\&#10;&amp;=&amp; $\{ x | \neg (x \in (A \cap B))\}$&amp; by defn. of does not belong symbol\\&#10;&amp;=&amp; $\{x | \neg (x \in A \wedge x \in B\}$ &amp; by defn. of intersection\\&#10;&amp;=&amp; $\{x | \neg(x \in A) \vee \neg(x \in B)\}$ &amp;by 1st De Morgan law\\&#10;&amp;&amp;&amp; for Prop Logic\\&#10;&amp;=&amp; $\{x | x \not\in A \vee x \not\in B\}$ &amp; by defn. of not belong symbol\\&#10;&amp;=&amp; $\{x | x \in \overline{A} \vee x \in \overline{B}\}$&amp; by defn. of complement\\&#10;&amp;=&amp; $\{x | x \in \overline{A} \cup \overline{B}\}$&amp; by defn. of union\\&#10;&amp;=&amp; $\overline{A} \cup \overline{B}$&amp; by meaning of notation&#10;\end{tabular}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 \cap B} \subseteq \overline{A} \cup \overline{B}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tabular}{ll}&#10;$x \in \overline{A \cap B}$ &amp; by assumption\\&#10;$x \not\in A \cap B$&amp; defn. of complement\\&#10;$\neg((x \in A) \wedge (x \in B))$&amp; defn. of intersection\\&#10;$\neg (x \in A) \vee \neg (x \in B)$ &amp; 1st De Morgan Law for Prop Logic\\&#10;$x \not\in A \vee x \not\in B$ &amp; defn. of negation\\&#10;$x \in \overline{A} \vee x \in \overline{B}$&amp; defn. of complement\\&#10;$x \in \overline{A} \cup \overline{B}$&amp; defn. of union\\&#10;\end{tabular}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} \cup \overline{B} \subseteq \overline{A \cap B}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tabular}{ll}&#10;$x \in \overline{A} \cup \overline{B}$ &amp; by assumption\\&#10;$(x \in \overline{A}) \vee (x \in \overline{B})$&amp; defn. of union\\&#10;$(x \not\in A) \vee (x \not\in B)$ &amp; defn. of complement\\&#10;$\neg(x \in A) \vee \neg(x \in B)$ &amp; defn. of negation\\&#10;$\neg(( x \in A) \wedge (x \in B))$&amp; by 1st De Morgan Law for Prop Logic\\&#10;$\neg (x \in A \cap B)$&amp; defn. of intersection\\&#10;$x \in \overline{A \cap B}$ &amp;defn. of complement&#10;\end{tabular}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ap C) = (A \cup B) \cap (A \cup C)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cap C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(B \cap C)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B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C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A \cup B )\cap (A \cup C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\bigcup_{i = 1}^{n}A_i =  A_1 \cup A_2 \cup \ldots \cup A_n\]&#10;&#10;\end{document}"/>
  <p:tag name="IGUANATEXSIZ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\bigcap_{i = 1}^{n}A_i =  A_1 \cap A_2 \cap \ldots\cap A_n\]&#10;&#10;\end{document}"/>
  <p:tag name="IGUANATEXSIZ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\bigcup_{i = 1}^{n}A_i =\bigcup_{i = 1}^{n} \{i, i+ 1, i +2,...\} = \{1,2,3,...\}\]&#10;&#10;\end{document}"/>
  <p:tag name="IGUANATEXSIZ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\bigcap_{i = 1}^{n}A_i = \bigcap_{i = 1}^{n} \{i, i + 1, i + 2, ...\} =  \{n, n + 1, n + 2, .....\} = A_n\]&#10;&#10;\end{document}"/>
  <p:tag name="IGUANATEXSIZ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\in f] \rightarrow y_1 = y_2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times B = \{(a,b) | a \in A \wedge b \in B\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 x |  x\in A \vee x \in B\}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4986</Words>
  <Application>Microsoft Macintosh PowerPoint</Application>
  <PresentationFormat>Widescreen</PresentationFormat>
  <Paragraphs>762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Brush Script MT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Basic Structures:  Sets, Functions, Sequences, Sums</vt:lpstr>
      <vt:lpstr>Sets</vt:lpstr>
      <vt:lpstr>Video 15: Introduction to Sets</vt:lpstr>
      <vt:lpstr>Introduction</vt:lpstr>
      <vt:lpstr>Sets</vt:lpstr>
      <vt:lpstr>Describing a Set: Roster Method</vt:lpstr>
      <vt:lpstr>Examples</vt:lpstr>
      <vt:lpstr>Sets of Numbers</vt:lpstr>
      <vt:lpstr>Set-Builder Notation</vt:lpstr>
      <vt:lpstr>Examples</vt:lpstr>
      <vt:lpstr>Interval Notation</vt:lpstr>
      <vt:lpstr>Universal Set and Empty Set</vt:lpstr>
      <vt:lpstr>Some things to remember</vt:lpstr>
      <vt:lpstr>Russell’s Paradox</vt:lpstr>
      <vt:lpstr>Summary</vt:lpstr>
      <vt:lpstr>Video 16: More on Sets</vt:lpstr>
      <vt:lpstr>Set Equality</vt:lpstr>
      <vt:lpstr>Subsets</vt:lpstr>
      <vt:lpstr>Proper Subsets</vt:lpstr>
      <vt:lpstr>Showing a Set is a Subset of Another Set</vt:lpstr>
      <vt:lpstr>Examples</vt:lpstr>
      <vt:lpstr>Showing Equality of Sets</vt:lpstr>
      <vt:lpstr>Venn Diagrams</vt:lpstr>
      <vt:lpstr>Summary</vt:lpstr>
      <vt:lpstr>Video 17: Constructing Sets</vt:lpstr>
      <vt:lpstr>Power Sets</vt:lpstr>
      <vt:lpstr>Tuples</vt:lpstr>
      <vt:lpstr>Cartesian Product</vt:lpstr>
      <vt:lpstr>Example</vt:lpstr>
      <vt:lpstr>Cartesian Product </vt:lpstr>
      <vt:lpstr>Example</vt:lpstr>
      <vt:lpstr>Truth Sets of Quantifiers</vt:lpstr>
      <vt:lpstr>Set Cardinality</vt:lpstr>
      <vt:lpstr>Examples</vt:lpstr>
      <vt:lpstr>Summary</vt:lpstr>
      <vt:lpstr>Set Operations</vt:lpstr>
      <vt:lpstr>Video 18: Set Operations</vt:lpstr>
      <vt:lpstr>Union</vt:lpstr>
      <vt:lpstr>Intersection</vt:lpstr>
      <vt:lpstr>Difference</vt:lpstr>
      <vt:lpstr>Complement</vt:lpstr>
      <vt:lpstr>Symmetric Difference</vt:lpstr>
      <vt:lpstr>Analogy Set Operations –  Propositional Calculus Connectives</vt:lpstr>
      <vt:lpstr>Cardinality of Set Union</vt:lpstr>
      <vt:lpstr>Summary</vt:lpstr>
      <vt:lpstr>Video 19: Set Identities</vt:lpstr>
      <vt:lpstr>Set Identities</vt:lpstr>
      <vt:lpstr>Proving Set Identities</vt:lpstr>
      <vt:lpstr>Set-Builder Notation: First De Morgan Law</vt:lpstr>
      <vt:lpstr>Alternative Proof</vt:lpstr>
      <vt:lpstr>List of Set Identities</vt:lpstr>
      <vt:lpstr>Proof by Membership table</vt:lpstr>
      <vt:lpstr>Generalized Unions and Intersections</vt:lpstr>
      <vt:lpstr>Example</vt:lpstr>
      <vt:lpstr>Summary</vt:lpstr>
      <vt:lpstr>Functions</vt:lpstr>
      <vt:lpstr>Video 20: Introduction to Functions </vt:lpstr>
      <vt:lpstr>Functions</vt:lpstr>
      <vt:lpstr>Example</vt:lpstr>
      <vt:lpstr>Functions - Terminology</vt:lpstr>
      <vt:lpstr>Functions - Terminology</vt:lpstr>
      <vt:lpstr>Example</vt:lpstr>
      <vt:lpstr>Representing Functions</vt:lpstr>
      <vt:lpstr>Injections</vt:lpstr>
      <vt:lpstr>Surjections</vt:lpstr>
      <vt:lpstr>Bijections</vt:lpstr>
      <vt:lpstr>Illustration</vt:lpstr>
      <vt:lpstr>Showing that f is injective</vt:lpstr>
      <vt:lpstr>Showing that f is surjective</vt:lpstr>
      <vt:lpstr>Example</vt:lpstr>
      <vt:lpstr>Summary</vt:lpstr>
      <vt:lpstr>Video 21: More on Functions</vt:lpstr>
      <vt:lpstr>Inverse Functions</vt:lpstr>
      <vt:lpstr>Example</vt:lpstr>
      <vt:lpstr>Example</vt:lpstr>
      <vt:lpstr>Composition</vt:lpstr>
      <vt:lpstr>Example</vt:lpstr>
      <vt:lpstr>Example</vt:lpstr>
      <vt:lpstr>Partial Functions</vt:lpstr>
      <vt:lpstr>Example</vt:lpstr>
      <vt:lpstr>Graphs of Functions</vt:lpstr>
      <vt:lpstr>Summary</vt:lpstr>
      <vt:lpstr>Relations</vt:lpstr>
      <vt:lpstr>Relations and Their Properties</vt:lpstr>
      <vt:lpstr>Video 22: Relations</vt:lpstr>
      <vt:lpstr>Binary Relations</vt:lpstr>
      <vt:lpstr>Representation of Relations</vt:lpstr>
      <vt:lpstr>Functions and Relations </vt:lpstr>
      <vt:lpstr>Combining Relations</vt:lpstr>
      <vt:lpstr>Composition of Relations</vt:lpstr>
      <vt:lpstr>Example</vt:lpstr>
      <vt:lpstr>N-ary Relations</vt:lpstr>
      <vt:lpstr>Example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Structures: Sets, Functions, Sequences, Sums, and Matrices</dc:title>
  <dc:creator>Karl Aberer</dc:creator>
  <cp:lastModifiedBy>Karl Aberer</cp:lastModifiedBy>
  <cp:revision>53</cp:revision>
  <dcterms:created xsi:type="dcterms:W3CDTF">2020-07-22T15:02:41Z</dcterms:created>
  <dcterms:modified xsi:type="dcterms:W3CDTF">2020-09-05T16:27:02Z</dcterms:modified>
</cp:coreProperties>
</file>