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257" r:id="rId2"/>
    <p:sldId id="258" r:id="rId3"/>
    <p:sldId id="284" r:id="rId4"/>
    <p:sldId id="368" r:id="rId5"/>
    <p:sldId id="369" r:id="rId6"/>
    <p:sldId id="285" r:id="rId7"/>
    <p:sldId id="383" r:id="rId8"/>
    <p:sldId id="286" r:id="rId9"/>
    <p:sldId id="385" r:id="rId10"/>
    <p:sldId id="259" r:id="rId11"/>
    <p:sldId id="370" r:id="rId12"/>
    <p:sldId id="263" r:id="rId13"/>
    <p:sldId id="266" r:id="rId14"/>
    <p:sldId id="373" r:id="rId15"/>
    <p:sldId id="384" r:id="rId16"/>
    <p:sldId id="386" r:id="rId17"/>
    <p:sldId id="379" r:id="rId18"/>
    <p:sldId id="271" r:id="rId19"/>
    <p:sldId id="288" r:id="rId20"/>
    <p:sldId id="287" r:id="rId21"/>
    <p:sldId id="267" r:id="rId22"/>
    <p:sldId id="389" r:id="rId23"/>
    <p:sldId id="371" r:id="rId24"/>
    <p:sldId id="374" r:id="rId25"/>
    <p:sldId id="275" r:id="rId26"/>
    <p:sldId id="276" r:id="rId27"/>
    <p:sldId id="390" r:id="rId28"/>
    <p:sldId id="372" r:id="rId29"/>
    <p:sldId id="322" r:id="rId30"/>
    <p:sldId id="317" r:id="rId31"/>
    <p:sldId id="388" r:id="rId32"/>
    <p:sldId id="321" r:id="rId33"/>
    <p:sldId id="358" r:id="rId34"/>
    <p:sldId id="325" r:id="rId35"/>
    <p:sldId id="391" r:id="rId36"/>
    <p:sldId id="394" r:id="rId37"/>
    <p:sldId id="395" r:id="rId38"/>
    <p:sldId id="396" r:id="rId39"/>
    <p:sldId id="277" r:id="rId40"/>
    <p:sldId id="375" r:id="rId41"/>
    <p:sldId id="397" r:id="rId42"/>
    <p:sldId id="342" r:id="rId43"/>
    <p:sldId id="365" r:id="rId44"/>
    <p:sldId id="393" r:id="rId45"/>
    <p:sldId id="382" r:id="rId46"/>
    <p:sldId id="344" r:id="rId47"/>
    <p:sldId id="398" r:id="rId48"/>
    <p:sldId id="362" r:id="rId49"/>
    <p:sldId id="346" r:id="rId50"/>
    <p:sldId id="349" r:id="rId51"/>
    <p:sldId id="350" r:id="rId52"/>
    <p:sldId id="399" r:id="rId53"/>
    <p:sldId id="351" r:id="rId54"/>
    <p:sldId id="352" r:id="rId55"/>
    <p:sldId id="401" r:id="rId56"/>
    <p:sldId id="295" r:id="rId57"/>
    <p:sldId id="296" r:id="rId58"/>
    <p:sldId id="297" r:id="rId59"/>
    <p:sldId id="376" r:id="rId60"/>
    <p:sldId id="305" r:id="rId61"/>
    <p:sldId id="304" r:id="rId62"/>
    <p:sldId id="402" r:id="rId63"/>
    <p:sldId id="363" r:id="rId64"/>
    <p:sldId id="355" r:id="rId65"/>
    <p:sldId id="356" r:id="rId66"/>
    <p:sldId id="357" r:id="rId67"/>
    <p:sldId id="364" r:id="rId68"/>
    <p:sldId id="403" r:id="rId69"/>
    <p:sldId id="292" r:id="rId70"/>
    <p:sldId id="404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/>
    <p:restoredTop sz="90247"/>
  </p:normalViewPr>
  <p:slideViewPr>
    <p:cSldViewPr snapToGrid="0" snapToObjects="1">
      <p:cViewPr varScale="1">
        <p:scale>
          <a:sx n="114" d="100"/>
          <a:sy n="11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B3DBB-C27A-1946-B3BF-CBAFC95B25DA}" type="datetimeFigureOut"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CAF84-1802-5D48-B9C3-3CDEEC9A72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9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CAF84-1802-5D48-B9C3-3CDEEC9A7273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17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Exercise 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CAF84-1802-5D48-B9C3-3CDEEC9A7273}" type="slidenum">
              <a:rPr lang="en-GB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4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Exercise 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CAF84-1802-5D48-B9C3-3CDEEC9A7273}" type="slidenum">
              <a:rPr lang="en-GB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052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F728D-4320-DB49-8D4E-673ABE3E6D2F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1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Exercise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CAF84-1802-5D48-B9C3-3CDEEC9A7273}" type="slidenum">
              <a:rPr lang="en-GB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61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Exercise 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CAF84-1802-5D48-B9C3-3CDEEC9A7273}" type="slidenum">
              <a:rPr lang="en-GB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276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truth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CAF84-1802-5D48-B9C3-3CDEEC9A7273}" type="slidenum">
              <a:rPr lang="en-GB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712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Point out contrapositive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CAF84-1802-5D48-B9C3-3CDEEC9A7273}" type="slidenum">
              <a:rPr lang="en-GB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7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illustration of the steps A = A1, A1 = A2 , ,An =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CAF84-1802-5D48-B9C3-3CDEEC9A7273}" type="slidenum">
              <a:rPr lang="en-GB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2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CFA5-37E2-FB47-96CB-883C3916E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7C3EC-02D8-6A42-B6B1-26E55CD36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E51E5-A479-FD41-8CA9-B2426039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C0741FD-34D4-5E4E-81AE-39E581DC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Advanced Information, Computation, Communication - 1. Logic and Proofs</a:t>
            </a:r>
          </a:p>
        </p:txBody>
      </p:sp>
    </p:spTree>
    <p:extLst>
      <p:ext uri="{BB962C8B-B14F-4D97-AF65-F5344CB8AC3E}">
        <p14:creationId xmlns:p14="http://schemas.microsoft.com/office/powerpoint/2010/main" val="400867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B296-AF27-BD44-B016-5ED1F15B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A002A-5576-CC46-9926-37146795D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03929-ECD3-E94C-9289-66D19B6E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476789-7E18-1F43-BA0F-16161C774172}" type="datetime1"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0BA8-E58A-BF4B-A55A-F8CFB730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402CE-B0C4-F540-BF4B-0D5C8526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7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73B74-722A-B149-AD61-E64D1B6BD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8A029-D8DF-5F4A-AF5C-234AB2274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F846-0E5E-0440-8946-762A934E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9E4287-9C9C-7041-9596-803EE912D692}" type="datetime1"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E410C-8992-A14E-9D43-8B4E5DEB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EDC4-C2D5-074B-8BEA-86BD7D35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F8DF-B1DE-E14E-8D11-502E08BA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D7C69-F3F7-814D-86F8-234C7119F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8BEC0-3B25-D64A-992E-1D466CB5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60BD0B-C7C3-6741-AE79-76459B26D5EA}" type="datetime1"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B634-AC19-DF45-B4B9-7E5D9234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6224-FABB-0046-8BF4-68134888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606F-FCE7-8842-98EC-A9AB85AB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AD6C-B985-F049-928A-1744766D6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56CE4-40AC-1B4E-9DAA-5FFB8788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CC10A1-C8A8-7148-9139-67B7751D273A}" type="datetime1"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B0BCA-F433-4046-877A-01FE47BC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47798-83F1-1449-A0DF-2D952308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6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2828-832C-3840-9AF0-888B4D35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3FE4C-E924-184A-82C0-03B37EE58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0C60E-48A0-774F-9A01-7E99AB18D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5B537-DA58-0046-9BAD-2B8920BC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72DEDA-E34F-B741-9525-2978C3945543}" type="datetime1"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30633-282A-3D42-8514-F1B91506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EF93D-BF80-174F-89E1-11453B7D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3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68F3-CBD7-1845-A037-D3CADB3E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138C6-D5CE-6E48-AE3C-EB7593229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0A31B-C854-0540-925D-DFA68C2CF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31CF7-E8E1-4848-B06F-C4C22AB3B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25B9A-77F8-6C4C-8C60-D7AF98555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C18F4-409A-F74A-A300-F85C00FF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616DAD-5EE7-C04D-A1D5-A879ABD3D0DF}" type="datetime1">
              <a:t>9/16/20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AF486-FF14-9443-ADCA-5D591954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4EFA6-DAB3-0742-AE49-C936121D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0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4520-9CF0-564B-B995-9EFF810A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330F4-D546-B342-BD5F-1FF5BB8F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1AF0F0-1BEF-C947-B188-71479A19B172}" type="datetime1">
              <a:t>9/16/20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96C7C-CD1D-3E4A-A209-76A0686F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8D7C7-54CA-D742-A72B-4A1BA884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7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17310-1D52-6F44-A1D5-60EF2D59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A0DC3-A319-714A-BA43-4470A83A238E}" type="datetime1"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41E0B-0F32-1745-966E-DAA21146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02CAD-D0C7-714D-A44D-A17C14E0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8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B2A-8A2A-E145-8C7B-F383BFFD0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D0CA-2500-2C43-8DC1-AF00D8A0D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6B75E-58E5-BC40-8233-FBC01C5B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5477F-F493-8148-92F4-2AD5C17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AF7A1-E425-C245-9768-A66DA44A01F7}" type="datetime1"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C8942-9FF4-F749-9753-2DE142C7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43A37-E242-DD46-B850-FFFE60F5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4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5DE4-FAA2-1845-A4B0-552477A5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18711-DC4F-0E4E-B6F7-588EB1895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1E3A6-1BCD-9944-B70A-90C684F83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F339E-F0F0-594D-949F-4FD6D65A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89BCA5-6306-D541-BA58-DEE99542CF16}" type="datetime1"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AA50F-D006-8340-91B7-B82F1F26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012E4-7976-D24E-8F9A-3BB3644F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E3B55-5F8B-F14F-8EA8-D0FE90B5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CC0EF-0BF8-DF42-8A02-35E0427D9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F58E-9FB0-D34B-AC93-7B06573ED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CE16-65B3-8F45-9EE0-320C2CB90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B238-1B9F-7248-BF34-4B006D8EAF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0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5.xml"/><Relationship Id="rId7" Type="http://schemas.openxmlformats.org/officeDocument/2006/relationships/image" Target="../media/image2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0.png"/><Relationship Id="rId4" Type="http://schemas.openxmlformats.org/officeDocument/2006/relationships/tags" Target="../tags/tag6.xml"/><Relationship Id="rId9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3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14.xml"/><Relationship Id="rId7" Type="http://schemas.openxmlformats.org/officeDocument/2006/relationships/image" Target="../media/image38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4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22.xml"/><Relationship Id="rId7" Type="http://schemas.openxmlformats.org/officeDocument/2006/relationships/image" Target="../media/image51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5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9" Type="http://schemas.openxmlformats.org/officeDocument/2006/relationships/image" Target="../media/image5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26.xml"/><Relationship Id="rId7" Type="http://schemas.openxmlformats.org/officeDocument/2006/relationships/image" Target="../media/image56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and Proofs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>
                <a:ea typeface="Cambria Math" pitchFamily="18" charset="0"/>
              </a:rPr>
              <a:t>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29DEB-4E4D-B445-B435-536EC706F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6355" y="6356350"/>
            <a:ext cx="6629400" cy="365125"/>
          </a:xfrm>
        </p:spPr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0F7C6-E611-1843-9848-C24D7E6E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78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US" dirty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If the letter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/>
              <a:t> denotes “The earth is round.”</a:t>
            </a:r>
            <a:br>
              <a:rPr lang="en-US" dirty="0"/>
            </a:br>
            <a:r>
              <a:rPr lang="en-US" dirty="0"/>
              <a:t>then </a:t>
            </a:r>
            <a:r>
              <a:rPr lang="en-US" dirty="0">
                <a:ea typeface="Cambria Math"/>
              </a:rPr>
              <a:t>¬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/>
              <a:t>  denotes “It is not the case that the earth is round,” </a:t>
            </a:r>
            <a:br>
              <a:rPr lang="en-US" dirty="0"/>
            </a:br>
            <a:r>
              <a:rPr lang="en-US" dirty="0"/>
              <a:t>(or more simply “The earth is not round.”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618F2D-0CC2-0441-9C36-B9733CC82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476188"/>
            <a:ext cx="10236200" cy="2184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21556-7A99-9241-950F-FB69CD35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DBFCD-D0EB-7947-B786-E6E291A2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8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8E27-274C-6E42-A8E4-5250AB77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3E9F-5E91-8D47-AEF4-2A7FBD47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truth table </a:t>
            </a:r>
            <a:r>
              <a:rPr lang="en-US"/>
              <a:t>lists all possible truth values of the propositional variables occurring in a compound proposition, and the corresponding truth values of the compound proposition </a:t>
            </a:r>
            <a:endParaRPr lang="en-US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5E4F1-40DF-9D43-8A00-C5E6F86DC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912" y="3344863"/>
            <a:ext cx="2413000" cy="28321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655B5-E65D-F14D-87CE-A83A8DC6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5E3D3-2E54-3D4F-BFDF-D0C4BDA2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9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If the letter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/>
              <a:t>  denotes “I am at home.” and </a:t>
            </a:r>
            <a:r>
              <a:rPr lang="en-US" i="1" dirty="0">
                <a:ea typeface="Cambria Math" pitchFamily="18" charset="0"/>
              </a:rPr>
              <a:t>q</a:t>
            </a:r>
            <a:r>
              <a:rPr lang="en-US" dirty="0"/>
              <a:t> denotes “It is raining.” then </a:t>
            </a:r>
            <a:r>
              <a:rPr lang="en-US" i="1" dirty="0">
                <a:ea typeface="Cambria Math" pitchFamily="18" charset="0"/>
              </a:rPr>
              <a:t>p </a:t>
            </a:r>
            <a:r>
              <a:rPr lang="en-US" dirty="0">
                <a:ea typeface="Cambria Math" pitchFamily="18" charset="0"/>
              </a:rPr>
              <a:t>∧ </a:t>
            </a:r>
            <a:r>
              <a:rPr lang="en-US" i="1" dirty="0">
                <a:ea typeface="Cambria Math" pitchFamily="18" charset="0"/>
              </a:rPr>
              <a:t>q</a:t>
            </a:r>
            <a:r>
              <a:rPr lang="en-US" dirty="0"/>
              <a:t>   denotes “I am at home and it is raining.”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95271-D3C4-184C-BEC6-E89D06DD6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417" y="4324351"/>
            <a:ext cx="3205841" cy="2533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DA2803-B9A5-7541-8718-47F33BB84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5557"/>
            <a:ext cx="10248900" cy="13081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34C3C-BB98-2B45-88B1-19AD92E6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1095C-17B7-EB42-90D9-0480B5FE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3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935480"/>
            <a:ext cx="10382250" cy="469392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If the letter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/>
              <a:t> denotes “I am at home.” and </a:t>
            </a:r>
            <a:r>
              <a:rPr lang="en-US" i="1" dirty="0">
                <a:ea typeface="Cambria Math" pitchFamily="18" charset="0"/>
              </a:rPr>
              <a:t>q</a:t>
            </a:r>
            <a:r>
              <a:rPr lang="en-US" dirty="0"/>
              <a:t>  denotes “It is raining.” then </a:t>
            </a:r>
            <a:r>
              <a:rPr lang="en-US" i="1" dirty="0">
                <a:ea typeface="Cambria Math" pitchFamily="18" charset="0"/>
              </a:rPr>
              <a:t>p </a:t>
            </a:r>
            <a:r>
              <a:rPr lang="en-US" dirty="0">
                <a:ea typeface="Cambria Math" pitchFamily="18" charset="0"/>
              </a:rPr>
              <a:t>∨ </a:t>
            </a:r>
            <a:r>
              <a:rPr lang="en-US" i="1" dirty="0">
                <a:ea typeface="Cambria Math" pitchFamily="18" charset="0"/>
              </a:rPr>
              <a:t>q</a:t>
            </a:r>
            <a:r>
              <a:rPr lang="en-US" dirty="0"/>
              <a:t> denotes “I am at home or it is raining.”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5DF19-49AD-5849-AA89-8B178234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4324351"/>
            <a:ext cx="3000920" cy="253364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63DB6-E2B8-3A4B-AF1D-52BA853D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6A0A9-9710-3844-A5F7-90CFAA74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13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962A90-9741-1E46-8B8B-D1987EB1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1616"/>
            <a:ext cx="88138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6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79E1A3-C541-E242-8E56-DBA41D446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892" y="4138602"/>
            <a:ext cx="2971800" cy="2582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9F24D-54FE-C54C-821B-EA88AAB1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Connective Or in Natural Language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C4588-B5EB-394D-8F3F-95FA43C8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natural language “or” has two distinct meanings</a:t>
            </a:r>
          </a:p>
          <a:p>
            <a:pPr lvl="1"/>
            <a:r>
              <a:rPr lang="en-US" dirty="0"/>
              <a:t> </a:t>
            </a:r>
            <a:r>
              <a:rPr lang="en-US" sz="2800" dirty="0"/>
              <a:t>“Inclusive Or”  - called also </a:t>
            </a:r>
            <a:r>
              <a:rPr lang="en-US" sz="2800" dirty="0">
                <a:ea typeface="Cambria Math" pitchFamily="18" charset="0"/>
              </a:rPr>
              <a:t>disjunction. </a:t>
            </a:r>
            <a:br>
              <a:rPr lang="en-US" sz="2800" dirty="0">
                <a:ea typeface="Cambria Math" pitchFamily="18" charset="0"/>
              </a:rPr>
            </a:br>
            <a:r>
              <a:rPr lang="en-US" sz="2800" dirty="0">
                <a:ea typeface="Cambria Math" pitchFamily="18" charset="0"/>
              </a:rPr>
              <a:t>For </a:t>
            </a:r>
            <a:r>
              <a:rPr lang="en-US" sz="2800" i="1" dirty="0">
                <a:ea typeface="Cambria Math" pitchFamily="18" charset="0"/>
              </a:rPr>
              <a:t>p </a:t>
            </a:r>
            <a:r>
              <a:rPr lang="en-US" sz="2800" dirty="0">
                <a:ea typeface="Cambria Math"/>
              </a:rPr>
              <a:t>∨</a:t>
            </a:r>
            <a:r>
              <a:rPr lang="en-US" sz="2800" i="1" dirty="0">
                <a:ea typeface="Cambria Math"/>
              </a:rPr>
              <a:t>q</a:t>
            </a:r>
            <a:r>
              <a:rPr lang="en-US" sz="2800" dirty="0">
                <a:ea typeface="Cambria Math" pitchFamily="18" charset="0"/>
              </a:rPr>
              <a:t>  to be true, either one or both of </a:t>
            </a:r>
            <a:r>
              <a:rPr lang="en-US" sz="2800" i="1" dirty="0">
                <a:ea typeface="Cambria Math" pitchFamily="18" charset="0"/>
              </a:rPr>
              <a:t>p</a:t>
            </a:r>
            <a:r>
              <a:rPr lang="en-US" sz="2800" dirty="0">
                <a:ea typeface="Cambria Math" pitchFamily="18" charset="0"/>
              </a:rPr>
              <a:t> and </a:t>
            </a:r>
            <a:r>
              <a:rPr lang="en-US" sz="2800" i="1" dirty="0">
                <a:ea typeface="Cambria Math" pitchFamily="18" charset="0"/>
              </a:rPr>
              <a:t>q </a:t>
            </a:r>
            <a:r>
              <a:rPr lang="en-US" sz="2800" dirty="0">
                <a:ea typeface="Cambria Math" pitchFamily="18" charset="0"/>
              </a:rPr>
              <a:t>must be true.</a:t>
            </a:r>
            <a:endParaRPr lang="en-US" sz="2800" dirty="0"/>
          </a:p>
          <a:p>
            <a:pPr lvl="1"/>
            <a:r>
              <a:rPr lang="en-US" sz="2800" dirty="0"/>
              <a:t>“Exclusive Or”  - called also </a:t>
            </a:r>
            <a:r>
              <a:rPr lang="en-US" sz="2800" dirty="0" err="1"/>
              <a:t>Xor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In </a:t>
            </a:r>
            <a:r>
              <a:rPr lang="en-US" sz="2800" i="1" dirty="0"/>
              <a:t>p</a:t>
            </a:r>
            <a:r>
              <a:rPr lang="en-US" sz="2800" dirty="0">
                <a:ea typeface="Cambria Math"/>
              </a:rPr>
              <a:t> ⊕ </a:t>
            </a:r>
            <a:r>
              <a:rPr lang="en-US" sz="2800" i="1" dirty="0">
                <a:ea typeface="Cambria Math"/>
              </a:rPr>
              <a:t>q , </a:t>
            </a:r>
            <a:r>
              <a:rPr lang="en-US" sz="2800" dirty="0">
                <a:ea typeface="Cambria Math"/>
              </a:rPr>
              <a:t>one of </a:t>
            </a:r>
            <a:r>
              <a:rPr lang="en-US" sz="2800" i="1" dirty="0">
                <a:ea typeface="Cambria Math"/>
              </a:rPr>
              <a:t>p</a:t>
            </a:r>
            <a:r>
              <a:rPr lang="en-US" sz="2800" dirty="0">
                <a:ea typeface="Cambria Math"/>
              </a:rPr>
              <a:t> and </a:t>
            </a:r>
            <a:r>
              <a:rPr lang="en-US" sz="2800" i="1" dirty="0">
                <a:ea typeface="Cambria Math"/>
              </a:rPr>
              <a:t>q</a:t>
            </a:r>
            <a:r>
              <a:rPr lang="en-US" sz="2800" dirty="0">
                <a:ea typeface="Cambria Math"/>
              </a:rPr>
              <a:t> must be true, but not both.  </a:t>
            </a:r>
          </a:p>
          <a:p>
            <a:r>
              <a:rPr lang="en-US" dirty="0">
                <a:ea typeface="Cambria Math"/>
              </a:rPr>
              <a:t>The truth table for ⊕ is:</a:t>
            </a:r>
            <a:endParaRPr lang="en-US" i="1" dirty="0"/>
          </a:p>
          <a:p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DF12A-1290-A941-A18A-7E4545EB7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4115" y="365125"/>
            <a:ext cx="1060003" cy="91925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B017E3-2030-9D46-AF66-F4B6E177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723ED0-12C5-AD4E-9761-4DEFF7F8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17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E72D-4036-5148-903B-C9DD14C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18611-705E-B943-BD5D-A757BE7B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Inclusive or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the sentence “Students who have taken CS</a:t>
            </a:r>
            <a:r>
              <a:rPr lang="en-US" dirty="0">
                <a:ea typeface="Cambria Math" pitchFamily="18" charset="0"/>
              </a:rPr>
              <a:t>202 </a:t>
            </a:r>
            <a:r>
              <a:rPr lang="en-US" dirty="0"/>
              <a:t>or Math</a:t>
            </a:r>
            <a:r>
              <a:rPr lang="en-US" dirty="0">
                <a:ea typeface="Cambria Math" pitchFamily="18" charset="0"/>
              </a:rPr>
              <a:t>120</a:t>
            </a:r>
            <a:r>
              <a:rPr lang="en-US" dirty="0"/>
              <a:t> may take this class,” we assume that students need to have taken one of the prerequisites, but may have taken both.</a:t>
            </a:r>
          </a:p>
          <a:p>
            <a:endParaRPr lang="en-US" dirty="0"/>
          </a:p>
          <a:p>
            <a:r>
              <a:rPr lang="en-US" dirty="0"/>
              <a:t>Exclusive or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When reading the sentence “Soup or salad comes with this entrée,” we do not expect to be able to get both soup and salad.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EA23A-189D-B848-A35A-5C700DAB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B2336-B6A0-CA4F-B820-D7ADE8F1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54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140C-3772-2640-BFF1-2B07C300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0107-102E-3D40-BFCA-8756324F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Propositional logic</a:t>
            </a:r>
          </a:p>
          <a:p>
            <a:r>
              <a:rPr lang="en-US"/>
              <a:t>Proposition</a:t>
            </a:r>
          </a:p>
          <a:p>
            <a:r>
              <a:rPr lang="en-US"/>
              <a:t>Atomic and Compound proposition</a:t>
            </a:r>
          </a:p>
          <a:p>
            <a:r>
              <a:rPr lang="en-US"/>
              <a:t>Truth table</a:t>
            </a:r>
          </a:p>
          <a:p>
            <a:r>
              <a:rPr lang="en-US"/>
              <a:t>Negation, Disjunction, Conjunction</a:t>
            </a:r>
          </a:p>
          <a:p>
            <a:r>
              <a:rPr lang="en-US"/>
              <a:t>Exclusive or</a:t>
            </a:r>
          </a:p>
          <a:p>
            <a:endParaRPr lang="en-US"/>
          </a:p>
          <a:p>
            <a:r>
              <a:rPr lang="en-US"/>
              <a:t>Next: Implication and more on compound propositions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46858-7D77-3141-BBD8-D48E5F40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83A09-8AAC-EB42-8F1E-446B401A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244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2: </a:t>
            </a:r>
            <a:r>
              <a:rPr lang="en-US"/>
              <a:t>Implication and Compound 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Logical connectives</a:t>
            </a:r>
          </a:p>
          <a:p>
            <a:pPr lvl="1"/>
            <a:r>
              <a:rPr lang="en-US" dirty="0" err="1"/>
              <a:t>Implication</a:t>
            </a:r>
          </a:p>
          <a:p>
            <a:pPr lvl="1"/>
            <a:r>
              <a:rPr lang="en-US" dirty="0" err="1"/>
              <a:t>Biconditional</a:t>
            </a:r>
          </a:p>
          <a:p>
            <a:r>
              <a:rPr lang="en-US" dirty="0" err="1"/>
              <a:t>Compound propositions</a:t>
            </a:r>
          </a:p>
          <a:p>
            <a:pPr lvl="1"/>
            <a:r>
              <a:rPr lang="en-US" dirty="0" err="1"/>
              <a:t>Precendence </a:t>
            </a:r>
          </a:p>
          <a:p>
            <a:pPr lvl="1"/>
            <a:r>
              <a:rPr lang="en-US" dirty="0" err="1"/>
              <a:t>Truth tables</a:t>
            </a:r>
          </a:p>
          <a:p>
            <a:pPr lvl="1"/>
            <a:r>
              <a:rPr lang="en-US" dirty="0"/>
              <a:t>Tautologies, Contradictions, and Contingencies</a:t>
            </a:r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CA34C-281C-4A40-AD86-E2518E2B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4DEDB-A344-4E42-9AE7-1D5FE58C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284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Implication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If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/>
              <a:t>  denotes “I am at home.” and </a:t>
            </a:r>
            <a:r>
              <a:rPr lang="en-US" i="1" dirty="0">
                <a:ea typeface="Cambria Math" pitchFamily="18" charset="0"/>
              </a:rPr>
              <a:t>q</a:t>
            </a:r>
            <a:r>
              <a:rPr lang="en-US" dirty="0"/>
              <a:t>  denotes “It is raining.” then  </a:t>
            </a:r>
            <a:r>
              <a:rPr lang="en-US" i="1" dirty="0">
                <a:ea typeface="Cambria Math" pitchFamily="18" charset="0"/>
              </a:rPr>
              <a:t>p </a:t>
            </a:r>
            <a:r>
              <a:rPr lang="en-US" dirty="0">
                <a:ea typeface="Cambria Math"/>
              </a:rPr>
              <a:t>→ </a:t>
            </a:r>
            <a:r>
              <a:rPr lang="en-US" i="1" dirty="0">
                <a:ea typeface="Cambria Math" pitchFamily="18" charset="0"/>
              </a:rPr>
              <a:t>q</a:t>
            </a:r>
            <a:r>
              <a:rPr lang="en-US" dirty="0"/>
              <a:t>  denotes “If I am at home, then it is raining.” </a:t>
            </a:r>
          </a:p>
          <a:p>
            <a:pPr lvl="1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A901D-ADDE-B645-AB08-E7BA4A490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303" y="4054475"/>
            <a:ext cx="3173950" cy="2667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028E9-FE5B-714F-A2AE-98682212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40245-1643-DD4F-8BC3-63C6B377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18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DBB2D-9A1C-D64D-9308-A35D2F959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4294"/>
            <a:ext cx="84328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6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Understanding Implication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5918" cy="4351338"/>
          </a:xfrm>
        </p:spPr>
        <p:txBody>
          <a:bodyPr>
            <a:normAutofit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800" dirty="0"/>
              <a:t>Implication does not require any connection between the antecedent and the consequent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b="1" dirty="0"/>
              <a:t>Example: </a:t>
            </a:r>
            <a:r>
              <a:rPr lang="en-US" dirty="0"/>
              <a:t>These implications are perfectly fine, but would not be used in ordinary English</a:t>
            </a:r>
          </a:p>
          <a:p>
            <a:pPr lvl="1"/>
            <a:r>
              <a:rPr lang="en-US" dirty="0"/>
              <a:t>“If the moon is made of green cheese, then I have more money than Bill Gates. ”</a:t>
            </a:r>
          </a:p>
          <a:p>
            <a:pPr lvl="1"/>
            <a:r>
              <a:rPr lang="en-US" dirty="0"/>
              <a:t> “If the moon is made of green cheese, then I’m on welfare.”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DDB6E-6FE5-F54B-AA27-0907AAF1C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115" y="365125"/>
            <a:ext cx="1060003" cy="91925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7888-5959-7A48-A096-62473119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99BC6-43E9-C84D-A2A6-5A6DA1C6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81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CA74B-F015-B648-8FCA-3D4501483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6355" y="6356350"/>
            <a:ext cx="6629400" cy="365125"/>
          </a:xfrm>
        </p:spPr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439A2-C607-1649-8914-A749080B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376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Implication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way to view the logical conditional is to think of an obligation or contract</a:t>
            </a:r>
          </a:p>
          <a:p>
            <a:pPr lvl="1"/>
            <a:r>
              <a:rPr lang="en-US" dirty="0"/>
              <a:t>Politician: “If I am elected, then I will lower taxes.”</a:t>
            </a:r>
          </a:p>
          <a:p>
            <a:endParaRPr lang="en-US" dirty="0"/>
          </a:p>
          <a:p>
            <a:r>
              <a:rPr lang="en-US" dirty="0"/>
              <a:t>If the politician is elected and does not lower taxes, then the voters can say that he or she has broken the campaign pledge. </a:t>
            </a:r>
          </a:p>
          <a:p>
            <a:r>
              <a:rPr lang="en-US" dirty="0"/>
              <a:t>If the politician is not elected, no one cares …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55DA5-121A-414B-919C-0C655D49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F1B03-5900-CE42-9606-9B5043E3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582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4943-ED34-1245-B58D-944EB0A3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Implication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42086-4602-D74B-9EEB-711E7A3D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p is false, a conditional statement p → q is always true</a:t>
            </a:r>
          </a:p>
          <a:p>
            <a:pPr lvl="1"/>
            <a:r>
              <a:rPr lang="en-US"/>
              <a:t>“If the moon is made of green cheese, then ….”</a:t>
            </a:r>
          </a:p>
          <a:p>
            <a:endParaRPr lang="en-US"/>
          </a:p>
          <a:p>
            <a:r>
              <a:rPr lang="en-US"/>
              <a:t>If q is true, a conditional statement p → q is always true</a:t>
            </a:r>
          </a:p>
          <a:p>
            <a:pPr lvl="1"/>
            <a:r>
              <a:rPr lang="en-US"/>
              <a:t>“If …., then 1+1 = 2”</a:t>
            </a:r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E4DF7-EDE7-3F4D-9087-7614998D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4C28B-634A-F84E-9568-01EBA78B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90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B101-E43D-DE49-8FB9-73AFF35D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39C91-8767-F946-BCFE-6CB3F744E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 → q is different from q → p: this is a common logical fallacy</a:t>
            </a:r>
          </a:p>
          <a:p>
            <a:pPr lvl="1"/>
            <a:r>
              <a:rPr lang="en-US"/>
              <a:t>“If the moon is made of green cheese, then the earth is round”</a:t>
            </a:r>
          </a:p>
          <a:p>
            <a:pPr lvl="1"/>
            <a:r>
              <a:rPr lang="en-US"/>
              <a:t>“If the earth is round, then the moon is made of green cheese”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FEE35-AE4B-9D4E-825C-45CC2074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071BF-EA1C-244B-9E99-86C24864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173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10C1-4973-1948-BC0D-713022C3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 in Natural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5852-E9F2-7341-8DFC-61A4B0C2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Conditional statements are at the heart of any logical reasoning</a:t>
            </a:r>
          </a:p>
          <a:p>
            <a:r>
              <a:rPr lang="en-US"/>
              <a:t>Therefore you find many way how they are expressed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8038A-8C94-0B45-A935-2B666258C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74" y="2982148"/>
            <a:ext cx="9357141" cy="2797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02D326-8417-0545-A64D-89E4AC0AF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4115" y="365125"/>
            <a:ext cx="1060003" cy="9192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5FA5-E921-CC4C-853F-5C4DAEBB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A4BD-2E47-504B-A7EC-0C39DF2B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26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93CA-6B01-9947-BD42-C1779F56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 in Mathematical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053A-69E3-6F4C-B4FF-1CE72C8E6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mathematics p → q is often formulated as</a:t>
            </a:r>
          </a:p>
          <a:p>
            <a:endParaRPr lang="en-US"/>
          </a:p>
          <a:p>
            <a:r>
              <a:rPr lang="en-US"/>
              <a:t>A </a:t>
            </a:r>
            <a:r>
              <a:rPr lang="en-US" b="1"/>
              <a:t>necessary condition </a:t>
            </a:r>
            <a:r>
              <a:rPr lang="en-US"/>
              <a:t>for p is q</a:t>
            </a:r>
          </a:p>
          <a:p>
            <a:r>
              <a:rPr lang="en-US"/>
              <a:t>A </a:t>
            </a:r>
            <a:r>
              <a:rPr lang="en-US" b="1"/>
              <a:t>sufficient condition </a:t>
            </a:r>
            <a:r>
              <a:rPr lang="en-US"/>
              <a:t>for q is p</a:t>
            </a:r>
          </a:p>
          <a:p>
            <a:endParaRPr lang="en-US"/>
          </a:p>
          <a:p>
            <a:r>
              <a:rPr lang="en-US"/>
              <a:t>What if p is a necessary and sufficient condition for q?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84B80-21BF-D54E-9EC4-41D5B653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935D4-190D-1449-AD19-98603511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569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Biconditional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If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/>
              <a:t>  denotes “I am at home.” and </a:t>
            </a:r>
            <a:r>
              <a:rPr lang="en-US" i="1" dirty="0">
                <a:ea typeface="Cambria Math" pitchFamily="18" charset="0"/>
              </a:rPr>
              <a:t>q</a:t>
            </a:r>
            <a:r>
              <a:rPr lang="en-US" dirty="0"/>
              <a:t> denotes “It is raining.” </a:t>
            </a:r>
            <a:br>
              <a:rPr lang="en-US" dirty="0"/>
            </a:br>
            <a:r>
              <a:rPr lang="en-US" dirty="0"/>
              <a:t>then </a:t>
            </a:r>
            <a:r>
              <a:rPr lang="en-US" i="1" dirty="0">
                <a:ea typeface="Cambria Math" pitchFamily="18" charset="0"/>
              </a:rPr>
              <a:t>p </a:t>
            </a:r>
            <a:r>
              <a:rPr lang="en-US" dirty="0">
                <a:ea typeface="Cambria Math"/>
              </a:rPr>
              <a:t>↔ </a:t>
            </a:r>
            <a:r>
              <a:rPr lang="en-US" i="1" dirty="0">
                <a:ea typeface="Cambria Math" pitchFamily="18" charset="0"/>
              </a:rPr>
              <a:t>q</a:t>
            </a:r>
            <a:r>
              <a:rPr lang="en-US" dirty="0"/>
              <a:t>   denotes “I am at home if and only if it is raining.”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C12D1-B20B-9545-ACAD-15E85343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457389"/>
            <a:ext cx="3200400" cy="2287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1CA55-C5CB-5941-9459-8757B5328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81" y="1646238"/>
            <a:ext cx="10325100" cy="1651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08558-F6AB-8F48-AAD3-D3643E65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0C2F0-7BA5-3849-A0CF-443248CB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994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the </a:t>
            </a:r>
            <a:r>
              <a:rPr lang="en-US" dirty="0" err="1"/>
              <a:t>Biconditional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alternative ways “</a:t>
            </a:r>
            <a:r>
              <a:rPr lang="en-US" i="1" dirty="0"/>
              <a:t>p</a:t>
            </a:r>
            <a:r>
              <a:rPr lang="en-US" dirty="0"/>
              <a:t> if and only if </a:t>
            </a:r>
            <a:r>
              <a:rPr lang="en-US" i="1" dirty="0"/>
              <a:t>q</a:t>
            </a:r>
            <a:r>
              <a:rPr lang="en-US" dirty="0"/>
              <a:t>” is expressed in English:</a:t>
            </a:r>
          </a:p>
          <a:p>
            <a:pPr>
              <a:buNone/>
            </a:pPr>
            <a:endParaRPr lang="en-US" dirty="0"/>
          </a:p>
          <a:p>
            <a:pPr lvl="1"/>
            <a:r>
              <a:rPr lang="en-US" dirty="0"/>
              <a:t> 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b="1" dirty="0"/>
              <a:t>is necessary and sufficient for </a:t>
            </a:r>
            <a:r>
              <a:rPr lang="en-US" i="1" dirty="0"/>
              <a:t>q</a:t>
            </a:r>
            <a:endParaRPr lang="en-US" dirty="0"/>
          </a:p>
          <a:p>
            <a:pPr lvl="1"/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, </a:t>
            </a:r>
            <a:r>
              <a:rPr lang="en-US" b="1" dirty="0"/>
              <a:t>and conversely</a:t>
            </a:r>
          </a:p>
          <a:p>
            <a:pPr lvl="1"/>
            <a:r>
              <a:rPr lang="en-US" dirty="0"/>
              <a:t> 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b="1" dirty="0" err="1"/>
              <a:t>iff</a:t>
            </a:r>
            <a:r>
              <a:rPr lang="en-US" dirty="0"/>
              <a:t> </a:t>
            </a:r>
            <a:r>
              <a:rPr lang="en-US" i="1" dirty="0"/>
              <a:t>q</a:t>
            </a:r>
          </a:p>
          <a:p>
            <a:pPr lvl="1"/>
            <a:endParaRPr lang="en-US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B1FA2-3436-6D4C-B4EB-0C6D955E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58A30-4C13-FF45-B50A-C2C76183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77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4062-0B2E-5445-A7D8-51D28632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Biconditional in Natural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F8D16-96EF-CD40-B60F-5B936D602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natural language the biconditional is often implicit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	“If you finish your meal, then you can have a dessert”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C54E3-847C-C546-9C4B-18AE7815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0DA24-32FE-3B4C-8007-E63952CA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27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46EDF-B93F-7543-8637-DA2089040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256" y="568278"/>
            <a:ext cx="1060003" cy="9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32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516-92DA-5940-8660-D8019611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Precendence in Compound Propositions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2ABDA3-E8C9-6242-B1CA-FFA344B32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596916" cy="4351338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We can compose complex logical expressions from simpler ones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CH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fr-CH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To simplify notation </a:t>
                </a:r>
                <a:r>
                  <a:rPr lang="en-US" b="1"/>
                  <a:t>precedence</a:t>
                </a:r>
                <a:r>
                  <a:rPr lang="en-US"/>
                  <a:t> is used</a:t>
                </a:r>
              </a:p>
              <a:p>
                <a:pPr marL="0" indent="0">
                  <a:buNone/>
                </a:pPr>
                <a:r>
                  <a:rPr lang="en-US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fr-CH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CH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fr-CH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fr-CH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means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fr-CH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CH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fr-CH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fr-CH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CH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fr-CH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fr-CH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/>
                  <a:t> means </a:t>
                </a:r>
                <a14:m>
                  <m:oMath xmlns:m="http://schemas.openxmlformats.org/officeDocument/2006/math">
                    <m:r>
                      <a:rPr lang="fr-CH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fr-CH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fr-CH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∨(¬</m:t>
                        </m:r>
                        <m:r>
                          <a:rPr lang="fr-CH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fr-CH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2ABDA3-E8C9-6242-B1CA-FFA344B32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596916" cy="4351338"/>
              </a:xfrm>
              <a:blipFill>
                <a:blip r:embed="rId2"/>
                <a:stretch>
                  <a:fillRect l="-133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9282E05-D422-2A4A-AAF4-B60AFCC60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468" y="1690688"/>
            <a:ext cx="2780993" cy="397500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204C2-E656-4041-845D-D571E8FE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71061-2354-0D45-A705-5EC2B81C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350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Tautologies, Contradictions, and Contingencies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 </a:t>
            </a:r>
            <a:r>
              <a:rPr lang="en-US" b="1" dirty="0"/>
              <a:t>tautology</a:t>
            </a:r>
            <a:r>
              <a:rPr lang="en-US" dirty="0"/>
              <a:t> is a proposition which is always true</a:t>
            </a:r>
          </a:p>
          <a:p>
            <a:pPr lvl="1"/>
            <a:r>
              <a:rPr lang="en-US" dirty="0"/>
              <a:t>Example: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∨¬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/>
              <a:t> </a:t>
            </a:r>
          </a:p>
          <a:p>
            <a:r>
              <a:rPr lang="en-US" dirty="0"/>
              <a:t>A  </a:t>
            </a:r>
            <a:r>
              <a:rPr lang="en-US" b="1" dirty="0"/>
              <a:t>contradiction</a:t>
            </a:r>
            <a:r>
              <a:rPr lang="en-US" dirty="0"/>
              <a:t> is a proposition which is always false</a:t>
            </a:r>
          </a:p>
          <a:p>
            <a:pPr lvl="1"/>
            <a:r>
              <a:rPr lang="en-US" dirty="0"/>
              <a:t>Example: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∧¬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/>
              <a:t>    </a:t>
            </a:r>
          </a:p>
          <a:p>
            <a:r>
              <a:rPr lang="en-US" dirty="0"/>
              <a:t>A  </a:t>
            </a:r>
            <a:r>
              <a:rPr lang="en-US" b="1" dirty="0"/>
              <a:t>contingency</a:t>
            </a:r>
            <a:r>
              <a:rPr lang="en-US" dirty="0"/>
              <a:t> is a proposition which is neither a tautology nor a contradiction</a:t>
            </a:r>
          </a:p>
          <a:p>
            <a:pPr lvl="1"/>
            <a:r>
              <a:rPr lang="en-US" dirty="0"/>
              <a:t>Example:  </a:t>
            </a:r>
            <a:r>
              <a:rPr lang="en-US" i="1" dirty="0"/>
              <a:t>p</a:t>
            </a:r>
          </a:p>
          <a:p>
            <a:pPr>
              <a:buNone/>
            </a:pPr>
            <a:r>
              <a:rPr lang="en-US" dirty="0"/>
              <a:t>        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21889" y="9548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1E8AE-6EC8-3445-A1BE-702339C0B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86" y="4067175"/>
            <a:ext cx="4876800" cy="26543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731F-B107-6149-B568-692172F0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C0240-5624-C342-842F-3B8C59FC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99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1: Propositional Logic and Basic Logical Connectives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Propositional Logic</a:t>
            </a:r>
          </a:p>
          <a:p>
            <a:r>
              <a:rPr lang="en-US" dirty="0"/>
              <a:t>Propositions</a:t>
            </a:r>
          </a:p>
          <a:p>
            <a:r>
              <a:rPr lang="en-US" dirty="0"/>
              <a:t>Basic Logical Connectives</a:t>
            </a:r>
          </a:p>
          <a:p>
            <a:pPr lvl="1"/>
            <a:r>
              <a:rPr lang="en-US" dirty="0"/>
              <a:t>Negation</a:t>
            </a:r>
          </a:p>
          <a:p>
            <a:pPr lvl="1"/>
            <a:r>
              <a:rPr lang="en-US" dirty="0"/>
              <a:t>Conjunction</a:t>
            </a:r>
          </a:p>
          <a:p>
            <a:pPr lvl="1"/>
            <a:r>
              <a:rPr lang="en-US" dirty="0"/>
              <a:t>Disjunction</a:t>
            </a:r>
          </a:p>
          <a:p>
            <a:r>
              <a:rPr lang="en-US" dirty="0"/>
              <a:t>Truth tables</a:t>
            </a:r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8C138-EAED-E246-B052-6158CE5A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11F72-E1E7-4F43-8120-745CDDB1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173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Truth Tables For Compound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of a truth table</a:t>
            </a:r>
          </a:p>
          <a:p>
            <a:pPr lvl="1"/>
            <a:r>
              <a:rPr lang="en-US" dirty="0"/>
              <a:t>A row for every possible combination of values  for the  atomic propositions</a:t>
            </a:r>
          </a:p>
          <a:p>
            <a:pPr lvl="1"/>
            <a:r>
              <a:rPr lang="en-US" dirty="0"/>
              <a:t>A column for the compound proposition (usually at far right)</a:t>
            </a:r>
          </a:p>
          <a:p>
            <a:pPr lvl="1"/>
            <a:r>
              <a:rPr lang="en-US" dirty="0"/>
              <a:t>A column for the truth value of each sub-expression that occurs in the compound proposition; this includes the atomic propositions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3A11EE9-3D99-8C4B-8738-63B21E647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80" y="3451406"/>
            <a:ext cx="9250621" cy="346898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C1D60B1-7AFD-1A4D-A677-89130E00A17C}"/>
              </a:ext>
            </a:extLst>
          </p:cNvPr>
          <p:cNvSpPr/>
          <p:nvPr/>
        </p:nvSpPr>
        <p:spPr>
          <a:xfrm>
            <a:off x="2885833" y="4444182"/>
            <a:ext cx="522514" cy="3918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DF5B91-A24E-7A47-A255-4375F421E013}"/>
              </a:ext>
            </a:extLst>
          </p:cNvPr>
          <p:cNvSpPr/>
          <p:nvPr/>
        </p:nvSpPr>
        <p:spPr>
          <a:xfrm>
            <a:off x="3900381" y="4457245"/>
            <a:ext cx="522514" cy="3918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F37368-A69D-3C4E-9AE3-D001AF73BC3C}"/>
              </a:ext>
            </a:extLst>
          </p:cNvPr>
          <p:cNvSpPr/>
          <p:nvPr/>
        </p:nvSpPr>
        <p:spPr>
          <a:xfrm>
            <a:off x="2006267" y="4444182"/>
            <a:ext cx="522514" cy="3918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35EA8C-B072-004C-8487-F1C28F5AE60C}"/>
              </a:ext>
            </a:extLst>
          </p:cNvPr>
          <p:cNvSpPr/>
          <p:nvPr/>
        </p:nvSpPr>
        <p:spPr>
          <a:xfrm>
            <a:off x="4914929" y="4444182"/>
            <a:ext cx="976420" cy="3918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E639B44-B4B4-4A4D-B35D-3080C1C7163F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408347" y="4640126"/>
            <a:ext cx="492034" cy="130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CBB9B2B-1616-9740-9FA3-D1BCE9E604EE}"/>
              </a:ext>
            </a:extLst>
          </p:cNvPr>
          <p:cNvCxnSpPr>
            <a:cxnSpLocks/>
            <a:stCxn id="7" idx="7"/>
            <a:endCxn id="8" idx="1"/>
          </p:cNvCxnSpPr>
          <p:nvPr/>
        </p:nvCxnSpPr>
        <p:spPr>
          <a:xfrm rot="5400000" flipH="1" flipV="1">
            <a:off x="3755091" y="3198743"/>
            <a:ext cx="12700" cy="2605661"/>
          </a:xfrm>
          <a:prstGeom prst="curvedConnector3">
            <a:avLst>
              <a:gd name="adj1" fmla="val 2251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08584AF3-AE2C-B34A-A3E1-4FA55F180945}"/>
              </a:ext>
            </a:extLst>
          </p:cNvPr>
          <p:cNvCxnSpPr>
            <a:cxnSpLocks/>
            <a:stCxn id="6" idx="7"/>
            <a:endCxn id="8" idx="0"/>
          </p:cNvCxnSpPr>
          <p:nvPr/>
        </p:nvCxnSpPr>
        <p:spPr>
          <a:xfrm rot="5400000" flipH="1" flipV="1">
            <a:off x="4839532" y="3951027"/>
            <a:ext cx="70453" cy="1056764"/>
          </a:xfrm>
          <a:prstGeom prst="curvedConnector3">
            <a:avLst>
              <a:gd name="adj1" fmla="val 424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56F02BD1-4E4D-8C48-99B3-255A00E90ED8}"/>
              </a:ext>
            </a:extLst>
          </p:cNvPr>
          <p:cNvCxnSpPr>
            <a:cxnSpLocks/>
            <a:stCxn id="8" idx="7"/>
            <a:endCxn id="14" idx="0"/>
          </p:cNvCxnSpPr>
          <p:nvPr/>
        </p:nvCxnSpPr>
        <p:spPr>
          <a:xfrm rot="5400000" flipH="1" flipV="1">
            <a:off x="7287883" y="2904655"/>
            <a:ext cx="57390" cy="3136444"/>
          </a:xfrm>
          <a:prstGeom prst="curvedConnector3">
            <a:avLst>
              <a:gd name="adj1" fmla="val 1522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F41B6F0-1C06-1D44-A79E-7B7B5623953A}"/>
              </a:ext>
            </a:extLst>
          </p:cNvPr>
          <p:cNvSpPr/>
          <p:nvPr/>
        </p:nvSpPr>
        <p:spPr>
          <a:xfrm>
            <a:off x="6323010" y="4444182"/>
            <a:ext cx="976420" cy="3918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009926-9085-F04D-B25B-AA8AE847B3AB}"/>
              </a:ext>
            </a:extLst>
          </p:cNvPr>
          <p:cNvSpPr/>
          <p:nvPr/>
        </p:nvSpPr>
        <p:spPr>
          <a:xfrm>
            <a:off x="7547274" y="4444182"/>
            <a:ext cx="2675052" cy="3918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931DD37E-67BA-4B43-98B5-6F7EC83D638D}"/>
              </a:ext>
            </a:extLst>
          </p:cNvPr>
          <p:cNvCxnSpPr>
            <a:cxnSpLocks/>
            <a:stCxn id="7" idx="7"/>
            <a:endCxn id="13" idx="0"/>
          </p:cNvCxnSpPr>
          <p:nvPr/>
        </p:nvCxnSpPr>
        <p:spPr>
          <a:xfrm rot="5400000" flipH="1" flipV="1">
            <a:off x="4603045" y="2293399"/>
            <a:ext cx="57390" cy="4358959"/>
          </a:xfrm>
          <a:prstGeom prst="curvedConnector3">
            <a:avLst>
              <a:gd name="adj1" fmla="val 1294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D649FA30-E29B-9B44-A2C0-E78161CC293B}"/>
              </a:ext>
            </a:extLst>
          </p:cNvPr>
          <p:cNvCxnSpPr>
            <a:cxnSpLocks/>
            <a:stCxn id="5" idx="7"/>
            <a:endCxn id="13" idx="1"/>
          </p:cNvCxnSpPr>
          <p:nvPr/>
        </p:nvCxnSpPr>
        <p:spPr>
          <a:xfrm rot="5400000" flipH="1" flipV="1">
            <a:off x="4898915" y="2934484"/>
            <a:ext cx="12700" cy="3134176"/>
          </a:xfrm>
          <a:prstGeom prst="curvedConnector3">
            <a:avLst>
              <a:gd name="adj1" fmla="val 3589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331E1BB-2987-B449-99BF-D2293003D4D0}"/>
              </a:ext>
            </a:extLst>
          </p:cNvPr>
          <p:cNvCxnSpPr>
            <a:cxnSpLocks/>
            <a:stCxn id="13" idx="7"/>
            <a:endCxn id="14" idx="1"/>
          </p:cNvCxnSpPr>
          <p:nvPr/>
        </p:nvCxnSpPr>
        <p:spPr>
          <a:xfrm rot="5400000" flipH="1" flipV="1">
            <a:off x="7547731" y="4110279"/>
            <a:ext cx="12700" cy="782589"/>
          </a:xfrm>
          <a:prstGeom prst="curvedConnector3">
            <a:avLst>
              <a:gd name="adj1" fmla="val 2251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627A8CF-1A11-C84E-9D36-BC364113C879}"/>
              </a:ext>
            </a:extLst>
          </p:cNvPr>
          <p:cNvSpPr/>
          <p:nvPr/>
        </p:nvSpPr>
        <p:spPr>
          <a:xfrm>
            <a:off x="2006267" y="4968299"/>
            <a:ext cx="1402080" cy="1611787"/>
          </a:xfrm>
          <a:prstGeom prst="rect">
            <a:avLst/>
          </a:prstGeom>
          <a:solidFill>
            <a:schemeClr val="bg2">
              <a:lumMod val="9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FB74C61D-A652-8240-939C-056F405F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58C6873-945D-F14C-86CE-0D7EC6F7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30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Implication</a:t>
            </a:r>
          </a:p>
          <a:p>
            <a:r>
              <a:rPr lang="en-US" dirty="0" err="1"/>
              <a:t>Biconditional</a:t>
            </a:r>
          </a:p>
          <a:p>
            <a:r>
              <a:rPr lang="en-US" dirty="0" err="1"/>
              <a:t>Precendence </a:t>
            </a:r>
          </a:p>
          <a:p>
            <a:r>
              <a:rPr lang="en-US" dirty="0" err="1"/>
              <a:t>Computing Truth tables</a:t>
            </a:r>
          </a:p>
          <a:p>
            <a:r>
              <a:rPr lang="en-US" dirty="0"/>
              <a:t>Tautologies, Contradictions, and Contingencies</a:t>
            </a:r>
          </a:p>
          <a:p>
            <a:endParaRPr lang="en-US" dirty="0"/>
          </a:p>
          <a:p>
            <a:r>
              <a:rPr lang="en-US" dirty="0"/>
              <a:t>Next: Propositional Equivalences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CA34C-281C-4A40-AD86-E2518E2B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4DEDB-A344-4E42-9AE7-1D5FE58C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67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Propositional Equivalences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CCDD1-BA37-3049-9E13-EBE798A75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6355" y="6356350"/>
            <a:ext cx="6629400" cy="365125"/>
          </a:xfrm>
        </p:spPr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E17EE-D437-9541-A7DE-E6412CCA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683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3: </a:t>
            </a:r>
            <a:r>
              <a:rPr lang="en-US"/>
              <a:t>Logical Equivalences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Logical Equivalences</a:t>
            </a:r>
          </a:p>
          <a:p>
            <a:r>
              <a:rPr lang="en-US" dirty="0"/>
              <a:t>Showing Logical Equivalence</a:t>
            </a:r>
          </a:p>
          <a:p>
            <a:r>
              <a:rPr lang="en-US" dirty="0" err="1"/>
              <a:t>Contrapositive</a:t>
            </a:r>
            <a:r>
              <a:rPr lang="en-US" dirty="0"/>
              <a:t>, Converse and Inverse</a:t>
            </a:r>
          </a:p>
          <a:p>
            <a:r>
              <a:rPr lang="en-US" dirty="0"/>
              <a:t>Equivalence Proofs</a:t>
            </a:r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97913-2FA0-E044-93F7-9FC50CBF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5EC63-1E4D-5746-A72E-02EEC2DA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17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compound propositions p and q are </a:t>
            </a:r>
            <a:r>
              <a:rPr lang="en-US" b="1" dirty="0"/>
              <a:t>logically equivalent </a:t>
            </a:r>
            <a:r>
              <a:rPr lang="en-US" dirty="0"/>
              <a:t>if </a:t>
            </a:r>
            <a:r>
              <a:rPr lang="en-US" i="1" dirty="0" err="1">
                <a:ea typeface="Cambria Math" pitchFamily="18" charset="0"/>
              </a:rPr>
              <a:t>p ↔ q</a:t>
            </a:r>
            <a:r>
              <a:rPr lang="en-US" dirty="0"/>
              <a:t>  is a tautology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We write this as </a:t>
            </a:r>
            <a:r>
              <a:rPr lang="en-US" i="1" dirty="0" err="1">
                <a:ea typeface="Cambria Math" pitchFamily="18" charset="0"/>
              </a:rPr>
              <a:t>p </a:t>
            </a:r>
            <a:r>
              <a:rPr lang="en-US" i="1" dirty="0" err="1">
                <a:ea typeface="Cambria Math"/>
              </a:rPr>
              <a:t>≡ </a:t>
            </a:r>
            <a:r>
              <a:rPr lang="en-US" i="1" dirty="0" err="1">
                <a:ea typeface="Cambria Math" pitchFamily="18" charset="0"/>
              </a:rPr>
              <a:t>q</a:t>
            </a:r>
            <a:r>
              <a:rPr lang="en-US" dirty="0"/>
              <a:t> where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/>
              <a:t> and </a:t>
            </a:r>
            <a:r>
              <a:rPr lang="en-US" i="1" dirty="0">
                <a:ea typeface="Cambria Math" pitchFamily="18" charset="0"/>
              </a:rPr>
              <a:t>q</a:t>
            </a:r>
            <a:r>
              <a:rPr lang="en-US" dirty="0"/>
              <a:t> are compound propositions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Two compound propositions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/>
              <a:t> and </a:t>
            </a:r>
            <a:r>
              <a:rPr lang="en-US" i="1" dirty="0">
                <a:ea typeface="Cambria Math" pitchFamily="18" charset="0"/>
              </a:rPr>
              <a:t>q</a:t>
            </a:r>
            <a:r>
              <a:rPr lang="en-US" dirty="0"/>
              <a:t> are equivalent if and only if the columns in a truth table giving their truth values agree</a:t>
            </a:r>
          </a:p>
          <a:p>
            <a:pPr marL="514350" indent="-514350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09324-F64C-DE40-BD47-DBFAF12C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3A184-7476-D34F-8B2D-18324A83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475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41B7-B710-1943-BBB6-CFA41234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AC5A-3AD4-3D49-9397-A9DF23C35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ambria Math"/>
              </a:rPr>
              <a:t>Using a truth table we show that ¬</a:t>
            </a:r>
            <a:r>
              <a:rPr lang="en-US" i="1" dirty="0">
                <a:ea typeface="Cambria Math" pitchFamily="18" charset="0"/>
              </a:rPr>
              <a:t>p </a:t>
            </a:r>
            <a:r>
              <a:rPr lang="en-US" dirty="0">
                <a:ea typeface="Cambria Math"/>
              </a:rPr>
              <a:t>∨ </a:t>
            </a:r>
            <a:r>
              <a:rPr lang="en-US" i="1" dirty="0">
                <a:ea typeface="Cambria Math" pitchFamily="18" charset="0"/>
              </a:rPr>
              <a:t>q </a:t>
            </a:r>
            <a:r>
              <a:rPr lang="en-US" i="1" dirty="0" err="1">
                <a:ea typeface="Cambria Math"/>
              </a:rPr>
              <a:t>≡  </a:t>
            </a:r>
            <a:r>
              <a:rPr lang="en-US" i="1" dirty="0">
                <a:ea typeface="Cambria Math" pitchFamily="18" charset="0"/>
              </a:rPr>
              <a:t>p </a:t>
            </a:r>
            <a:r>
              <a:rPr lang="en-US" i="1" dirty="0">
                <a:ea typeface="Cambria Math"/>
              </a:rPr>
              <a:t>→ </a:t>
            </a:r>
            <a:r>
              <a:rPr lang="en-US" i="1" dirty="0">
                <a:ea typeface="Cambria Math" pitchFamily="18" charset="0"/>
              </a:rPr>
              <a:t>q</a:t>
            </a:r>
            <a:endParaRPr lang="en-US" dirty="0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F5D91-1D9B-6847-A9F2-CDBA18C1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0B3B7-8AE0-5146-9F54-03D5D1DA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35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4147C-5FE3-7B43-B828-120381F2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71" y="2961979"/>
            <a:ext cx="4270562" cy="243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22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</a:t>
            </a:r>
          </a:p>
        </p:txBody>
      </p:sp>
      <p:pic>
        <p:nvPicPr>
          <p:cNvPr id="4" name="Content Placeholder 3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364709" y="1499235"/>
            <a:ext cx="3123248" cy="382905"/>
          </a:xfr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364709" y="2231231"/>
            <a:ext cx="3123248" cy="3829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2963227"/>
            <a:ext cx="952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a truth table show that De Morgan’s Second Law holds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86B51-F031-B94C-B56B-BEF2A7EF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DB074-566C-9F4B-BDF5-75D3277A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36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DFDF7C-0B61-C04D-9EAC-62B4F2C83E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023" y="3540699"/>
            <a:ext cx="77978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15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AF03-D8C5-7040-940A-89AE3E6C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Equivalences with Basic Connectives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E2CF5-30AD-0647-A0B7-6C22E0F7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E15A4-F647-D946-954C-2741234D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37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77EFF-93D8-2942-9334-A9576341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5320"/>
            <a:ext cx="4813300" cy="264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9F0FE2-4F64-8146-8F2E-01D97ED7C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5320"/>
            <a:ext cx="4813300" cy="200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F10AF2-2EC2-3A48-8776-4C32CC87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4801552"/>
            <a:ext cx="4762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90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Equivalences with Implications</a:t>
            </a:r>
          </a:p>
        </p:txBody>
      </p:sp>
      <p:pic>
        <p:nvPicPr>
          <p:cNvPr id="4" name="Content Placeholder 3" descr="table17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65413" y="1599081"/>
            <a:ext cx="4459940" cy="4757269"/>
          </a:xfrm>
        </p:spPr>
      </p:pic>
      <p:pic>
        <p:nvPicPr>
          <p:cNvPr id="5" name="Picture 4" descr="table1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52566" y="1599081"/>
            <a:ext cx="3706906" cy="313661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DB54B-D5EC-9544-8E32-2E96C617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A72E-CD23-C941-955F-25DFEFB5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724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Contrapositive</a:t>
            </a:r>
            <a:r>
              <a:rPr lang="en-US" sz="4000" dirty="0"/>
              <a:t>, Converse and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¬</a:t>
                </a:r>
                <a:r>
                  <a:rPr lang="en-US" i="1" dirty="0">
                    <a:ea typeface="Cambria Math" pitchFamily="18" charset="0"/>
                  </a:rPr>
                  <a:t>q </a:t>
                </a:r>
                <a:r>
                  <a:rPr lang="en-US" dirty="0">
                    <a:ea typeface="Cambria Math"/>
                  </a:rPr>
                  <a:t>→ ¬ </a:t>
                </a:r>
                <a:r>
                  <a:rPr lang="en-US" i="1" dirty="0">
                    <a:ea typeface="Cambria Math" pitchFamily="18" charset="0"/>
                  </a:rPr>
                  <a:t>p</a:t>
                </a:r>
                <a:r>
                  <a:rPr lang="en-US" dirty="0"/>
                  <a:t> is the </a:t>
                </a:r>
                <a:r>
                  <a:rPr lang="en-US" b="1" dirty="0" err="1"/>
                  <a:t>contrapositive</a:t>
                </a:r>
                <a:r>
                  <a:rPr lang="en-US" dirty="0"/>
                  <a:t>  of </a:t>
                </a:r>
                <a:r>
                  <a:rPr lang="en-US" i="1" dirty="0">
                    <a:ea typeface="Cambria Math" pitchFamily="18" charset="0"/>
                  </a:rPr>
                  <a:t>p </a:t>
                </a:r>
                <a:r>
                  <a:rPr lang="en-US" dirty="0">
                    <a:ea typeface="Cambria Math"/>
                  </a:rPr>
                  <a:t>→ </a:t>
                </a:r>
                <a:r>
                  <a:rPr lang="en-US" i="1" dirty="0">
                    <a:ea typeface="Cambria Math" pitchFamily="18" charset="0"/>
                  </a:rPr>
                  <a:t>q,     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≡¬</m:t>
                    </m:r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→¬</m:t>
                    </m:r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From </a:t>
                </a:r>
                <a:r>
                  <a:rPr lang="en-US" sz="2400" i="1" dirty="0">
                    <a:ea typeface="Cambria Math" pitchFamily="18" charset="0"/>
                  </a:rPr>
                  <a:t>p </a:t>
                </a:r>
                <a:r>
                  <a:rPr lang="en-US" sz="2400" dirty="0">
                    <a:ea typeface="Cambria Math"/>
                  </a:rPr>
                  <a:t>→ </a:t>
                </a:r>
                <a:r>
                  <a:rPr lang="en-US" sz="2400" i="1" dirty="0">
                    <a:ea typeface="Cambria Math" pitchFamily="18" charset="0"/>
                  </a:rPr>
                  <a:t>q</a:t>
                </a:r>
                <a:r>
                  <a:rPr lang="en-US" dirty="0"/>
                  <a:t>  we can form the following conditional statements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i="1" dirty="0">
                    <a:ea typeface="Cambria Math" pitchFamily="18" charset="0"/>
                  </a:rPr>
                  <a:t>q </a:t>
                </a:r>
                <a:r>
                  <a:rPr lang="en-US" dirty="0">
                    <a:ea typeface="Cambria Math"/>
                  </a:rPr>
                  <a:t>→ </a:t>
                </a:r>
                <a:r>
                  <a:rPr lang="en-US" i="1" dirty="0">
                    <a:ea typeface="Cambria Math" pitchFamily="18" charset="0"/>
                  </a:rPr>
                  <a:t>p</a:t>
                </a:r>
                <a:r>
                  <a:rPr lang="en-US" dirty="0"/>
                  <a:t>          is the </a:t>
                </a:r>
                <a:r>
                  <a:rPr lang="en-US" b="1" dirty="0"/>
                  <a:t>converse</a:t>
                </a:r>
                <a:r>
                  <a:rPr lang="en-US" dirty="0"/>
                  <a:t> of </a:t>
                </a:r>
                <a:r>
                  <a:rPr lang="en-US" i="1" dirty="0">
                    <a:ea typeface="Cambria Math" pitchFamily="18" charset="0"/>
                  </a:rPr>
                  <a:t>p </a:t>
                </a:r>
                <a:r>
                  <a:rPr lang="en-US" dirty="0">
                    <a:ea typeface="Cambria Math"/>
                  </a:rPr>
                  <a:t>→ </a:t>
                </a:r>
                <a:r>
                  <a:rPr lang="en-US" i="1" dirty="0">
                    <a:ea typeface="Cambria Math" pitchFamily="18" charset="0"/>
                  </a:rPr>
                  <a:t>q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ea typeface="Cambria Math"/>
                  </a:rPr>
                  <a:t>¬ </a:t>
                </a:r>
                <a:r>
                  <a:rPr lang="en-US" i="1" dirty="0">
                    <a:ea typeface="Cambria Math" pitchFamily="18" charset="0"/>
                  </a:rPr>
                  <a:t>p </a:t>
                </a:r>
                <a:r>
                  <a:rPr lang="en-US" dirty="0">
                    <a:ea typeface="Cambria Math"/>
                  </a:rPr>
                  <a:t>→ ¬ </a:t>
                </a:r>
                <a:r>
                  <a:rPr lang="en-US" i="1" dirty="0">
                    <a:ea typeface="Cambria Math" pitchFamily="18" charset="0"/>
                  </a:rPr>
                  <a:t>q</a:t>
                </a:r>
                <a:r>
                  <a:rPr lang="en-US" dirty="0"/>
                  <a:t>     is the </a:t>
                </a:r>
                <a:r>
                  <a:rPr lang="en-US" b="1" dirty="0"/>
                  <a:t>inverse</a:t>
                </a:r>
                <a:r>
                  <a:rPr lang="en-US" dirty="0"/>
                  <a:t> of </a:t>
                </a:r>
                <a:r>
                  <a:rPr lang="en-US" i="1" dirty="0">
                    <a:ea typeface="Cambria Math" pitchFamily="18" charset="0"/>
                  </a:rPr>
                  <a:t>p </a:t>
                </a:r>
                <a:r>
                  <a:rPr lang="en-US" dirty="0">
                    <a:ea typeface="Cambria Math"/>
                  </a:rPr>
                  <a:t>→ </a:t>
                </a:r>
                <a:r>
                  <a:rPr lang="en-US" i="1" dirty="0">
                    <a:ea typeface="Cambria Math" pitchFamily="18" charset="0"/>
                  </a:rPr>
                  <a:t>q </a:t>
                </a:r>
                <a:r>
                  <a:rPr lang="en-US" dirty="0">
                    <a:ea typeface="Cambria Math" pitchFamily="18" charset="0"/>
                  </a:rPr>
                  <a:t>(and the contrapositive of </a:t>
                </a:r>
                <a:r>
                  <a:rPr lang="en-US" i="1" dirty="0">
                    <a:ea typeface="Cambria Math" pitchFamily="18" charset="0"/>
                  </a:rPr>
                  <a:t>q </a:t>
                </a:r>
                <a:r>
                  <a:rPr lang="en-US" dirty="0">
                    <a:ea typeface="Cambria Math"/>
                  </a:rPr>
                  <a:t>→ </a:t>
                </a:r>
                <a:r>
                  <a:rPr lang="en-US" i="1" dirty="0">
                    <a:ea typeface="Cambria Math" pitchFamily="18" charset="0"/>
                  </a:rPr>
                  <a:t>p</a:t>
                </a:r>
                <a:r>
                  <a:rPr lang="en-US" dirty="0">
                    <a:ea typeface="Cambria Math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They are equivalent to each other, but not equivalent to </a:t>
                </a:r>
                <a:r>
                  <a:rPr lang="en-US" i="1" dirty="0">
                    <a:ea typeface="Cambria Math" pitchFamily="18" charset="0"/>
                  </a:rPr>
                  <a:t>p </a:t>
                </a:r>
                <a:r>
                  <a:rPr lang="en-US" dirty="0">
                    <a:ea typeface="Cambria Math"/>
                  </a:rPr>
                  <a:t>→ </a:t>
                </a:r>
                <a:r>
                  <a:rPr lang="en-US" i="1" dirty="0">
                    <a:ea typeface="Cambria Math" pitchFamily="18" charset="0"/>
                  </a:rPr>
                  <a:t>q</a:t>
                </a:r>
                <a:endParaRPr lang="en-US" dirty="0"/>
              </a:p>
              <a:p>
                <a:pPr>
                  <a:buNone/>
                </a:pPr>
                <a:r>
                  <a:rPr lang="en-US" b="1" dirty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711AB-2EBC-B247-B98C-0B86B4A0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A7A14-EB54-AC44-8337-433AE9B0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39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90D91-8C9A-5445-A87E-1C66C885A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103" y="4413448"/>
            <a:ext cx="1060003" cy="9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1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3455-CC18-E74C-AF8E-7C4F2C05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Logic?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6B3DC-E8EE-C74D-A7D9-B1096EDD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Language of mathematics</a:t>
            </a:r>
          </a:p>
          <a:p>
            <a:r>
              <a:rPr lang="en-US"/>
              <a:t>Basis for automated reasoning</a:t>
            </a:r>
          </a:p>
          <a:p>
            <a:r>
              <a:rPr lang="en-US"/>
              <a:t>Makes human language precise</a:t>
            </a:r>
          </a:p>
          <a:p>
            <a:endParaRPr lang="en-US"/>
          </a:p>
          <a:p>
            <a:r>
              <a:rPr lang="en-US" b="1"/>
              <a:t>Logic is about statements that are either true or false</a:t>
            </a:r>
          </a:p>
          <a:p>
            <a:endParaRPr lang="en-US"/>
          </a:p>
          <a:p>
            <a:r>
              <a:rPr lang="en-US" b="1"/>
              <a:t>Propositional logic </a:t>
            </a:r>
            <a:r>
              <a:rPr lang="en-US"/>
              <a:t>is the most basic form of logic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476B7-B342-B041-9B5F-8F641EBA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B7993-E785-0F4C-8C0B-CCD87657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22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3586-28F1-7340-9FF3-8D3F50EB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Logical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18D4B-4E95-894A-B07A-417B1C6054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The propositions in a known equivalence can be replaced by any compound proposition</a:t>
                </a:r>
              </a:p>
              <a:p>
                <a:endParaRPr lang="en-US"/>
              </a:p>
              <a:p>
                <a:pPr marL="0" indent="0">
                  <a:buNone/>
                </a:pPr>
                <a:r>
                  <a:rPr lang="en-US" b="1"/>
                  <a:t>Example</a:t>
                </a:r>
                <a:r>
                  <a:rPr lang="en-US"/>
                  <a:t>: since we know that </a:t>
                </a:r>
                <a:endParaRPr lang="fr-CH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CH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CH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fr-CH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≡¬</m:t>
                      </m:r>
                      <m:r>
                        <a:rPr lang="fr-CH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fr-CH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→¬</m:t>
                      </m:r>
                      <m:r>
                        <a:rPr lang="fr-CH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en-US"/>
                </a:br>
                <a:r>
                  <a:rPr lang="en-US"/>
                  <a:t>we also know that, for example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H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H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CH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CH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≡¬</m:t>
                    </m:r>
                  </m:oMath>
                </a14:m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CH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CH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H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H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18D4B-4E95-894A-B07A-417B1C605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CA791-A72B-9443-BD00-018F9711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663D9-72B6-D045-822D-6B5CB4A7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651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New Logical Equivalences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show that two expressions are logically equivalent by developing a series of logically equivalent statements</a:t>
            </a:r>
          </a:p>
          <a:p>
            <a:r>
              <a:rPr lang="en-US" dirty="0"/>
              <a:t>To prove that                 we produce a series of equivalences beginning with A and ending with B</a:t>
            </a:r>
          </a:p>
          <a:p>
            <a:r>
              <a:rPr lang="en-US" dirty="0"/>
              <a:t>This is called an </a:t>
            </a:r>
            <a:r>
              <a:rPr lang="en-US" b="1" dirty="0"/>
              <a:t>equivalence proof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276600" y="2814918"/>
            <a:ext cx="890588" cy="228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E28BB-76CB-5746-AC0C-A3E80967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B1153-4F84-244C-B0A2-0A145AD1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41</a:t>
            </a:fld>
            <a:endParaRPr lang="en-GB"/>
          </a:p>
        </p:txBody>
      </p:sp>
      <p:pic>
        <p:nvPicPr>
          <p:cNvPr id="7" name="Picture 6" descr="addin_tmp.png">
            <a:extLst>
              <a:ext uri="{FF2B5EF4-FFF2-40B4-BE49-F238E27FC236}">
                <a16:creationId xmlns:a16="http://schemas.microsoft.com/office/drawing/2014/main" id="{EA327B62-323A-E34F-9363-86DDF82234D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914481" y="4204494"/>
            <a:ext cx="992981" cy="276225"/>
          </a:xfrm>
          <a:prstGeom prst="rect">
            <a:avLst/>
          </a:prstGeom>
        </p:spPr>
      </p:pic>
      <p:pic>
        <p:nvPicPr>
          <p:cNvPr id="9" name="Picture 8" descr="addin_tmp.png">
            <a:extLst>
              <a:ext uri="{FF2B5EF4-FFF2-40B4-BE49-F238E27FC236}">
                <a16:creationId xmlns:a16="http://schemas.microsoft.com/office/drawing/2014/main" id="{1EB162B5-9DA8-7549-8234-7DCBEA6C7E3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845424" y="4880486"/>
            <a:ext cx="1062038" cy="278606"/>
          </a:xfrm>
          <a:prstGeom prst="rect">
            <a:avLst/>
          </a:prstGeom>
        </p:spPr>
      </p:pic>
      <p:pic>
        <p:nvPicPr>
          <p:cNvPr id="10" name="Picture 9" descr="addin_tmp.png">
            <a:extLst>
              <a:ext uri="{FF2B5EF4-FFF2-40B4-BE49-F238E27FC236}">
                <a16:creationId xmlns:a16="http://schemas.microsoft.com/office/drawing/2014/main" id="{9508BE67-A426-3546-81B4-38F7B47113B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302625" y="4499487"/>
            <a:ext cx="35719" cy="2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Equivalence Proofs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Show that                               </a:t>
            </a:r>
          </a:p>
          <a:p>
            <a:pPr>
              <a:buNone/>
            </a:pPr>
            <a:r>
              <a:rPr lang="en-US" dirty="0"/>
              <a:t>is logically equivalent to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057402" y="3429000"/>
            <a:ext cx="8338185" cy="238125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226494" y="1872775"/>
            <a:ext cx="2451735" cy="382905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709372" y="2437389"/>
            <a:ext cx="1271588" cy="30289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1D156-C500-944F-85F1-9A82E683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F2E3E-72D6-B74D-9735-76BA6F5A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81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Equivalence Proofs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Show that                                       is a tautology.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48" y="2967831"/>
            <a:ext cx="8010525" cy="206692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648642" y="1878886"/>
            <a:ext cx="2700338" cy="38290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AB120-5E4F-FF48-B585-A05A49BD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8AB95-4500-D241-A6EA-C2D877F5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968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Showing Logical Equivalence</a:t>
            </a:r>
          </a:p>
          <a:p>
            <a:r>
              <a:rPr lang="en-US" dirty="0"/>
              <a:t>De Morgan’s Laws</a:t>
            </a:r>
          </a:p>
          <a:p>
            <a:r>
              <a:rPr lang="en-US" dirty="0"/>
              <a:t>Many Logical Equivalences</a:t>
            </a:r>
          </a:p>
          <a:p>
            <a:r>
              <a:rPr lang="en-US" dirty="0" err="1"/>
              <a:t>Contrapositive</a:t>
            </a:r>
            <a:r>
              <a:rPr lang="en-US" dirty="0"/>
              <a:t>, Converse and Inverse</a:t>
            </a:r>
          </a:p>
          <a:p>
            <a:r>
              <a:rPr lang="en-US" dirty="0"/>
              <a:t>Equivalence Proofs</a:t>
            </a:r>
          </a:p>
          <a:p>
            <a:endParaRPr lang="en-US" dirty="0"/>
          </a:p>
          <a:p>
            <a:r>
              <a:rPr lang="en-US" dirty="0"/>
              <a:t>Next: Normal Forms</a:t>
            </a:r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97913-2FA0-E044-93F7-9FC50CBF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5EC63-1E4D-5746-A72E-02EEC2DA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353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4: </a:t>
            </a:r>
            <a:r>
              <a:rPr lang="en-US"/>
              <a:t>Normal Forms, Satisfiability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 Forms </a:t>
            </a:r>
          </a:p>
          <a:p>
            <a:pPr lvl="1"/>
            <a:r>
              <a:rPr lang="en-US" dirty="0"/>
              <a:t>Disjunctive Normal Form</a:t>
            </a:r>
          </a:p>
          <a:p>
            <a:pPr lvl="1"/>
            <a:r>
              <a:rPr lang="en-US" dirty="0"/>
              <a:t>Conjunctive Normal Form</a:t>
            </a:r>
          </a:p>
          <a:p>
            <a:r>
              <a:rPr lang="en-US" dirty="0"/>
              <a:t>Propositional </a:t>
            </a:r>
            <a:r>
              <a:rPr lang="en-US" dirty="0" err="1"/>
              <a:t>Satisfiability</a:t>
            </a:r>
            <a:endParaRPr lang="en-US" dirty="0"/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2FCF9-25F2-C944-9955-B98C10F6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4F321-8A05-874E-B504-CBD21338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689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Disjunctive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propositional formula is in </a:t>
            </a:r>
            <a:r>
              <a:rPr lang="en-US" b="1" dirty="0"/>
              <a:t>disjunctive normal form </a:t>
            </a:r>
            <a:r>
              <a:rPr lang="en-US" dirty="0"/>
              <a:t>if </a:t>
            </a:r>
          </a:p>
          <a:p>
            <a:pPr lvl="1"/>
            <a:r>
              <a:rPr lang="en-US" dirty="0"/>
              <a:t>it consists of a disjunction of compound expressions </a:t>
            </a:r>
          </a:p>
          <a:p>
            <a:pPr lvl="1"/>
            <a:r>
              <a:rPr lang="en-US" dirty="0"/>
              <a:t>where each compound expressions consists of a conjunction of a set of propositional variables or their negation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Disjunctive Normal Form is important for circuit design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F633F-81B4-5648-8A34-E9CBD69C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C4D3A-064F-7041-B61B-59E8A332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025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080E-8C83-8E45-86AE-4C3DCF11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69A7E8-5D9E-1D4C-9654-E7FA01E2A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	yes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fr-CH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fr-CH"/>
                  <a:t>yes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no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			no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69A7E8-5D9E-1D4C-9654-E7FA01E2A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00D8F-C935-F24B-9EFD-55369B25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A710C-3A52-3E4E-A206-D5C26FC6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17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Find the Disjunctive Normal Form (DNF) of </a:t>
            </a:r>
          </a:p>
          <a:p>
            <a:pPr>
              <a:buNone/>
            </a:pPr>
            <a:r>
              <a:rPr lang="en-US" dirty="0"/>
              <a:t>                   (</a:t>
            </a:r>
            <a:r>
              <a:rPr lang="en-US" i="1" dirty="0" err="1"/>
              <a:t>p </a:t>
            </a:r>
            <a:r>
              <a:rPr lang="en-US" dirty="0" err="1">
                <a:ea typeface="Cambria Math"/>
              </a:rPr>
              <a:t>∨ </a:t>
            </a:r>
            <a:r>
              <a:rPr lang="en-US" i="1" dirty="0" err="1">
                <a:ea typeface="Cambria Math"/>
              </a:rPr>
              <a:t>q</a:t>
            </a:r>
            <a:r>
              <a:rPr lang="en-US" dirty="0">
                <a:ea typeface="Cambria Math"/>
              </a:rPr>
              <a:t>) → ¬</a:t>
            </a:r>
            <a:r>
              <a:rPr lang="en-US" i="1" dirty="0">
                <a:ea typeface="Cambria Math"/>
              </a:rPr>
              <a:t>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This proposition is true when </a:t>
            </a:r>
            <a:r>
              <a:rPr lang="en-US" i="1" dirty="0"/>
              <a:t>r</a:t>
            </a:r>
            <a:r>
              <a:rPr lang="en-US" dirty="0"/>
              <a:t> is false or when both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are false.</a:t>
            </a:r>
          </a:p>
          <a:p>
            <a:pPr>
              <a:buNone/>
            </a:pPr>
            <a:r>
              <a:rPr lang="en-US" dirty="0"/>
              <a:t>                   (</a:t>
            </a:r>
            <a:r>
              <a:rPr lang="en-US" dirty="0">
                <a:ea typeface="Cambria Math"/>
              </a:rPr>
              <a:t>¬</a:t>
            </a:r>
            <a:r>
              <a:rPr lang="en-US" i="1" dirty="0"/>
              <a:t>p </a:t>
            </a:r>
            <a:r>
              <a:rPr lang="en-US" dirty="0">
                <a:ea typeface="Cambria Math"/>
              </a:rPr>
              <a:t>∧ ¬</a:t>
            </a:r>
            <a:r>
              <a:rPr lang="en-US" i="1" dirty="0">
                <a:ea typeface="Cambria Math"/>
              </a:rPr>
              <a:t>q</a:t>
            </a:r>
            <a:r>
              <a:rPr lang="en-US" dirty="0">
                <a:ea typeface="Cambria Math"/>
              </a:rPr>
              <a:t>) ∨ ¬</a:t>
            </a:r>
            <a:r>
              <a:rPr lang="en-US" i="1" dirty="0">
                <a:ea typeface="Cambria Math"/>
              </a:rPr>
              <a:t>r</a:t>
            </a:r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34D4E-214D-4F48-9C67-B28D3E93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BB1DB-FB94-2E4F-9E1D-DA11D1B9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75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of Disjunctive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9369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Every compound proposition can be put in disjunctive normal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 the truth table for the proposition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rows that evaluate to </a:t>
            </a:r>
            <a:r>
              <a:rPr lang="en-US" b="1" dirty="0"/>
              <a:t>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the propositional variables in the selected rows add a conjunct which includes the positive form of the propositional variable if the variable is assigned </a:t>
            </a:r>
            <a:r>
              <a:rPr lang="en-US" b="1" dirty="0"/>
              <a:t>T </a:t>
            </a:r>
            <a:r>
              <a:rPr lang="en-US" dirty="0"/>
              <a:t>in that row and the negated form if the variable is assigned </a:t>
            </a:r>
            <a:r>
              <a:rPr lang="en-US" b="1" dirty="0"/>
              <a:t>F</a:t>
            </a:r>
            <a:r>
              <a:rPr lang="en-US" dirty="0"/>
              <a:t> in that row</a:t>
            </a:r>
          </a:p>
          <a:p>
            <a:pPr marL="0" indent="0">
              <a:buNone/>
            </a:pPr>
            <a:r>
              <a:rPr lang="en-US" dirty="0"/>
              <a:t>The resulting proposition can be further simplified using the equivalence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i="1" dirty="0"/>
              <a:t>p </a:t>
            </a:r>
            <a:r>
              <a:rPr lang="en-US" dirty="0">
                <a:ea typeface="Cambria Math"/>
              </a:rPr>
              <a:t>∧ </a:t>
            </a:r>
            <a:r>
              <a:rPr lang="en-US" i="1" dirty="0">
                <a:ea typeface="Cambria Math"/>
              </a:rPr>
              <a:t>q</a:t>
            </a:r>
            <a:r>
              <a:rPr lang="en-US" dirty="0">
                <a:ea typeface="Cambria Math"/>
              </a:rPr>
              <a:t>) ∨ </a:t>
            </a:r>
            <a:r>
              <a:rPr lang="en-US" dirty="0"/>
              <a:t>(</a:t>
            </a:r>
            <a:r>
              <a:rPr lang="en-US" i="1" dirty="0"/>
              <a:t>p </a:t>
            </a:r>
            <a:r>
              <a:rPr lang="en-US" dirty="0">
                <a:ea typeface="Cambria Math"/>
              </a:rPr>
              <a:t>∧ ¬</a:t>
            </a:r>
            <a:r>
              <a:rPr lang="en-US" i="1" dirty="0">
                <a:ea typeface="Cambria Math"/>
              </a:rPr>
              <a:t>q</a:t>
            </a:r>
            <a:r>
              <a:rPr lang="en-US" dirty="0">
                <a:ea typeface="Cambria Math"/>
              </a:rPr>
              <a:t>) ≡ </a:t>
            </a:r>
            <a:r>
              <a:rPr lang="en-US" i="1" dirty="0"/>
              <a:t>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1A9E0-3014-554A-B006-34D00E7D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F737C-EDE3-8E43-BCA3-E995DAD3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89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A638-EC82-9248-9EED-4BF5DFFB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facts on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B80F4-B141-9744-B196-4F302F2A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Propositional logic allows to</a:t>
            </a:r>
          </a:p>
          <a:p>
            <a:pPr lvl="1"/>
            <a:r>
              <a:rPr lang="en-US"/>
              <a:t>Formulate search queries in Google</a:t>
            </a:r>
          </a:p>
          <a:p>
            <a:pPr lvl="1"/>
            <a:r>
              <a:rPr lang="en-US"/>
              <a:t>Describe computer circuits</a:t>
            </a:r>
          </a:p>
          <a:p>
            <a:pPr lvl="1"/>
            <a:r>
              <a:rPr lang="en-US"/>
              <a:t>Formally describe games, like Sudoku</a:t>
            </a:r>
          </a:p>
          <a:p>
            <a:pPr lvl="1"/>
            <a:r>
              <a:rPr lang="en-US"/>
              <a:t>Specify properties of software systems etc</a:t>
            </a:r>
          </a:p>
          <a:p>
            <a:pPr lvl="1"/>
            <a:endParaRPr lang="en-US"/>
          </a:p>
          <a:p>
            <a:r>
              <a:rPr lang="en-US"/>
              <a:t>Propositional logic exhibits problems we have in natural language with interpreting expressions such as “or”, “if … then”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Anything expressed in propositional logic can be </a:t>
            </a:r>
            <a:r>
              <a:rPr lang="en-US" b="1"/>
              <a:t>automatically</a:t>
            </a:r>
            <a:r>
              <a:rPr lang="en-US"/>
              <a:t> </a:t>
            </a:r>
            <a:r>
              <a:rPr lang="en-US" b="1"/>
              <a:t>decided</a:t>
            </a:r>
            <a:r>
              <a:rPr lang="en-US"/>
              <a:t> whether it is true or false</a:t>
            </a:r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E24C9-8B25-6840-8D02-BB64E500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23D61-7A17-524D-8057-72DB1672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06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Conjunctive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compound proposition is in </a:t>
            </a:r>
            <a:r>
              <a:rPr lang="en-US" i="1" dirty="0"/>
              <a:t>Conjunctive Normal Form </a:t>
            </a:r>
            <a:r>
              <a:rPr lang="en-US" dirty="0"/>
              <a:t>(CNF) if it is a conjunction of disjunctions.</a:t>
            </a:r>
          </a:p>
          <a:p>
            <a:r>
              <a:rPr lang="en-US" dirty="0"/>
              <a:t>Every proposition can be put in an equivalent CNF.</a:t>
            </a:r>
          </a:p>
          <a:p>
            <a:r>
              <a:rPr lang="en-US" dirty="0"/>
              <a:t>Conjunctive Normal Form (CNF) can be obtained by eliminating implications, moving negation inwards and using the distributive  and associative laws.</a:t>
            </a:r>
          </a:p>
          <a:p>
            <a:r>
              <a:rPr lang="en-US" dirty="0"/>
              <a:t>Important in theorem proving used in artificial Intelligence (AI).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9A020-0362-0340-AE28-1C0D795C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5CC98-501F-1E42-B653-5ED11F15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906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Put the following into CNF: </a:t>
            </a:r>
          </a:p>
          <a:p>
            <a:pPr>
              <a:buNone/>
            </a:pPr>
            <a:endParaRPr lang="en-US" b="1" dirty="0"/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Eliminate implication signs</a:t>
            </a:r>
            <a:br>
              <a:rPr lang="en-US" dirty="0"/>
            </a:br>
            <a:endParaRPr lang="en-US" dirty="0"/>
          </a:p>
          <a:p>
            <a:pPr marL="880110" lvl="1" indent="-514350">
              <a:buNone/>
            </a:pPr>
            <a:endParaRPr lang="en-US" dirty="0"/>
          </a:p>
          <a:p>
            <a:pPr marL="880110" lvl="1" indent="-514350">
              <a:buFont typeface="+mj-lt"/>
              <a:buAutoNum type="arabicPeriod" startAt="2"/>
            </a:pPr>
            <a:r>
              <a:rPr lang="en-US" dirty="0"/>
              <a:t>Move negation inwards; eliminate double negation</a:t>
            </a:r>
            <a:br>
              <a:rPr lang="en-US" dirty="0"/>
            </a:br>
            <a:endParaRPr lang="en-US" dirty="0"/>
          </a:p>
          <a:p>
            <a:pPr marL="880110" lvl="1" indent="-514350">
              <a:buNone/>
            </a:pPr>
            <a:endParaRPr lang="en-US" dirty="0"/>
          </a:p>
          <a:p>
            <a:pPr marL="880110" lvl="1" indent="-514350">
              <a:buFont typeface="+mj-lt"/>
              <a:buAutoNum type="arabicPeriod" startAt="3"/>
            </a:pPr>
            <a:r>
              <a:rPr lang="en-US" dirty="0"/>
              <a:t>Convert to CNF using associative/distributive laws</a:t>
            </a:r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6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015865" y="1870075"/>
            <a:ext cx="313753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401909" y="3315102"/>
            <a:ext cx="330612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326483" y="4442068"/>
            <a:ext cx="3037523" cy="38290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326483" y="5653174"/>
            <a:ext cx="4506278" cy="38290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DA5CE-4942-2244-A077-F212E3EC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A0773-1B3D-7149-B48E-972C2B99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6273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D379-BED5-5648-A637-FFF14DBD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of DNF and 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5A7D-2C7A-604F-B4B3-3A26930C1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Both DNF and CNF can be much larger than the original proposition</a:t>
            </a:r>
          </a:p>
          <a:p>
            <a:endParaRPr lang="en-US"/>
          </a:p>
          <a:p>
            <a:r>
              <a:rPr lang="en-US"/>
              <a:t>More precisely</a:t>
            </a:r>
          </a:p>
          <a:p>
            <a:pPr lvl="1"/>
            <a:r>
              <a:rPr lang="en-US"/>
              <a:t>There exists examples of propositions with n clauses for which the CNF (DNF) has 2</a:t>
            </a:r>
            <a:r>
              <a:rPr lang="en-US" baseline="30000"/>
              <a:t>n</a:t>
            </a:r>
            <a:r>
              <a:rPr lang="en-US"/>
              <a:t> clauses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1E67B-17F9-E24A-AAC7-1CEB2EE1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7468D-BAD8-9441-AE66-BE1A146A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52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E014C6-A487-494D-B20C-C7E8C6B8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103" y="4413448"/>
            <a:ext cx="1060003" cy="9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47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</a:t>
            </a:r>
            <a:r>
              <a:rPr lang="en-US" dirty="0" err="1"/>
              <a:t>Satisfiability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compound proposition is </a:t>
            </a:r>
            <a:r>
              <a:rPr lang="en-US" b="1" dirty="0" err="1"/>
              <a:t>satisfiable</a:t>
            </a:r>
            <a:r>
              <a:rPr lang="en-US" b="1" dirty="0"/>
              <a:t> </a:t>
            </a:r>
            <a:r>
              <a:rPr lang="en-US" dirty="0"/>
              <a:t>if there is an assignment of truth values to its variables that make it true. </a:t>
            </a:r>
          </a:p>
          <a:p>
            <a:r>
              <a:rPr lang="en-US" dirty="0"/>
              <a:t>When no such assignments exist, the compound proposition is </a:t>
            </a:r>
            <a:r>
              <a:rPr lang="en-US" b="1" dirty="0" err="1"/>
              <a:t>unsatisfiable</a:t>
            </a:r>
            <a:r>
              <a:rPr lang="en-US" dirty="0"/>
              <a:t>.</a:t>
            </a:r>
          </a:p>
          <a:p>
            <a:r>
              <a:rPr lang="en-US" dirty="0"/>
              <a:t>A compound proposition is </a:t>
            </a:r>
            <a:r>
              <a:rPr lang="en-US" dirty="0" err="1"/>
              <a:t>unsatisfiable</a:t>
            </a:r>
            <a:r>
              <a:rPr lang="en-US" dirty="0"/>
              <a:t> if and only if its negation is a tautology.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B1F09-36A4-6847-9FA2-4ACE7345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1F5F-F303-7E4B-8CD9-6190CEA0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255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Determine the </a:t>
            </a:r>
            <a:r>
              <a:rPr lang="en-US" dirty="0" err="1"/>
              <a:t>satisfiability</a:t>
            </a:r>
            <a:r>
              <a:rPr lang="en-US" dirty="0"/>
              <a:t> of the following compound propositions: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 err="1"/>
              <a:t>	Satisfiable</a:t>
            </a:r>
            <a:r>
              <a:rPr lang="en-US" dirty="0"/>
              <a:t>. Assign </a:t>
            </a:r>
            <a:r>
              <a:rPr lang="en-US" b="1" dirty="0"/>
              <a:t>T</a:t>
            </a:r>
            <a:r>
              <a:rPr lang="en-US" dirty="0"/>
              <a:t> to </a:t>
            </a:r>
            <a:r>
              <a:rPr lang="en-US" i="1" dirty="0">
                <a:ea typeface="Cambria Math" pitchFamily="18" charset="0"/>
              </a:rPr>
              <a:t>p, q, </a:t>
            </a:r>
            <a:r>
              <a:rPr lang="en-US" dirty="0"/>
              <a:t>and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	Satisfiable</a:t>
            </a:r>
            <a:r>
              <a:rPr lang="en-US" dirty="0"/>
              <a:t>. Assign </a:t>
            </a:r>
            <a:r>
              <a:rPr lang="en-US" b="1" dirty="0"/>
              <a:t>T</a:t>
            </a:r>
            <a:r>
              <a:rPr lang="en-US" dirty="0"/>
              <a:t> to </a:t>
            </a:r>
            <a:r>
              <a:rPr lang="en-US" i="1" dirty="0">
                <a:ea typeface="Cambria Math" pitchFamily="18" charset="0"/>
              </a:rPr>
              <a:t>p </a:t>
            </a:r>
            <a:r>
              <a:rPr lang="en-US" dirty="0">
                <a:ea typeface="Cambria Math" pitchFamily="18" charset="0"/>
              </a:rPr>
              <a:t>and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b="1" i="1" dirty="0">
                <a:ea typeface="Cambria Math" pitchFamily="18" charset="0"/>
              </a:rPr>
              <a:t>F 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to</a:t>
            </a:r>
            <a:r>
              <a:rPr lang="en-US" i="1" dirty="0">
                <a:ea typeface="Cambria Math" pitchFamily="18" charset="0"/>
              </a:rPr>
              <a:t> q</a:t>
            </a:r>
            <a:r>
              <a:rPr lang="en-US" dirty="0"/>
              <a:t>.</a:t>
            </a:r>
          </a:p>
          <a:p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	Not </a:t>
            </a:r>
            <a:r>
              <a:rPr lang="en-US" dirty="0" err="1"/>
              <a:t>satisfiable</a:t>
            </a:r>
            <a:r>
              <a:rPr lang="en-US" dirty="0"/>
              <a:t>. Check each possible assignment of truth values to the propositional variables and none will make the proposition true.</a:t>
            </a:r>
            <a:endParaRPr lang="en-US" b="1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571649" y="2308092"/>
            <a:ext cx="4794885" cy="3829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571649" y="3488956"/>
            <a:ext cx="449770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571649" y="4669820"/>
            <a:ext cx="9063251" cy="35459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26091-1BFC-B148-BA5F-DD4501A25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3C9F49-87CE-DD43-9088-FF71F679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62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 Forms </a:t>
            </a:r>
          </a:p>
          <a:p>
            <a:pPr lvl="1"/>
            <a:r>
              <a:rPr lang="en-US" dirty="0"/>
              <a:t>Disjunctive Normal Form</a:t>
            </a:r>
          </a:p>
          <a:p>
            <a:pPr lvl="1"/>
            <a:r>
              <a:rPr lang="en-US" dirty="0"/>
              <a:t>Conjunctive Normal Form</a:t>
            </a:r>
          </a:p>
          <a:p>
            <a:pPr lvl="1"/>
            <a:r>
              <a:rPr lang="en-US" dirty="0"/>
              <a:t>Every proposition can be converted to DNF and CNF</a:t>
            </a:r>
          </a:p>
          <a:p>
            <a:pPr lvl="1"/>
            <a:r>
              <a:rPr lang="en-US" dirty="0"/>
              <a:t>The resulting proposition can explode in size</a:t>
            </a:r>
          </a:p>
          <a:p>
            <a:r>
              <a:rPr lang="en-US" dirty="0"/>
              <a:t>Propositional </a:t>
            </a:r>
            <a:r>
              <a:rPr lang="en-US" dirty="0" err="1"/>
              <a:t>Satisfiability</a:t>
            </a:r>
          </a:p>
          <a:p>
            <a:pPr lvl="1"/>
            <a:r>
              <a:rPr lang="en-US" dirty="0" err="1"/>
              <a:t>Does there exist an assignment of truth values such that the proposition is true?</a:t>
            </a:r>
            <a:endParaRPr lang="en-US" dirty="0"/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2FCF9-25F2-C944-9955-B98C10F6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4F321-8A05-874E-B504-CBD21338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7389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of 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64795-D0B2-454A-9DE1-06B8F88F8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6355" y="6356350"/>
            <a:ext cx="6629400" cy="365125"/>
          </a:xfrm>
        </p:spPr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59236-1BFA-424E-B2F5-BB294AC7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25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 5: Applications of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Translating Natural Language to Propositional Logic</a:t>
            </a:r>
          </a:p>
          <a:p>
            <a:r>
              <a:rPr lang="en-US" dirty="0"/>
              <a:t>Boolean Search</a:t>
            </a:r>
          </a:p>
          <a:p>
            <a:r>
              <a:rPr lang="en-US" dirty="0"/>
              <a:t>Logic Puzzles</a:t>
            </a:r>
          </a:p>
          <a:p>
            <a:r>
              <a:rPr lang="en-US" dirty="0"/>
              <a:t>Logic Circuits </a:t>
            </a:r>
          </a:p>
          <a:p>
            <a:r>
              <a:rPr lang="en-US" dirty="0"/>
              <a:t>Sudoku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7EA4E-84DB-974B-9D94-65757D71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C4414-697E-D144-8B61-C652E11F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7109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Natural Language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to convert a natural language sentence to a statement in propositional logic</a:t>
            </a:r>
          </a:p>
          <a:p>
            <a:pPr lvl="1"/>
            <a:r>
              <a:rPr lang="en-US" dirty="0"/>
              <a:t>Identify atomic propositions and represent using propositional variables</a:t>
            </a:r>
          </a:p>
          <a:p>
            <a:pPr lvl="1"/>
            <a:r>
              <a:rPr lang="en-US" dirty="0"/>
              <a:t>Determine appropriate logical connectives</a:t>
            </a:r>
          </a:p>
          <a:p>
            <a:r>
              <a:rPr lang="en-US" dirty="0"/>
              <a:t>“If I go skiing or to the party, I will not go shopping.”</a:t>
            </a:r>
          </a:p>
          <a:p>
            <a:pPr lvl="1"/>
            <a:r>
              <a:rPr lang="en-US" i="1" dirty="0"/>
              <a:t>p ≔ </a:t>
            </a:r>
            <a:r>
              <a:rPr lang="en-US" dirty="0"/>
              <a:t>I go skiing</a:t>
            </a:r>
          </a:p>
          <a:p>
            <a:pPr lvl="1"/>
            <a:r>
              <a:rPr lang="en-US" i="1" dirty="0"/>
              <a:t>q ≔</a:t>
            </a:r>
            <a:r>
              <a:rPr lang="en-US" dirty="0"/>
              <a:t> I go to the party</a:t>
            </a:r>
          </a:p>
          <a:p>
            <a:pPr lvl="1"/>
            <a:r>
              <a:rPr lang="en-US" i="1" dirty="0"/>
              <a:t>r ≔ </a:t>
            </a:r>
            <a:r>
              <a:rPr lang="en-US" dirty="0"/>
              <a:t>I will go shopping</a:t>
            </a:r>
          </a:p>
          <a:p>
            <a:pPr lvl="1"/>
            <a:endParaRPr lang="en-US" b="1" dirty="0"/>
          </a:p>
          <a:p>
            <a:pPr lvl="1">
              <a:buNone/>
            </a:pPr>
            <a:endParaRPr lang="en-US" b="1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81967" y="5928995"/>
            <a:ext cx="2065973" cy="382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0" y="44196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7816" y="5346086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</a:t>
            </a:r>
            <a:r>
              <a:rPr lang="en-US" sz="2800" i="1" dirty="0"/>
              <a:t>p</a:t>
            </a:r>
            <a:r>
              <a:rPr lang="en-US" sz="2800" dirty="0"/>
              <a:t> or </a:t>
            </a:r>
            <a:r>
              <a:rPr lang="en-US" sz="2800" i="1" dirty="0"/>
              <a:t>q</a:t>
            </a:r>
            <a:r>
              <a:rPr lang="en-US" sz="2800" dirty="0"/>
              <a:t> then not </a:t>
            </a:r>
            <a:r>
              <a:rPr lang="en-US" sz="2800" i="1" dirty="0"/>
              <a:t>r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15EED-D353-9046-9E4B-5B3333ED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9767-338C-1946-B2BF-02771194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9793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2C16-664A-4944-B788-4AF163EA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Queries for Document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81259-1AF9-7C4A-BFE6-A085B1E3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If you ask on Google the query “lausanne”, it denotes the proposition “The word ‘Lausanne’ appears in the document”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You can then form complex queries using logical operators (Boolean Queries)</a:t>
            </a:r>
          </a:p>
          <a:p>
            <a:r>
              <a:rPr lang="en-US"/>
              <a:t>lausanne ⋀ university</a:t>
            </a:r>
          </a:p>
          <a:p>
            <a:r>
              <a:rPr lang="en-US"/>
              <a:t>lausanne ⋀ (university ⋁ studying)</a:t>
            </a:r>
          </a:p>
          <a:p>
            <a:r>
              <a:rPr lang="en-US"/>
              <a:t>lausanne ⋀ (university ⋁ studying) ⋀ economics</a:t>
            </a:r>
          </a:p>
          <a:p>
            <a:r>
              <a:rPr lang="en-US"/>
              <a:t>lausanne ⋀ (university ⋁ studying) ⋀ economics ⋀ ¬ unil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Attention: often different syntax is used</a:t>
            </a:r>
          </a:p>
          <a:p>
            <a:r>
              <a:rPr lang="en-US"/>
              <a:t>Lausanne AND (university OR studying) AND NOT unil</a:t>
            </a:r>
          </a:p>
          <a:p>
            <a:r>
              <a:rPr lang="en-US"/>
              <a:t>Google: Lausanne university|studying economics -unil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26F1B-9678-E14C-859A-B8A0276A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D2CFC-259E-9E43-9469-04A217DB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59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A01518-B0AA-8F44-B548-E723D3071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797" y="4987879"/>
            <a:ext cx="1060003" cy="9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3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proposition</a:t>
            </a:r>
            <a:r>
              <a:rPr lang="en-US" dirty="0"/>
              <a:t> is a declarative sentence that is either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endParaRPr lang="en-US" dirty="0"/>
          </a:p>
          <a:p>
            <a:r>
              <a:rPr lang="en-US" dirty="0"/>
              <a:t>Examples of propositions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/>
              <a:t>The Moon is made of green cheese.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/>
              <a:t>The earth is round.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/>
              <a:t>1 + 0 = 1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/>
              <a:t>0 + 0 = 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13E6B-EBE8-AB46-8B9A-3A0A9BF1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AA3D3-AB09-8545-8621-67EBC3BA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4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Circuits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Electronic circuits; each input/output signal  can be viewed as a 0 or 1. </a:t>
            </a:r>
          </a:p>
          <a:p>
            <a:pPr lvl="1"/>
            <a:r>
              <a:rPr lang="en-US" sz="1600" dirty="0"/>
              <a:t>0    represents </a:t>
            </a:r>
            <a:r>
              <a:rPr lang="en-US" sz="1600" b="1" dirty="0"/>
              <a:t>False</a:t>
            </a:r>
          </a:p>
          <a:p>
            <a:pPr lvl="1"/>
            <a:r>
              <a:rPr lang="en-US" sz="1600" dirty="0"/>
              <a:t>1    represents </a:t>
            </a:r>
            <a:r>
              <a:rPr lang="en-US" sz="1600" b="1" dirty="0"/>
              <a:t>True</a:t>
            </a:r>
          </a:p>
          <a:p>
            <a:r>
              <a:rPr lang="en-US" sz="1600" dirty="0"/>
              <a:t>Complicated circuits are constructed from three basic circuits called gates.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 lvl="1"/>
            <a:r>
              <a:rPr lang="en-US" sz="1400" dirty="0"/>
              <a:t>The inverter  (</a:t>
            </a:r>
            <a:r>
              <a:rPr lang="en-US" sz="1400" b="1" dirty="0"/>
              <a:t>NOT gate</a:t>
            </a:r>
            <a:r>
              <a:rPr lang="en-US" sz="1400" dirty="0"/>
              <a:t>)takes an input bit and produces the negation of that bit.</a:t>
            </a:r>
          </a:p>
          <a:p>
            <a:pPr lvl="1"/>
            <a:r>
              <a:rPr lang="en-US" sz="1400" dirty="0"/>
              <a:t>The </a:t>
            </a:r>
            <a:r>
              <a:rPr lang="en-US" sz="1400" b="1" dirty="0"/>
              <a:t>OR gate </a:t>
            </a:r>
            <a:r>
              <a:rPr lang="en-US" sz="1400" dirty="0"/>
              <a:t>takes two input bits and produces the value equivalent to the disjunction of the two bits.</a:t>
            </a:r>
          </a:p>
          <a:p>
            <a:pPr lvl="1"/>
            <a:r>
              <a:rPr lang="en-US" sz="1400" dirty="0"/>
              <a:t>The </a:t>
            </a:r>
            <a:r>
              <a:rPr lang="en-US" sz="1400" b="1" dirty="0"/>
              <a:t>AND gate </a:t>
            </a:r>
            <a:r>
              <a:rPr lang="en-US" sz="1400" dirty="0"/>
              <a:t>takes two input bits and produces the value equivalent to the conjunction of the two bits.</a:t>
            </a:r>
          </a:p>
          <a:p>
            <a:r>
              <a:rPr lang="en-US" sz="1600" dirty="0"/>
              <a:t>More complicated digital circuits can be constructed by combining these basic circuits  to produce the desired output given the input signals by building a circuit for each piece of the output expression and then combining them. For example:</a:t>
            </a:r>
          </a:p>
        </p:txBody>
      </p:sp>
      <p:pic>
        <p:nvPicPr>
          <p:cNvPr id="4" name="Picture 3" descr="new_figure_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5194" y="3067882"/>
            <a:ext cx="4210812" cy="543306"/>
          </a:xfrm>
          <a:prstGeom prst="rect">
            <a:avLst/>
          </a:prstGeom>
        </p:spPr>
      </p:pic>
      <p:pic>
        <p:nvPicPr>
          <p:cNvPr id="5" name="Picture 4" descr="new_figure_2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1012" y="5488877"/>
            <a:ext cx="3016758" cy="68808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DE739-CE6D-F94E-9412-CE712218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A9903-5E91-514D-9DCF-B0CE6277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1875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Puzzles: Knights and Knaves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island has two types of inhabitants, </a:t>
            </a:r>
            <a:r>
              <a:rPr lang="en-US" i="1" dirty="0"/>
              <a:t>knights</a:t>
            </a:r>
            <a:r>
              <a:rPr lang="en-US" dirty="0"/>
              <a:t>, who always tell the truth, and </a:t>
            </a:r>
            <a:r>
              <a:rPr lang="en-US" i="1" dirty="0"/>
              <a:t>knaves</a:t>
            </a:r>
            <a:r>
              <a:rPr lang="en-US" dirty="0"/>
              <a:t>, who always lie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go to the island and meet A and B</a:t>
            </a:r>
          </a:p>
          <a:p>
            <a:pPr lvl="1"/>
            <a:r>
              <a:rPr lang="en-US" sz="2800" dirty="0"/>
              <a:t>A says “B is a knight.”</a:t>
            </a:r>
          </a:p>
          <a:p>
            <a:pPr lvl="1"/>
            <a:r>
              <a:rPr lang="en-US" sz="2800" dirty="0"/>
              <a:t>B says “The two of us are of opposite types.”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Question</a:t>
            </a:r>
            <a:r>
              <a:rPr lang="en-US" dirty="0"/>
              <a:t>: What are the types of A and B?</a:t>
            </a:r>
          </a:p>
          <a:p>
            <a:pPr>
              <a:buNone/>
            </a:pPr>
            <a:r>
              <a:rPr lang="en-US" sz="2000" b="1" dirty="0"/>
              <a:t>  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4238-CBB2-AB41-B760-D99AFA92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2E4A5-22DA-C64A-99BC-E8E2614A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1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B584-2241-4A49-9916-8E29F0CD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Knights and Knaves - Solution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F58C-8666-3843-8680-06FECB76B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A says “B is a knight.”</a:t>
            </a:r>
          </a:p>
          <a:p>
            <a:pPr lvl="1"/>
            <a:r>
              <a:rPr lang="en-US" sz="2800" dirty="0"/>
              <a:t>B says “The two of us are of opposite types.”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Let </a:t>
            </a:r>
            <a:r>
              <a:rPr lang="en-US" sz="2400" i="1" dirty="0">
                <a:ea typeface="Cambria Math" pitchFamily="18" charset="0"/>
              </a:rPr>
              <a:t>p</a:t>
            </a:r>
            <a:r>
              <a:rPr lang="en-US" sz="2400" dirty="0"/>
              <a:t> </a:t>
            </a:r>
            <a:r>
              <a:rPr lang="en-US" sz="2400" i="1" dirty="0"/>
              <a:t>≔ </a:t>
            </a:r>
            <a:r>
              <a:rPr lang="en-US" sz="2400" dirty="0"/>
              <a:t>“A is a knight” and </a:t>
            </a:r>
            <a:r>
              <a:rPr lang="en-US" sz="2400" i="1" dirty="0">
                <a:ea typeface="Cambria Math" pitchFamily="18" charset="0"/>
              </a:rPr>
              <a:t>q</a:t>
            </a:r>
            <a:r>
              <a:rPr lang="en-US" sz="2400" dirty="0"/>
              <a:t> </a:t>
            </a:r>
            <a:r>
              <a:rPr lang="en-US" sz="2400" i="1" dirty="0"/>
              <a:t>≔ </a:t>
            </a:r>
            <a:r>
              <a:rPr lang="en-US" sz="2400" dirty="0"/>
              <a:t>“B is a knight”</a:t>
            </a:r>
            <a:r>
              <a:rPr lang="en-US" sz="2400" i="1" dirty="0"/>
              <a:t> 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Then </a:t>
            </a:r>
            <a:r>
              <a:rPr lang="en-US" sz="2400" i="1" dirty="0">
                <a:sym typeface="Symbol"/>
              </a:rPr>
              <a:t>p</a:t>
            </a:r>
            <a:r>
              <a:rPr lang="en-US" sz="2400" dirty="0">
                <a:sym typeface="Symbol"/>
              </a:rPr>
              <a:t> represents the proposition that “A is a knave” and </a:t>
            </a:r>
            <a:r>
              <a:rPr lang="en-US" sz="2400" i="1" dirty="0">
                <a:sym typeface="Symbol"/>
              </a:rPr>
              <a:t>q</a:t>
            </a:r>
            <a:r>
              <a:rPr lang="en-US" sz="2400" dirty="0">
                <a:sym typeface="Symbol"/>
              </a:rPr>
              <a:t> that “B is a knave”</a:t>
            </a:r>
          </a:p>
          <a:p>
            <a:pPr marL="0" indent="0">
              <a:buNone/>
            </a:pPr>
            <a:r>
              <a:rPr lang="en-US" sz="2400" dirty="0">
                <a:sym typeface="Symbol"/>
              </a:rPr>
              <a:t>If A is a knight, then </a:t>
            </a:r>
            <a:r>
              <a:rPr lang="en-US" sz="2400" i="1" dirty="0">
                <a:ea typeface="Cambria Math" pitchFamily="18" charset="0"/>
                <a:sym typeface="Symbol"/>
              </a:rPr>
              <a:t>p</a:t>
            </a:r>
            <a:r>
              <a:rPr lang="en-US" sz="2400" dirty="0">
                <a:sym typeface="Symbol"/>
              </a:rPr>
              <a:t> is true. Since knights tell the truth, </a:t>
            </a:r>
            <a:r>
              <a:rPr lang="en-US" sz="2400" i="1" dirty="0">
                <a:sym typeface="Symbol"/>
              </a:rPr>
              <a:t>q </a:t>
            </a:r>
            <a:r>
              <a:rPr lang="en-US" sz="2400" dirty="0">
                <a:sym typeface="Symbol"/>
              </a:rPr>
              <a:t>must also be true. Then (</a:t>
            </a:r>
            <a:r>
              <a:rPr lang="en-US" sz="2400" dirty="0">
                <a:ea typeface="Cambria Math"/>
              </a:rPr>
              <a:t>p ∧</a:t>
            </a:r>
            <a:r>
              <a:rPr lang="en-US" sz="2400" i="1" dirty="0">
                <a:sym typeface="Symbol"/>
              </a:rPr>
              <a:t>  </a:t>
            </a:r>
            <a:r>
              <a:rPr lang="en-US" sz="2400" dirty="0">
                <a:ea typeface="Cambria Math"/>
              </a:rPr>
              <a:t>q) ∨ (</a:t>
            </a:r>
            <a:r>
              <a:rPr lang="en-US" sz="2400" i="1" dirty="0">
                <a:sym typeface="Symbol"/>
              </a:rPr>
              <a:t></a:t>
            </a:r>
            <a:r>
              <a:rPr lang="en-US" sz="2400" dirty="0">
                <a:ea typeface="Cambria Math"/>
              </a:rPr>
              <a:t> p ∧</a:t>
            </a:r>
            <a:r>
              <a:rPr lang="en-US" sz="2400" i="1" dirty="0">
                <a:sym typeface="Symbol"/>
              </a:rPr>
              <a:t> </a:t>
            </a:r>
            <a:r>
              <a:rPr lang="en-US" sz="2400" i="1" dirty="0">
                <a:ea typeface="Cambria Math" pitchFamily="18" charset="0"/>
              </a:rPr>
              <a:t>q) </a:t>
            </a:r>
            <a:r>
              <a:rPr lang="en-US" sz="2400" dirty="0">
                <a:ea typeface="Cambria Math" pitchFamily="18" charset="0"/>
              </a:rPr>
              <a:t>would have to be true, but it is not. So, A is not a knight and therefore </a:t>
            </a:r>
            <a:r>
              <a:rPr lang="en-US" sz="2400" i="1" dirty="0">
                <a:sym typeface="Symbol"/>
              </a:rPr>
              <a:t>p </a:t>
            </a:r>
            <a:r>
              <a:rPr lang="en-US" sz="2400" dirty="0">
                <a:sym typeface="Symbol"/>
              </a:rPr>
              <a:t>must be true</a:t>
            </a:r>
            <a:r>
              <a:rPr lang="en-US" sz="2400" i="1" dirty="0">
                <a:sym typeface="Symbol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ym typeface="Symbol"/>
              </a:rPr>
              <a:t>If A is a knave, then B must not be a knight since knaves always lie. So, then both </a:t>
            </a:r>
            <a:r>
              <a:rPr lang="en-US" sz="2400" i="1" dirty="0">
                <a:sym typeface="Symbol"/>
              </a:rPr>
              <a:t>p </a:t>
            </a:r>
            <a:r>
              <a:rPr lang="en-US" sz="2400" dirty="0">
                <a:sym typeface="Symbol"/>
              </a:rPr>
              <a:t>and</a:t>
            </a:r>
            <a:r>
              <a:rPr lang="en-US" sz="2400" i="1" dirty="0">
                <a:sym typeface="Symbol"/>
              </a:rPr>
              <a:t> q </a:t>
            </a:r>
            <a:r>
              <a:rPr lang="en-US" sz="2400" dirty="0">
                <a:sym typeface="Symbol"/>
              </a:rPr>
              <a:t>hold since both are knaves</a:t>
            </a:r>
            <a:r>
              <a:rPr lang="en-US" sz="2400" i="1" dirty="0">
                <a:sym typeface="Symbol"/>
              </a:rPr>
              <a:t>.</a:t>
            </a:r>
            <a:endParaRPr lang="en-US" sz="2400" dirty="0">
              <a:sym typeface="Symbol"/>
            </a:endParaRP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8705D-FF5B-A84F-9278-EC5F0516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E9016-42D8-E743-9472-B9916589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6405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 Sudoku puzzle </a:t>
            </a:r>
            <a:r>
              <a:rPr lang="en-US" dirty="0"/>
              <a:t>is represented by a 9</a:t>
            </a:r>
            <a:r>
              <a:rPr lang="en-US" dirty="0">
                <a:sym typeface="Symbol"/>
              </a:rPr>
              <a:t>9 grid made up of nine 33</a:t>
            </a:r>
            <a:r>
              <a:rPr lang="en-US" dirty="0"/>
              <a:t> </a:t>
            </a:r>
            <a:r>
              <a:rPr lang="en-US" dirty="0" err="1"/>
              <a:t>subgrids</a:t>
            </a:r>
            <a:r>
              <a:rPr lang="en-US" dirty="0"/>
              <a:t>, known as </a:t>
            </a:r>
            <a:r>
              <a:rPr lang="en-US" b="1" dirty="0"/>
              <a:t>blocks</a:t>
            </a:r>
            <a:r>
              <a:rPr lang="en-US" dirty="0"/>
              <a:t>. Some of the 81 cells of the puzzle are assigned one of the numbers 1,2, …, 9.</a:t>
            </a:r>
          </a:p>
          <a:p>
            <a:r>
              <a:rPr lang="en-US" dirty="0"/>
              <a:t>The puzzle is solved by assigning numbers to each blank cell so that every row, column and block contains each of the nine possible numbers.</a:t>
            </a:r>
          </a:p>
        </p:txBody>
      </p:sp>
      <p:pic>
        <p:nvPicPr>
          <p:cNvPr id="4" name="Picture 3" descr="new_figure_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4092481"/>
            <a:ext cx="2192878" cy="219287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3F78F-BB71-4449-8A1C-016E41D2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7E97-E1F8-9544-8B3B-03A7C658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381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Encoding as a </a:t>
            </a:r>
            <a:r>
              <a:rPr lang="en-US" dirty="0" err="1"/>
              <a:t>Satisfiability</a:t>
            </a:r>
            <a:r>
              <a:rPr lang="en-US" dirty="0"/>
              <a:t>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err="1"/>
              <a:t>, </a:t>
            </a:r>
            <a:r>
              <a:rPr lang="en-US" i="1" dirty="0" err="1"/>
              <a:t>j</a:t>
            </a:r>
            <a:r>
              <a:rPr lang="en-US" dirty="0" err="1"/>
              <a:t>, </a:t>
            </a:r>
            <a:r>
              <a:rPr lang="en-US" i="1" dirty="0" err="1"/>
              <a:t>n</a:t>
            </a:r>
            <a:r>
              <a:rPr lang="en-US" dirty="0"/>
              <a:t>) denote the proposition that is true when the number </a:t>
            </a:r>
            <a:r>
              <a:rPr lang="en-US" i="1" dirty="0"/>
              <a:t>n</a:t>
            </a:r>
            <a:r>
              <a:rPr lang="en-US" dirty="0"/>
              <a:t> is in the cell in the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row and the </a:t>
            </a:r>
            <a:r>
              <a:rPr lang="en-US" i="1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column.</a:t>
            </a:r>
          </a:p>
          <a:p>
            <a:r>
              <a:rPr lang="en-US" dirty="0"/>
              <a:t>There are </a:t>
            </a:r>
            <a:r>
              <a:rPr lang="en-US" dirty="0">
                <a:ea typeface="Cambria Math" pitchFamily="18" charset="0"/>
              </a:rPr>
              <a:t>9 </a:t>
            </a:r>
            <a:r>
              <a:rPr lang="en-US" dirty="0">
                <a:ea typeface="Cambria Math" pitchFamily="18" charset="0"/>
                <a:sym typeface="Symbol"/>
              </a:rPr>
              <a:t> </a:t>
            </a:r>
            <a:r>
              <a:rPr lang="en-US" dirty="0"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  <a:sym typeface="Symbol"/>
              </a:rPr>
              <a:t>  </a:t>
            </a:r>
            <a:r>
              <a:rPr lang="en-US" dirty="0">
                <a:ea typeface="Cambria Math" pitchFamily="18" charset="0"/>
              </a:rPr>
              <a:t>9 </a:t>
            </a:r>
            <a:r>
              <a:rPr lang="en-US" dirty="0"/>
              <a:t>= </a:t>
            </a:r>
            <a:r>
              <a:rPr lang="en-US" dirty="0">
                <a:ea typeface="Cambria Math" pitchFamily="18" charset="0"/>
              </a:rPr>
              <a:t>729</a:t>
            </a:r>
            <a:r>
              <a:rPr lang="en-US" dirty="0"/>
              <a:t> such propositions.</a:t>
            </a:r>
          </a:p>
          <a:p>
            <a:r>
              <a:rPr lang="en-US" dirty="0"/>
              <a:t>In the sample puzzle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ea typeface="Cambria Math" pitchFamily="18" charset="0"/>
              </a:rPr>
              <a:t>5,1,6</a:t>
            </a:r>
            <a:r>
              <a:rPr lang="en-US" dirty="0"/>
              <a:t>) is true, but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ea typeface="Cambria Math" pitchFamily="18" charset="0"/>
              </a:rPr>
              <a:t>5</a:t>
            </a:r>
            <a:r>
              <a:rPr lang="en-US" dirty="0"/>
              <a:t>,</a:t>
            </a:r>
            <a:r>
              <a:rPr lang="en-US" i="1" dirty="0"/>
              <a:t>j</a:t>
            </a:r>
            <a:r>
              <a:rPr lang="en-US" dirty="0"/>
              <a:t>,</a:t>
            </a:r>
            <a:r>
              <a:rPr lang="en-US" dirty="0">
                <a:ea typeface="Cambria Math" pitchFamily="18" charset="0"/>
              </a:rPr>
              <a:t>6</a:t>
            </a:r>
            <a:r>
              <a:rPr lang="en-US" dirty="0"/>
              <a:t>) is false for </a:t>
            </a:r>
            <a:r>
              <a:rPr lang="en-US" i="1" dirty="0"/>
              <a:t>j </a:t>
            </a:r>
            <a:r>
              <a:rPr lang="en-US" dirty="0"/>
              <a:t>= </a:t>
            </a:r>
            <a:r>
              <a:rPr lang="en-US" dirty="0">
                <a:ea typeface="Cambria Math" pitchFamily="18" charset="0"/>
              </a:rPr>
              <a:t>2,3,…9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759CE-B5B9-FA4D-8D7F-4A1C58AD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824BB-7085-464C-948B-7370BA5B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64</a:t>
            </a:fld>
            <a:endParaRPr lang="en-GB"/>
          </a:p>
        </p:txBody>
      </p:sp>
      <p:pic>
        <p:nvPicPr>
          <p:cNvPr id="6" name="Picture 5" descr="new_figure_3_1.jpg">
            <a:extLst>
              <a:ext uri="{FF2B5EF4-FFF2-40B4-BE49-F238E27FC236}">
                <a16:creationId xmlns:a16="http://schemas.microsoft.com/office/drawing/2014/main" id="{C21D1E15-434B-5540-9047-06D8EFCFE5A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4092481"/>
            <a:ext cx="2192878" cy="21928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3CF79FA-A597-C641-A843-97D2AB408C30}"/>
              </a:ext>
            </a:extLst>
          </p:cNvPr>
          <p:cNvSpPr/>
          <p:nvPr/>
        </p:nvSpPr>
        <p:spPr>
          <a:xfrm>
            <a:off x="4372708" y="5005754"/>
            <a:ext cx="527538" cy="3282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022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cell with a given value, assert </a:t>
            </a:r>
            <a:r>
              <a:rPr lang="en-US" i="1" dirty="0" err="1"/>
              <a:t>p</a:t>
            </a:r>
            <a:r>
              <a:rPr lang="en-US" dirty="0" err="1"/>
              <a:t>(</a:t>
            </a:r>
            <a:r>
              <a:rPr lang="en-US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j</a:t>
            </a:r>
            <a:r>
              <a:rPr lang="en-US" dirty="0" err="1"/>
              <a:t>,</a:t>
            </a:r>
            <a:r>
              <a:rPr lang="en-US" i="1" dirty="0" err="1"/>
              <a:t>n</a:t>
            </a:r>
            <a:r>
              <a:rPr lang="en-US" dirty="0"/>
              <a:t>), when the cell in row </a:t>
            </a:r>
            <a:r>
              <a:rPr lang="en-US" i="1" dirty="0" err="1"/>
              <a:t>i</a:t>
            </a:r>
            <a:r>
              <a:rPr lang="en-US" dirty="0"/>
              <a:t> and column </a:t>
            </a:r>
            <a:r>
              <a:rPr lang="en-US" i="1" dirty="0"/>
              <a:t>j</a:t>
            </a:r>
            <a:r>
              <a:rPr lang="en-US" dirty="0"/>
              <a:t> has the given value.</a:t>
            </a:r>
          </a:p>
          <a:p>
            <a:r>
              <a:rPr lang="en-US" dirty="0"/>
              <a:t>Assert that every row contains every number.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Assert that every column contains every number.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553309" y="3329355"/>
            <a:ext cx="2047875" cy="77152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545689" y="4982308"/>
            <a:ext cx="2055495" cy="7715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76101-EF76-F24D-8786-2E95CB12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CFCF8-F43A-9C43-948B-2878EAD4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65</a:t>
            </a:fld>
            <a:endParaRPr lang="en-GB"/>
          </a:p>
        </p:txBody>
      </p:sp>
      <p:pic>
        <p:nvPicPr>
          <p:cNvPr id="8" name="Content Placeholder 3" descr="addin_tmp.png">
            <a:extLst>
              <a:ext uri="{FF2B5EF4-FFF2-40B4-BE49-F238E27FC236}">
                <a16:creationId xmlns:a16="http://schemas.microsoft.com/office/drawing/2014/main" id="{8CA2CEF7-ECFA-DF43-BFEF-59249D76DA0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384482" y="3250592"/>
            <a:ext cx="5201456" cy="415818"/>
          </a:xfrm>
          <a:prstGeom prst="rect">
            <a:avLst/>
          </a:prstGeom>
        </p:spPr>
      </p:pic>
      <p:pic>
        <p:nvPicPr>
          <p:cNvPr id="9" name="Picture 8" descr="addin_tmp.png">
            <a:extLst>
              <a:ext uri="{FF2B5EF4-FFF2-40B4-BE49-F238E27FC236}">
                <a16:creationId xmlns:a16="http://schemas.microsoft.com/office/drawing/2014/main" id="{B348ED0B-762F-434D-B5AE-78DCCB7F03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384482" y="3756105"/>
            <a:ext cx="5201456" cy="4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570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Assert that each of the 3 x 3 blocks contain every number (tricky)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Assert that no cell contains more than one number. Take the conjunction over all values of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/>
              <a:t>, </a:t>
            </a:r>
            <a:r>
              <a:rPr lang="en-US" i="1" dirty="0"/>
              <a:t>n’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and j, where each variable ranges from 1 to 9 and             , of the following expressions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714122" y="2442174"/>
            <a:ext cx="3950970" cy="77152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489011" y="4185659"/>
            <a:ext cx="1034415" cy="36861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714122" y="4982714"/>
            <a:ext cx="3609023" cy="38290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0BEA7-99C7-6745-8950-4682AD28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A08C6-6D5F-6D4E-933F-948FE9D3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66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857325-22D9-2C44-A5DE-1614CA60C0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1928" y="2587082"/>
            <a:ext cx="445771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901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</a:t>
            </a:r>
            <a:r>
              <a:rPr lang="en-US" dirty="0" err="1"/>
              <a:t>Satisfiability</a:t>
            </a:r>
            <a:r>
              <a:rPr lang="en-US" dirty="0"/>
              <a:t>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solve a  Sudoku puzzle, we need to find an assignment of truth values to the </a:t>
            </a:r>
            <a:r>
              <a:rPr lang="en-US" dirty="0">
                <a:ea typeface="Cambria Math" pitchFamily="18" charset="0"/>
              </a:rPr>
              <a:t>729</a:t>
            </a:r>
            <a:r>
              <a:rPr lang="en-US" dirty="0"/>
              <a:t> variables of the form </a:t>
            </a:r>
            <a:r>
              <a:rPr lang="en-US" i="1" dirty="0"/>
              <a:t>p(</a:t>
            </a:r>
            <a:r>
              <a:rPr lang="en-US" i="1" dirty="0" err="1"/>
              <a:t>i, j, n</a:t>
            </a:r>
            <a:r>
              <a:rPr lang="en-US" i="1" dirty="0"/>
              <a:t>) </a:t>
            </a:r>
            <a:r>
              <a:rPr lang="en-US" dirty="0"/>
              <a:t>that makes the conjunction of the assertions true. Those variables that are assigned T yield a solution to the puzzle.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951FE-8C1F-C041-B6AB-8BB88952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3E1C1-C684-7E4E-B2FA-A1F0D4C7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7781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A1F8-2E8C-2C40-8608-ACDA3AFF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</a:t>
            </a:r>
            <a:r>
              <a:rPr lang="en-US" dirty="0" err="1"/>
              <a:t>Satisfiability</a:t>
            </a:r>
            <a:r>
              <a:rPr lang="en-US" dirty="0"/>
              <a:t> Problems Computationally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1B4DD-BD22-764B-B2CF-7A6189BE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truth table can always be used to determine the </a:t>
            </a:r>
            <a:r>
              <a:rPr lang="en-US" dirty="0" err="1"/>
              <a:t>satisfiability</a:t>
            </a:r>
            <a:r>
              <a:rPr lang="en-US" dirty="0"/>
              <a:t> of a compound proposition. But this is too complex even for modern computers for large problems. </a:t>
            </a:r>
          </a:p>
          <a:p>
            <a:r>
              <a:rPr lang="en-US" dirty="0"/>
              <a:t>There has been much work on developing efficient methods for solving </a:t>
            </a:r>
            <a:r>
              <a:rPr lang="en-US" dirty="0" err="1"/>
              <a:t>satisfiability</a:t>
            </a:r>
            <a:r>
              <a:rPr lang="en-US" dirty="0"/>
              <a:t> problems as many practical problems can be translated into </a:t>
            </a:r>
            <a:r>
              <a:rPr lang="en-US" dirty="0" err="1"/>
              <a:t>satisfiability</a:t>
            </a:r>
            <a:r>
              <a:rPr lang="en-US" dirty="0"/>
              <a:t> problems. 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6B231-2917-1F4E-9C1F-3ED889B3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8D28B-699F-D14A-91E7-6E02F345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5594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many rows are there in a truth table with </a:t>
            </a:r>
            <a:r>
              <a:rPr lang="en-US" i="1" dirty="0"/>
              <a:t>n</a:t>
            </a:r>
            <a:r>
              <a:rPr lang="en-US" dirty="0"/>
              <a:t> propositional variables?</a:t>
            </a:r>
            <a:endParaRPr lang="en-US" b="1" dirty="0"/>
          </a:p>
          <a:p>
            <a:pPr>
              <a:buNone/>
            </a:pPr>
            <a:r>
              <a:rPr lang="en-US" b="1" dirty="0"/>
              <a:t>   Answer</a:t>
            </a:r>
            <a:r>
              <a:rPr lang="en-US" dirty="0"/>
              <a:t>: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n</a:t>
            </a:r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dirty="0"/>
              <a:t>Sudoku: 2</a:t>
            </a:r>
            <a:r>
              <a:rPr lang="en-US" baseline="30000" dirty="0"/>
              <a:t>729</a:t>
            </a:r>
            <a:r>
              <a:rPr lang="en-US" dirty="0"/>
              <a:t> = 2824013958708217496949108842204627863351353911851577524683401930862693830361198499905873920995229996970897865498283996578123296865878390947626553088486946106430796091482716120572632072492703527723757359478834530365734912</a:t>
            </a:r>
            <a:br>
              <a:rPr lang="en-US" dirty="0"/>
            </a:br>
            <a:r>
              <a:rPr lang="en-US" dirty="0"/>
              <a:t>(this is pretty large)</a:t>
            </a:r>
          </a:p>
          <a:p>
            <a:pPr>
              <a:buNone/>
            </a:pPr>
            <a:r>
              <a:rPr lang="en-US" dirty="0"/>
              <a:t>     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3DE9E-4A0E-CA49-9D3C-40CDC019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A6D88-879A-1441-A2BD-82CF9B8A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48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proposition</a:t>
            </a:r>
            <a:r>
              <a:rPr lang="en-US" dirty="0"/>
              <a:t> is a declarative sentence that is either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endParaRPr lang="en-US" dirty="0"/>
          </a:p>
          <a:p>
            <a:r>
              <a:rPr lang="en-US" dirty="0"/>
              <a:t>Examples that are not propositions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/>
              <a:t>Sit down!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/>
              <a:t>What time is it?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/>
              <a:t>x + 1 = 2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/>
              <a:t>x + y = z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13E6B-EBE8-AB46-8B9A-3A0A9BF1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AA3D3-AB09-8545-8621-67EBC3BA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52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Translating Natural Language to Propositional Logic</a:t>
            </a:r>
          </a:p>
          <a:p>
            <a:pPr lvl="1"/>
            <a:r>
              <a:rPr lang="en-US" dirty="0"/>
              <a:t>Making language precise</a:t>
            </a:r>
          </a:p>
          <a:p>
            <a:r>
              <a:rPr lang="en-US" dirty="0"/>
              <a:t>Boolean Search</a:t>
            </a:r>
          </a:p>
          <a:p>
            <a:pPr lvl="1"/>
            <a:r>
              <a:rPr lang="en-US" dirty="0"/>
              <a:t>Expressing search</a:t>
            </a:r>
          </a:p>
          <a:p>
            <a:r>
              <a:rPr lang="en-US" dirty="0"/>
              <a:t>Logic Circuits </a:t>
            </a:r>
          </a:p>
          <a:p>
            <a:pPr lvl="1"/>
            <a:r>
              <a:rPr lang="en-US" dirty="0"/>
              <a:t>Designing systems</a:t>
            </a:r>
          </a:p>
          <a:p>
            <a:r>
              <a:rPr lang="en-US" dirty="0"/>
              <a:t>Logic Puzzles</a:t>
            </a:r>
          </a:p>
          <a:p>
            <a:pPr lvl="1"/>
            <a:r>
              <a:rPr lang="en-US" dirty="0"/>
              <a:t>Solving problems by logical reasoning</a:t>
            </a:r>
          </a:p>
          <a:p>
            <a:r>
              <a:rPr lang="en-US" dirty="0"/>
              <a:t>Sudoku</a:t>
            </a:r>
          </a:p>
          <a:p>
            <a:pPr lvl="1"/>
            <a:r>
              <a:rPr lang="en-US" dirty="0"/>
              <a:t>Solving problems can be difficult/expensive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7EA4E-84DB-974B-9D94-65757D71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C4414-697E-D144-8B61-C652E11F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18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of Propositional Logic: </a:t>
            </a:r>
            <a:br>
              <a:rPr lang="en-US" dirty="0"/>
            </a:br>
            <a:r>
              <a:rPr lang="en-US" dirty="0"/>
              <a:t>Atomic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Propositions that cannot be expressed in terms of simpler propositions are called </a:t>
            </a:r>
            <a:r>
              <a:rPr lang="en-GB" b="1"/>
              <a:t>atomic propositions 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Letters denote </a:t>
            </a:r>
            <a:r>
              <a:rPr lang="en-US" b="1" dirty="0"/>
              <a:t>Propositional Variables</a:t>
            </a:r>
            <a:r>
              <a:rPr lang="en-US" dirty="0"/>
              <a:t>: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q, 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Example: p denotes “The Earth is round.”</a:t>
            </a:r>
          </a:p>
          <a:p>
            <a:endParaRPr lang="en-US" dirty="0"/>
          </a:p>
          <a:p>
            <a:r>
              <a:rPr lang="en-US" dirty="0"/>
              <a:t>The proposition that is always </a:t>
            </a:r>
            <a:r>
              <a:rPr lang="en-US" b="1" dirty="0"/>
              <a:t>true</a:t>
            </a:r>
            <a:r>
              <a:rPr lang="en-US" dirty="0"/>
              <a:t> is denoted by </a:t>
            </a:r>
            <a:r>
              <a:rPr lang="en-US" b="1" dirty="0"/>
              <a:t>T</a:t>
            </a:r>
          </a:p>
          <a:p>
            <a:r>
              <a:rPr lang="en-US" dirty="0"/>
              <a:t>The proposition that is always </a:t>
            </a:r>
            <a:r>
              <a:rPr lang="en-US" b="1" dirty="0"/>
              <a:t>false</a:t>
            </a:r>
            <a:r>
              <a:rPr lang="en-US" dirty="0"/>
              <a:t> is denoted by </a:t>
            </a:r>
            <a:r>
              <a:rPr lang="en-US" b="1" dirty="0"/>
              <a:t>F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9363E-6459-D14E-9466-58952D4E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1B468-E887-CF44-8EFA-C26EEA7C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06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1D1D-CBDB-694E-8185-F2D0B11A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Propositional Logic: </a:t>
            </a:r>
            <a:br>
              <a:rPr lang="en-US" dirty="0"/>
            </a:br>
            <a:r>
              <a:rPr lang="en-US" dirty="0"/>
              <a:t>Compound Propositions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4BC0-9C4A-FC46-BF30-958E94C4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Compound Propositions </a:t>
            </a:r>
            <a:r>
              <a:rPr lang="en-US" dirty="0"/>
              <a:t>are constructed from </a:t>
            </a:r>
            <a:r>
              <a:rPr lang="en-US" b="1" dirty="0"/>
              <a:t>logical connectives </a:t>
            </a:r>
            <a:r>
              <a:rPr lang="en-US" dirty="0"/>
              <a:t>and other propositions</a:t>
            </a:r>
          </a:p>
          <a:p>
            <a:pPr lvl="1"/>
            <a:r>
              <a:rPr lang="en-US" dirty="0"/>
              <a:t>Negation 	</a:t>
            </a:r>
            <a:r>
              <a:rPr lang="en-US" dirty="0">
                <a:latin typeface="Cambria Math"/>
                <a:ea typeface="Cambria Math"/>
              </a:rPr>
              <a:t>¬</a:t>
            </a:r>
            <a:endParaRPr lang="en-US" dirty="0"/>
          </a:p>
          <a:p>
            <a:pPr lvl="1"/>
            <a:r>
              <a:rPr lang="en-US" dirty="0"/>
              <a:t>Conjunction 	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∧</a:t>
            </a:r>
            <a:endParaRPr lang="en-US" dirty="0"/>
          </a:p>
          <a:p>
            <a:pPr lvl="1"/>
            <a:r>
              <a:rPr lang="en-US" dirty="0"/>
              <a:t>Disjunction 	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∨</a:t>
            </a:r>
            <a:endParaRPr lang="en-US" dirty="0"/>
          </a:p>
          <a:p>
            <a:pPr lvl="1"/>
            <a:r>
              <a:rPr lang="en-US" dirty="0"/>
              <a:t>Implication 	</a:t>
            </a:r>
            <a:r>
              <a:rPr lang="en-US" sz="2800" dirty="0">
                <a:latin typeface="Cambria Math"/>
                <a:ea typeface="Cambria Math"/>
              </a:rPr>
              <a:t>→</a:t>
            </a:r>
            <a:endParaRPr lang="en-US" dirty="0"/>
          </a:p>
          <a:p>
            <a:pPr lvl="1"/>
            <a:r>
              <a:rPr lang="en-US" dirty="0" err="1"/>
              <a:t>Biconditional</a:t>
            </a:r>
            <a:r>
              <a:rPr lang="en-US" dirty="0"/>
              <a:t> 	</a:t>
            </a:r>
            <a:r>
              <a:rPr lang="en-US" sz="2800" dirty="0">
                <a:latin typeface="Cambria Math"/>
                <a:ea typeface="Cambria Math"/>
              </a:rPr>
              <a:t>↔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DC503-28C6-934B-97B9-74E36BBB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Information, Computation, Communication - 1. Logic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75E8F-48CC-4348-A6E6-3A9F3253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B238-1B9F-7248-BF34-4B006D8EAF67}" type="slidenum">
              <a:rPr lang="en-GB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6683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(p \wedge q)  \equiv \neg p \vee \neg q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ll}&#10;$(p \wedge q) \rightarrow (p \vee q)$ &amp; $\equiv$ &amp; $\neg (p \wedge q) \vee (p \vee q) $ &amp; by truth table for $\rightarrow$ \\&#10;&amp; $\equiv$ &amp; $(\neg p \vee \neg q) \vee (p \vee q)$ &amp; by the first De Morgan law\\&#10;&amp; $\equiv$ &amp; $(\neg p \vee p) \vee (\neg q \vee q)$ &amp; by associative and\\&#10;&amp;&amp;&amp; commutative laws\\&#10;&amp;&amp;&amp; laws for disjunction\\&#10;&amp; $\equiv$ &amp; $T \vee T $ &amp; by truth tables\\&#10;&amp; $\equiv$ &amp; $T$ &amp; by the domination law\\&#10;&#10;\end{tabular}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(p \wedge q)\rightarrow (p \vee q)$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neg (p \rightarrow q) \vee (r \rightarrow p)$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neg (\neg p \vee q) \vee (\neg r \vee p)$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(p \wedge \neg q) \vee (\neg r \vee p)$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(p \vee \neg r \vee p) \wedge (\neg q \vee \neg r \vee p)$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\neg q) \wedge (q \vee \neg r) \wedge (r \vee \neg p)$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q\vee r) \wedge (\neg p \vee \neg q \vee \neg r)$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\neg q) \wedge (q \vee \neg r) \wedge (r \vee \neg p) \wedge (p \vee q \vee r) \wedge (\neg p \vee \neg q \vee \neg r)$&#10;\end{document}"/>
  <p:tag name="IGUANATEXSIZE" val="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p \vee q) \rightarrow \neg r$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(p \vee q)  \equiv \neg p \wedge \neg q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i = 1}^{9}\bigwedge_{n=1}^{9}\bigvee_{j=1}^{9} p(i,j,n)$$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j = 1}^{9}\bigwedge_{n=1}^{9}\bigvee_{i=1}^{9} p(i,j,n)$$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bigvee_{j = 1}^{n} p_j \; \mbox{is used for}\; p_1 \vee p_2 \vee \ldots \vee p_n$&#10;\end{document}"/>
  <p:tag name="IGUANATEXSIZE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bigwedge_{j = 1}^{n} p_j \; \mbox{is used for}\; p_1 \wedge p_2 \wedge \ldots \wedge p_n$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r = 0}^{2}\bigwedge_{s=0}^{2}\bigwedge_{n = 1}^{9}\bigwedge_{i=1}^{3}\bigvee_{j=1}^{3} p(3r +i,3s +j,n)$$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n \not= n'$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p(i,j,n) \rightarrow \neg p(i,j,n')$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equiv B$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equiv A_1$&#10;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n \equiv B$&#10;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vdots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ll}&#10;$\neg(p \vee(\neg p \wedge q))$ &amp; $\equiv$ &amp; $\neg p \wedge \neg(\neg p \wedge q) $ &amp; by the second De Morgan law \\&#10;&amp; $\equiv$ &amp; $\neg p \wedge [\neg(\neg p) \vee \neg q]$ &amp; by the first De Morgan law\\&#10;&amp; $\equiv$ &amp; $\neg p \wedge (p \vee \neg q)$ &amp;  by the double negation law\\&#10;&amp; $\equiv$ &amp; $(\neg p \wedge p) \vee (\neg p \wedge \neg q)$ &amp; by the second distributive law\\&#10;&amp; $\equiv$ &amp; $F \vee (\neg p \wedge \neg q) $ &amp; because $ \neg p \wedge p \equiv F$\\&#10;&amp; $\equiv$ &amp; $(\neg p \wedge \neg q) \vee F$ &amp; by the commutative law\\&#10;&amp;&amp;&amp; for disjunction\\&#10;&amp; $\equiv$ &amp; $(\neg p \wedge \neg q)$ &amp; by the identity law for {\bf F}&#10;\end{tabular}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neg(p \vee (\neg p \wedge q))$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neg p \wedge \neg q$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4047</Words>
  <Application>Microsoft Macintosh PowerPoint</Application>
  <PresentationFormat>Widescreen</PresentationFormat>
  <Paragraphs>575</Paragraphs>
  <Slides>70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Symbol</vt:lpstr>
      <vt:lpstr>Office Theme</vt:lpstr>
      <vt:lpstr>Logic and Proofs</vt:lpstr>
      <vt:lpstr>Propositional Logic</vt:lpstr>
      <vt:lpstr>Video 1: Propositional Logic and Basic Logical Connectives</vt:lpstr>
      <vt:lpstr>What is Logic?</vt:lpstr>
      <vt:lpstr>Some facts on Propositional Logic</vt:lpstr>
      <vt:lpstr>Propositions</vt:lpstr>
      <vt:lpstr>Propositions</vt:lpstr>
      <vt:lpstr>Language of Propositional Logic:  Atomic Propositions</vt:lpstr>
      <vt:lpstr>Language of Propositional Logic:  Compound Propositions</vt:lpstr>
      <vt:lpstr>Negation</vt:lpstr>
      <vt:lpstr>Truth Tables</vt:lpstr>
      <vt:lpstr>Conjunction</vt:lpstr>
      <vt:lpstr>Disjunction</vt:lpstr>
      <vt:lpstr>The Connective Or in Natural Language</vt:lpstr>
      <vt:lpstr>Example</vt:lpstr>
      <vt:lpstr>Summary</vt:lpstr>
      <vt:lpstr>Video 2: Implication and Compound Propositions</vt:lpstr>
      <vt:lpstr> Implication</vt:lpstr>
      <vt:lpstr> Understanding Implication</vt:lpstr>
      <vt:lpstr>Understanding Implication</vt:lpstr>
      <vt:lpstr>Understanding Implication</vt:lpstr>
      <vt:lpstr>Properties of Implication</vt:lpstr>
      <vt:lpstr>Implication in Natural Language</vt:lpstr>
      <vt:lpstr>Implication in Mathematical Language</vt:lpstr>
      <vt:lpstr>Biconditional</vt:lpstr>
      <vt:lpstr>Expressing the Biconditional</vt:lpstr>
      <vt:lpstr>Biconditional in Natural Language</vt:lpstr>
      <vt:lpstr>Precendence in Compound Propositions</vt:lpstr>
      <vt:lpstr>Tautologies, Contradictions, and Contingencies</vt:lpstr>
      <vt:lpstr>Truth Tables For Compound Propositions</vt:lpstr>
      <vt:lpstr>Summary</vt:lpstr>
      <vt:lpstr>Propositional Equivalences</vt:lpstr>
      <vt:lpstr>Video 3: Logical Equivalences</vt:lpstr>
      <vt:lpstr>Logical Equivalence</vt:lpstr>
      <vt:lpstr>Example</vt:lpstr>
      <vt:lpstr>De Morgan’s Laws</vt:lpstr>
      <vt:lpstr>Equivalences with Basic Connectives</vt:lpstr>
      <vt:lpstr>Equivalences with Implications</vt:lpstr>
      <vt:lpstr>Contrapositive, Converse and Inverse</vt:lpstr>
      <vt:lpstr>Applying Logical Equivalences</vt:lpstr>
      <vt:lpstr>Constructing New Logical Equivalences</vt:lpstr>
      <vt:lpstr>Example: Equivalence Proofs</vt:lpstr>
      <vt:lpstr>Example: Equivalence Proofs</vt:lpstr>
      <vt:lpstr>Summary</vt:lpstr>
      <vt:lpstr>Video 4: Normal Forms, Satisfiability</vt:lpstr>
      <vt:lpstr>Disjunctive Normal Form</vt:lpstr>
      <vt:lpstr>Examples</vt:lpstr>
      <vt:lpstr>Example</vt:lpstr>
      <vt:lpstr>Construction of Disjunctive Normal Form</vt:lpstr>
      <vt:lpstr>Conjunctive Normal Form</vt:lpstr>
      <vt:lpstr>Example</vt:lpstr>
      <vt:lpstr>Complexity of DNF and CNF</vt:lpstr>
      <vt:lpstr>Propositional Satisfiability</vt:lpstr>
      <vt:lpstr>Examples</vt:lpstr>
      <vt:lpstr>Summary</vt:lpstr>
      <vt:lpstr>Applications of Propositional Logic</vt:lpstr>
      <vt:lpstr>Video 5: Applications of Propositional Logic</vt:lpstr>
      <vt:lpstr>Translating Natural Language Sentences</vt:lpstr>
      <vt:lpstr>Boolean Queries for Document Search</vt:lpstr>
      <vt:lpstr>Logic Circuits </vt:lpstr>
      <vt:lpstr>Logic Puzzles: Knights and Knaves</vt:lpstr>
      <vt:lpstr>Knights and Knaves - Solution</vt:lpstr>
      <vt:lpstr>Sudoku</vt:lpstr>
      <vt:lpstr>Encoding as a Satisfiability Problem</vt:lpstr>
      <vt:lpstr>Encoding</vt:lpstr>
      <vt:lpstr>Encoding (cont)</vt:lpstr>
      <vt:lpstr>Solving Satisfiability Problems</vt:lpstr>
      <vt:lpstr>Solving Satisfiability Problems Computationally</vt:lpstr>
      <vt:lpstr>Problem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Karl Aberer</dc:creator>
  <cp:lastModifiedBy>Microsoft Office User</cp:lastModifiedBy>
  <cp:revision>52</cp:revision>
  <dcterms:created xsi:type="dcterms:W3CDTF">2020-06-04T07:39:09Z</dcterms:created>
  <dcterms:modified xsi:type="dcterms:W3CDTF">2020-09-16T13:21:56Z</dcterms:modified>
</cp:coreProperties>
</file>