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59" r:id="rId4"/>
    <p:sldId id="295" r:id="rId5"/>
    <p:sldId id="423" r:id="rId6"/>
    <p:sldId id="296" r:id="rId7"/>
    <p:sldId id="305" r:id="rId8"/>
    <p:sldId id="362" r:id="rId9"/>
    <p:sldId id="424" r:id="rId10"/>
    <p:sldId id="297" r:id="rId11"/>
    <p:sldId id="363" r:id="rId12"/>
    <p:sldId id="425" r:id="rId13"/>
    <p:sldId id="364" r:id="rId14"/>
    <p:sldId id="426" r:id="rId15"/>
    <p:sldId id="365" r:id="rId16"/>
    <p:sldId id="263" r:id="rId17"/>
    <p:sldId id="428" r:id="rId18"/>
    <p:sldId id="427" r:id="rId19"/>
    <p:sldId id="399" r:id="rId20"/>
    <p:sldId id="286" r:id="rId21"/>
    <p:sldId id="414" r:id="rId22"/>
    <p:sldId id="403" r:id="rId23"/>
    <p:sldId id="400" r:id="rId24"/>
    <p:sldId id="409" r:id="rId25"/>
    <p:sldId id="359" r:id="rId26"/>
    <p:sldId id="432" r:id="rId27"/>
    <p:sldId id="429" r:id="rId28"/>
    <p:sldId id="430" r:id="rId29"/>
    <p:sldId id="410" r:id="rId30"/>
    <p:sldId id="411" r:id="rId31"/>
    <p:sldId id="433" r:id="rId32"/>
    <p:sldId id="421" r:id="rId33"/>
    <p:sldId id="412" r:id="rId34"/>
    <p:sldId id="413" r:id="rId35"/>
    <p:sldId id="431" r:id="rId36"/>
    <p:sldId id="434" r:id="rId37"/>
    <p:sldId id="437" r:id="rId38"/>
    <p:sldId id="435" r:id="rId39"/>
    <p:sldId id="418" r:id="rId40"/>
    <p:sldId id="419" r:id="rId41"/>
    <p:sldId id="383" r:id="rId42"/>
    <p:sldId id="354" r:id="rId43"/>
    <p:sldId id="420" r:id="rId44"/>
    <p:sldId id="355" r:id="rId45"/>
    <p:sldId id="422" r:id="rId46"/>
    <p:sldId id="385" r:id="rId47"/>
    <p:sldId id="382" r:id="rId48"/>
    <p:sldId id="405" r:id="rId49"/>
    <p:sldId id="387" r:id="rId50"/>
    <p:sldId id="43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1"/>
    <p:restoredTop sz="91758"/>
  </p:normalViewPr>
  <p:slideViewPr>
    <p:cSldViewPr snapToGrid="0" snapToObjects="1">
      <p:cViewPr varScale="1">
        <p:scale>
          <a:sx n="111" d="100"/>
          <a:sy n="111" d="100"/>
        </p:scale>
        <p:origin x="10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CB1C2-4AA7-CE45-9ED3-A8800C54757D}" type="datetimeFigureOut">
              <a:t>8/27/20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3334-7736-BE47-A3F7-DAB0CCE993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927A-2668-5D40-B300-B639F4B05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1A7DF-D9DB-F644-AF7D-4BD2BFEA2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58E7-1599-5E40-B56C-306D80C7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71F6-DA16-0948-B71F-3089B8B2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F58A-F693-0147-A3E7-2B65F4E7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E672-35D9-0A40-8B49-7BE9E062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717A4-5828-0341-B0F8-C77ED1066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C309-C666-1448-82EA-7CB9CB17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786F-3DF5-A845-8E55-E7E12918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32FE-7A8A-8D4A-8DCD-3CB2C931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87238-FEA0-7747-9E1D-23E5E723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8ABCE-5318-5A4F-9036-F97096A63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F4BE-E249-D14A-81DF-C31851F8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EFFA-C8C5-D245-A2A7-2A7F3AAD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E2617-2536-4045-9EA4-089E9E4B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C476-44E7-D04C-95F1-8074E1B8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E276-906F-754E-8A64-7B82DE20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95BC-1E8C-5F46-A243-90C46C40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0CA8-5873-3F4E-A284-D03EDA5C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200B5-51BF-CE45-8082-C505162C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F027-E9A5-7243-B68B-3C043215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71B0-99B1-684E-989D-3C7E83870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F2A7-EA6C-2B43-993E-B1F3D84B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9113-BC14-C243-969E-E93B052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B12E-D089-0A41-9748-ABB96629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DCBF-6F04-3640-9CE0-788DD1BE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E272-D838-104F-B83E-24346F072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7120-8322-3B40-870C-D79417325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39F9F-B4E6-C447-AB20-84197FA8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F789-E216-0A43-83B4-F5DD61CC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73F4-965A-504A-B87B-6AAF6440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CCE5-4772-4942-9591-A8BF9690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58D-3F25-274C-AAF5-52D4CACFE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26C9-BDBC-5046-A04A-FA4CD78F3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191-8F14-C248-9C26-D972A0124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B7865-C1FD-004E-B6B2-B5F342B19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081DA-3FBB-7142-A45D-3BCA10DA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12CCD-F8F2-A742-814F-389F90E2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8DFFB-7AB8-F343-BA94-54CE305C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567D-A66E-724C-8A19-D3B32E87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50481-E16D-A145-AD85-3D738FC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289B9-B597-8F4A-A556-11107888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1EB94-C990-BA4D-8973-9CD849E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3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CEADA-A87A-484F-8D97-C35E56A9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1923D-DBEB-1E45-A7B1-DA7F3C44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0D732-F1F4-794B-8036-7A54DD56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3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5336-2AA8-104E-BDC2-3D1F8140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619E-AB35-B44B-9ACF-B7BAD1B1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24C39-6824-4744-945A-B8029FDCF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C5695-C307-C541-A9DB-BAA79AAB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C8FA1-0DF9-0C48-B216-2B3C0CD7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D774C-EF88-504F-B902-455946E6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8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913-0703-224F-B02F-607439E8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7FAAD-9B5E-3240-B9AF-E04943E57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B8AB9-91C7-5642-BDC5-891BB118F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8E75C-2761-C542-B431-44B6B234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A4169-8CC3-094F-A2E8-A2B8ED9A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D9543-FA4F-3F4E-882A-1A46321E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8B0C2-47BA-6745-93F1-0DFDDC9F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149B-4F6F-DB4A-9526-B403418A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ED01-CB5C-B94C-9637-925389AC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5C914-047F-C347-8A69-0F5A11BC2F1A}" type="datetimeFigureOut"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13CC-8A96-A34E-A225-7BCB975F6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142D-33DC-C343-B0E6-E14A5068F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7351-F00C-1945-8A49-CD005C7DF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tif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4.png"/><Relationship Id="rId5" Type="http://schemas.openxmlformats.org/officeDocument/2006/relationships/tags" Target="../tags/tag11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4.png"/><Relationship Id="rId5" Type="http://schemas.openxmlformats.org/officeDocument/2006/relationships/tags" Target="../tags/tag17.xml"/><Relationship Id="rId10" Type="http://schemas.openxmlformats.org/officeDocument/2006/relationships/image" Target="../media/image13.png"/><Relationship Id="rId4" Type="http://schemas.openxmlformats.org/officeDocument/2006/relationships/tags" Target="../tags/tag16.xml"/><Relationship Id="rId9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CFF7-18C5-E245-B0E9-170D3197C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Predicate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2290E-C67E-8942-865D-15ACACE91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1.4, 1.5</a:t>
            </a:r>
          </a:p>
        </p:txBody>
      </p:sp>
    </p:spTree>
    <p:extLst>
      <p:ext uri="{BB962C8B-B14F-4D97-AF65-F5344CB8AC3E}">
        <p14:creationId xmlns:p14="http://schemas.microsoft.com/office/powerpoint/2010/main" val="57490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212B-CCCE-7A4C-8507-049BB085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14F9-93C8-C547-8858-2EB55D02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Express to which extent a propositional function is True over all values of the domain U of its variables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Examples</a:t>
            </a:r>
          </a:p>
          <a:p>
            <a:pPr marL="0" indent="0">
              <a:buNone/>
            </a:pPr>
            <a:endParaRPr lang="en-US" b="1"/>
          </a:p>
          <a:p>
            <a:pPr marL="457200" lvl="1" indent="0">
              <a:buNone/>
            </a:pPr>
            <a:r>
              <a:rPr lang="en-US"/>
              <a:t>x &gt; 0, 	True for 1,2, … but not for 0,-1,-2</a:t>
            </a:r>
          </a:p>
          <a:p>
            <a:pPr marL="457200" lvl="1" indent="0">
              <a:buNone/>
            </a:pPr>
            <a:r>
              <a:rPr lang="en-US"/>
              <a:t>x &lt; x-1, 	never True</a:t>
            </a:r>
          </a:p>
          <a:p>
            <a:pPr marL="457200" lvl="1" indent="0">
              <a:buNone/>
            </a:pPr>
            <a:r>
              <a:rPr lang="en-US"/>
              <a:t>x &lt; x+1, 	always True </a:t>
            </a:r>
          </a:p>
        </p:txBody>
      </p:sp>
    </p:spTree>
    <p:extLst>
      <p:ext uri="{BB962C8B-B14F-4D97-AF65-F5344CB8AC3E}">
        <p14:creationId xmlns:p14="http://schemas.microsoft.com/office/powerpoint/2010/main" val="41699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E3A5-2301-6347-B073-57747D78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8BD7-9C4E-E146-A5F2-6A137708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universal quantification of a propositional function P(x) is the statement “P(x) is true for all values x from its domain U”</a:t>
            </a:r>
          </a:p>
          <a:p>
            <a:r>
              <a:rPr lang="en-US"/>
              <a:t>This is written as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  <a:r>
              <a:rPr lang="en-US" i="1" dirty="0"/>
              <a:t> </a:t>
            </a:r>
          </a:p>
          <a:p>
            <a:r>
              <a:rPr lang="en-US" dirty="0">
                <a:sym typeface="Symbol"/>
              </a:rPr>
              <a:t> is called the </a:t>
            </a:r>
            <a:r>
              <a:rPr lang="en-US" b="1" dirty="0">
                <a:sym typeface="Symbol"/>
              </a:rPr>
              <a:t>universal quantifier</a:t>
            </a:r>
            <a:endParaRPr lang="en-US" b="1" i="1" dirty="0"/>
          </a:p>
          <a:p>
            <a:r>
              <a:rPr lang="en-US" dirty="0"/>
              <a:t>It is read as “For all x, P(x)” or “For every x, P(x)”</a:t>
            </a:r>
          </a:p>
          <a:p>
            <a:pPr lvl="1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770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AE79-DB1A-C642-B6E4-734B5FF3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3996-B1F8-A144-B727-5263B901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:= 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ea typeface="Cambria Math" pitchFamily="18" charset="0"/>
              </a:rPr>
              <a:t>0 and </a:t>
            </a:r>
            <a:r>
              <a:rPr lang="en-US" i="1" dirty="0">
                <a:ea typeface="Cambria Math" pitchFamily="18" charset="0"/>
              </a:rPr>
              <a:t>U</a:t>
            </a:r>
            <a:r>
              <a:rPr lang="en-US" dirty="0">
                <a:ea typeface="Cambria Math" pitchFamily="18" charset="0"/>
              </a:rPr>
              <a:t>  is the integers, then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:= 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ea typeface="Cambria Math" pitchFamily="18" charset="0"/>
              </a:rPr>
              <a:t>0 and </a:t>
            </a:r>
            <a:r>
              <a:rPr lang="en-US" i="1" dirty="0">
                <a:ea typeface="Cambria Math" pitchFamily="18" charset="0"/>
              </a:rPr>
              <a:t>U</a:t>
            </a:r>
            <a:r>
              <a:rPr lang="en-US" dirty="0">
                <a:ea typeface="Cambria Math" pitchFamily="18" charset="0"/>
              </a:rPr>
              <a:t>  is the positive integers, then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:=  “</a:t>
            </a:r>
            <a:r>
              <a:rPr lang="en-US" i="1" dirty="0"/>
              <a:t>x</a:t>
            </a:r>
            <a:r>
              <a:rPr lang="en-US" dirty="0"/>
              <a:t> is even</a:t>
            </a:r>
            <a:r>
              <a:rPr lang="en-US" dirty="0">
                <a:ea typeface="Cambria Math" pitchFamily="18" charset="0"/>
              </a:rPr>
              <a:t>” and </a:t>
            </a:r>
            <a:r>
              <a:rPr lang="en-US" i="1" dirty="0">
                <a:ea typeface="Cambria Math" pitchFamily="18" charset="0"/>
              </a:rPr>
              <a:t>U</a:t>
            </a:r>
            <a:r>
              <a:rPr lang="en-US" dirty="0">
                <a:ea typeface="Cambria Math" pitchFamily="18" charset="0"/>
              </a:rPr>
              <a:t>  is the integers,  then </a:t>
            </a:r>
            <a:r>
              <a:rPr lang="en-US" dirty="0">
                <a:sym typeface="Symbol"/>
              </a:rPr>
              <a:t> 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F6DA-8E57-2240-B191-E8AC4C12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Existential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A889-BA79-8E41-B17B-1F9545A6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existential quantification of a propositional function P(x) is the statement “There exists an element x from domain U such that P(x) is true”</a:t>
            </a:r>
          </a:p>
          <a:p>
            <a:r>
              <a:rPr lang="en-US"/>
              <a:t>This is written as 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  <a:endParaRPr lang="en-US" i="1" dirty="0"/>
          </a:p>
          <a:p>
            <a:r>
              <a:rPr lang="en-US" dirty="0">
                <a:sym typeface="Symbol"/>
              </a:rPr>
              <a:t> is called the universal quantifier</a:t>
            </a:r>
            <a:endParaRPr lang="en-US" i="1" dirty="0"/>
          </a:p>
          <a:p>
            <a:r>
              <a:rPr lang="en-US" i="1" dirty="0"/>
              <a:t>It is</a:t>
            </a:r>
            <a:r>
              <a:rPr lang="en-US" dirty="0"/>
              <a:t> read as For some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)”,  or as “There is an </a:t>
            </a:r>
            <a:r>
              <a:rPr lang="en-US" i="1" dirty="0"/>
              <a:t>x</a:t>
            </a:r>
            <a:r>
              <a:rPr lang="en-US" dirty="0"/>
              <a:t> such that P(</a:t>
            </a:r>
            <a:r>
              <a:rPr lang="en-US" i="1" dirty="0"/>
              <a:t>x</a:t>
            </a:r>
            <a:r>
              <a:rPr lang="en-US" dirty="0"/>
              <a:t>),”  or “For at least one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).” </a:t>
            </a:r>
          </a:p>
          <a:p>
            <a:pPr lvl="1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046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E406-E2C6-7744-9E1C-F6B2C27F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5C7C8-E8AD-1E43-A960-0ABE4DE2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:=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ea typeface="Cambria Math" pitchFamily="18" charset="0"/>
              </a:rPr>
              <a:t>0  and </a:t>
            </a:r>
            <a:r>
              <a:rPr lang="en-US" i="1" dirty="0">
                <a:ea typeface="Cambria Math" pitchFamily="18" charset="0"/>
              </a:rPr>
              <a:t>U</a:t>
            </a:r>
            <a:r>
              <a:rPr lang="en-US" dirty="0">
                <a:ea typeface="Cambria Math" pitchFamily="18" charset="0"/>
              </a:rPr>
              <a:t>  is the integers, then 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 </a:t>
            </a:r>
          </a:p>
          <a:p>
            <a:pPr>
              <a:buNone/>
            </a:pPr>
            <a:r>
              <a:rPr lang="en-US" dirty="0">
                <a:sym typeface="Symbol"/>
              </a:rPr>
              <a:t>It is also true if U is the positive integers.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:= 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dirty="0">
                <a:ea typeface="Cambria Math" pitchFamily="18" charset="0"/>
              </a:rPr>
              <a:t>0 and </a:t>
            </a:r>
            <a:r>
              <a:rPr lang="en-US" i="1" dirty="0">
                <a:ea typeface="Cambria Math" pitchFamily="18" charset="0"/>
              </a:rPr>
              <a:t>U</a:t>
            </a:r>
            <a:r>
              <a:rPr lang="en-US" dirty="0">
                <a:ea typeface="Cambria Math" pitchFamily="18" charset="0"/>
              </a:rPr>
              <a:t>  is the positive integers, then 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:=  “</a:t>
            </a:r>
            <a:r>
              <a:rPr lang="en-US" i="1" dirty="0"/>
              <a:t>x</a:t>
            </a:r>
            <a:r>
              <a:rPr lang="en-US" dirty="0"/>
              <a:t> is even</a:t>
            </a:r>
            <a:r>
              <a:rPr lang="en-US" dirty="0">
                <a:ea typeface="Cambria Math" pitchFamily="18" charset="0"/>
              </a:rPr>
              <a:t>” and </a:t>
            </a:r>
            <a:r>
              <a:rPr lang="en-US" i="1" dirty="0">
                <a:ea typeface="Cambria Math" pitchFamily="18" charset="0"/>
              </a:rPr>
              <a:t>U</a:t>
            </a:r>
            <a:r>
              <a:rPr lang="en-US" dirty="0">
                <a:ea typeface="Cambria Math" pitchFamily="18" charset="0"/>
              </a:rPr>
              <a:t>  is the integers,  then 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56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E21D-FEEF-664E-90E0-A9320FEC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value of quantified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23AD-1F71-7D45-9187-4044641C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6025"/>
            <a:ext cx="10515600" cy="2420938"/>
          </a:xfrm>
        </p:spPr>
        <p:txBody>
          <a:bodyPr/>
          <a:lstStyle/>
          <a:p>
            <a:endParaRPr lang="en-US"/>
          </a:p>
          <a:p>
            <a:r>
              <a:rPr lang="en-US"/>
              <a:t>A value x for which P(x) is False is called a </a:t>
            </a:r>
            <a:r>
              <a:rPr lang="en-US" b="1"/>
              <a:t>counterexample</a:t>
            </a:r>
            <a:r>
              <a:rPr lang="en-US"/>
              <a:t> for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  <a:r>
              <a:rPr lang="en-US" i="1" dirty="0"/>
              <a:t> </a:t>
            </a:r>
          </a:p>
          <a:p>
            <a:r>
              <a:rPr lang="en-US"/>
              <a:t>A value x for which P(x) is True is called a </a:t>
            </a:r>
            <a:r>
              <a:rPr lang="en-US" b="1"/>
              <a:t>witness</a:t>
            </a:r>
            <a:r>
              <a:rPr lang="en-US"/>
              <a:t> for 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</a:t>
            </a:r>
            <a:endParaRPr lang="en-US" i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5C3076D-ECAC-8144-B80A-775269B6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1690688"/>
            <a:ext cx="10557489" cy="23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3147-3763-614F-91B0-B59AF4C2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U aka. Universe of Discourse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23B6-A765-334C-AEDF-DB7FB638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 P(x) :=  x</a:t>
            </a:r>
            <a:r>
              <a:rPr lang="en-US" baseline="30000"/>
              <a:t>2</a:t>
            </a:r>
            <a:r>
              <a:rPr lang="en-US"/>
              <a:t> &gt;= x</a:t>
            </a:r>
            <a:br>
              <a:rPr lang="en-US"/>
            </a:br>
            <a:endParaRPr lang="en-US" baseline="30000"/>
          </a:p>
          <a:p>
            <a:r>
              <a:rPr lang="en-US"/>
              <a:t>True for Integers 1,2,3,…</a:t>
            </a:r>
            <a:br>
              <a:rPr lang="en-US"/>
            </a:br>
            <a:endParaRPr lang="en-US"/>
          </a:p>
          <a:p>
            <a:r>
              <a:rPr lang="en-US"/>
              <a:t>False for Real Numbers: counterexample ½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Thus: </a:t>
            </a:r>
            <a:r>
              <a:rPr lang="en-US" dirty="0">
                <a:sym typeface="Symbol"/>
              </a:rPr>
              <a:t>x P(x)</a:t>
            </a:r>
            <a:r>
              <a:rPr lang="en-US" dirty="0"/>
              <a:t>  is True if the domain U is integers, but False if the domain is the Real Numbers</a:t>
            </a: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C620C-3AF7-094D-8E7F-E260EDA7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923" y="379273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2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560F-A480-A148-8D37-59C10B2F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8EDB-9C70-114E-BB6F-BFFF6D54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Variables, Predicates, Propositional Functions</a:t>
            </a:r>
          </a:p>
          <a:p>
            <a:r>
              <a:rPr lang="en-US" dirty="0"/>
              <a:t>Quantifiers</a:t>
            </a:r>
          </a:p>
          <a:p>
            <a:pPr lvl="1"/>
            <a:r>
              <a:rPr lang="en-US" dirty="0"/>
              <a:t>Universal Quantifier</a:t>
            </a:r>
          </a:p>
          <a:p>
            <a:pPr lvl="1"/>
            <a:r>
              <a:rPr lang="en-US" dirty="0"/>
              <a:t>Existential Quantifier</a:t>
            </a:r>
          </a:p>
          <a:p>
            <a:r>
              <a:rPr lang="en-US"/>
              <a:t>Importance of Universe of Discourse</a:t>
            </a:r>
          </a:p>
        </p:txBody>
      </p:sp>
    </p:spTree>
    <p:extLst>
      <p:ext uri="{BB962C8B-B14F-4D97-AF65-F5344CB8AC3E}">
        <p14:creationId xmlns:p14="http://schemas.microsoft.com/office/powerpoint/2010/main" val="29687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D219-1DEE-7C47-9F4B-C3AD3BBF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7: More on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0564-4321-3F4B-86D7-26FC78BF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Quantification over Finite Domains</a:t>
            </a:r>
          </a:p>
          <a:p>
            <a:r>
              <a:rPr lang="en-US"/>
              <a:t>Uniqueness Quantifier</a:t>
            </a:r>
          </a:p>
          <a:p>
            <a:r>
              <a:rPr lang="en-US"/>
              <a:t>Composite Statements with Quantifiers</a:t>
            </a:r>
          </a:p>
          <a:p>
            <a:r>
              <a:rPr lang="en-US"/>
              <a:t>Variable Binding</a:t>
            </a:r>
          </a:p>
          <a:p>
            <a:r>
              <a:rPr lang="en-US"/>
              <a:t>Validity and Satisfiability</a:t>
            </a:r>
          </a:p>
        </p:txBody>
      </p:sp>
    </p:spTree>
    <p:extLst>
      <p:ext uri="{BB962C8B-B14F-4D97-AF65-F5344CB8AC3E}">
        <p14:creationId xmlns:p14="http://schemas.microsoft.com/office/powerpoint/2010/main" val="355646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Quantifiers with Finite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Symbol"/>
              </a:rPr>
              <a:t>If the domain U is finite, quantified propositions can be expressed without using quantifiers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b="1" dirty="0">
                <a:sym typeface="Symbol"/>
              </a:rPr>
              <a:t>Example</a:t>
            </a:r>
            <a:r>
              <a:rPr lang="en-US" dirty="0">
                <a:sym typeface="Symbol"/>
              </a:rPr>
              <a:t>: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If </a:t>
            </a:r>
            <a:r>
              <a:rPr lang="en-US" i="1" dirty="0">
                <a:sym typeface="Symbol"/>
              </a:rPr>
              <a:t>U</a:t>
            </a:r>
            <a:r>
              <a:rPr lang="en-US" dirty="0">
                <a:sym typeface="Symbol"/>
              </a:rPr>
              <a:t> consists of the integers </a:t>
            </a:r>
            <a:r>
              <a:rPr lang="en-US" dirty="0">
                <a:ea typeface="Cambria Math" pitchFamily="18" charset="0"/>
                <a:sym typeface="Symbol"/>
              </a:rPr>
              <a:t>1</a:t>
            </a:r>
            <a:r>
              <a:rPr lang="en-US" dirty="0">
                <a:sym typeface="Symbol"/>
              </a:rPr>
              <a:t>,</a:t>
            </a:r>
            <a:r>
              <a:rPr lang="en-US" dirty="0">
                <a:ea typeface="Cambria Math" pitchFamily="18" charset="0"/>
                <a:sym typeface="Symbol"/>
              </a:rPr>
              <a:t>2</a:t>
            </a:r>
            <a:r>
              <a:rPr lang="en-US" dirty="0">
                <a:sym typeface="Symbol"/>
              </a:rPr>
              <a:t>, and </a:t>
            </a:r>
            <a:r>
              <a:rPr lang="en-US" dirty="0">
                <a:ea typeface="Cambria Math" pitchFamily="18" charset="0"/>
                <a:sym typeface="Symbol"/>
              </a:rPr>
              <a:t>3:</a:t>
            </a:r>
          </a:p>
          <a:p>
            <a:r>
              <a:rPr lang="en-US" dirty="0">
                <a:ea typeface="Cambria Math" pitchFamily="18" charset="0"/>
                <a:sym typeface="Symbol"/>
              </a:rPr>
              <a:t>x P(x) is equivalent to </a:t>
            </a:r>
          </a:p>
          <a:p>
            <a:r>
              <a:rPr lang="en-US" dirty="0">
                <a:sym typeface="Symbol"/>
              </a:rPr>
              <a:t>x P(x) </a:t>
            </a:r>
            <a:r>
              <a:rPr lang="en-US" dirty="0">
                <a:ea typeface="Cambria Math" pitchFamily="18" charset="0"/>
                <a:sym typeface="Symbol"/>
              </a:rPr>
              <a:t>is equivalent to </a:t>
            </a:r>
            <a:endParaRPr lang="en-US" dirty="0"/>
          </a:p>
          <a:p>
            <a:endParaRPr lang="en-US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endParaRPr lang="en-US" dirty="0">
              <a:sym typeface="Symbol"/>
            </a:endParaRPr>
          </a:p>
          <a:p>
            <a:pPr>
              <a:buNone/>
            </a:pPr>
            <a:endParaRPr lang="en-US" dirty="0">
              <a:sym typeface="Symbol"/>
            </a:endParaRPr>
          </a:p>
          <a:p>
            <a:pPr>
              <a:buNone/>
            </a:pPr>
            <a:endParaRPr lang="en-US" dirty="0">
              <a:sym typeface="Symbol"/>
            </a:endParaRPr>
          </a:p>
          <a:p>
            <a:pPr>
              <a:buNone/>
            </a:pPr>
            <a:endParaRPr lang="en-US" dirty="0">
              <a:sym typeface="Symbol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2129D-863F-D449-BF26-6587A164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4779370"/>
            <a:ext cx="27305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C230F4-0B13-9D43-9D8C-32090B4A2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5249270"/>
            <a:ext cx="2679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D92420-2E8F-0244-927E-D0A2BD888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Predicates and Quantifiers</a:t>
            </a:r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B424D24-196A-F04C-AD2D-5C742AE52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1.4</a:t>
            </a:r>
          </a:p>
        </p:txBody>
      </p:sp>
    </p:spTree>
    <p:extLst>
      <p:ext uri="{BB962C8B-B14F-4D97-AF65-F5344CB8AC3E}">
        <p14:creationId xmlns:p14="http://schemas.microsoft.com/office/powerpoint/2010/main" val="317975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Uniqueness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1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Symbol"/>
              </a:rPr>
              <a:t>!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means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true for </a:t>
            </a:r>
            <a:r>
              <a:rPr lang="en-US" b="1" dirty="0"/>
              <a:t>one and only one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dirty="0"/>
              <a:t>in the domain U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This is commonly expressed in the following equivalent ways:</a:t>
            </a:r>
          </a:p>
          <a:p>
            <a:pPr lvl="1"/>
            <a:r>
              <a:rPr lang="en-US" dirty="0"/>
              <a:t>“There is a unique </a:t>
            </a:r>
            <a:r>
              <a:rPr lang="en-US" i="1" dirty="0"/>
              <a:t>x </a:t>
            </a:r>
            <a:r>
              <a:rPr lang="en-US" dirty="0"/>
              <a:t>such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).” </a:t>
            </a:r>
          </a:p>
          <a:p>
            <a:pPr lvl="1"/>
            <a:r>
              <a:rPr lang="en-US" dirty="0"/>
              <a:t>“There is one and only one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)”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850392" lvl="1" indent="-457200"/>
            <a:r>
              <a:rPr lang="en-US" dirty="0"/>
              <a:t>If </a:t>
            </a:r>
            <a:r>
              <a:rPr lang="en-US" i="1" dirty="0"/>
              <a:t>P(x)</a:t>
            </a:r>
            <a:r>
              <a:rPr lang="en-US" dirty="0"/>
              <a:t> :=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0  and U is the Integers, then </a:t>
            </a:r>
            <a:r>
              <a:rPr lang="en-US" dirty="0">
                <a:sym typeface="Symbol"/>
              </a:rPr>
              <a:t>!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 </a:t>
            </a:r>
          </a:p>
          <a:p>
            <a:pPr marL="850392" lvl="1" indent="-457200"/>
            <a:r>
              <a:rPr lang="en-US" dirty="0">
                <a:sym typeface="Symbol"/>
              </a:rPr>
              <a:t>If </a:t>
            </a:r>
            <a:r>
              <a:rPr lang="en-US" i="1" dirty="0"/>
              <a:t>P(x)</a:t>
            </a:r>
            <a:r>
              <a:rPr lang="en-US" dirty="0"/>
              <a:t> :=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ea typeface="Cambria Math" pitchFamily="18" charset="0"/>
              </a:rPr>
              <a:t>0,   then </a:t>
            </a:r>
            <a:r>
              <a:rPr lang="en-US" dirty="0">
                <a:sym typeface="Symbol"/>
              </a:rPr>
              <a:t>!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B761-62E9-C345-AB61-2E8E5E30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Statements Involving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74D0-0BF5-CD49-8263-17C14AB7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Connectives from propositional logic can be applied to predicates</a:t>
            </a:r>
          </a:p>
          <a:p>
            <a:pPr lvl="1"/>
            <a:r>
              <a:rPr lang="en-US" dirty="0"/>
              <a:t>Example: </a:t>
            </a:r>
            <a:r>
              <a:rPr lang="en-US" i="1" dirty="0">
                <a:ea typeface="Cambria Math" pitchFamily="18" charset="0"/>
                <a:sym typeface="Symbol"/>
              </a:rPr>
              <a:t>(x P(x))</a:t>
            </a:r>
            <a:r>
              <a:rPr lang="en-US" i="1" dirty="0">
                <a:ea typeface="Cambria Math"/>
                <a:sym typeface="Symbol"/>
              </a:rPr>
              <a:t>∨</a:t>
            </a:r>
            <a:r>
              <a:rPr lang="en-US" i="1" dirty="0">
                <a:ea typeface="Cambria Math" pitchFamily="18" charset="0"/>
                <a:sym typeface="Symbol"/>
              </a:rPr>
              <a:t> Q(x)</a:t>
            </a:r>
            <a:r>
              <a:rPr lang="en-US" dirty="0">
                <a:sym typeface="Symbol"/>
              </a:rPr>
              <a:t> </a:t>
            </a:r>
          </a:p>
          <a:p>
            <a:endParaRPr lang="en-US" dirty="0"/>
          </a:p>
          <a:p>
            <a:r>
              <a:rPr lang="en-US" dirty="0"/>
              <a:t>The quantifiers </a:t>
            </a:r>
            <a:r>
              <a:rPr lang="en-US" dirty="0">
                <a:sym typeface="Symbol"/>
              </a:rPr>
              <a:t> and   have higher precedence than all the logical connectives from propositional logic</a:t>
            </a:r>
          </a:p>
          <a:p>
            <a:pPr lvl="1"/>
            <a:r>
              <a:rPr lang="en-US" dirty="0">
                <a:sym typeface="Symbol"/>
              </a:rPr>
              <a:t>Example: </a:t>
            </a:r>
            <a:r>
              <a:rPr lang="en-US" i="1" dirty="0">
                <a:ea typeface="Cambria Math" pitchFamily="18" charset="0"/>
                <a:sym typeface="Symbol"/>
              </a:rPr>
              <a:t>x P(x) </a:t>
            </a:r>
            <a:r>
              <a:rPr lang="en-US" i="1" dirty="0">
                <a:ea typeface="Cambria Math"/>
                <a:sym typeface="Symbol"/>
              </a:rPr>
              <a:t>∨</a:t>
            </a:r>
            <a:r>
              <a:rPr lang="en-US" i="1" dirty="0">
                <a:ea typeface="Cambria Math" pitchFamily="18" charset="0"/>
                <a:sym typeface="Symbol"/>
              </a:rPr>
              <a:t> Q(x)  </a:t>
            </a:r>
            <a:r>
              <a:rPr lang="en-US" dirty="0">
                <a:sym typeface="Symbol"/>
              </a:rPr>
              <a:t>means</a:t>
            </a:r>
            <a:r>
              <a:rPr lang="en-US" i="1" dirty="0">
                <a:ea typeface="Cambria Math" pitchFamily="18" charset="0"/>
                <a:sym typeface="Symbol"/>
              </a:rPr>
              <a:t> (x P(x))</a:t>
            </a:r>
            <a:r>
              <a:rPr lang="en-US" i="1" dirty="0">
                <a:ea typeface="Cambria Math"/>
                <a:sym typeface="Symbol"/>
              </a:rPr>
              <a:t>∨</a:t>
            </a:r>
            <a:r>
              <a:rPr lang="en-US" i="1" dirty="0">
                <a:ea typeface="Cambria Math" pitchFamily="18" charset="0"/>
                <a:sym typeface="Symbol"/>
              </a:rPr>
              <a:t> Q(x)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i="1" dirty="0">
                <a:ea typeface="Cambria Math" pitchFamily="18" charset="0"/>
                <a:sym typeface="Symbol"/>
              </a:rPr>
              <a:t>x (P(x) </a:t>
            </a:r>
            <a:r>
              <a:rPr lang="en-US" i="1" dirty="0">
                <a:ea typeface="Cambria Math"/>
                <a:sym typeface="Symbol"/>
              </a:rPr>
              <a:t>∨</a:t>
            </a:r>
            <a:r>
              <a:rPr lang="en-US" i="1" dirty="0">
                <a:ea typeface="Cambria Math" pitchFamily="18" charset="0"/>
                <a:sym typeface="Symbol"/>
              </a:rPr>
              <a:t> Q(x)) </a:t>
            </a:r>
            <a:r>
              <a:rPr lang="en-US" dirty="0">
                <a:ea typeface="Cambria Math" pitchFamily="18" charset="0"/>
                <a:sym typeface="Symbol"/>
              </a:rPr>
              <a:t>means something different</a:t>
            </a:r>
          </a:p>
          <a:p>
            <a:pPr lvl="1"/>
            <a:endParaRPr lang="en-US" dirty="0">
              <a:ea typeface="Cambria Math" pitchFamily="18" charset="0"/>
              <a:sym typeface="Symbol"/>
            </a:endParaRPr>
          </a:p>
          <a:p>
            <a:pPr marL="0" indent="0">
              <a:buNone/>
            </a:pPr>
            <a:r>
              <a:rPr lang="en-US" dirty="0">
                <a:ea typeface="Cambria Math" pitchFamily="18" charset="0"/>
                <a:sym typeface="Symbol"/>
              </a:rPr>
              <a:t>Unfortunately, often people write </a:t>
            </a:r>
            <a:r>
              <a:rPr lang="en-US" i="1" dirty="0">
                <a:ea typeface="Cambria Math" pitchFamily="18" charset="0"/>
                <a:sym typeface="Symbol"/>
              </a:rPr>
              <a:t>x P(x) </a:t>
            </a:r>
            <a:r>
              <a:rPr lang="en-US" i="1" dirty="0">
                <a:ea typeface="Cambria Math"/>
                <a:sym typeface="Symbol"/>
              </a:rPr>
              <a:t>∨</a:t>
            </a:r>
            <a:r>
              <a:rPr lang="en-US" i="1" dirty="0">
                <a:ea typeface="Cambria Math" pitchFamily="18" charset="0"/>
                <a:sym typeface="Symbol"/>
              </a:rPr>
              <a:t> Q(x) </a:t>
            </a:r>
            <a:r>
              <a:rPr lang="en-US" dirty="0">
                <a:ea typeface="Cambria Math" pitchFamily="18" charset="0"/>
                <a:sym typeface="Symbol"/>
              </a:rPr>
              <a:t>when they mean </a:t>
            </a:r>
            <a:br>
              <a:rPr lang="en-US" dirty="0">
                <a:ea typeface="Cambria Math" pitchFamily="18" charset="0"/>
                <a:sym typeface="Symbol"/>
              </a:rPr>
            </a:br>
            <a:r>
              <a:rPr lang="en-US" i="1" dirty="0">
                <a:ea typeface="Cambria Math" pitchFamily="18" charset="0"/>
                <a:sym typeface="Symbol"/>
              </a:rPr>
              <a:t> x (P(x) </a:t>
            </a:r>
            <a:r>
              <a:rPr lang="en-US" i="1" dirty="0">
                <a:ea typeface="Cambria Math"/>
                <a:sym typeface="Symbol"/>
              </a:rPr>
              <a:t>∨</a:t>
            </a:r>
            <a:r>
              <a:rPr lang="en-US" i="1" dirty="0">
                <a:ea typeface="Cambria Math" pitchFamily="18" charset="0"/>
                <a:sym typeface="Symbol"/>
              </a:rPr>
              <a:t> Q(x))</a:t>
            </a:r>
            <a:endParaRPr lang="en-US" dirty="0"/>
          </a:p>
          <a:p>
            <a:pPr lvl="1"/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B7C90-2A3F-8E44-A3DC-05E7F467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798" y="5257707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3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80D0-A2F9-DE4D-AAC7-23A57553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62FB-AC2A-174A-B012-9CF39AB3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quantifier binds the variable of a propositional function</a:t>
            </a:r>
          </a:p>
          <a:p>
            <a:pPr lvl="1"/>
            <a:r>
              <a:rPr lang="en-US" i="1"/>
              <a:t>P(x)</a:t>
            </a:r>
            <a:r>
              <a:rPr lang="en-US"/>
              <a:t> is a propositional function with </a:t>
            </a:r>
            <a:r>
              <a:rPr lang="en-US" b="1"/>
              <a:t>free variable </a:t>
            </a:r>
            <a:r>
              <a:rPr lang="en-US"/>
              <a:t>x</a:t>
            </a:r>
          </a:p>
          <a:p>
            <a:pPr lvl="1"/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a proposition with </a:t>
            </a:r>
            <a:r>
              <a:rPr lang="en-US" b="1" dirty="0">
                <a:sym typeface="Symbol"/>
              </a:rPr>
              <a:t>bound variable </a:t>
            </a:r>
            <a:r>
              <a:rPr lang="en-US" dirty="0">
                <a:sym typeface="Symbol"/>
              </a:rPr>
              <a:t>x</a:t>
            </a:r>
          </a:p>
          <a:p>
            <a:pPr lvl="1"/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b="1" dirty="0">
                <a:sym typeface="Symbol"/>
              </a:rPr>
              <a:t>Examples</a:t>
            </a:r>
            <a:r>
              <a:rPr lang="en-US" dirty="0">
                <a:sym typeface="Symbol"/>
              </a:rPr>
              <a:t>: </a:t>
            </a:r>
          </a:p>
          <a:p>
            <a:r>
              <a:rPr lang="en-US" dirty="0">
                <a:sym typeface="Symbol"/>
              </a:rPr>
              <a:t>Does </a:t>
            </a:r>
            <a:r>
              <a:rPr lang="en-US" i="1" dirty="0">
                <a:ea typeface="Cambria Math" pitchFamily="18" charset="0"/>
                <a:sym typeface="Symbol"/>
              </a:rPr>
              <a:t>x (P(x) </a:t>
            </a:r>
            <a:r>
              <a:rPr lang="en-US" i="1" dirty="0">
                <a:ea typeface="Cambria Math"/>
                <a:sym typeface="Symbol"/>
              </a:rPr>
              <a:t>∨</a:t>
            </a:r>
            <a:r>
              <a:rPr lang="en-US" i="1" dirty="0">
                <a:ea typeface="Cambria Math" pitchFamily="18" charset="0"/>
                <a:sym typeface="Symbol"/>
              </a:rPr>
              <a:t> Q(x))  </a:t>
            </a:r>
            <a:r>
              <a:rPr lang="en-US" dirty="0">
                <a:ea typeface="Cambria Math" pitchFamily="18" charset="0"/>
                <a:sym typeface="Symbol"/>
              </a:rPr>
              <a:t>contain a free variable?</a:t>
            </a:r>
          </a:p>
          <a:p>
            <a:r>
              <a:rPr lang="en-US" dirty="0">
                <a:sym typeface="Symbol"/>
              </a:rPr>
              <a:t>Does (</a:t>
            </a:r>
            <a:r>
              <a:rPr lang="en-US" i="1" dirty="0">
                <a:ea typeface="Cambria Math" pitchFamily="18" charset="0"/>
                <a:sym typeface="Symbol"/>
              </a:rPr>
              <a:t>x P(x)) </a:t>
            </a:r>
            <a:r>
              <a:rPr lang="en-US" i="1" dirty="0">
                <a:ea typeface="Cambria Math"/>
                <a:sym typeface="Symbol"/>
              </a:rPr>
              <a:t>∨</a:t>
            </a:r>
            <a:r>
              <a:rPr lang="en-US" i="1" dirty="0">
                <a:ea typeface="Cambria Math" pitchFamily="18" charset="0"/>
                <a:sym typeface="Symbol"/>
              </a:rPr>
              <a:t> Q(x)  </a:t>
            </a:r>
            <a:r>
              <a:rPr lang="en-US" dirty="0">
                <a:ea typeface="Cambria Math" pitchFamily="18" charset="0"/>
                <a:sym typeface="Symbol"/>
              </a:rPr>
              <a:t>contain a free variable?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from Natural Language to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 1</a:t>
            </a:r>
            <a:r>
              <a:rPr lang="en-US" dirty="0"/>
              <a:t>:  Translate the following sentence into predicate logic: </a:t>
            </a:r>
            <a:br>
              <a:rPr lang="en-US" dirty="0"/>
            </a:br>
            <a:r>
              <a:rPr lang="en-US" dirty="0"/>
              <a:t>“Every student in this class has taken a course in Java.”</a:t>
            </a:r>
          </a:p>
          <a:p>
            <a:pPr>
              <a:buNone/>
            </a:pPr>
            <a:r>
              <a:rPr lang="en-US" dirty="0"/>
              <a:t>First decide on the domain </a:t>
            </a:r>
            <a:r>
              <a:rPr lang="en-US" i="1" dirty="0"/>
              <a:t>U</a:t>
            </a:r>
            <a:r>
              <a:rPr lang="en-US" dirty="0"/>
              <a:t>. </a:t>
            </a:r>
          </a:p>
          <a:p>
            <a:pPr lvl="1">
              <a:buNone/>
            </a:pPr>
            <a:r>
              <a:rPr lang="en-US" b="1" dirty="0"/>
              <a:t>Approach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U</a:t>
            </a:r>
            <a:r>
              <a:rPr lang="en-US" dirty="0"/>
              <a:t> is all students in this class, define a propositional function </a:t>
            </a:r>
            <a:br>
              <a:rPr lang="en-US" dirty="0"/>
            </a:br>
            <a:r>
              <a:rPr lang="en-US" i="1" dirty="0"/>
              <a:t>J(x):=</a:t>
            </a:r>
            <a:r>
              <a:rPr lang="en-US" dirty="0"/>
              <a:t> “x has taken a course in Java” and translate as </a:t>
            </a:r>
            <a:r>
              <a:rPr lang="en-US" i="1" dirty="0">
                <a:ea typeface="Cambria Math" pitchFamily="18" charset="0"/>
                <a:sym typeface="Symbol"/>
              </a:rPr>
              <a:t>x J(x)</a:t>
            </a:r>
          </a:p>
          <a:p>
            <a:pPr lvl="1">
              <a:buNone/>
            </a:pPr>
            <a:r>
              <a:rPr lang="en-US" b="1" dirty="0"/>
              <a:t>Approach </a:t>
            </a:r>
            <a:r>
              <a:rPr lang="en-US" b="1" dirty="0">
                <a:ea typeface="Cambria Math" pitchFamily="18" charset="0"/>
              </a:rPr>
              <a:t>2</a:t>
            </a:r>
            <a:r>
              <a:rPr lang="en-US" dirty="0"/>
              <a:t>: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dirty="0"/>
              <a:t>But if </a:t>
            </a:r>
            <a:r>
              <a:rPr lang="en-US" i="1" dirty="0"/>
              <a:t>U</a:t>
            </a:r>
            <a:r>
              <a:rPr lang="en-US" dirty="0"/>
              <a:t> is all people, also define a propositional  function </a:t>
            </a:r>
            <a:br>
              <a:rPr lang="en-US" dirty="0"/>
            </a:br>
            <a:r>
              <a:rPr lang="en-US" i="1" dirty="0"/>
              <a:t>S(x) </a:t>
            </a:r>
            <a:r>
              <a:rPr lang="en-US" dirty="0"/>
              <a:t>:= “x is a student in this class” and translate as</a:t>
            </a:r>
            <a:r>
              <a:rPr lang="en-US" i="1" dirty="0">
                <a:ea typeface="Cambria Math" pitchFamily="18" charset="0"/>
                <a:sym typeface="Symbol"/>
              </a:rPr>
              <a:t>x (S(x)</a:t>
            </a:r>
            <a:r>
              <a:rPr lang="en-US" i="1" dirty="0">
                <a:ea typeface="Cambria Math"/>
                <a:sym typeface="Symbol"/>
              </a:rPr>
              <a:t>→</a:t>
            </a:r>
            <a:r>
              <a:rPr lang="en-US" i="1" dirty="0">
                <a:ea typeface="Cambria Math" pitchFamily="18" charset="0"/>
                <a:sym typeface="Symbol"/>
              </a:rPr>
              <a:t> J(x))</a:t>
            </a:r>
          </a:p>
          <a:p>
            <a:pPr lvl="1">
              <a:buNone/>
            </a:pPr>
            <a:endParaRPr lang="en-US" i="1" dirty="0"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  <a:sym typeface="Symbol"/>
              </a:rPr>
              <a:t>x (S(x) </a:t>
            </a:r>
            <a:r>
              <a:rPr lang="en-US" dirty="0">
                <a:ea typeface="Cambria Math"/>
                <a:sym typeface="Symbol"/>
              </a:rPr>
              <a:t>∧</a:t>
            </a:r>
            <a:r>
              <a:rPr lang="en-US" i="1" dirty="0">
                <a:ea typeface="Cambria Math" pitchFamily="18" charset="0"/>
                <a:sym typeface="Symbol"/>
              </a:rPr>
              <a:t> J(x))</a:t>
            </a:r>
            <a:r>
              <a:rPr lang="en-US" dirty="0">
                <a:ea typeface="Cambria Math" pitchFamily="18" charset="0"/>
                <a:sym typeface="Symbol"/>
              </a:rPr>
              <a:t>  is not correct.  What does it mean?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F6AB8-DC3F-5E42-B8AA-582570A9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458" y="4775107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from Natural Language to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 2</a:t>
            </a:r>
            <a:r>
              <a:rPr lang="en-US" dirty="0"/>
              <a:t>: Translate the following sentence into predicate logic: </a:t>
            </a:r>
            <a:br>
              <a:rPr lang="en-US" dirty="0"/>
            </a:br>
            <a:r>
              <a:rPr lang="en-US" dirty="0"/>
              <a:t>“Some student in this class has taken a course in Java.” 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First decide on the domain </a:t>
            </a:r>
            <a:r>
              <a:rPr lang="en-US" i="1" dirty="0"/>
              <a:t>U</a:t>
            </a:r>
            <a:r>
              <a:rPr lang="en-US" dirty="0"/>
              <a:t>. </a:t>
            </a:r>
          </a:p>
          <a:p>
            <a:pPr lvl="1">
              <a:buNone/>
            </a:pPr>
            <a:r>
              <a:rPr lang="en-US" b="1" dirty="0"/>
              <a:t>Approach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U</a:t>
            </a:r>
            <a:r>
              <a:rPr lang="en-US" dirty="0"/>
              <a:t> is all students in this class, translate as </a:t>
            </a:r>
            <a:r>
              <a:rPr lang="en-US" i="1" dirty="0">
                <a:ea typeface="Cambria Math" pitchFamily="18" charset="0"/>
                <a:sym typeface="Symbol"/>
              </a:rPr>
              <a:t>x J(x)</a:t>
            </a:r>
          </a:p>
          <a:p>
            <a:pPr lvl="1">
              <a:buNone/>
            </a:pPr>
            <a:r>
              <a:rPr lang="en-US" b="1" dirty="0"/>
              <a:t>Approach </a:t>
            </a:r>
            <a:r>
              <a:rPr lang="en-US" b="1" dirty="0">
                <a:ea typeface="Cambria Math" pitchFamily="18" charset="0"/>
              </a:rPr>
              <a:t>2</a:t>
            </a:r>
            <a:r>
              <a:rPr lang="en-US" dirty="0"/>
              <a:t>: But if </a:t>
            </a:r>
            <a:r>
              <a:rPr lang="en-US" i="1" dirty="0"/>
              <a:t>U</a:t>
            </a:r>
            <a:r>
              <a:rPr lang="en-US" dirty="0"/>
              <a:t> is all people, then translate as </a:t>
            </a:r>
            <a:r>
              <a:rPr lang="en-US" i="1" dirty="0">
                <a:ea typeface="Cambria Math" pitchFamily="18" charset="0"/>
                <a:sym typeface="Symbol"/>
              </a:rPr>
              <a:t>x (S(x) </a:t>
            </a:r>
            <a:r>
              <a:rPr lang="en-US" i="1" dirty="0">
                <a:ea typeface="Cambria Math"/>
                <a:sym typeface="Symbol"/>
              </a:rPr>
              <a:t>∧ </a:t>
            </a:r>
            <a:r>
              <a:rPr lang="en-US" i="1" dirty="0">
                <a:ea typeface="Cambria Math" pitchFamily="18" charset="0"/>
                <a:sym typeface="Symbol"/>
              </a:rPr>
              <a:t>J(x)) </a:t>
            </a:r>
          </a:p>
          <a:p>
            <a:pPr lvl="2">
              <a:buNone/>
            </a:pPr>
            <a:r>
              <a:rPr lang="en-US" i="1" dirty="0">
                <a:ea typeface="Cambria Math" pitchFamily="18" charset="0"/>
                <a:sym typeface="Symbol"/>
              </a:rPr>
              <a:t>        </a:t>
            </a:r>
          </a:p>
          <a:p>
            <a:pPr lvl="2">
              <a:buNone/>
            </a:pPr>
            <a:endParaRPr lang="en-US" i="1" dirty="0">
              <a:ea typeface="Cambria Math" pitchFamily="18" charset="0"/>
              <a:sym typeface="Symbol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  <a:sym typeface="Symbol"/>
              </a:rPr>
              <a:t>x (S(x)</a:t>
            </a:r>
            <a:r>
              <a:rPr lang="en-US" i="1" dirty="0">
                <a:ea typeface="Cambria Math"/>
                <a:sym typeface="Symbol"/>
              </a:rPr>
              <a:t>→</a:t>
            </a:r>
            <a:r>
              <a:rPr lang="en-US" i="1" dirty="0">
                <a:ea typeface="Cambria Math" pitchFamily="18" charset="0"/>
                <a:sym typeface="Symbol"/>
              </a:rPr>
              <a:t> J(x))</a:t>
            </a:r>
            <a:r>
              <a:rPr lang="en-US" dirty="0">
                <a:ea typeface="Cambria Math" pitchFamily="18" charset="0"/>
                <a:sym typeface="Symbol"/>
              </a:rPr>
              <a:t> is not correct. What does it mean?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E5F1F-D418-F444-A790-95072500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797" y="4884935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2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Validity and Satisfiability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statement involving predicates and quantifiers with all variables bound is </a:t>
            </a:r>
            <a:r>
              <a:rPr lang="en-US" b="1" dirty="0"/>
              <a:t>valid</a:t>
            </a:r>
            <a:r>
              <a:rPr lang="en-US" dirty="0"/>
              <a:t> if it is true </a:t>
            </a:r>
          </a:p>
          <a:p>
            <a:pPr lvl="1"/>
            <a:r>
              <a:rPr lang="en-US" dirty="0"/>
              <a:t>for all domains </a:t>
            </a:r>
          </a:p>
          <a:p>
            <a:pPr lvl="1"/>
            <a:r>
              <a:rPr lang="en-US" dirty="0"/>
              <a:t>every propositional function substituted for the predicates in the assertion</a:t>
            </a:r>
          </a:p>
          <a:p>
            <a:pPr marL="457200" lvl="1" indent="0">
              <a:buNone/>
            </a:pPr>
            <a:r>
              <a:rPr lang="en-US" dirty="0"/>
              <a:t>	(in propositional logic we called this a tautology)</a:t>
            </a:r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 err="1"/>
              <a:t>satisfiable</a:t>
            </a:r>
            <a:r>
              <a:rPr lang="en-US" dirty="0"/>
              <a:t> if it is true </a:t>
            </a:r>
          </a:p>
          <a:p>
            <a:pPr lvl="1"/>
            <a:r>
              <a:rPr lang="en-US" dirty="0"/>
              <a:t>for some domains </a:t>
            </a:r>
          </a:p>
          <a:p>
            <a:pPr lvl="1"/>
            <a:r>
              <a:rPr lang="en-US" dirty="0"/>
              <a:t>some propositional functions that can be substituted for the predicates in the assertion.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Otherwise it is </a:t>
            </a:r>
            <a:r>
              <a:rPr lang="en-US" b="1" dirty="0" err="1"/>
              <a:t>unsatisfiable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9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9170-AA9B-9340-9015-34D83193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328C-8A33-B74D-9A63-E2C1BFEF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				valid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		not valid but </a:t>
            </a:r>
            <a:r>
              <a:rPr lang="en-US" dirty="0" err="1"/>
              <a:t>satisfiable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 err="1"/>
          </a:p>
          <a:p>
            <a:pPr>
              <a:buNone/>
            </a:pPr>
            <a:r>
              <a:rPr lang="en-US" dirty="0" err="1"/>
              <a:t>						unsatisfiable</a:t>
            </a:r>
            <a:endParaRPr lang="en-US" dirty="0"/>
          </a:p>
          <a:p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84E2D99A-B013-2A45-A426-AA100FDCE4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29141" y="2956761"/>
            <a:ext cx="1918335" cy="255270"/>
          </a:xfrm>
          <a:prstGeom prst="rect">
            <a:avLst/>
          </a:prstGeom>
        </p:spPr>
      </p:pic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420C4761-2B8F-7A42-8750-85944F78E3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029141" y="4001294"/>
            <a:ext cx="1988820" cy="255270"/>
          </a:xfrm>
          <a:prstGeom prst="rect">
            <a:avLst/>
          </a:prstGeom>
        </p:spPr>
      </p:pic>
      <p:pic>
        <p:nvPicPr>
          <p:cNvPr id="6" name="Picture 5" descr="addin_tmp.png">
            <a:extLst>
              <a:ext uri="{FF2B5EF4-FFF2-40B4-BE49-F238E27FC236}">
                <a16:creationId xmlns:a16="http://schemas.microsoft.com/office/drawing/2014/main" id="{0174DD1C-9877-DA47-B650-23C56F605C1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872932" y="1912229"/>
            <a:ext cx="230124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55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FE0E-59AC-474F-A264-131CD42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63DA-6AF0-F641-AF9B-F9E05F98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Quantification over Finite Domains</a:t>
            </a:r>
          </a:p>
          <a:p>
            <a:r>
              <a:rPr lang="en-US"/>
              <a:t>Uniqueness Quantifier</a:t>
            </a:r>
          </a:p>
          <a:p>
            <a:r>
              <a:rPr lang="en-US"/>
              <a:t>Composite Statements with Quantifiers</a:t>
            </a:r>
          </a:p>
          <a:p>
            <a:r>
              <a:rPr lang="en-US"/>
              <a:t>Variable Binding</a:t>
            </a:r>
          </a:p>
          <a:p>
            <a:r>
              <a:rPr lang="en-US"/>
              <a:t>Validity and Satisfiability</a:t>
            </a:r>
          </a:p>
        </p:txBody>
      </p:sp>
    </p:spTree>
    <p:extLst>
      <p:ext uri="{BB962C8B-B14F-4D97-AF65-F5344CB8AC3E}">
        <p14:creationId xmlns:p14="http://schemas.microsoft.com/office/powerpoint/2010/main" val="3432529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D219-1DEE-7C47-9F4B-C3AD3BBF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8: Logical Equivalences in Predicate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0564-4321-3F4B-86D7-26FC78BF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Equivalences</a:t>
            </a:r>
          </a:p>
          <a:p>
            <a:r>
              <a:rPr lang="en-US" dirty="0"/>
              <a:t>Negating Quantifiers</a:t>
            </a:r>
          </a:p>
          <a:p>
            <a:pPr lvl="1"/>
            <a:r>
              <a:rPr lang="en-US" dirty="0"/>
              <a:t>De Morgan’s Laws for Quantifiers</a:t>
            </a:r>
          </a:p>
        </p:txBody>
      </p:sp>
    </p:spTree>
    <p:extLst>
      <p:ext uri="{BB962C8B-B14F-4D97-AF65-F5344CB8AC3E}">
        <p14:creationId xmlns:p14="http://schemas.microsoft.com/office/powerpoint/2010/main" val="70184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76A6-0A9A-F144-8262-B35937CE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Equivalences in Predicate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FC59-54B8-F640-97B1-89990D19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statements S and T involving predicates and quantifiers are logically equivalent if and only if they have the same truth values no matter</a:t>
            </a:r>
          </a:p>
          <a:p>
            <a:pPr lvl="1"/>
            <a:r>
              <a:rPr lang="en-US" dirty="0"/>
              <a:t>Which </a:t>
            </a:r>
            <a:r>
              <a:rPr lang="en-US" b="1" dirty="0"/>
              <a:t>predicates</a:t>
            </a:r>
            <a:r>
              <a:rPr lang="en-US" dirty="0"/>
              <a:t> are substituted</a:t>
            </a:r>
          </a:p>
          <a:p>
            <a:pPr lvl="1"/>
            <a:r>
              <a:rPr lang="en-US" dirty="0"/>
              <a:t>Which is the </a:t>
            </a:r>
            <a:r>
              <a:rPr lang="en-US" b="1" dirty="0"/>
              <a:t>domain of discourse </a:t>
            </a:r>
            <a:r>
              <a:rPr lang="en-US" dirty="0"/>
              <a:t>for the variables</a:t>
            </a:r>
          </a:p>
          <a:p>
            <a:endParaRPr lang="en-US" dirty="0"/>
          </a:p>
          <a:p>
            <a:r>
              <a:rPr lang="en-US" dirty="0"/>
              <a:t>We write this as S </a:t>
            </a:r>
            <a:r>
              <a:rPr lang="en-US" dirty="0" err="1">
                <a:latin typeface="Cambria Math"/>
                <a:ea typeface="Cambria Math"/>
              </a:rPr>
              <a:t>≡ T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B61E-FAD0-AB4A-8BD0-36D8F2F3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6: Universal and Existential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0E6F-ABE8-DE44-A160-4CDE314A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Predicates</a:t>
            </a:r>
          </a:p>
          <a:p>
            <a:r>
              <a:rPr lang="en-US" dirty="0"/>
              <a:t>Propositional Functions</a:t>
            </a:r>
          </a:p>
          <a:p>
            <a:r>
              <a:rPr lang="en-US" dirty="0"/>
              <a:t>Quantifiers</a:t>
            </a:r>
          </a:p>
          <a:p>
            <a:pPr lvl="1"/>
            <a:r>
              <a:rPr lang="en-US" dirty="0"/>
              <a:t>Universal Quantifier</a:t>
            </a:r>
          </a:p>
          <a:p>
            <a:pPr lvl="1"/>
            <a:r>
              <a:rPr lang="en-US" dirty="0"/>
              <a:t>Existential Quantifier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12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7EFB-059E-9547-ABF5-3B136F5D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3076-7965-7642-8B7E-4B3DF001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</a:t>
            </a:r>
            <a:r>
              <a:rPr lang="en-US" dirty="0">
                <a:ea typeface="Cambria Math"/>
                <a:sym typeface="Symbol"/>
              </a:rPr>
              <a:t> ¬¬</a:t>
            </a:r>
            <a:r>
              <a:rPr lang="en-US" i="1" dirty="0">
                <a:ea typeface="Cambria Math"/>
                <a:sym typeface="Symbol"/>
              </a:rPr>
              <a:t>S(x) </a:t>
            </a:r>
            <a:r>
              <a:rPr lang="en-US" dirty="0">
                <a:ea typeface="Cambria Math"/>
              </a:rPr>
              <a:t>≡</a:t>
            </a:r>
            <a:r>
              <a:rPr lang="en-US" dirty="0">
                <a:ea typeface="Cambria Math"/>
                <a:sym typeface="Symbol"/>
              </a:rPr>
              <a:t> </a:t>
            </a:r>
            <a:r>
              <a:rPr lang="en-US" i="1" dirty="0">
                <a:ea typeface="Cambria Math"/>
                <a:sym typeface="Symbol"/>
              </a:rPr>
              <a:t>x S(x)</a:t>
            </a:r>
          </a:p>
          <a:p>
            <a:pPr marL="0" indent="0">
              <a:buNone/>
            </a:pPr>
            <a:endParaRPr lang="en-US" i="1" dirty="0">
              <a:ea typeface="Cambria Math"/>
              <a:sym typeface="Symbol"/>
            </a:endParaRPr>
          </a:p>
          <a:p>
            <a:pPr marL="0" indent="0">
              <a:buNone/>
            </a:pPr>
            <a:r>
              <a:rPr lang="en-US" b="1" dirty="0">
                <a:ea typeface="Cambria Math"/>
                <a:sym typeface="Symbol"/>
              </a:rPr>
              <a:t>Proof</a:t>
            </a:r>
          </a:p>
          <a:p>
            <a:pPr lvl="1"/>
            <a:r>
              <a:rPr lang="en-US" dirty="0">
                <a:ea typeface="Cambria Math"/>
                <a:sym typeface="Symbol"/>
              </a:rPr>
              <a:t>because in propositional logic  </a:t>
            </a:r>
            <a:r>
              <a:rPr lang="en-US" i="1" dirty="0">
                <a:ea typeface="Cambria Math"/>
                <a:sym typeface="Symbol"/>
              </a:rPr>
              <a:t>¬¬S(x) </a:t>
            </a:r>
            <a:r>
              <a:rPr lang="en-US" i="1" dirty="0">
                <a:ea typeface="Cambria Math"/>
              </a:rPr>
              <a:t>≡ S</a:t>
            </a:r>
            <a:r>
              <a:rPr lang="en-US" i="1" dirty="0">
                <a:ea typeface="Cambria Math"/>
                <a:sym typeface="Symbol"/>
              </a:rPr>
              <a:t>(x)</a:t>
            </a:r>
          </a:p>
          <a:p>
            <a:pPr lvl="1"/>
            <a:r>
              <a:rPr lang="en-US" dirty="0">
                <a:ea typeface="Cambria Math"/>
                <a:sym typeface="Symbol"/>
              </a:rPr>
              <a:t>Independent of the choice of </a:t>
            </a:r>
            <a:r>
              <a:rPr lang="en-US" i="1" dirty="0">
                <a:ea typeface="Cambria Math"/>
                <a:sym typeface="Symbol"/>
              </a:rPr>
              <a:t>S </a:t>
            </a:r>
            <a:r>
              <a:rPr lang="en-US" dirty="0">
                <a:ea typeface="Cambria Math"/>
                <a:sym typeface="Symbol"/>
              </a:rPr>
              <a:t>and</a:t>
            </a:r>
            <a:r>
              <a:rPr lang="en-US" i="1" dirty="0">
                <a:ea typeface="Cambria Math"/>
                <a:sym typeface="Symbol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7128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E04-844F-1144-B37E-4790A6B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2E10-97D9-994D-A041-F2364CEE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(P(x) </a:t>
            </a:r>
            <a:r>
              <a:rPr lang="en-US" dirty="0">
                <a:ea typeface="Cambria Math"/>
              </a:rPr>
              <a:t>∧ </a:t>
            </a:r>
            <a:r>
              <a:rPr lang="en-US" i="1" dirty="0">
                <a:ea typeface="Cambria Math"/>
                <a:sym typeface="Symbol"/>
              </a:rPr>
              <a:t>Q(x)) </a:t>
            </a:r>
            <a:r>
              <a:rPr lang="en-US" dirty="0">
                <a:ea typeface="Cambria Math"/>
              </a:rPr>
              <a:t>≡</a:t>
            </a:r>
            <a:r>
              <a:rPr lang="en-US" dirty="0">
                <a:ea typeface="Cambria Math"/>
                <a:sym typeface="Symbol"/>
              </a:rPr>
              <a:t> </a:t>
            </a:r>
            <a:r>
              <a:rPr lang="en-US" i="1" dirty="0">
                <a:ea typeface="Cambria Math"/>
                <a:sym typeface="Symbol"/>
              </a:rPr>
              <a:t>x P(x) </a:t>
            </a:r>
            <a:r>
              <a:rPr lang="en-US" dirty="0">
                <a:ea typeface="Cambria Math"/>
              </a:rPr>
              <a:t>∧ </a:t>
            </a: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Q(x) </a:t>
            </a:r>
            <a:endParaRPr lang="en-US"/>
          </a:p>
          <a:p>
            <a:pPr marL="0" indent="0">
              <a:buNone/>
            </a:pPr>
            <a:r>
              <a:rPr lang="en-US" b="1"/>
              <a:t>Proof:</a:t>
            </a:r>
          </a:p>
          <a:p>
            <a:pPr marL="514350" indent="-514350">
              <a:buAutoNum type="arabicPeriod"/>
            </a:pPr>
            <a:r>
              <a:rPr lang="en-US"/>
              <a:t>If </a:t>
            </a: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(P(x) </a:t>
            </a:r>
            <a:r>
              <a:rPr lang="en-US" dirty="0">
                <a:ea typeface="Cambria Math"/>
              </a:rPr>
              <a:t>∧ </a:t>
            </a:r>
            <a:r>
              <a:rPr lang="en-US" i="1" dirty="0">
                <a:ea typeface="Cambria Math"/>
                <a:sym typeface="Symbol"/>
              </a:rPr>
              <a:t>Q(x)) is true, then </a:t>
            </a: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P(x) </a:t>
            </a:r>
            <a:r>
              <a:rPr lang="en-US" dirty="0">
                <a:ea typeface="Cambria Math"/>
              </a:rPr>
              <a:t>∧ </a:t>
            </a: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Q(x) </a:t>
            </a:r>
          </a:p>
          <a:p>
            <a:pPr lvl="1"/>
            <a:r>
              <a:rPr lang="en-US" i="1" dirty="0">
                <a:ea typeface="Cambria Math"/>
                <a:sym typeface="Symbol"/>
              </a:rPr>
              <a:t>If a is in the domain, then P(a) and Q(a) true</a:t>
            </a:r>
          </a:p>
          <a:p>
            <a:pPr lvl="1"/>
            <a:r>
              <a:rPr lang="en-US" i="1" dirty="0">
                <a:ea typeface="Cambria Math"/>
                <a:sym typeface="Symbol"/>
              </a:rPr>
              <a:t>Since P(a) and Q(a) true for every element a in the domain, </a:t>
            </a: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P(x) and </a:t>
            </a: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Q(x) are true</a:t>
            </a:r>
          </a:p>
          <a:p>
            <a:pPr lvl="1"/>
            <a:r>
              <a:rPr lang="en-US" i="1" dirty="0">
                <a:ea typeface="Cambria Math"/>
                <a:sym typeface="Symbol"/>
              </a:rPr>
              <a:t>Therefore </a:t>
            </a: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P(x) </a:t>
            </a:r>
            <a:r>
              <a:rPr lang="en-US" dirty="0">
                <a:ea typeface="Cambria Math"/>
              </a:rPr>
              <a:t>∧ </a:t>
            </a: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Q(x) is 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ea typeface="Cambria Math"/>
                <a:sym typeface="Symbol"/>
              </a:rPr>
              <a:t>If </a:t>
            </a:r>
            <a:r>
              <a:rPr lang="en-US" i="1" dirty="0">
                <a:ea typeface="Cambria Math"/>
                <a:sym typeface="Symbol"/>
              </a:rPr>
              <a:t>x P(x) </a:t>
            </a:r>
            <a:r>
              <a:rPr lang="en-US" dirty="0">
                <a:ea typeface="Cambria Math"/>
              </a:rPr>
              <a:t>∧ </a:t>
            </a: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Q(x) is true, then </a:t>
            </a: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(P(x) </a:t>
            </a:r>
            <a:r>
              <a:rPr lang="en-US" dirty="0">
                <a:ea typeface="Cambria Math"/>
              </a:rPr>
              <a:t>∧ </a:t>
            </a:r>
            <a:r>
              <a:rPr lang="en-US" i="1" dirty="0">
                <a:ea typeface="Cambria Math"/>
                <a:sym typeface="Symbol"/>
              </a:rPr>
              <a:t>Q(x))</a:t>
            </a:r>
          </a:p>
          <a:p>
            <a:pPr lvl="1"/>
            <a:r>
              <a:rPr lang="en-US" i="1" dirty="0">
                <a:ea typeface="Cambria Math"/>
                <a:sym typeface="Symbol"/>
              </a:rPr>
              <a:t>If a is in the domain, then P(a) and Q(a) true</a:t>
            </a:r>
          </a:p>
          <a:p>
            <a:pPr lvl="1"/>
            <a:r>
              <a:rPr lang="en-US" i="1" dirty="0">
                <a:ea typeface="Cambria Math"/>
                <a:sym typeface="Symbol"/>
              </a:rPr>
              <a:t>Therefore for a P(a) </a:t>
            </a:r>
            <a:r>
              <a:rPr lang="en-US" dirty="0">
                <a:ea typeface="Cambria Math"/>
              </a:rPr>
              <a:t>∧ </a:t>
            </a:r>
            <a:r>
              <a:rPr lang="en-US" i="1" dirty="0">
                <a:ea typeface="Cambria Math"/>
                <a:sym typeface="Symbol"/>
              </a:rPr>
              <a:t>Q(a) is true</a:t>
            </a:r>
          </a:p>
          <a:p>
            <a:pPr lvl="1"/>
            <a:r>
              <a:rPr lang="en-US" i="1" dirty="0">
                <a:ea typeface="Cambria Math"/>
                <a:sym typeface="Symbol"/>
              </a:rPr>
              <a:t>Therefore </a:t>
            </a:r>
            <a:r>
              <a:rPr lang="en-US" dirty="0">
                <a:ea typeface="Cambria Math"/>
                <a:sym typeface="Symbol"/>
              </a:rPr>
              <a:t></a:t>
            </a:r>
            <a:r>
              <a:rPr lang="en-US" i="1" dirty="0">
                <a:ea typeface="Cambria Math"/>
                <a:sym typeface="Symbol"/>
              </a:rPr>
              <a:t>x (P(x) </a:t>
            </a:r>
            <a:r>
              <a:rPr lang="en-US" dirty="0">
                <a:ea typeface="Cambria Math"/>
              </a:rPr>
              <a:t>∧ </a:t>
            </a:r>
            <a:r>
              <a:rPr lang="en-US" i="1" dirty="0">
                <a:ea typeface="Cambria Math"/>
                <a:sym typeface="Symbol"/>
              </a:rPr>
              <a:t>Q(x)) </a:t>
            </a:r>
          </a:p>
          <a:p>
            <a:pPr marL="514350" indent="-514350">
              <a:buAutoNum type="arabicPeriod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26181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DE6D-0267-A942-BE70-B222445C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Quantifiers over Connectives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F839-49CE-C143-87E9-119372B2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have seen a valid equivalence </a:t>
            </a:r>
          </a:p>
          <a:p>
            <a:pPr marL="0" indent="0">
              <a:buNone/>
            </a:pPr>
            <a:r>
              <a:rPr lang="en-US" dirty="0"/>
              <a:t>Can you always distribute quantifiers over logical connectives?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</a:t>
            </a:r>
            <a:r>
              <a:rPr lang="en-US" dirty="0"/>
              <a:t>: No!  Counterexample: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P(x) := “x is a reptile” and Q(x) := “x has feet” with the domain of discourse being all animals. </a:t>
            </a:r>
          </a:p>
          <a:p>
            <a:pPr marL="0" indent="0">
              <a:buNone/>
            </a:pPr>
            <a:r>
              <a:rPr lang="en-US" dirty="0"/>
              <a:t>Then the left side is false, because there are some reptiles that do not have feet.  </a:t>
            </a:r>
          </a:p>
          <a:p>
            <a:pPr marL="0" indent="0">
              <a:buNone/>
            </a:pPr>
            <a:r>
              <a:rPr lang="en-US" dirty="0"/>
              <a:t>But the right side is true since not all animals are reptiles.</a:t>
            </a:r>
          </a:p>
          <a:p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23BD516C-61EB-E84A-B40A-1C2E011485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932364" y="1867195"/>
            <a:ext cx="5547531" cy="346075"/>
          </a:xfrm>
          <a:prstGeom prst="rect">
            <a:avLst/>
          </a:prstGeom>
        </p:spPr>
      </p:pic>
      <p:pic>
        <p:nvPicPr>
          <p:cNvPr id="5" name="Picture 4" descr="addin_tmp.png">
            <a:extLst>
              <a:ext uri="{FF2B5EF4-FFF2-40B4-BE49-F238E27FC236}">
                <a16:creationId xmlns:a16="http://schemas.microsoft.com/office/drawing/2014/main" id="{A4E7DE98-AEAC-3048-8157-704B44C558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85529" y="3210133"/>
            <a:ext cx="5827666" cy="344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AFDB4-0416-FB4B-859B-34E15D706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5579" y="5573914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Negating Quantified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ea typeface="Cambria Math"/>
                <a:sym typeface="Symbol"/>
              </a:rPr>
              <a:t>¬</a:t>
            </a:r>
            <a:r>
              <a:rPr lang="en-US" i="1" dirty="0">
                <a:ea typeface="Cambria Math" pitchFamily="18" charset="0"/>
                <a:sym typeface="Symbol"/>
              </a:rPr>
              <a:t>x P(x) </a:t>
            </a:r>
            <a:r>
              <a:rPr lang="en-US" dirty="0">
                <a:ea typeface="Cambria Math"/>
              </a:rPr>
              <a:t>≡</a:t>
            </a:r>
            <a:r>
              <a:rPr lang="en-US" dirty="0">
                <a:ea typeface="Cambria Math" pitchFamily="18" charset="0"/>
                <a:sym typeface="Symbol"/>
              </a:rPr>
              <a:t> </a:t>
            </a:r>
            <a:r>
              <a:rPr lang="en-US" i="1" dirty="0">
                <a:ea typeface="Cambria Math" pitchFamily="18" charset="0"/>
                <a:sym typeface="Symbol"/>
              </a:rPr>
              <a:t>x </a:t>
            </a:r>
            <a:r>
              <a:rPr lang="en-US" i="1" dirty="0">
                <a:ea typeface="Cambria Math"/>
                <a:sym typeface="Symbol"/>
              </a:rPr>
              <a:t>¬</a:t>
            </a:r>
            <a:r>
              <a:rPr lang="en-US" i="1" dirty="0">
                <a:ea typeface="Cambria Math" pitchFamily="18" charset="0"/>
                <a:sym typeface="Symbol"/>
              </a:rPr>
              <a:t>P(x)</a:t>
            </a:r>
            <a:endParaRPr lang="en-US" dirty="0">
              <a:ea typeface="Cambria Math" pitchFamily="18" charset="0"/>
              <a:sym typeface="Symbol"/>
            </a:endParaRPr>
          </a:p>
          <a:p>
            <a:pPr marL="0" indent="0">
              <a:buNone/>
            </a:pPr>
            <a:r>
              <a:rPr lang="en-US" b="1" dirty="0"/>
              <a:t>Proof:</a:t>
            </a:r>
          </a:p>
          <a:p>
            <a:r>
              <a:rPr lang="en-US" i="1" dirty="0">
                <a:ea typeface="Cambria Math"/>
                <a:sym typeface="Symbol"/>
              </a:rPr>
              <a:t>¬</a:t>
            </a:r>
            <a:r>
              <a:rPr lang="en-US" i="1" dirty="0">
                <a:ea typeface="Cambria Math" pitchFamily="18" charset="0"/>
                <a:sym typeface="Symbol"/>
              </a:rPr>
              <a:t>x P(x) true iff x P(x) false</a:t>
            </a:r>
          </a:p>
          <a:p>
            <a:r>
              <a:rPr lang="en-US" i="1" dirty="0">
                <a:ea typeface="Cambria Math" pitchFamily="18" charset="0"/>
                <a:sym typeface="Symbol"/>
              </a:rPr>
              <a:t>x P(x) false iff there is an element a in the domain where P(a) is false</a:t>
            </a:r>
          </a:p>
          <a:p>
            <a:r>
              <a:rPr lang="en-US" i="1" dirty="0">
                <a:ea typeface="Cambria Math" pitchFamily="18" charset="0"/>
                <a:sym typeface="Symbol"/>
              </a:rPr>
              <a:t>P(a) false iff </a:t>
            </a:r>
            <a:r>
              <a:rPr lang="en-US" i="1" dirty="0">
                <a:ea typeface="Cambria Math"/>
                <a:sym typeface="Symbol"/>
              </a:rPr>
              <a:t>¬</a:t>
            </a:r>
            <a:r>
              <a:rPr lang="en-US" i="1" dirty="0">
                <a:ea typeface="Cambria Math" pitchFamily="18" charset="0"/>
                <a:sym typeface="Symbol"/>
              </a:rPr>
              <a:t>P(a) true</a:t>
            </a:r>
          </a:p>
          <a:p>
            <a:r>
              <a:rPr lang="en-US" i="1" dirty="0">
                <a:ea typeface="Cambria Math"/>
                <a:sym typeface="Symbol"/>
              </a:rPr>
              <a:t>¬</a:t>
            </a:r>
            <a:r>
              <a:rPr lang="en-US" i="1" dirty="0">
                <a:ea typeface="Cambria Math" pitchFamily="18" charset="0"/>
                <a:sym typeface="Symbol"/>
              </a:rPr>
              <a:t>P(a) true iff x </a:t>
            </a:r>
            <a:r>
              <a:rPr lang="en-US" i="1" dirty="0">
                <a:ea typeface="Cambria Math"/>
                <a:sym typeface="Symbol"/>
              </a:rPr>
              <a:t>¬</a:t>
            </a:r>
            <a:r>
              <a:rPr lang="en-US" i="1" dirty="0">
                <a:ea typeface="Cambria Math" pitchFamily="18" charset="0"/>
                <a:sym typeface="Symbol"/>
              </a:rPr>
              <a:t>P(x) is true</a:t>
            </a:r>
            <a:endParaRPr lang="en-US" dirty="0">
              <a:ea typeface="Cambria Math" pitchFamily="18" charset="0"/>
              <a:sym typeface="Symbol"/>
            </a:endParaRP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69AB08-AFD4-F943-A3CD-A56CDA81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49" y="5047348"/>
            <a:ext cx="7969251" cy="18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0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7329-508D-A841-8BE9-0DDA24E0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6733-2781-3C4D-B1EC-3155DED9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able20.jpg">
            <a:extLst>
              <a:ext uri="{FF2B5EF4-FFF2-40B4-BE49-F238E27FC236}">
                <a16:creationId xmlns:a16="http://schemas.microsoft.com/office/drawing/2014/main" id="{C19B73CC-ECE7-A840-B0CA-3810DE4B7B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399" y="2438400"/>
            <a:ext cx="9187607" cy="22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36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1857-D521-5843-9859-60F6632C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called De Morgan’s law?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4D56-9A7B-1E44-B1D8-90AFAE22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a finite domain, e.g. U consists of 1,2,3</a:t>
            </a:r>
          </a:p>
          <a:p>
            <a:endParaRPr lang="en-US"/>
          </a:p>
          <a:p>
            <a:r>
              <a:rPr lang="en-US" i="1" dirty="0">
                <a:ea typeface="Cambria Math" pitchFamily="18" charset="0"/>
                <a:sym typeface="Symbol"/>
              </a:rPr>
              <a:t> x P(x) </a:t>
            </a:r>
            <a:r>
              <a:rPr lang="en-US" dirty="0">
                <a:ea typeface="Cambria Math" pitchFamily="18" charset="0"/>
                <a:sym typeface="Symbol"/>
              </a:rPr>
              <a:t>is equivalent to </a:t>
            </a:r>
            <a:r>
              <a:rPr lang="en-US" i="1" dirty="0">
                <a:ea typeface="Cambria Math" pitchFamily="18" charset="0"/>
                <a:sym typeface="Symbol"/>
              </a:rPr>
              <a:t>P(1) </a:t>
            </a:r>
            <a:r>
              <a:rPr lang="en-US" i="1" dirty="0">
                <a:ea typeface="Cambria Math" pitchFamily="18" charset="0"/>
              </a:rPr>
              <a:t>∨ P(2) ∨ P(3)</a:t>
            </a:r>
          </a:p>
          <a:p>
            <a:r>
              <a:rPr lang="en-US" dirty="0">
                <a:ea typeface="Cambria Math" pitchFamily="18" charset="0"/>
                <a:sym typeface="Symbol"/>
              </a:rPr>
              <a:t>Thus </a:t>
            </a:r>
            <a:r>
              <a:rPr lang="en-US" i="1" dirty="0">
                <a:ea typeface="Cambria Math"/>
              </a:rPr>
              <a:t>¬</a:t>
            </a:r>
            <a:r>
              <a:rPr lang="en-US" i="1" dirty="0">
                <a:ea typeface="Cambria Math" pitchFamily="18" charset="0"/>
                <a:sym typeface="Symbol"/>
              </a:rPr>
              <a:t>  x P(x) </a:t>
            </a:r>
            <a:r>
              <a:rPr lang="en-US" dirty="0">
                <a:ea typeface="Cambria Math" pitchFamily="18" charset="0"/>
                <a:sym typeface="Symbol"/>
              </a:rPr>
              <a:t>is equivalent to </a:t>
            </a:r>
            <a:r>
              <a:rPr lang="en-US" i="1" dirty="0">
                <a:ea typeface="Cambria Math"/>
              </a:rPr>
              <a:t>¬</a:t>
            </a:r>
            <a:r>
              <a:rPr lang="en-US" i="1" dirty="0">
                <a:ea typeface="Cambria Math" pitchFamily="18" charset="0"/>
                <a:sym typeface="Symbol"/>
              </a:rPr>
              <a:t>(P(1) </a:t>
            </a:r>
            <a:r>
              <a:rPr lang="en-US" i="1" dirty="0">
                <a:ea typeface="Cambria Math" pitchFamily="18" charset="0"/>
              </a:rPr>
              <a:t>∨ P(2) ∨ P(3))</a:t>
            </a:r>
          </a:p>
          <a:p>
            <a:r>
              <a:rPr lang="en-US" dirty="0">
                <a:ea typeface="Cambria Math" pitchFamily="18" charset="0"/>
              </a:rPr>
              <a:t>Applying De Morgan’s law, this is equivalent to </a:t>
            </a:r>
            <a:r>
              <a:rPr lang="en-US" i="1" dirty="0">
                <a:ea typeface="Cambria Math"/>
              </a:rPr>
              <a:t>¬P(1) </a:t>
            </a:r>
            <a:r>
              <a:rPr lang="en-US" i="1" dirty="0">
                <a:ea typeface="Cambria Math" pitchFamily="18" charset="0"/>
              </a:rPr>
              <a:t>∧ </a:t>
            </a:r>
            <a:r>
              <a:rPr lang="en-US" i="1" dirty="0">
                <a:ea typeface="Cambria Math"/>
              </a:rPr>
              <a:t>¬ </a:t>
            </a:r>
            <a:r>
              <a:rPr lang="en-US" i="1" dirty="0">
                <a:ea typeface="Cambria Math" pitchFamily="18" charset="0"/>
              </a:rPr>
              <a:t>P(2) ∧ </a:t>
            </a:r>
            <a:r>
              <a:rPr lang="en-US" i="1" dirty="0">
                <a:ea typeface="Cambria Math"/>
              </a:rPr>
              <a:t>¬ </a:t>
            </a:r>
            <a:r>
              <a:rPr lang="en-US" i="1" dirty="0">
                <a:ea typeface="Cambria Math" pitchFamily="18" charset="0"/>
              </a:rPr>
              <a:t>P(3)</a:t>
            </a:r>
          </a:p>
          <a:p>
            <a:r>
              <a:rPr lang="en-US" dirty="0">
                <a:ea typeface="Cambria Math" pitchFamily="18" charset="0"/>
              </a:rPr>
              <a:t>Which is equivalent to </a:t>
            </a:r>
            <a:r>
              <a:rPr lang="en-US" i="1" dirty="0">
                <a:ea typeface="Cambria Math" pitchFamily="18" charset="0"/>
                <a:sym typeface="Symbol"/>
              </a:rPr>
              <a:t> x </a:t>
            </a:r>
            <a:r>
              <a:rPr lang="en-US" i="1" dirty="0">
                <a:ea typeface="Cambria Math"/>
                <a:sym typeface="Symbol"/>
              </a:rPr>
              <a:t>¬</a:t>
            </a:r>
            <a:r>
              <a:rPr lang="en-US" i="1" dirty="0">
                <a:ea typeface="Cambria Math" pitchFamily="18" charset="0"/>
                <a:sym typeface="Symbol"/>
              </a:rPr>
              <a:t>P(x) </a:t>
            </a:r>
            <a:r>
              <a:rPr lang="en-US" dirty="0">
                <a:ea typeface="Cambria Math" pitchFamily="18" charset="0"/>
                <a:sym typeface="Symbol"/>
              </a:rPr>
              <a:t>in the domain U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30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2430-D3DA-084B-8563-B89E5C45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54CD-B0CE-0F48-BCE1-6BD7DD66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Logical Equivalences in Predicate Logic</a:t>
            </a:r>
          </a:p>
          <a:p>
            <a:r>
              <a:rPr lang="en-US"/>
              <a:t>Proofs of Logical Equivalences</a:t>
            </a:r>
          </a:p>
          <a:p>
            <a:r>
              <a:rPr lang="en-US"/>
              <a:t>Distribution of Quantifiers over Logical Connectives</a:t>
            </a:r>
          </a:p>
          <a:p>
            <a:r>
              <a:rPr lang="en-US"/>
              <a:t>Negation of Quantifiers</a:t>
            </a:r>
          </a:p>
          <a:p>
            <a:r>
              <a:rPr lang="en-US" dirty="0"/>
              <a:t>De Morgan’s Laws for Quantifiers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9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D92420-2E8F-0244-927E-D0A2BD888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B424D24-196A-F04C-AD2D-5C742AE52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1.5</a:t>
            </a:r>
          </a:p>
        </p:txBody>
      </p:sp>
    </p:spTree>
    <p:extLst>
      <p:ext uri="{BB962C8B-B14F-4D97-AF65-F5344CB8AC3E}">
        <p14:creationId xmlns:p14="http://schemas.microsoft.com/office/powerpoint/2010/main" val="2484245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D219-1DEE-7C47-9F4B-C3AD3BBF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9: Nested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0564-4321-3F4B-86D7-26FC78BF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</p:spTree>
    <p:extLst>
      <p:ext uri="{BB962C8B-B14F-4D97-AF65-F5344CB8AC3E}">
        <p14:creationId xmlns:p14="http://schemas.microsoft.com/office/powerpoint/2010/main" val="3017827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Nested quantifiers are often necessary to express the meaning of sentences in natural language as well as important concepts in computer science and mathematics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“Every real number has an inverse” is</a:t>
            </a:r>
          </a:p>
          <a:p>
            <a:pPr>
              <a:buNone/>
            </a:pPr>
            <a:r>
              <a:rPr lang="en-US" i="1" dirty="0">
                <a:ea typeface="Cambria Math" pitchFamily="18" charset="0"/>
                <a:sym typeface="Symbol"/>
              </a:rPr>
              <a:t>        	x 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y(x + y = 0</a:t>
            </a:r>
            <a:r>
              <a:rPr lang="en-US" i="1" dirty="0">
                <a:ea typeface="Cambria Math"/>
                <a:sym typeface="Symbol"/>
              </a:rPr>
              <a:t>) </a:t>
            </a:r>
          </a:p>
          <a:p>
            <a:pPr>
              <a:buNone/>
            </a:pPr>
            <a:r>
              <a:rPr lang="en-US" i="1" dirty="0">
                <a:ea typeface="Cambria Math"/>
                <a:sym typeface="Symbol"/>
              </a:rPr>
              <a:t>      	</a:t>
            </a:r>
            <a:r>
              <a:rPr lang="en-US" dirty="0">
                <a:ea typeface="Cambria Math"/>
                <a:sym typeface="Symbol"/>
              </a:rPr>
              <a:t>where the domains of x and y are the real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1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Propositional Logic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we have: </a:t>
            </a:r>
          </a:p>
          <a:p>
            <a:pPr lvl="1">
              <a:buNone/>
            </a:pPr>
            <a:r>
              <a:rPr lang="en-US" dirty="0"/>
              <a:t>“All men are mortal.”</a:t>
            </a:r>
          </a:p>
          <a:p>
            <a:pPr lvl="1">
              <a:buNone/>
            </a:pPr>
            <a:r>
              <a:rPr lang="en-US" dirty="0"/>
              <a:t>“Socrates is a man.”</a:t>
            </a:r>
          </a:p>
          <a:p>
            <a:pPr marL="0" indent="0">
              <a:buNone/>
            </a:pPr>
            <a:r>
              <a:rPr lang="en-US" dirty="0"/>
              <a:t>Does it follow that “Socrates is mortal?”</a:t>
            </a:r>
          </a:p>
          <a:p>
            <a:endParaRPr lang="en-US" dirty="0"/>
          </a:p>
          <a:p>
            <a:r>
              <a:rPr lang="en-US" dirty="0"/>
              <a:t>This inference cannot be expressed in propositional logic!</a:t>
            </a:r>
          </a:p>
          <a:p>
            <a:r>
              <a:rPr lang="en-US" dirty="0"/>
              <a:t>We need a language that talks about objects, their properties, and their relations</a:t>
            </a:r>
          </a:p>
        </p:txBody>
      </p:sp>
    </p:spTree>
    <p:extLst>
      <p:ext uri="{BB962C8B-B14F-4D97-AF65-F5344CB8AC3E}">
        <p14:creationId xmlns:p14="http://schemas.microsoft.com/office/powerpoint/2010/main" val="2241299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973F-8D81-8540-BA65-816889FA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Propositional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01F3-B18A-DA4E-AA3E-20CBA036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think of nested propositional functions</a:t>
            </a:r>
          </a:p>
          <a:p>
            <a:pPr lvl="1">
              <a:buNone/>
            </a:pPr>
            <a:endParaRPr lang="en-US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i="1" dirty="0">
                <a:ea typeface="Cambria Math" pitchFamily="18" charset="0"/>
                <a:sym typeface="Symbol"/>
              </a:rPr>
              <a:t>x 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y(x + y = 0</a:t>
            </a:r>
            <a:r>
              <a:rPr lang="en-US" i="1" dirty="0">
                <a:ea typeface="Cambria Math"/>
                <a:sym typeface="Symbol"/>
              </a:rPr>
              <a:t>)  </a:t>
            </a:r>
            <a:r>
              <a:rPr lang="en-US" dirty="0">
                <a:ea typeface="Cambria Math"/>
                <a:sym typeface="Symbol"/>
              </a:rPr>
              <a:t>can be viewed as </a:t>
            </a:r>
            <a:r>
              <a:rPr lang="en-US" i="1" dirty="0">
                <a:ea typeface="Cambria Math" pitchFamily="18" charset="0"/>
                <a:sym typeface="Symbol"/>
              </a:rPr>
              <a:t>x Q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>
                <a:ea typeface="Cambria Math" pitchFamily="18" charset="0"/>
                <a:sym typeface="Symbol"/>
              </a:rPr>
              <a:t>) </a:t>
            </a:r>
          </a:p>
          <a:p>
            <a:pPr lvl="1">
              <a:buNone/>
            </a:pPr>
            <a:endParaRPr lang="en-US" dirty="0"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dirty="0">
                <a:ea typeface="Cambria Math"/>
                <a:sym typeface="Symbol"/>
              </a:rPr>
              <a:t>where </a:t>
            </a:r>
            <a:r>
              <a:rPr lang="en-US" i="1" dirty="0">
                <a:ea typeface="Cambria Math" pitchFamily="18" charset="0"/>
                <a:sym typeface="Symbol"/>
              </a:rPr>
              <a:t>Q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x</a:t>
            </a:r>
            <a:r>
              <a:rPr lang="en-US" dirty="0">
                <a:ea typeface="Cambria Math" pitchFamily="18" charset="0"/>
                <a:sym typeface="Symbol"/>
              </a:rPr>
              <a:t>) </a:t>
            </a:r>
            <a:r>
              <a:rPr lang="en-US" dirty="0">
                <a:ea typeface="Cambria Math"/>
                <a:sym typeface="Symbol"/>
              </a:rPr>
              <a:t>:=  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y P(x, y) 		note: 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y P(x, y)  has an unbound variable!</a:t>
            </a:r>
          </a:p>
          <a:p>
            <a:pPr lvl="1">
              <a:buNone/>
            </a:pPr>
            <a:endParaRPr lang="en-US" i="1" dirty="0"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dirty="0">
                <a:ea typeface="Cambria Math" pitchFamily="18" charset="0"/>
                <a:sym typeface="Symbol"/>
              </a:rPr>
              <a:t>and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where </a:t>
            </a:r>
            <a:r>
              <a:rPr lang="en-US" i="1" dirty="0">
                <a:ea typeface="Cambria Math" pitchFamily="18" charset="0"/>
                <a:sym typeface="Symbol"/>
              </a:rPr>
              <a:t>P(x, y) := (x + y = 0)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54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ordering of quantifiers is critical!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Examples</a:t>
            </a:r>
            <a:r>
              <a:rPr lang="en-US" dirty="0"/>
              <a:t>: Assume that </a:t>
            </a:r>
            <a:r>
              <a:rPr lang="en-US" i="1" dirty="0">
                <a:ea typeface="Cambria Math" pitchFamily="18" charset="0"/>
              </a:rPr>
              <a:t>U</a:t>
            </a:r>
            <a:r>
              <a:rPr lang="en-US" dirty="0"/>
              <a:t>  is the real numbers.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 </a:t>
            </a:r>
            <a:r>
              <a:rPr lang="en-US" i="1" dirty="0">
                <a:ea typeface="Cambria Math" pitchFamily="18" charset="0"/>
              </a:rPr>
              <a:t>P(</a:t>
            </a:r>
            <a:r>
              <a:rPr lang="en-US" i="1" dirty="0" err="1">
                <a:ea typeface="Cambria Math" pitchFamily="18" charset="0"/>
              </a:rPr>
              <a:t>x,y</a:t>
            </a:r>
            <a:r>
              <a:rPr lang="en-US" i="1" dirty="0">
                <a:ea typeface="Cambria Math" pitchFamily="18" charset="0"/>
              </a:rPr>
              <a:t>) </a:t>
            </a:r>
            <a:r>
              <a:rPr lang="en-US" dirty="0"/>
              <a:t>be the statement “</a:t>
            </a:r>
            <a:r>
              <a:rPr lang="en-US" i="1" dirty="0">
                <a:ea typeface="Cambria Math" pitchFamily="18" charset="0"/>
              </a:rPr>
              <a:t>x + y = y + x</a:t>
            </a:r>
            <a:r>
              <a:rPr lang="en-US" dirty="0"/>
              <a:t>.” </a:t>
            </a:r>
            <a:br>
              <a:rPr lang="en-US" dirty="0"/>
            </a:br>
            <a:r>
              <a:rPr lang="en-US" dirty="0"/>
              <a:t>Then </a:t>
            </a:r>
            <a:r>
              <a:rPr lang="en-US" i="1" dirty="0">
                <a:ea typeface="Cambria Math" pitchFamily="18" charset="0"/>
                <a:sym typeface="Symbol"/>
              </a:rPr>
              <a:t>x</a:t>
            </a:r>
            <a:r>
              <a:rPr lang="en-US" i="1" dirty="0" err="1">
                <a:ea typeface="Cambria Math" pitchFamily="18" charset="0"/>
                <a:sym typeface="Symbol"/>
              </a:rPr>
              <a:t>y P</a:t>
            </a:r>
            <a:r>
              <a:rPr lang="en-US" i="1" dirty="0"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x,y</a:t>
            </a:r>
            <a:r>
              <a:rPr lang="en-US" i="1" dirty="0">
                <a:ea typeface="Cambria Math" pitchFamily="18" charset="0"/>
                <a:sym typeface="Symbol"/>
              </a:rPr>
              <a:t>)  </a:t>
            </a:r>
            <a:r>
              <a:rPr lang="en-US" dirty="0">
                <a:ea typeface="Cambria Math" pitchFamily="18" charset="0"/>
                <a:sym typeface="Symbol"/>
              </a:rPr>
              <a:t>and</a:t>
            </a:r>
            <a:r>
              <a:rPr lang="en-US" i="1" dirty="0">
                <a:ea typeface="Cambria Math" pitchFamily="18" charset="0"/>
                <a:sym typeface="Symbol"/>
              </a:rPr>
              <a:t>y</a:t>
            </a:r>
            <a:r>
              <a:rPr lang="en-US" i="1" dirty="0" err="1">
                <a:ea typeface="Cambria Math" pitchFamily="18" charset="0"/>
                <a:sym typeface="Symbol"/>
              </a:rPr>
              <a:t>x P</a:t>
            </a:r>
            <a:r>
              <a:rPr lang="en-US" i="1" dirty="0"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x,y</a:t>
            </a:r>
            <a:r>
              <a:rPr lang="en-US" i="1" dirty="0">
                <a:ea typeface="Cambria Math" pitchFamily="18" charset="0"/>
                <a:sym typeface="Symbol"/>
              </a:rPr>
              <a:t>) </a:t>
            </a:r>
            <a:r>
              <a:rPr lang="en-US" dirty="0">
                <a:ea typeface="Cambria Math" pitchFamily="18" charset="0"/>
                <a:sym typeface="Symbol"/>
              </a:rPr>
              <a:t>have the same truth value.</a:t>
            </a:r>
            <a:br>
              <a:rPr lang="en-US" dirty="0">
                <a:ea typeface="Cambria Math" pitchFamily="18" charset="0"/>
                <a:sym typeface="Symbol"/>
              </a:rPr>
            </a:br>
            <a:endParaRPr lang="en-US" dirty="0">
              <a:ea typeface="Cambria Math" pitchFamily="18" charset="0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 </a:t>
            </a:r>
            <a:r>
              <a:rPr lang="en-US" i="1" dirty="0">
                <a:ea typeface="Cambria Math" pitchFamily="18" charset="0"/>
              </a:rPr>
              <a:t>Q(</a:t>
            </a:r>
            <a:r>
              <a:rPr lang="en-US" i="1" dirty="0" err="1">
                <a:ea typeface="Cambria Math" pitchFamily="18" charset="0"/>
              </a:rPr>
              <a:t>x,y</a:t>
            </a:r>
            <a:r>
              <a:rPr lang="en-US" i="1" dirty="0">
                <a:ea typeface="Cambria Math" pitchFamily="18" charset="0"/>
              </a:rPr>
              <a:t>) </a:t>
            </a:r>
            <a:r>
              <a:rPr lang="en-US" dirty="0"/>
              <a:t>be the statement “</a:t>
            </a:r>
            <a:r>
              <a:rPr lang="en-US" i="1" dirty="0">
                <a:ea typeface="Cambria Math" pitchFamily="18" charset="0"/>
              </a:rPr>
              <a:t>x + y =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.” </a:t>
            </a:r>
            <a:br>
              <a:rPr lang="en-US" dirty="0"/>
            </a:br>
            <a:r>
              <a:rPr lang="en-US" dirty="0"/>
              <a:t>Then </a:t>
            </a:r>
            <a:r>
              <a:rPr lang="en-US" i="1" dirty="0">
                <a:ea typeface="Cambria Math" pitchFamily="18" charset="0"/>
                <a:sym typeface="Symbol"/>
              </a:rPr>
              <a:t>x </a:t>
            </a:r>
            <a:r>
              <a:rPr lang="en-US" dirty="0">
                <a:sym typeface="Symbol"/>
              </a:rPr>
              <a:t></a:t>
            </a:r>
            <a:r>
              <a:rPr lang="en-US" i="1" dirty="0" err="1">
                <a:ea typeface="Cambria Math" pitchFamily="18" charset="0"/>
                <a:sym typeface="Symbol"/>
              </a:rPr>
              <a:t>y Q</a:t>
            </a:r>
            <a:r>
              <a:rPr lang="en-US" i="1" dirty="0"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x,y</a:t>
            </a:r>
            <a:r>
              <a:rPr lang="en-US" i="1" dirty="0">
                <a:ea typeface="Cambria Math" pitchFamily="18" charset="0"/>
                <a:sym typeface="Symbol"/>
              </a:rPr>
              <a:t>)  </a:t>
            </a:r>
            <a:r>
              <a:rPr lang="en-US" dirty="0">
                <a:ea typeface="Cambria Math" pitchFamily="18" charset="0"/>
                <a:sym typeface="Symbol"/>
              </a:rPr>
              <a:t>is true</a:t>
            </a:r>
            <a:r>
              <a:rPr lang="en-US" i="1" dirty="0">
                <a:ea typeface="Cambria Math" pitchFamily="18" charset="0"/>
                <a:sym typeface="Symbol"/>
              </a:rPr>
              <a:t>, </a:t>
            </a:r>
            <a:r>
              <a:rPr lang="en-US" dirty="0">
                <a:ea typeface="Cambria Math" pitchFamily="18" charset="0"/>
                <a:sym typeface="Symbol"/>
              </a:rPr>
              <a:t>but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y</a:t>
            </a:r>
            <a:r>
              <a:rPr lang="en-US" i="1">
                <a:ea typeface="Cambria Math" pitchFamily="18" charset="0"/>
                <a:sym typeface="Symbol"/>
              </a:rPr>
              <a:t>x Q(</a:t>
            </a:r>
            <a:r>
              <a:rPr lang="en-US" i="1" dirty="0" err="1">
                <a:ea typeface="Cambria Math" pitchFamily="18" charset="0"/>
                <a:sym typeface="Symbol"/>
              </a:rPr>
              <a:t>x,y</a:t>
            </a:r>
            <a:r>
              <a:rPr lang="en-US" i="1" dirty="0">
                <a:ea typeface="Cambria Math" pitchFamily="18" charset="0"/>
                <a:sym typeface="Symbol"/>
              </a:rPr>
              <a:t>) </a:t>
            </a:r>
            <a:r>
              <a:rPr lang="en-US" dirty="0">
                <a:ea typeface="Cambria Math" pitchFamily="18" charset="0"/>
                <a:sym typeface="Symbol"/>
              </a:rPr>
              <a:t>is false.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ED054-BD1F-AE45-BDD5-2855E0CC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115" y="365125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80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284391"/>
              </p:ext>
            </p:extLst>
          </p:nvPr>
        </p:nvGraphicFramePr>
        <p:xfrm>
          <a:off x="428386" y="22606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True?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False?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lang="en-US" i="1" dirty="0" err="1"/>
                        <a:t>x</a:t>
                      </a:r>
                      <a:r>
                        <a:rPr lang="en-US" dirty="0" err="1"/>
                        <a:t>,</a:t>
                      </a:r>
                      <a:r>
                        <a:rPr lang="en-US" i="1" dirty="0" err="1"/>
                        <a:t>y</a:t>
                      </a:r>
                      <a:r>
                        <a:rPr lang="en-US" dirty="0"/>
                        <a:t>) is true for every pair </a:t>
                      </a:r>
                      <a:r>
                        <a:rPr lang="en-US" i="1" dirty="0" err="1"/>
                        <a:t>x</a:t>
                      </a:r>
                      <a:r>
                        <a:rPr lang="en-US" dirty="0" err="1"/>
                        <a:t>,</a:t>
                      </a:r>
                      <a:r>
                        <a:rPr lang="en-US" i="1" dirty="0" err="1"/>
                        <a:t>y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 pair </a:t>
                      </a:r>
                      <a:r>
                        <a:rPr lang="en-US" i="1" dirty="0"/>
                        <a:t>x, y </a:t>
                      </a:r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which </a:t>
                      </a:r>
                      <a:r>
                        <a:rPr lang="en-US" i="1" baseline="0" dirty="0"/>
                        <a:t>P</a:t>
                      </a:r>
                      <a:r>
                        <a:rPr lang="en-US" baseline="0" dirty="0"/>
                        <a:t>(</a:t>
                      </a:r>
                      <a:r>
                        <a:rPr lang="en-US" i="1" baseline="0" dirty="0" err="1"/>
                        <a:t>x,y</a:t>
                      </a:r>
                      <a:r>
                        <a:rPr lang="en-US" baseline="0" dirty="0"/>
                        <a:t>) is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</a:t>
                      </a:r>
                      <a:r>
                        <a:rPr lang="en-US" i="1" dirty="0"/>
                        <a:t>x </a:t>
                      </a:r>
                      <a:r>
                        <a:rPr lang="en-US" dirty="0"/>
                        <a:t>there is a </a:t>
                      </a:r>
                      <a:r>
                        <a:rPr lang="en-US" i="1" dirty="0"/>
                        <a:t>y</a:t>
                      </a:r>
                      <a:r>
                        <a:rPr lang="en-US" dirty="0"/>
                        <a:t> for which 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lang="en-US" i="1" dirty="0" err="1"/>
                        <a:t>x,y</a:t>
                      </a:r>
                      <a:r>
                        <a:rPr lang="en-US" dirty="0"/>
                        <a:t>)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an x such that 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lang="en-US" i="1" dirty="0" err="1"/>
                        <a:t>x,y</a:t>
                      </a:r>
                      <a:r>
                        <a:rPr lang="en-US" dirty="0"/>
                        <a:t>) is false for every </a:t>
                      </a:r>
                      <a:r>
                        <a:rPr lang="en-US" i="1" dirty="0"/>
                        <a:t>y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an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for which 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lang="en-US" i="1" dirty="0" err="1"/>
                        <a:t>x,y</a:t>
                      </a:r>
                      <a:r>
                        <a:rPr lang="en-US" dirty="0"/>
                        <a:t>) is true for every </a:t>
                      </a:r>
                      <a:r>
                        <a:rPr lang="en-US" i="1" dirty="0"/>
                        <a:t>y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every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there is a y for which 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 is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 pair </a:t>
                      </a:r>
                      <a:r>
                        <a:rPr lang="en-US" i="1" dirty="0"/>
                        <a:t>x, y </a:t>
                      </a:r>
                      <a:r>
                        <a:rPr lang="en-US" dirty="0"/>
                        <a:t>for which 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lang="en-US" i="1" dirty="0" err="1"/>
                        <a:t>x,y</a:t>
                      </a:r>
                      <a:r>
                        <a:rPr lang="en-US" dirty="0"/>
                        <a:t>)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 is false for every pair </a:t>
                      </a:r>
                      <a:r>
                        <a:rPr lang="en-US" i="1" dirty="0" err="1"/>
                        <a:t>x,y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Quantifications of Two Variables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244901" y="2711300"/>
            <a:ext cx="1320165" cy="25527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244901" y="3168500"/>
            <a:ext cx="1320165" cy="25527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244901" y="3701900"/>
            <a:ext cx="1320165" cy="25527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321100" y="4311500"/>
            <a:ext cx="1306830" cy="2552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321100" y="4921100"/>
            <a:ext cx="1306830" cy="25527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244900" y="5378300"/>
            <a:ext cx="1306830" cy="2552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DB778F-00D6-2E45-89EF-7D1DBBE52E02}"/>
              </a:ext>
            </a:extLst>
          </p:cNvPr>
          <p:cNvSpPr/>
          <p:nvPr/>
        </p:nvSpPr>
        <p:spPr>
          <a:xfrm>
            <a:off x="9080500" y="1690688"/>
            <a:ext cx="3111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</a:t>
            </a:r>
          </a:p>
          <a:p>
            <a:pPr>
              <a:buNone/>
            </a:pPr>
            <a:r>
              <a:rPr lang="en-US" dirty="0"/>
              <a:t>Let </a:t>
            </a:r>
            <a:r>
              <a:rPr lang="en-US" i="1" dirty="0"/>
              <a:t>U</a:t>
            </a:r>
            <a:r>
              <a:rPr lang="en-US" dirty="0"/>
              <a:t> be the real numbers</a:t>
            </a:r>
          </a:p>
          <a:p>
            <a:pPr>
              <a:buNone/>
            </a:pPr>
            <a:r>
              <a:rPr lang="en-US" dirty="0"/>
              <a:t>Let </a:t>
            </a:r>
            <a:r>
              <a:rPr lang="en-US" i="1" dirty="0"/>
              <a:t>P(</a:t>
            </a:r>
            <a:r>
              <a:rPr lang="en-US" i="1" dirty="0" err="1"/>
              <a:t>x,y</a:t>
            </a:r>
            <a:r>
              <a:rPr lang="en-US" i="1" dirty="0"/>
              <a:t>) := (x / y = </a:t>
            </a:r>
            <a:r>
              <a:rPr lang="en-US" i="1" dirty="0">
                <a:ea typeface="Cambria Math" pitchFamily="18" charset="0"/>
              </a:rPr>
              <a:t>1)</a:t>
            </a:r>
          </a:p>
          <a:p>
            <a:pPr>
              <a:buNone/>
            </a:pP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False, x=1, y=2</a:t>
            </a:r>
          </a:p>
          <a:p>
            <a:pPr>
              <a:buNone/>
            </a:pPr>
            <a:endParaRPr lang="en-US" i="1" dirty="0">
              <a:ea typeface="Cambria Math" pitchFamily="18" charset="0"/>
            </a:endParaRPr>
          </a:p>
          <a:p>
            <a:pPr>
              <a:buNone/>
            </a:pP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False, x=0</a:t>
            </a:r>
          </a:p>
          <a:p>
            <a:pPr>
              <a:buNone/>
            </a:pP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False, y=0</a:t>
            </a:r>
          </a:p>
          <a:p>
            <a:pPr>
              <a:buNone/>
            </a:pPr>
            <a:endParaRPr lang="en-US" i="1" dirty="0">
              <a:ea typeface="Cambria Math" pitchFamily="18" charset="0"/>
            </a:endParaRPr>
          </a:p>
          <a:p>
            <a:pPr>
              <a:buNone/>
            </a:pP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True, x=1, y=1</a:t>
            </a:r>
          </a:p>
        </p:txBody>
      </p:sp>
    </p:spTree>
    <p:extLst>
      <p:ext uri="{BB962C8B-B14F-4D97-AF65-F5344CB8AC3E}">
        <p14:creationId xmlns:p14="http://schemas.microsoft.com/office/powerpoint/2010/main" val="521375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E93C-0288-9B46-9E81-A49C5960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Visualization: x,y connected if P(x,y) true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E3B3F-AD66-F041-9503-2F76FCEABFC4}"/>
              </a:ext>
            </a:extLst>
          </p:cNvPr>
          <p:cNvSpPr/>
          <p:nvPr/>
        </p:nvSpPr>
        <p:spPr>
          <a:xfrm>
            <a:off x="1905000" y="22206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7F6A09-9452-DF48-9AA3-03CF5B1CDCA5}"/>
              </a:ext>
            </a:extLst>
          </p:cNvPr>
          <p:cNvSpPr/>
          <p:nvPr/>
        </p:nvSpPr>
        <p:spPr>
          <a:xfrm>
            <a:off x="1915885" y="284865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5A3AD6-1388-E748-9EEC-77FC3DAD08D9}"/>
              </a:ext>
            </a:extLst>
          </p:cNvPr>
          <p:cNvSpPr/>
          <p:nvPr/>
        </p:nvSpPr>
        <p:spPr>
          <a:xfrm>
            <a:off x="1905000" y="348410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71DF9F-8050-324C-B169-E71DD6DEC974}"/>
              </a:ext>
            </a:extLst>
          </p:cNvPr>
          <p:cNvSpPr/>
          <p:nvPr/>
        </p:nvSpPr>
        <p:spPr>
          <a:xfrm>
            <a:off x="1915885" y="41120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78364D-3BD8-AD4C-A4F7-43F59D83C43F}"/>
              </a:ext>
            </a:extLst>
          </p:cNvPr>
          <p:cNvSpPr/>
          <p:nvPr/>
        </p:nvSpPr>
        <p:spPr>
          <a:xfrm>
            <a:off x="3015342" y="22206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CEE08F-C89B-9B41-8E19-2E1D70657E3B}"/>
              </a:ext>
            </a:extLst>
          </p:cNvPr>
          <p:cNvSpPr/>
          <p:nvPr/>
        </p:nvSpPr>
        <p:spPr>
          <a:xfrm>
            <a:off x="3026227" y="284865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DA6F42-44C9-6D44-9340-18AC61265DFE}"/>
              </a:ext>
            </a:extLst>
          </p:cNvPr>
          <p:cNvSpPr/>
          <p:nvPr/>
        </p:nvSpPr>
        <p:spPr>
          <a:xfrm>
            <a:off x="3015342" y="348410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FDD6D9-CA43-3344-9B51-BBEC530EAD52}"/>
              </a:ext>
            </a:extLst>
          </p:cNvPr>
          <p:cNvSpPr/>
          <p:nvPr/>
        </p:nvSpPr>
        <p:spPr>
          <a:xfrm>
            <a:off x="3026227" y="41120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F979E5-5FE9-534D-9930-784237123228}"/>
              </a:ext>
            </a:extLst>
          </p:cNvPr>
          <p:cNvSpPr txBox="1"/>
          <p:nvPr/>
        </p:nvSpPr>
        <p:spPr>
          <a:xfrm>
            <a:off x="1905000" y="18396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A5D51-B287-FE4A-8C95-302C3B04C8A0}"/>
              </a:ext>
            </a:extLst>
          </p:cNvPr>
          <p:cNvSpPr txBox="1"/>
          <p:nvPr/>
        </p:nvSpPr>
        <p:spPr>
          <a:xfrm>
            <a:off x="3015342" y="18595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pic>
        <p:nvPicPr>
          <p:cNvPr id="25" name="Picture 24" descr="addin_tmp.png">
            <a:extLst>
              <a:ext uri="{FF2B5EF4-FFF2-40B4-BE49-F238E27FC236}">
                <a16:creationId xmlns:a16="http://schemas.microsoft.com/office/drawing/2014/main" id="{A179840C-C4BA-6E4F-913F-91DA0ADCE8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905000" y="4747527"/>
            <a:ext cx="1320165" cy="25527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26C3F6-E76D-404C-90F2-A4E2B6E90E53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2133600" y="2334985"/>
            <a:ext cx="88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E6FCD8-3F52-3A48-A35C-9DADF6C7C316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133600" y="2334985"/>
            <a:ext cx="892627" cy="6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B92A10-0574-7143-86B0-B4F69A3CC9D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144485" y="2354820"/>
            <a:ext cx="870857" cy="1243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D62F9A-23F7-E242-A2BB-961B5D192F6E}"/>
              </a:ext>
            </a:extLst>
          </p:cNvPr>
          <p:cNvCxnSpPr>
            <a:cxnSpLocks/>
            <a:stCxn id="4" idx="6"/>
            <a:endCxn id="17" idx="3"/>
          </p:cNvCxnSpPr>
          <p:nvPr/>
        </p:nvCxnSpPr>
        <p:spPr>
          <a:xfrm>
            <a:off x="2133600" y="2334985"/>
            <a:ext cx="926105" cy="197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9A8EA0-3B40-FD4C-937C-572CBF1EA7F2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2144485" y="2334985"/>
            <a:ext cx="870857" cy="6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E4798B-BA0E-504C-A451-2F05ABDD436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144485" y="2962953"/>
            <a:ext cx="8708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3EBB37-3DA1-C64B-B453-6B01958B69C2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189052" y="2979692"/>
            <a:ext cx="826290" cy="618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57D70A-E96F-B045-8130-02134F95B8E2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2144485" y="2962954"/>
            <a:ext cx="881742" cy="126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0D6628-29D9-894E-A3F4-405AF916BED3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133600" y="2386082"/>
            <a:ext cx="837175" cy="121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5F97B8-338B-2445-8D48-3D1828B66A94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2133600" y="2962954"/>
            <a:ext cx="892627" cy="635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F01AF3-C961-8243-A8F4-3C3C111C5FC3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2133600" y="3598406"/>
            <a:ext cx="88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B4979E-4758-B04C-8CFC-EF422288E432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2133600" y="3598406"/>
            <a:ext cx="892627" cy="6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C7DCE9B-1D0D-4F4D-A874-6BDE84A20B1D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2144485" y="2334985"/>
            <a:ext cx="870857" cy="1891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22B9E9-6048-EB49-9D41-6C6EED823100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144485" y="2976613"/>
            <a:ext cx="859972" cy="124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5743EC-C7AE-E44F-8587-A1F9D37402A9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2144485" y="3598406"/>
            <a:ext cx="870857" cy="6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FD62921-ADBF-254E-AB7B-A197CB8E1B89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2144485" y="4226375"/>
            <a:ext cx="88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9726C0B-BA2F-4F46-8D00-D47019630A48}"/>
              </a:ext>
            </a:extLst>
          </p:cNvPr>
          <p:cNvSpPr/>
          <p:nvPr/>
        </p:nvSpPr>
        <p:spPr>
          <a:xfrm>
            <a:off x="3892032" y="22206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9546D7-E177-C749-900C-A72B5DD966F2}"/>
              </a:ext>
            </a:extLst>
          </p:cNvPr>
          <p:cNvSpPr/>
          <p:nvPr/>
        </p:nvSpPr>
        <p:spPr>
          <a:xfrm>
            <a:off x="3902917" y="284865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7F55B8F-0D00-4E48-B232-15324FA89DE7}"/>
              </a:ext>
            </a:extLst>
          </p:cNvPr>
          <p:cNvSpPr/>
          <p:nvPr/>
        </p:nvSpPr>
        <p:spPr>
          <a:xfrm>
            <a:off x="3892032" y="348410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1D3F53-26BA-D84F-8D9F-8780BC987274}"/>
              </a:ext>
            </a:extLst>
          </p:cNvPr>
          <p:cNvSpPr/>
          <p:nvPr/>
        </p:nvSpPr>
        <p:spPr>
          <a:xfrm>
            <a:off x="3902917" y="41120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F3A5D39-0DC5-9546-BB9D-D2FE4164D34B}"/>
              </a:ext>
            </a:extLst>
          </p:cNvPr>
          <p:cNvSpPr/>
          <p:nvPr/>
        </p:nvSpPr>
        <p:spPr>
          <a:xfrm>
            <a:off x="5002374" y="22206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14B5C7-E525-4642-B191-CDCCDF07D834}"/>
              </a:ext>
            </a:extLst>
          </p:cNvPr>
          <p:cNvSpPr/>
          <p:nvPr/>
        </p:nvSpPr>
        <p:spPr>
          <a:xfrm>
            <a:off x="5013259" y="284865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720475C-D1E7-B942-9A84-45EF3B0E1D52}"/>
              </a:ext>
            </a:extLst>
          </p:cNvPr>
          <p:cNvSpPr/>
          <p:nvPr/>
        </p:nvSpPr>
        <p:spPr>
          <a:xfrm>
            <a:off x="5002374" y="348410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847821F-A4C6-9542-8043-4FE9D2650B56}"/>
              </a:ext>
            </a:extLst>
          </p:cNvPr>
          <p:cNvSpPr/>
          <p:nvPr/>
        </p:nvSpPr>
        <p:spPr>
          <a:xfrm>
            <a:off x="5013259" y="41120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C4964F-CF51-7243-B574-59194479BD3E}"/>
              </a:ext>
            </a:extLst>
          </p:cNvPr>
          <p:cNvSpPr txBox="1"/>
          <p:nvPr/>
        </p:nvSpPr>
        <p:spPr>
          <a:xfrm>
            <a:off x="3892032" y="18396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D6A318-F56C-DE46-896D-7F0669D17B7E}"/>
              </a:ext>
            </a:extLst>
          </p:cNvPr>
          <p:cNvSpPr txBox="1"/>
          <p:nvPr/>
        </p:nvSpPr>
        <p:spPr>
          <a:xfrm>
            <a:off x="5002374" y="18595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pic>
        <p:nvPicPr>
          <p:cNvPr id="99" name="Picture 98" descr="addin_tmp.png">
            <a:extLst>
              <a:ext uri="{FF2B5EF4-FFF2-40B4-BE49-F238E27FC236}">
                <a16:creationId xmlns:a16="http://schemas.microsoft.com/office/drawing/2014/main" id="{4FF12E68-5C41-B64F-A765-F39596C188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892032" y="4747527"/>
            <a:ext cx="1320165" cy="25527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1689C9-F7DF-7B4E-8598-827B112FF6EF}"/>
              </a:ext>
            </a:extLst>
          </p:cNvPr>
          <p:cNvCxnSpPr>
            <a:cxnSpLocks/>
            <a:stCxn id="73" idx="6"/>
            <a:endCxn id="78" idx="2"/>
          </p:cNvCxnSpPr>
          <p:nvPr/>
        </p:nvCxnSpPr>
        <p:spPr>
          <a:xfrm>
            <a:off x="4120632" y="2334985"/>
            <a:ext cx="892627" cy="6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2AA2303-49B0-A646-90BA-321D0D75CE02}"/>
              </a:ext>
            </a:extLst>
          </p:cNvPr>
          <p:cNvCxnSpPr>
            <a:cxnSpLocks/>
            <a:stCxn id="74" idx="6"/>
            <a:endCxn id="77" idx="2"/>
          </p:cNvCxnSpPr>
          <p:nvPr/>
        </p:nvCxnSpPr>
        <p:spPr>
          <a:xfrm flipV="1">
            <a:off x="4131517" y="2334985"/>
            <a:ext cx="870857" cy="6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95D7BD8-F5FE-C141-913D-D507DDAACD57}"/>
              </a:ext>
            </a:extLst>
          </p:cNvPr>
          <p:cNvCxnSpPr>
            <a:cxnSpLocks/>
            <a:stCxn id="74" idx="6"/>
            <a:endCxn id="78" idx="2"/>
          </p:cNvCxnSpPr>
          <p:nvPr/>
        </p:nvCxnSpPr>
        <p:spPr>
          <a:xfrm>
            <a:off x="4131517" y="2962954"/>
            <a:ext cx="88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723A825-F456-3848-B313-FE182B03DCDE}"/>
              </a:ext>
            </a:extLst>
          </p:cNvPr>
          <p:cNvCxnSpPr>
            <a:cxnSpLocks/>
            <a:stCxn id="75" idx="6"/>
            <a:endCxn id="79" idx="2"/>
          </p:cNvCxnSpPr>
          <p:nvPr/>
        </p:nvCxnSpPr>
        <p:spPr>
          <a:xfrm>
            <a:off x="4120632" y="3598406"/>
            <a:ext cx="88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5689C8-C0ED-6545-8935-50BA6C325BED}"/>
              </a:ext>
            </a:extLst>
          </p:cNvPr>
          <p:cNvCxnSpPr>
            <a:cxnSpLocks/>
            <a:stCxn id="76" idx="6"/>
            <a:endCxn id="79" idx="2"/>
          </p:cNvCxnSpPr>
          <p:nvPr/>
        </p:nvCxnSpPr>
        <p:spPr>
          <a:xfrm flipV="1">
            <a:off x="4131517" y="3598406"/>
            <a:ext cx="870857" cy="6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68A831DE-84FE-F943-BCBE-B0185DD177C5}"/>
              </a:ext>
            </a:extLst>
          </p:cNvPr>
          <p:cNvSpPr/>
          <p:nvPr/>
        </p:nvSpPr>
        <p:spPr>
          <a:xfrm>
            <a:off x="5906665" y="22206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5EB21EC-201E-C047-883C-23DECC366F0B}"/>
              </a:ext>
            </a:extLst>
          </p:cNvPr>
          <p:cNvSpPr/>
          <p:nvPr/>
        </p:nvSpPr>
        <p:spPr>
          <a:xfrm>
            <a:off x="5917550" y="284865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D2C2E5D-51D7-D54C-B87A-D5442A592C88}"/>
              </a:ext>
            </a:extLst>
          </p:cNvPr>
          <p:cNvSpPr/>
          <p:nvPr/>
        </p:nvSpPr>
        <p:spPr>
          <a:xfrm>
            <a:off x="5906665" y="348410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7CF7ED2-AAD8-9A48-9AE0-A1140D2DC419}"/>
              </a:ext>
            </a:extLst>
          </p:cNvPr>
          <p:cNvSpPr/>
          <p:nvPr/>
        </p:nvSpPr>
        <p:spPr>
          <a:xfrm>
            <a:off x="5917550" y="41120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C5E0C9-E8B2-A342-B7AA-86BDA53D9313}"/>
              </a:ext>
            </a:extLst>
          </p:cNvPr>
          <p:cNvSpPr/>
          <p:nvPr/>
        </p:nvSpPr>
        <p:spPr>
          <a:xfrm>
            <a:off x="7017007" y="22206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CC37DFE-6C1C-B34E-909B-94E645AD1EB1}"/>
              </a:ext>
            </a:extLst>
          </p:cNvPr>
          <p:cNvSpPr/>
          <p:nvPr/>
        </p:nvSpPr>
        <p:spPr>
          <a:xfrm>
            <a:off x="7027892" y="284865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F6AA085-39BC-2145-887C-896CD8F23803}"/>
              </a:ext>
            </a:extLst>
          </p:cNvPr>
          <p:cNvSpPr/>
          <p:nvPr/>
        </p:nvSpPr>
        <p:spPr>
          <a:xfrm>
            <a:off x="7017007" y="348410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EDD7C91-DF89-5A4D-8399-8BEBCE733D8E}"/>
              </a:ext>
            </a:extLst>
          </p:cNvPr>
          <p:cNvSpPr/>
          <p:nvPr/>
        </p:nvSpPr>
        <p:spPr>
          <a:xfrm>
            <a:off x="7027892" y="41120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4492BD-CD4B-5349-857E-2A482248195F}"/>
              </a:ext>
            </a:extLst>
          </p:cNvPr>
          <p:cNvSpPr txBox="1"/>
          <p:nvPr/>
        </p:nvSpPr>
        <p:spPr>
          <a:xfrm>
            <a:off x="5906665" y="18396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FA8684F-B672-1D4E-A131-5EABAA5E2F13}"/>
              </a:ext>
            </a:extLst>
          </p:cNvPr>
          <p:cNvSpPr txBox="1"/>
          <p:nvPr/>
        </p:nvSpPr>
        <p:spPr>
          <a:xfrm>
            <a:off x="7017007" y="18595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0147AA8-4F57-A340-8A63-06F909B8F4B1}"/>
              </a:ext>
            </a:extLst>
          </p:cNvPr>
          <p:cNvCxnSpPr>
            <a:cxnSpLocks/>
            <a:stCxn id="116" idx="6"/>
            <a:endCxn id="119" idx="2"/>
          </p:cNvCxnSpPr>
          <p:nvPr/>
        </p:nvCxnSpPr>
        <p:spPr>
          <a:xfrm flipV="1">
            <a:off x="6146150" y="2334985"/>
            <a:ext cx="870857" cy="6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57B9312-355E-D044-BA3F-013816C13164}"/>
              </a:ext>
            </a:extLst>
          </p:cNvPr>
          <p:cNvCxnSpPr>
            <a:cxnSpLocks/>
            <a:stCxn id="116" idx="6"/>
            <a:endCxn id="120" idx="2"/>
          </p:cNvCxnSpPr>
          <p:nvPr/>
        </p:nvCxnSpPr>
        <p:spPr>
          <a:xfrm>
            <a:off x="6146150" y="2962954"/>
            <a:ext cx="881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E39954-323F-CB43-BF1B-94B442FAD519}"/>
              </a:ext>
            </a:extLst>
          </p:cNvPr>
          <p:cNvCxnSpPr>
            <a:cxnSpLocks/>
            <a:stCxn id="116" idx="6"/>
            <a:endCxn id="122" idx="2"/>
          </p:cNvCxnSpPr>
          <p:nvPr/>
        </p:nvCxnSpPr>
        <p:spPr>
          <a:xfrm>
            <a:off x="6146150" y="2962954"/>
            <a:ext cx="881742" cy="126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F847193-C9AA-0A4D-83D2-0A3AEC3BA470}"/>
              </a:ext>
            </a:extLst>
          </p:cNvPr>
          <p:cNvCxnSpPr>
            <a:cxnSpLocks/>
            <a:stCxn id="118" idx="6"/>
            <a:endCxn id="121" idx="2"/>
          </p:cNvCxnSpPr>
          <p:nvPr/>
        </p:nvCxnSpPr>
        <p:spPr>
          <a:xfrm flipV="1">
            <a:off x="6146150" y="3598406"/>
            <a:ext cx="870857" cy="6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ddin_tmp.png">
            <a:extLst>
              <a:ext uri="{FF2B5EF4-FFF2-40B4-BE49-F238E27FC236}">
                <a16:creationId xmlns:a16="http://schemas.microsoft.com/office/drawing/2014/main" id="{27FCD230-4407-7348-BE5A-0908511258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938777" y="4747527"/>
            <a:ext cx="1306830" cy="255270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D2C18EB-F993-5D4C-A76E-1E26FCAB22D6}"/>
              </a:ext>
            </a:extLst>
          </p:cNvPr>
          <p:cNvCxnSpPr>
            <a:cxnSpLocks/>
            <a:endCxn id="121" idx="2"/>
          </p:cNvCxnSpPr>
          <p:nvPr/>
        </p:nvCxnSpPr>
        <p:spPr>
          <a:xfrm>
            <a:off x="6190717" y="2976613"/>
            <a:ext cx="826290" cy="621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147F86BD-41E9-B746-BA0F-DD8F0D53DD45}"/>
              </a:ext>
            </a:extLst>
          </p:cNvPr>
          <p:cNvSpPr/>
          <p:nvPr/>
        </p:nvSpPr>
        <p:spPr>
          <a:xfrm>
            <a:off x="8005681" y="22206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EEF203A-0A64-334A-B120-0E1BF93ACDD2}"/>
              </a:ext>
            </a:extLst>
          </p:cNvPr>
          <p:cNvSpPr/>
          <p:nvPr/>
        </p:nvSpPr>
        <p:spPr>
          <a:xfrm>
            <a:off x="8016566" y="284865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75D006F-BF8F-D546-ACB0-FD48FB109273}"/>
              </a:ext>
            </a:extLst>
          </p:cNvPr>
          <p:cNvSpPr/>
          <p:nvPr/>
        </p:nvSpPr>
        <p:spPr>
          <a:xfrm>
            <a:off x="8005681" y="348410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29BADCD-8D59-0A48-BDE2-998E526908AC}"/>
              </a:ext>
            </a:extLst>
          </p:cNvPr>
          <p:cNvSpPr/>
          <p:nvPr/>
        </p:nvSpPr>
        <p:spPr>
          <a:xfrm>
            <a:off x="8016566" y="41120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888A3BD-1CB3-8245-B01A-561BAD90DDB2}"/>
              </a:ext>
            </a:extLst>
          </p:cNvPr>
          <p:cNvSpPr/>
          <p:nvPr/>
        </p:nvSpPr>
        <p:spPr>
          <a:xfrm>
            <a:off x="9116023" y="222068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F6F9387-61FC-5546-A8D1-E72688F27458}"/>
              </a:ext>
            </a:extLst>
          </p:cNvPr>
          <p:cNvSpPr/>
          <p:nvPr/>
        </p:nvSpPr>
        <p:spPr>
          <a:xfrm>
            <a:off x="9126908" y="284865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96F06C0-00B9-3F41-BA30-E949B6BA3371}"/>
              </a:ext>
            </a:extLst>
          </p:cNvPr>
          <p:cNvSpPr/>
          <p:nvPr/>
        </p:nvSpPr>
        <p:spPr>
          <a:xfrm>
            <a:off x="9116023" y="348410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18DC318-9CE3-1544-944C-9B958D742A62}"/>
              </a:ext>
            </a:extLst>
          </p:cNvPr>
          <p:cNvSpPr/>
          <p:nvPr/>
        </p:nvSpPr>
        <p:spPr>
          <a:xfrm>
            <a:off x="9126908" y="41120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E67262-460E-5842-810E-A70B4569C6AA}"/>
              </a:ext>
            </a:extLst>
          </p:cNvPr>
          <p:cNvSpPr txBox="1"/>
          <p:nvPr/>
        </p:nvSpPr>
        <p:spPr>
          <a:xfrm>
            <a:off x="8005681" y="18396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FACECF-A7D8-1E44-BCB6-D8A9ACB8575B}"/>
              </a:ext>
            </a:extLst>
          </p:cNvPr>
          <p:cNvSpPr txBox="1"/>
          <p:nvPr/>
        </p:nvSpPr>
        <p:spPr>
          <a:xfrm>
            <a:off x="9116023" y="18595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303F410-D9D7-494F-8500-2166AF94E68F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 flipV="1">
            <a:off x="8245166" y="2334985"/>
            <a:ext cx="870857" cy="6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25A63BF-E849-F144-839E-2CEFDD84E5EC}"/>
              </a:ext>
            </a:extLst>
          </p:cNvPr>
          <p:cNvCxnSpPr>
            <a:cxnSpLocks/>
            <a:stCxn id="137" idx="6"/>
            <a:endCxn id="143" idx="2"/>
          </p:cNvCxnSpPr>
          <p:nvPr/>
        </p:nvCxnSpPr>
        <p:spPr>
          <a:xfrm>
            <a:off x="8245166" y="2962954"/>
            <a:ext cx="881742" cy="126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0EF8DC8-412E-AF42-AC16-B87E31A048FD}"/>
              </a:ext>
            </a:extLst>
          </p:cNvPr>
          <p:cNvCxnSpPr>
            <a:cxnSpLocks/>
            <a:stCxn id="139" idx="6"/>
            <a:endCxn id="142" idx="2"/>
          </p:cNvCxnSpPr>
          <p:nvPr/>
        </p:nvCxnSpPr>
        <p:spPr>
          <a:xfrm flipV="1">
            <a:off x="8245166" y="3598406"/>
            <a:ext cx="870857" cy="6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 descr="addin_tmp.png">
            <a:extLst>
              <a:ext uri="{FF2B5EF4-FFF2-40B4-BE49-F238E27FC236}">
                <a16:creationId xmlns:a16="http://schemas.microsoft.com/office/drawing/2014/main" id="{B8C13CD5-F0E1-2649-B756-905573F2147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8098055" y="4720533"/>
            <a:ext cx="1306830" cy="25527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8D941778-6DA4-684F-8682-07D25330781B}"/>
              </a:ext>
            </a:extLst>
          </p:cNvPr>
          <p:cNvSpPr txBox="1"/>
          <p:nvPr/>
        </p:nvSpPr>
        <p:spPr>
          <a:xfrm>
            <a:off x="4093207" y="6037618"/>
            <a:ext cx="18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Possible solutions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49B37C2-5E4E-2A40-B20C-A9CB6A1CBF2E}"/>
              </a:ext>
            </a:extLst>
          </p:cNvPr>
          <p:cNvSpPr txBox="1"/>
          <p:nvPr/>
        </p:nvSpPr>
        <p:spPr>
          <a:xfrm>
            <a:off x="6190717" y="51054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But not</a:t>
            </a:r>
          </a:p>
        </p:txBody>
      </p:sp>
      <p:pic>
        <p:nvPicPr>
          <p:cNvPr id="156" name="Picture 155" descr="addin_tmp.png">
            <a:extLst>
              <a:ext uri="{FF2B5EF4-FFF2-40B4-BE49-F238E27FC236}">
                <a16:creationId xmlns:a16="http://schemas.microsoft.com/office/drawing/2014/main" id="{C8E54040-7B4D-1B45-BA18-F0D8D1D4CC5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938777" y="5577335"/>
            <a:ext cx="1320165" cy="25527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DCB65E07-7214-134C-A540-44D5E2FEE17E}"/>
              </a:ext>
            </a:extLst>
          </p:cNvPr>
          <p:cNvSpPr txBox="1"/>
          <p:nvPr/>
        </p:nvSpPr>
        <p:spPr>
          <a:xfrm>
            <a:off x="8231026" y="511047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But not</a:t>
            </a:r>
          </a:p>
        </p:txBody>
      </p:sp>
      <p:pic>
        <p:nvPicPr>
          <p:cNvPr id="158" name="Picture 157" descr="addin_tmp.png">
            <a:extLst>
              <a:ext uri="{FF2B5EF4-FFF2-40B4-BE49-F238E27FC236}">
                <a16:creationId xmlns:a16="http://schemas.microsoft.com/office/drawing/2014/main" id="{D940A75A-6435-3A47-B2BD-8D9E90B24B0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8077602" y="5584306"/>
            <a:ext cx="1320165" cy="255270"/>
          </a:xfrm>
          <a:prstGeom prst="rect">
            <a:avLst/>
          </a:prstGeom>
        </p:spPr>
      </p:pic>
      <p:pic>
        <p:nvPicPr>
          <p:cNvPr id="159" name="Picture 158" descr="addin_tmp.png">
            <a:extLst>
              <a:ext uri="{FF2B5EF4-FFF2-40B4-BE49-F238E27FC236}">
                <a16:creationId xmlns:a16="http://schemas.microsoft.com/office/drawing/2014/main" id="{9736886C-E2F0-2549-81CF-2811B09E2A6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8105840" y="5944080"/>
            <a:ext cx="130683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67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Switching Qantifiers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you switch the order of quantifiers?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Is this a valid equivalence?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b="1" dirty="0"/>
              <a:t>Answer</a:t>
            </a:r>
            <a:r>
              <a:rPr lang="en-US" dirty="0"/>
              <a:t>: Yes! 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Is this a valid equivalence?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b="1" dirty="0"/>
              <a:t>Answer</a:t>
            </a:r>
            <a:r>
              <a:rPr lang="en-US" dirty="0"/>
              <a:t>: No!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	Try “x + y =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” for </a:t>
            </a:r>
            <a:r>
              <a:rPr lang="en-US" i="1" dirty="0"/>
              <a:t>P(</a:t>
            </a:r>
            <a:r>
              <a:rPr lang="en-US" i="1" dirty="0" err="1"/>
              <a:t>x,y</a:t>
            </a:r>
            <a:r>
              <a:rPr lang="en-US" i="1" dirty="0"/>
              <a:t>) </a:t>
            </a:r>
            <a:r>
              <a:rPr lang="en-US" dirty="0"/>
              <a:t>with</a:t>
            </a:r>
            <a:r>
              <a:rPr lang="en-US" i="1" dirty="0"/>
              <a:t> U </a:t>
            </a:r>
            <a:r>
              <a:rPr lang="en-US" dirty="0"/>
              <a:t>being the integers.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144057" y="2747180"/>
            <a:ext cx="3002280" cy="25527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144057" y="3924005"/>
            <a:ext cx="300228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8530-B673-104E-BF13-8F1753CC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Nested Quantifiers into Natural Language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69E3-9963-584A-8809-22261380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2800" dirty="0"/>
              <a:t>Can be complicated!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sz="2800" i="1" dirty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 err="1"/>
              <a:t>x</a:t>
            </a:r>
            <a:r>
              <a:rPr lang="en-US" sz="2800" dirty="0" err="1"/>
              <a:t>,</a:t>
            </a:r>
            <a:r>
              <a:rPr lang="en-US" sz="2800" i="1" dirty="0" err="1"/>
              <a:t>y</a:t>
            </a:r>
            <a:r>
              <a:rPr lang="en-US" sz="2800" dirty="0"/>
              <a:t>) := “</a:t>
            </a:r>
            <a:r>
              <a:rPr lang="en-US" sz="2800" i="1" dirty="0"/>
              <a:t>x</a:t>
            </a:r>
            <a:r>
              <a:rPr lang="en-US" sz="2800" dirty="0"/>
              <a:t> and </a:t>
            </a:r>
            <a:r>
              <a:rPr lang="en-US" sz="2800" i="1" dirty="0"/>
              <a:t>y</a:t>
            </a:r>
            <a:r>
              <a:rPr lang="en-US" sz="2800" dirty="0"/>
              <a:t> are friends”</a:t>
            </a:r>
            <a:endParaRPr lang="en-US" sz="2800" b="1" dirty="0"/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2800" dirty="0">
                <a:sym typeface="Symbol"/>
              </a:rPr>
              <a:t>Translate the statement</a:t>
            </a:r>
            <a:endParaRPr lang="en-US" sz="2800" i="1" dirty="0">
              <a:ea typeface="Cambria Math"/>
              <a:sym typeface="Symbol"/>
            </a:endParaRP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>
                <a:sym typeface="Symbol"/>
              </a:rPr>
              <a:t></a:t>
            </a:r>
            <a:r>
              <a:rPr lang="en-US" dirty="0" err="1">
                <a:sym typeface="Symbol"/>
              </a:rPr>
              <a:t>x</a:t>
            </a:r>
            <a:r>
              <a:rPr lang="en-US" i="1" dirty="0" err="1">
                <a:ea typeface="Cambria Math" pitchFamily="18" charset="0"/>
                <a:sym typeface="Symbol"/>
              </a:rPr>
              <a:t>y</a:t>
            </a:r>
            <a:r>
              <a:rPr lang="en-US" i="1" dirty="0">
                <a:ea typeface="Cambria Math" pitchFamily="18" charset="0"/>
                <a:sym typeface="Symbol"/>
              </a:rPr>
              <a:t> z ((</a:t>
            </a:r>
            <a:r>
              <a:rPr lang="en-US" i="1" dirty="0">
                <a:ea typeface="Cambria Math"/>
                <a:sym typeface="Symbol"/>
              </a:rPr>
              <a:t>F(x, y)∧ F(</a:t>
            </a:r>
            <a:r>
              <a:rPr lang="en-US" i="1" dirty="0" err="1">
                <a:ea typeface="Cambria Math"/>
                <a:sym typeface="Symbol"/>
              </a:rPr>
              <a:t>x,z</a:t>
            </a:r>
            <a:r>
              <a:rPr lang="en-US" i="1" dirty="0">
                <a:ea typeface="Cambria Math"/>
                <a:sym typeface="Symbol"/>
              </a:rPr>
              <a:t>) ∧ (y ≠z))→¬F(</a:t>
            </a:r>
            <a:r>
              <a:rPr lang="en-US" i="1" dirty="0" err="1">
                <a:ea typeface="Cambria Math"/>
                <a:sym typeface="Symbol"/>
              </a:rPr>
              <a:t>y,z</a:t>
            </a:r>
            <a:r>
              <a:rPr lang="en-US" i="1" dirty="0">
                <a:ea typeface="Cambria Math"/>
                <a:sym typeface="Symbol"/>
              </a:rPr>
              <a:t>))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Answer </a:t>
            </a:r>
            <a:r>
              <a:rPr lang="en-US" dirty="0"/>
              <a:t>: There is a student none of whose friends are also friends with each other.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EF38-2E78-6E43-AAF9-E06900D6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798" y="1365997"/>
            <a:ext cx="1060003" cy="9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17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Mathematical Statements into Predicate 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Translate “The sum of two positive integers is always positive” into a logical expression.</a:t>
            </a:r>
          </a:p>
          <a:p>
            <a:pPr>
              <a:buNone/>
            </a:pPr>
            <a:endParaRPr lang="en-US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Rewrite the statement to make the implied quantifiers and domains explicit:</a:t>
            </a:r>
          </a:p>
          <a:p>
            <a:pPr marL="1124712" lvl="2" indent="-457200">
              <a:buNone/>
            </a:pPr>
            <a:r>
              <a:rPr lang="en-US" dirty="0"/>
              <a:t>“For every two integers, if these integers are both positive, then the sum of these integers is positive.”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Introduce variables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, and specify the domain, to obtain:</a:t>
            </a:r>
          </a:p>
          <a:p>
            <a:pPr marL="1124712" lvl="2" indent="-457200">
              <a:buNone/>
            </a:pPr>
            <a:r>
              <a:rPr lang="en-US" dirty="0"/>
              <a:t>“For every two integers x and y, if x is positive and y is positive, then the x+y is positive.”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 result is:</a:t>
            </a:r>
          </a:p>
          <a:p>
            <a:pPr marL="1124712" lvl="2" indent="-457200">
              <a:buNone/>
            </a:pPr>
            <a:r>
              <a:rPr lang="en-US" dirty="0">
                <a:ea typeface="Cambria Math"/>
                <a:sym typeface="Symbol"/>
              </a:rPr>
              <a:t>            </a:t>
            </a:r>
            <a:r>
              <a:rPr lang="en-US" i="1" dirty="0">
                <a:ea typeface="Cambria Math"/>
                <a:sym typeface="Symbol"/>
              </a:rPr>
              <a:t>x</a:t>
            </a:r>
            <a:r>
              <a:rPr lang="en-US" dirty="0">
                <a:ea typeface="Cambria Math"/>
                <a:sym typeface="Symbol"/>
              </a:rPr>
              <a:t> </a:t>
            </a:r>
            <a:r>
              <a:rPr lang="en-US" i="1" dirty="0">
                <a:ea typeface="Cambria Math"/>
                <a:sym typeface="Symbol"/>
              </a:rPr>
              <a:t>y </a:t>
            </a:r>
            <a:r>
              <a:rPr lang="en-US" dirty="0">
                <a:ea typeface="Cambria Math"/>
                <a:sym typeface="Symbol"/>
              </a:rPr>
              <a:t>((</a:t>
            </a:r>
            <a:r>
              <a:rPr lang="en-US" i="1" dirty="0">
                <a:ea typeface="Cambria Math"/>
                <a:sym typeface="Symbol"/>
              </a:rPr>
              <a:t>x</a:t>
            </a:r>
            <a:r>
              <a:rPr lang="en-US" dirty="0">
                <a:ea typeface="Cambria Math"/>
                <a:sym typeface="Symbol"/>
              </a:rPr>
              <a:t> &gt; 0) ∧ (</a:t>
            </a:r>
            <a:r>
              <a:rPr lang="en-US" i="1" dirty="0">
                <a:ea typeface="Cambria Math"/>
                <a:sym typeface="Symbol"/>
              </a:rPr>
              <a:t>y </a:t>
            </a:r>
            <a:r>
              <a:rPr lang="en-US" dirty="0">
                <a:ea typeface="Cambria Math"/>
                <a:sym typeface="Symbol"/>
              </a:rPr>
              <a:t>&gt; 0)</a:t>
            </a:r>
            <a:r>
              <a:rPr lang="en-US" dirty="0">
                <a:ea typeface="Cambria Math"/>
              </a:rPr>
              <a:t>→ (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y </a:t>
            </a:r>
            <a:r>
              <a:rPr lang="en-US" dirty="0">
                <a:ea typeface="Cambria Math"/>
              </a:rPr>
              <a:t>&gt; 0))</a:t>
            </a:r>
          </a:p>
          <a:p>
            <a:pPr marL="1124712" lvl="2" indent="-457200">
              <a:buNone/>
            </a:pPr>
            <a:r>
              <a:rPr lang="en-US" dirty="0">
                <a:ea typeface="Cambria Math"/>
              </a:rPr>
              <a:t> where the domain of both variables consists of all integers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44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Natural Language into 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Let L(x,y) := “x loves y”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“Everybody loves somebody.”			</a:t>
            </a:r>
            <a:r>
              <a:rPr lang="en-US" b="1" dirty="0">
                <a:sym typeface="Symbol"/>
              </a:rPr>
              <a:t>	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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L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x,y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“There is someone who is loved by everyone.”	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 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L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x,y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“There is someone who loves someone.”	</a:t>
            </a:r>
            <a:r>
              <a:rPr lang="en-US" b="1" dirty="0">
                <a:sym typeface="Symbol"/>
              </a:rPr>
              <a:t>	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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L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x,y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“Everyone loves himself”				</a:t>
            </a:r>
            <a:r>
              <a:rPr lang="en-US" b="1" dirty="0">
                <a:sym typeface="Symbol"/>
              </a:rPr>
              <a:t>	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L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dirty="0" err="1">
                <a:sym typeface="Symbol"/>
              </a:rPr>
              <a:t>,</a:t>
            </a:r>
            <a:r>
              <a:rPr lang="en-US" i="1" dirty="0" err="1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16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Translating Natural Language into 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Use quantifiers to express the statement </a:t>
            </a:r>
            <a:br>
              <a:rPr lang="en-US" dirty="0"/>
            </a:br>
            <a:r>
              <a:rPr lang="en-US" dirty="0"/>
              <a:t>“There is a person who has taken a flight on every airline in the world.”</a:t>
            </a:r>
          </a:p>
          <a:p>
            <a:pPr>
              <a:buNone/>
            </a:pPr>
            <a:endParaRPr lang="en-US" b="1" dirty="0"/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Let </a:t>
            </a:r>
            <a:r>
              <a:rPr lang="en-US" i="1" dirty="0">
                <a:ea typeface="Cambria Math" pitchFamily="18" charset="0"/>
              </a:rPr>
              <a:t>P(p</a:t>
            </a:r>
            <a:r>
              <a:rPr lang="en-US" i="1" dirty="0" err="1">
                <a:ea typeface="Cambria Math" pitchFamily="18" charset="0"/>
              </a:rPr>
              <a:t>,f</a:t>
            </a:r>
            <a:r>
              <a:rPr lang="en-US" i="1" dirty="0">
                <a:ea typeface="Cambria Math" pitchFamily="18" charset="0"/>
              </a:rPr>
              <a:t>)</a:t>
            </a:r>
            <a:r>
              <a:rPr lang="en-US" dirty="0"/>
              <a:t> := “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/>
              <a:t> has taken </a:t>
            </a:r>
            <a:r>
              <a:rPr lang="en-US" i="1" dirty="0">
                <a:ea typeface="Cambria Math" pitchFamily="18" charset="0"/>
              </a:rPr>
              <a:t>f  </a:t>
            </a:r>
            <a:r>
              <a:rPr lang="en-US" dirty="0"/>
              <a:t>” and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f,a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/>
              <a:t>:= “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dirty="0"/>
              <a:t>  is a flight on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/>
              <a:t>”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 domain of </a:t>
            </a:r>
            <a:r>
              <a:rPr lang="en-US" i="1" dirty="0"/>
              <a:t>p</a:t>
            </a:r>
            <a:r>
              <a:rPr lang="en-US" dirty="0"/>
              <a:t> is all persons, the domain of </a:t>
            </a:r>
            <a:r>
              <a:rPr lang="en-US" i="1" dirty="0"/>
              <a:t>f</a:t>
            </a:r>
            <a:r>
              <a:rPr lang="en-US" dirty="0"/>
              <a:t> is all flights, and the domain of </a:t>
            </a:r>
            <a:r>
              <a:rPr lang="en-US" i="1" dirty="0"/>
              <a:t>a</a:t>
            </a:r>
            <a:r>
              <a:rPr lang="en-US" dirty="0"/>
              <a:t> is all airlines.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Then the statement can be expressed as:</a:t>
            </a:r>
          </a:p>
          <a:p>
            <a:pPr marL="850392" lvl="1" indent="-457200">
              <a:buNone/>
            </a:pPr>
            <a:r>
              <a:rPr lang="en-US" dirty="0"/>
              <a:t>             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p </a:t>
            </a:r>
            <a:r>
              <a:rPr lang="en-US" dirty="0"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a 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f</a:t>
            </a:r>
            <a:r>
              <a:rPr lang="en-US" dirty="0">
                <a:ea typeface="Cambria Math" pitchFamily="18" charset="0"/>
                <a:sym typeface="Symbol"/>
              </a:rPr>
              <a:t>  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i="1" dirty="0" err="1">
                <a:ea typeface="Cambria Math" pitchFamily="18" charset="0"/>
                <a:sym typeface="Symbol"/>
              </a:rPr>
              <a:t>,f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) ∧ </a:t>
            </a:r>
            <a:r>
              <a:rPr lang="en-US" i="1" dirty="0">
                <a:ea typeface="Cambria Math" pitchFamily="18" charset="0"/>
                <a:sym typeface="Symbol"/>
              </a:rPr>
              <a:t>Q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f,a</a:t>
            </a:r>
            <a:r>
              <a:rPr lang="en-US" dirty="0">
                <a:ea typeface="Cambria Math" pitchFamily="18" charset="0"/>
                <a:sym typeface="Symbol"/>
              </a:rPr>
              <a:t>))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50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Negating 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Negate the logical expression 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p </a:t>
            </a:r>
            <a:r>
              <a:rPr lang="en-US" dirty="0"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a 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f</a:t>
            </a:r>
            <a:r>
              <a:rPr lang="en-US" dirty="0">
                <a:ea typeface="Cambria Math" pitchFamily="18" charset="0"/>
                <a:sym typeface="Symbol"/>
              </a:rPr>
              <a:t>  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i="1" dirty="0" err="1">
                <a:ea typeface="Cambria Math" pitchFamily="18" charset="0"/>
                <a:sym typeface="Symbol"/>
              </a:rPr>
              <a:t>,f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) ∧ </a:t>
            </a:r>
            <a:r>
              <a:rPr lang="en-US" i="1" dirty="0">
                <a:ea typeface="Cambria Math" pitchFamily="18" charset="0"/>
                <a:sym typeface="Symbol"/>
              </a:rPr>
              <a:t>Q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f,a</a:t>
            </a:r>
            <a:r>
              <a:rPr lang="en-US" dirty="0">
                <a:ea typeface="Cambria Math" pitchFamily="18" charset="0"/>
                <a:sym typeface="Symbol"/>
              </a:rPr>
              <a:t>))</a:t>
            </a:r>
            <a:endParaRPr lang="en-US" dirty="0"/>
          </a:p>
          <a:p>
            <a:pPr>
              <a:buNone/>
            </a:pPr>
            <a:r>
              <a:rPr lang="en-US" b="1" dirty="0"/>
              <a:t>   	Step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Use quantifiers to express the statement that “There does not exist a person who has taken a flight on every airline in the world.”</a:t>
            </a:r>
          </a:p>
          <a:p>
            <a:pPr>
              <a:buNone/>
            </a:pPr>
            <a:r>
              <a:rPr lang="en-US" dirty="0">
                <a:ea typeface="Cambria Math"/>
              </a:rPr>
              <a:t>			¬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p </a:t>
            </a:r>
            <a:r>
              <a:rPr lang="en-US" dirty="0"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a 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f</a:t>
            </a:r>
            <a:r>
              <a:rPr lang="en-US" dirty="0">
                <a:ea typeface="Cambria Math" pitchFamily="18" charset="0"/>
                <a:sym typeface="Symbol"/>
              </a:rPr>
              <a:t>  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i="1" dirty="0" err="1">
                <a:ea typeface="Cambria Math" pitchFamily="18" charset="0"/>
                <a:sym typeface="Symbol"/>
              </a:rPr>
              <a:t>,f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) ∧ </a:t>
            </a:r>
            <a:r>
              <a:rPr lang="en-US" i="1" dirty="0">
                <a:ea typeface="Cambria Math" pitchFamily="18" charset="0"/>
                <a:sym typeface="Symbol"/>
              </a:rPr>
              <a:t>Q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f,a</a:t>
            </a:r>
            <a:r>
              <a:rPr lang="en-US" dirty="0">
                <a:ea typeface="Cambria Math" pitchFamily="18" charset="0"/>
                <a:sym typeface="Symbol"/>
              </a:rPr>
              <a:t>)) </a:t>
            </a:r>
          </a:p>
          <a:p>
            <a:pPr>
              <a:buNone/>
            </a:pPr>
            <a:r>
              <a:rPr lang="en-US" dirty="0"/>
              <a:t> 	</a:t>
            </a:r>
            <a:r>
              <a:rPr lang="en-US" b="1" dirty="0"/>
              <a:t>Step </a:t>
            </a:r>
            <a:r>
              <a:rPr lang="en-US" b="1" dirty="0">
                <a:ea typeface="Cambria Math" pitchFamily="18" charset="0"/>
              </a:rPr>
              <a:t>2</a:t>
            </a:r>
            <a:r>
              <a:rPr lang="en-US" dirty="0"/>
              <a:t>: Now use De Morgan’s Laws to move the negation as far inwards as possible.</a:t>
            </a:r>
          </a:p>
          <a:p>
            <a:pPr marL="971550" lvl="1" indent="-514350">
              <a:buAutoNum type="arabicPeriod"/>
            </a:pPr>
            <a:r>
              <a:rPr lang="en-US" dirty="0">
                <a:ea typeface="Cambria Math"/>
              </a:rPr>
              <a:t>¬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p </a:t>
            </a:r>
            <a:r>
              <a:rPr lang="en-US" dirty="0"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a 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f</a:t>
            </a:r>
            <a:r>
              <a:rPr lang="en-US" dirty="0">
                <a:ea typeface="Cambria Math" pitchFamily="18" charset="0"/>
                <a:sym typeface="Symbol"/>
              </a:rPr>
              <a:t>  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i="1" dirty="0" err="1">
                <a:ea typeface="Cambria Math" pitchFamily="18" charset="0"/>
                <a:sym typeface="Symbol"/>
              </a:rPr>
              <a:t>,f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) ∧ </a:t>
            </a:r>
            <a:r>
              <a:rPr lang="en-US" i="1" dirty="0">
                <a:ea typeface="Cambria Math" pitchFamily="18" charset="0"/>
                <a:sym typeface="Symbol"/>
              </a:rPr>
              <a:t>Q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f,a</a:t>
            </a:r>
            <a:r>
              <a:rPr lang="en-US" dirty="0">
                <a:ea typeface="Cambria Math" pitchFamily="18" charset="0"/>
                <a:sym typeface="Symbol"/>
              </a:rPr>
              <a:t>)) </a:t>
            </a:r>
          </a:p>
          <a:p>
            <a:pPr marL="971550" lvl="1" indent="-514350">
              <a:buAutoNum type="arabicPeriod"/>
            </a:pPr>
            <a:r>
              <a:rPr lang="en-US" dirty="0">
                <a:ea typeface="Cambria Math" pitchFamily="18" charset="0"/>
                <a:sym typeface="Symbol"/>
              </a:rPr>
              <a:t> 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/>
              </a:rPr>
              <a:t> ¬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a 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f</a:t>
            </a:r>
            <a:r>
              <a:rPr lang="en-US" dirty="0">
                <a:ea typeface="Cambria Math" pitchFamily="18" charset="0"/>
                <a:sym typeface="Symbol"/>
              </a:rPr>
              <a:t>  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i="1" dirty="0" err="1">
                <a:ea typeface="Cambria Math" pitchFamily="18" charset="0"/>
                <a:sym typeface="Symbol"/>
              </a:rPr>
              <a:t>,f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) ∧ </a:t>
            </a:r>
            <a:r>
              <a:rPr lang="en-US" i="1" dirty="0">
                <a:ea typeface="Cambria Math" pitchFamily="18" charset="0"/>
                <a:sym typeface="Symbol"/>
              </a:rPr>
              <a:t>Q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f,a</a:t>
            </a:r>
            <a:r>
              <a:rPr lang="en-US" dirty="0">
                <a:ea typeface="Cambria Math" pitchFamily="18" charset="0"/>
                <a:sym typeface="Symbol"/>
              </a:rPr>
              <a:t>))  by De Morgan’s for 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ea typeface="Cambria Math" pitchFamily="18" charset="0"/>
                <a:sym typeface="Symbol"/>
              </a:rPr>
              <a:t> 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 </a:t>
            </a:r>
            <a:r>
              <a:rPr lang="en-US" i="1" dirty="0">
                <a:ea typeface="Cambria Math" pitchFamily="18" charset="0"/>
                <a:sym typeface="Symbol"/>
              </a:rPr>
              <a:t>a </a:t>
            </a:r>
            <a:r>
              <a:rPr lang="en-US" dirty="0">
                <a:ea typeface="Cambria Math"/>
              </a:rPr>
              <a:t>¬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ea typeface="Cambria Math" pitchFamily="18" charset="0"/>
                <a:sym typeface="Symbol"/>
              </a:rPr>
              <a:t>f</a:t>
            </a:r>
            <a:r>
              <a:rPr lang="en-US" dirty="0">
                <a:ea typeface="Cambria Math" pitchFamily="18" charset="0"/>
                <a:sym typeface="Symbol"/>
              </a:rPr>
              <a:t>  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i="1" dirty="0" err="1">
                <a:ea typeface="Cambria Math" pitchFamily="18" charset="0"/>
                <a:sym typeface="Symbol"/>
              </a:rPr>
              <a:t>,f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) ∧ </a:t>
            </a:r>
            <a:r>
              <a:rPr lang="en-US" i="1" dirty="0">
                <a:ea typeface="Cambria Math" pitchFamily="18" charset="0"/>
                <a:sym typeface="Symbol"/>
              </a:rPr>
              <a:t>Q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f,a</a:t>
            </a:r>
            <a:r>
              <a:rPr lang="en-US" dirty="0">
                <a:ea typeface="Cambria Math" pitchFamily="18" charset="0"/>
                <a:sym typeface="Symbol"/>
              </a:rPr>
              <a:t>))  by De Morgan’s for 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 </a:t>
            </a:r>
            <a:r>
              <a:rPr lang="en-US" i="1" dirty="0">
                <a:ea typeface="Cambria Math" pitchFamily="18" charset="0"/>
                <a:sym typeface="Symbol"/>
              </a:rPr>
              <a:t>a </a:t>
            </a:r>
            <a:r>
              <a:rPr lang="en-US" dirty="0"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f</a:t>
            </a:r>
            <a:r>
              <a:rPr lang="en-US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/>
              </a:rPr>
              <a:t>¬</a:t>
            </a:r>
            <a:r>
              <a:rPr lang="en-US" dirty="0">
                <a:ea typeface="Cambria Math" pitchFamily="18" charset="0"/>
                <a:sym typeface="Symbol"/>
              </a:rPr>
              <a:t> 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i="1" dirty="0" err="1">
                <a:ea typeface="Cambria Math" pitchFamily="18" charset="0"/>
                <a:sym typeface="Symbol"/>
              </a:rPr>
              <a:t>,f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) ∧ </a:t>
            </a:r>
            <a:r>
              <a:rPr lang="en-US" i="1" dirty="0">
                <a:ea typeface="Cambria Math" pitchFamily="18" charset="0"/>
                <a:sym typeface="Symbol"/>
              </a:rPr>
              <a:t>Q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f,a</a:t>
            </a:r>
            <a:r>
              <a:rPr lang="en-US" dirty="0">
                <a:ea typeface="Cambria Math" pitchFamily="18" charset="0"/>
                <a:sym typeface="Symbol"/>
              </a:rPr>
              <a:t>))   by De Morgan’s for 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 </a:t>
            </a:r>
            <a:r>
              <a:rPr lang="en-US" i="1" dirty="0">
                <a:ea typeface="Cambria Math" pitchFamily="18" charset="0"/>
                <a:sym typeface="Symbol"/>
              </a:rPr>
              <a:t>a </a:t>
            </a:r>
            <a:r>
              <a:rPr lang="en-US" dirty="0">
                <a:ea typeface="Cambria Math" pitchFamily="18" charset="0"/>
                <a:sym typeface="Symbol"/>
              </a:rPr>
              <a:t></a:t>
            </a:r>
            <a:r>
              <a:rPr lang="en-US" i="1" dirty="0">
                <a:ea typeface="Cambria Math" pitchFamily="18" charset="0"/>
                <a:sym typeface="Symbol"/>
              </a:rPr>
              <a:t>f</a:t>
            </a:r>
            <a:r>
              <a:rPr lang="en-US" dirty="0">
                <a:ea typeface="Cambria Math" pitchFamily="18" charset="0"/>
                <a:sym typeface="Symbol"/>
              </a:rPr>
              <a:t> (</a:t>
            </a:r>
            <a:r>
              <a:rPr lang="en-US" dirty="0">
                <a:ea typeface="Cambria Math"/>
              </a:rPr>
              <a:t>¬ 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>
                <a:ea typeface="Cambria Math" pitchFamily="18" charset="0"/>
                <a:sym typeface="Symbol"/>
              </a:rPr>
              <a:t>p</a:t>
            </a:r>
            <a:r>
              <a:rPr lang="en-US" i="1" dirty="0" err="1">
                <a:ea typeface="Cambria Math" pitchFamily="18" charset="0"/>
                <a:sym typeface="Symbol"/>
              </a:rPr>
              <a:t>,f</a:t>
            </a:r>
            <a:r>
              <a:rPr lang="en-US" i="1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 pitchFamily="18" charset="0"/>
                <a:sym typeface="Symbol"/>
              </a:rPr>
              <a:t>) </a:t>
            </a:r>
            <a:r>
              <a:rPr lang="en-US" dirty="0">
                <a:ea typeface="Cambria Math"/>
                <a:sym typeface="Symbol"/>
              </a:rPr>
              <a:t>∨</a:t>
            </a:r>
            <a:r>
              <a:rPr lang="en-US" dirty="0">
                <a:ea typeface="Cambria Math" pitchFamily="18" charset="0"/>
                <a:sym typeface="Symbol"/>
              </a:rPr>
              <a:t> </a:t>
            </a:r>
            <a:r>
              <a:rPr lang="en-US" dirty="0">
                <a:ea typeface="Cambria Math"/>
              </a:rPr>
              <a:t>¬ </a:t>
            </a:r>
            <a:r>
              <a:rPr lang="en-US" i="1" dirty="0">
                <a:ea typeface="Cambria Math" pitchFamily="18" charset="0"/>
                <a:sym typeface="Symbol"/>
              </a:rPr>
              <a:t>Q</a:t>
            </a:r>
            <a:r>
              <a:rPr lang="en-US" dirty="0">
                <a:ea typeface="Cambria Math" pitchFamily="18" charset="0"/>
                <a:sym typeface="Symbol"/>
              </a:rPr>
              <a:t>(</a:t>
            </a:r>
            <a:r>
              <a:rPr lang="en-US" i="1" dirty="0" err="1">
                <a:ea typeface="Cambria Math" pitchFamily="18" charset="0"/>
                <a:sym typeface="Symbol"/>
              </a:rPr>
              <a:t>f,a</a:t>
            </a:r>
            <a:r>
              <a:rPr lang="en-US" dirty="0">
                <a:ea typeface="Cambria Math" pitchFamily="18" charset="0"/>
                <a:sym typeface="Symbol"/>
              </a:rPr>
              <a:t>))  by De Morgan’s for ∧</a:t>
            </a:r>
            <a:r>
              <a:rPr lang="en-US" dirty="0"/>
              <a:t>.</a:t>
            </a:r>
          </a:p>
          <a:p>
            <a:pPr marL="514350" indent="-514350">
              <a:buNone/>
            </a:pPr>
            <a:r>
              <a:rPr lang="en-US" b="1" dirty="0"/>
              <a:t>     Step </a:t>
            </a:r>
            <a:r>
              <a:rPr lang="en-US" b="1" dirty="0">
                <a:ea typeface="Cambria Math" pitchFamily="18" charset="0"/>
              </a:rPr>
              <a:t>3</a:t>
            </a:r>
            <a:r>
              <a:rPr lang="en-US" dirty="0"/>
              <a:t>: Can you translate the result back into Natural Language?</a:t>
            </a:r>
          </a:p>
          <a:p>
            <a:pPr marL="514350" indent="-514350">
              <a:buNone/>
            </a:pPr>
            <a:r>
              <a:rPr lang="en-US" dirty="0"/>
              <a:t>        “For every person there is an airline such that for all flights, this person has not taken that flight or that flight is not on this airline”</a:t>
            </a:r>
          </a:p>
        </p:txBody>
      </p:sp>
    </p:spTree>
    <p:extLst>
      <p:ext uri="{BB962C8B-B14F-4D97-AF65-F5344CB8AC3E}">
        <p14:creationId xmlns:p14="http://schemas.microsoft.com/office/powerpoint/2010/main" val="21147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A715-4CF0-9842-BA0A-C5B15548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DBAA-0CC8-2C46-93CD-D74028C2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characterize an object by it’s properties</a:t>
            </a:r>
          </a:p>
          <a:p>
            <a:endParaRPr lang="en-US"/>
          </a:p>
          <a:p>
            <a:r>
              <a:rPr lang="en-US"/>
              <a:t>Let’s call the object x</a:t>
            </a:r>
          </a:p>
          <a:p>
            <a:pPr lvl="1"/>
            <a:r>
              <a:rPr lang="en-US"/>
              <a:t>x is a </a:t>
            </a:r>
            <a:r>
              <a:rPr lang="en-US" b="1"/>
              <a:t>variable</a:t>
            </a:r>
          </a:p>
          <a:p>
            <a:pPr lvl="1"/>
            <a:endParaRPr lang="en-US"/>
          </a:p>
          <a:p>
            <a:r>
              <a:rPr lang="en-US"/>
              <a:t>Then properties could be</a:t>
            </a:r>
          </a:p>
          <a:p>
            <a:pPr lvl="1"/>
            <a:r>
              <a:rPr lang="en-US"/>
              <a:t>Man(x) – “x is a man”</a:t>
            </a:r>
          </a:p>
          <a:p>
            <a:pPr lvl="1"/>
            <a:r>
              <a:rPr lang="en-US"/>
              <a:t>x &gt; 3 – “x is a number larger than 3”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5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6981-4606-0D47-A27F-F571464F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D0B3-8CCE-7E4B-B2BA-297044E2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Nested quantifiers</a:t>
            </a:r>
          </a:p>
          <a:p>
            <a:r>
              <a:rPr lang="en-US"/>
              <a:t>Order of quantifiers is important</a:t>
            </a:r>
          </a:p>
          <a:p>
            <a:r>
              <a:rPr lang="en-US"/>
              <a:t>Translating from and to natural language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6C32-DEF2-6A4F-B509-775E5F73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071E-91C5-0C42-8CDA-CF71BBD5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predicate is a statement that contains a variable</a:t>
            </a:r>
          </a:p>
          <a:p>
            <a:pPr lvl="1"/>
            <a:r>
              <a:rPr lang="en-US"/>
              <a:t>x &gt; 3, x = y + 3, x + y = z</a:t>
            </a:r>
          </a:p>
          <a:p>
            <a:endParaRPr lang="en-US"/>
          </a:p>
          <a:p>
            <a:r>
              <a:rPr lang="en-US"/>
              <a:t>The variables can be replaced by a value from a domain U, for example the integers</a:t>
            </a:r>
          </a:p>
          <a:p>
            <a:pPr lvl="1"/>
            <a:r>
              <a:rPr lang="en-US"/>
              <a:t>Replace x in x &gt; 3 by an integer</a:t>
            </a:r>
          </a:p>
          <a:p>
            <a:endParaRPr lang="en-US"/>
          </a:p>
          <a:p>
            <a:r>
              <a:rPr lang="en-US"/>
              <a:t>Depending on the concrete value replaced for the variable, the predicate becomes a proposition which is True or False</a:t>
            </a:r>
          </a:p>
          <a:p>
            <a:pPr lvl="1"/>
            <a:r>
              <a:rPr lang="en-US"/>
              <a:t>For P(x) := x &gt; 3, P(2) is False, P(4) is True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x, y, z</a:t>
            </a:r>
            <a:r>
              <a:rPr lang="en-US" dirty="0"/>
              <a:t>)</a:t>
            </a:r>
            <a:r>
              <a:rPr lang="en-US" i="1" dirty="0"/>
              <a:t> := 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z  </a:t>
            </a:r>
            <a:r>
              <a:rPr lang="en-US" dirty="0"/>
              <a:t>and the domain be integers</a:t>
            </a:r>
          </a:p>
          <a:p>
            <a:endParaRPr lang="en-US" dirty="0"/>
          </a:p>
          <a:p>
            <a:r>
              <a:rPr lang="en-US" dirty="0"/>
              <a:t>Truth values</a:t>
            </a:r>
            <a:br>
              <a:rPr lang="en-US" dirty="0"/>
            </a:br>
            <a:endParaRPr lang="en-US" dirty="0"/>
          </a:p>
          <a:p>
            <a:pPr lvl="1">
              <a:buNone/>
            </a:pPr>
            <a:r>
              <a:rPr lang="en-US" dirty="0"/>
              <a:t>R(</a:t>
            </a:r>
            <a:r>
              <a:rPr lang="en-US" dirty="0">
                <a:ea typeface="Cambria Math" pitchFamily="18" charset="0"/>
              </a:rPr>
              <a:t>2, -1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) False</a:t>
            </a:r>
          </a:p>
          <a:p>
            <a:pPr lvl="1">
              <a:buNone/>
            </a:pPr>
            <a:r>
              <a:rPr lang="en-US" dirty="0"/>
              <a:t>R(</a:t>
            </a:r>
            <a:r>
              <a:rPr lang="en-US" dirty="0">
                <a:ea typeface="Cambria Math" pitchFamily="18" charset="0"/>
              </a:rPr>
              <a:t>3, 4, 7</a:t>
            </a:r>
            <a:r>
              <a:rPr lang="en-US" dirty="0"/>
              <a:t>) True</a:t>
            </a:r>
          </a:p>
          <a:p>
            <a:pPr lvl="1">
              <a:buNone/>
            </a:pPr>
            <a:r>
              <a:rPr lang="en-US" dirty="0"/>
              <a:t>R(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Undetermined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8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45D2-7DFF-EF43-8817-4899FA1D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Predicates and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5EBD-144F-D441-BC1C-2C427FA7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Connectives from propositional logic can be applied to predicates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If </a:t>
            </a:r>
            <a:r>
              <a:rPr lang="en-US" i="1" dirty="0"/>
              <a:t>P(x)</a:t>
            </a:r>
            <a:r>
              <a:rPr lang="en-US" dirty="0"/>
              <a:t> </a:t>
            </a:r>
            <a:r>
              <a:rPr lang="en-US" i="1" dirty="0" err="1">
                <a:ea typeface="Cambria Math"/>
              </a:rPr>
              <a:t>:= 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 the truth values are</a:t>
            </a:r>
            <a:br>
              <a:rPr lang="en-US" dirty="0"/>
            </a:br>
            <a:endParaRPr lang="en-US" dirty="0"/>
          </a:p>
          <a:p>
            <a:pPr lvl="1">
              <a:buNone/>
            </a:pPr>
            <a:r>
              <a:rPr lang="en-US" dirty="0"/>
              <a:t>P(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∨ P(-1)      	True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∧ P(-1)      	False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→ P(-1)     	False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→ ¬P(-1)    	True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00EB-1D20-8542-812F-508BABA2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DE40-944D-8F42-8BC7-CE5862B1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Expressions constructed from predicates and logical connectives containing variables are called </a:t>
            </a:r>
            <a:r>
              <a:rPr lang="en-US" b="1" dirty="0"/>
              <a:t>propositional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Examples</a:t>
            </a:r>
          </a:p>
          <a:p>
            <a:pPr marL="0" indent="0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R(x, y)  :=  P(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→ P(</a:t>
            </a:r>
            <a:r>
              <a:rPr lang="en-US" i="1" dirty="0">
                <a:ea typeface="Cambria Math"/>
              </a:rPr>
              <a:t>y</a:t>
            </a:r>
            <a:r>
              <a:rPr lang="en-US" dirty="0">
                <a:ea typeface="Cambria Math"/>
              </a:rPr>
              <a:t>)  	</a:t>
            </a:r>
          </a:p>
          <a:p>
            <a:pPr lvl="1">
              <a:buNone/>
            </a:pPr>
            <a:r>
              <a:rPr lang="en-US" dirty="0"/>
              <a:t>R(y) :=  P(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) </a:t>
            </a:r>
            <a:r>
              <a:rPr lang="en-US" dirty="0">
                <a:ea typeface="Cambria Math"/>
              </a:rPr>
              <a:t>∧ P(</a:t>
            </a:r>
            <a:r>
              <a:rPr lang="en-US" i="1" dirty="0">
                <a:ea typeface="Cambria Math"/>
              </a:rPr>
              <a:t>y</a:t>
            </a:r>
            <a:r>
              <a:rPr lang="en-US" dirty="0">
                <a:ea typeface="Cambria Math"/>
              </a:rPr>
              <a:t>)     </a:t>
            </a:r>
            <a:r>
              <a:rPr lang="en-US" dirty="0">
                <a:latin typeface="Cambria Math"/>
                <a:ea typeface="Cambria Math"/>
              </a:rPr>
              <a:t>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81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forall y P(x,y)$&#10;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exists y P(x,y)$&#10;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y \exists x P(x,y)$&#10;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forall y P(x,y)$&#10;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exists y P(x,y)$&#10;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forall y P(x,y)$&#10;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exists y P(x,y)$&#10;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exists y P(x,y)$&#10;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exists y P(x,y)$&#10;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forall y P(x,y)$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(F(x) \leftrightarrow T(x))$&#10;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forall y P(x,y) &#10;\equiv \forall y\forall x P(x,y)\;\;\; $&#10;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exists y P(x,y) &#10;\equiv \exists y\forall x P(x,y)\;\;\; $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(F(x) \wedge \neg F(x))$&#10;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neg S(x) \leftrightarrow \neg \exists x S(x)$&#10;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(P(x) \wedge Q(x))&#10;\equiv \forall x P(x) \wedge \forall x Q(x)\;\;\; $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(P(x) \rightarrow Q(x))&#10;\equiv \forall x P(x)\rightarrow \forall x Q(x)\;\;$&#10;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forall y P(x,y)$&#10;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y \forall x P(x,y)$&#10;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exists y P(x,y)$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24123</TotalTime>
  <Words>3523</Words>
  <Application>Microsoft Macintosh PowerPoint</Application>
  <PresentationFormat>Widescreen</PresentationFormat>
  <Paragraphs>376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Symbol</vt:lpstr>
      <vt:lpstr>Office Theme</vt:lpstr>
      <vt:lpstr>Predicate Logic</vt:lpstr>
      <vt:lpstr>Predicates and Quantifiers</vt:lpstr>
      <vt:lpstr>Video 6: Universal and Existential Quantifier</vt:lpstr>
      <vt:lpstr>Propositional Logic Not Enough</vt:lpstr>
      <vt:lpstr>Variables</vt:lpstr>
      <vt:lpstr>Predicates</vt:lpstr>
      <vt:lpstr>Example</vt:lpstr>
      <vt:lpstr>Predicates and Propositional Logic</vt:lpstr>
      <vt:lpstr>Propositional Functions</vt:lpstr>
      <vt:lpstr>Quantifiers</vt:lpstr>
      <vt:lpstr>Universal Quantifier</vt:lpstr>
      <vt:lpstr>Examples</vt:lpstr>
      <vt:lpstr>Existential Quantifier</vt:lpstr>
      <vt:lpstr>Examples</vt:lpstr>
      <vt:lpstr>Truth value of quantified statements</vt:lpstr>
      <vt:lpstr>Domain U aka. Universe of Discourse</vt:lpstr>
      <vt:lpstr>Summary</vt:lpstr>
      <vt:lpstr>Video 7: More on Quantifiers</vt:lpstr>
      <vt:lpstr>Quantifiers with Finite Domains</vt:lpstr>
      <vt:lpstr>Uniqueness Quantifier</vt:lpstr>
      <vt:lpstr>Composite Statements Involving Quantifiers</vt:lpstr>
      <vt:lpstr>Variable Binding</vt:lpstr>
      <vt:lpstr>Translating from Natural Language to Logic</vt:lpstr>
      <vt:lpstr>Translating from Natural Language to Logic</vt:lpstr>
      <vt:lpstr>Validity and Satisfiability</vt:lpstr>
      <vt:lpstr>Examples</vt:lpstr>
      <vt:lpstr>Summary</vt:lpstr>
      <vt:lpstr>Video 8: Logical Equivalences in Predicate Logic</vt:lpstr>
      <vt:lpstr>Logical Equivalences in Predicate Logic</vt:lpstr>
      <vt:lpstr>Example</vt:lpstr>
      <vt:lpstr>Example</vt:lpstr>
      <vt:lpstr>Distribution of Quantifiers over Connectives</vt:lpstr>
      <vt:lpstr>Example: Negating Quantified Expressions</vt:lpstr>
      <vt:lpstr>De Morgan’s Laws for Quantifiers</vt:lpstr>
      <vt:lpstr>Why called De Morgan’s law?</vt:lpstr>
      <vt:lpstr>Summary</vt:lpstr>
      <vt:lpstr>Nested Quantifiers</vt:lpstr>
      <vt:lpstr>Video 9: Nested Quantifiers</vt:lpstr>
      <vt:lpstr>Nested Quantifiers</vt:lpstr>
      <vt:lpstr>Nested Propositional Functions</vt:lpstr>
      <vt:lpstr>Order of Quantifiers</vt:lpstr>
      <vt:lpstr>Quantifications of Two Variables</vt:lpstr>
      <vt:lpstr>Visualization: x,y connected if P(x,y) true</vt:lpstr>
      <vt:lpstr>Switching Qantifiers</vt:lpstr>
      <vt:lpstr>Translating Nested Quantifiers into Natural Language</vt:lpstr>
      <vt:lpstr>Translating Mathematical Statements into Predicate Logic </vt:lpstr>
      <vt:lpstr>Translating Natural Language into Predicate Logic</vt:lpstr>
      <vt:lpstr>Translating Natural Language into Predicate Logic</vt:lpstr>
      <vt:lpstr>Negating Nested Quantifiers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</dc:title>
  <dc:creator>Karl Aberer</dc:creator>
  <cp:lastModifiedBy>Karl Aberer</cp:lastModifiedBy>
  <cp:revision>46</cp:revision>
  <dcterms:created xsi:type="dcterms:W3CDTF">2020-07-05T10:04:16Z</dcterms:created>
  <dcterms:modified xsi:type="dcterms:W3CDTF">2020-08-28T07:09:24Z</dcterms:modified>
</cp:coreProperties>
</file>