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359" r:id="rId3"/>
    <p:sldId id="397" r:id="rId4"/>
    <p:sldId id="489" r:id="rId5"/>
    <p:sldId id="490" r:id="rId6"/>
    <p:sldId id="491" r:id="rId7"/>
    <p:sldId id="492" r:id="rId8"/>
    <p:sldId id="438" r:id="rId9"/>
    <p:sldId id="488" r:id="rId10"/>
    <p:sldId id="493" r:id="rId11"/>
    <p:sldId id="494" r:id="rId12"/>
    <p:sldId id="495" r:id="rId13"/>
    <p:sldId id="496" r:id="rId14"/>
    <p:sldId id="499" r:id="rId15"/>
    <p:sldId id="500" r:id="rId16"/>
    <p:sldId id="501" r:id="rId17"/>
    <p:sldId id="380" r:id="rId18"/>
    <p:sldId id="509" r:id="rId19"/>
    <p:sldId id="502" r:id="rId20"/>
    <p:sldId id="458" r:id="rId21"/>
    <p:sldId id="370" r:id="rId22"/>
    <p:sldId id="364" r:id="rId23"/>
    <p:sldId id="365" r:id="rId24"/>
    <p:sldId id="371" r:id="rId25"/>
    <p:sldId id="503" r:id="rId26"/>
    <p:sldId id="504" r:id="rId27"/>
    <p:sldId id="373" r:id="rId28"/>
    <p:sldId id="505" r:id="rId29"/>
    <p:sldId id="506" r:id="rId30"/>
    <p:sldId id="461" r:id="rId31"/>
    <p:sldId id="507" r:id="rId32"/>
    <p:sldId id="508" r:id="rId33"/>
    <p:sldId id="485" r:id="rId34"/>
    <p:sldId id="459" r:id="rId35"/>
    <p:sldId id="385" r:id="rId36"/>
    <p:sldId id="510" r:id="rId37"/>
    <p:sldId id="386" r:id="rId38"/>
    <p:sldId id="387" r:id="rId39"/>
    <p:sldId id="388" r:id="rId40"/>
    <p:sldId id="391" r:id="rId41"/>
    <p:sldId id="512" r:id="rId42"/>
    <p:sldId id="393" r:id="rId43"/>
    <p:sldId id="440" r:id="rId44"/>
    <p:sldId id="511" r:id="rId45"/>
    <p:sldId id="398" r:id="rId46"/>
    <p:sldId id="486" r:id="rId47"/>
    <p:sldId id="399" r:id="rId48"/>
    <p:sldId id="513" r:id="rId49"/>
    <p:sldId id="477" r:id="rId50"/>
    <p:sldId id="401" r:id="rId51"/>
    <p:sldId id="443" r:id="rId52"/>
    <p:sldId id="514" r:id="rId53"/>
    <p:sldId id="442" r:id="rId54"/>
    <p:sldId id="402" r:id="rId55"/>
    <p:sldId id="478" r:id="rId56"/>
    <p:sldId id="516" r:id="rId57"/>
    <p:sldId id="517" r:id="rId58"/>
    <p:sldId id="518" r:id="rId59"/>
    <p:sldId id="487" r:id="rId60"/>
    <p:sldId id="476" r:id="rId61"/>
    <p:sldId id="466" r:id="rId62"/>
    <p:sldId id="406" r:id="rId63"/>
    <p:sldId id="519" r:id="rId64"/>
    <p:sldId id="480" r:id="rId65"/>
    <p:sldId id="474" r:id="rId66"/>
    <p:sldId id="481" r:id="rId67"/>
    <p:sldId id="482" r:id="rId68"/>
    <p:sldId id="412" r:id="rId69"/>
    <p:sldId id="445" r:id="rId70"/>
    <p:sldId id="417" r:id="rId71"/>
    <p:sldId id="483" r:id="rId72"/>
    <p:sldId id="428" r:id="rId73"/>
    <p:sldId id="415" r:id="rId74"/>
    <p:sldId id="520" r:id="rId75"/>
    <p:sldId id="52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77060"/>
  </p:normalViewPr>
  <p:slideViewPr>
    <p:cSldViewPr snapToGrid="0" snapToObjects="1">
      <p:cViewPr varScale="1">
        <p:scale>
          <a:sx n="92" d="100"/>
          <a:sy n="9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59B8-A84F-2D41-9292-F90A37705FF6}" type="datetimeFigureOut"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AE3B-8E29-7D4B-B60F-BA5E1A2D23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6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6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[ Even though these examples seem silly, both trivial and vacuous proofs are often used in mathematical induction, as we will see later) 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rPr lang="en-GB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7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looks still like a proof by contraposition.</a:t>
            </a:r>
          </a:p>
          <a:p>
            <a:endParaRPr lang="en-US"/>
          </a:p>
          <a:p>
            <a:r>
              <a:rPr lang="en-US"/>
              <a:t>If we can show that (p and not q) -&gt; not p</a:t>
            </a:r>
          </a:p>
          <a:p>
            <a:r>
              <a:rPr lang="en-US"/>
              <a:t>Since (p and not q) -&gt; p</a:t>
            </a:r>
          </a:p>
          <a:p>
            <a:r>
              <a:rPr lang="en-US"/>
              <a:t>We have p -&gt; q by contradiction</a:t>
            </a:r>
          </a:p>
          <a:p>
            <a:endParaRPr lang="en-US"/>
          </a:p>
          <a:p>
            <a:r>
              <a:rPr lang="en-US"/>
              <a:t>But now this argument holds also for any other 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 = Not q -&gt; not p = p -&gt; q</a:t>
            </a:r>
          </a:p>
          <a:p>
            <a:endParaRPr lang="en-US"/>
          </a:p>
          <a:p>
            <a:r>
              <a:rPr lang="en-US"/>
              <a:t>Not P = p and not q</a:t>
            </a:r>
          </a:p>
          <a:p>
            <a:endParaRPr lang="en-US"/>
          </a:p>
          <a:p>
            <a:r>
              <a:rPr lang="en-US"/>
              <a:t>Not P -&gt;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AE3B-8E29-7D4B-B60F-BA5E1A2D23B3}" type="slidenum"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7400-2042-E94D-A94D-D9CBD778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F8093-D867-A843-8289-7172F54C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E79-DCBA-604A-BEF2-0C46C217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BABB-E98E-584A-A386-AF03D34F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5335-02A2-C34F-B7EF-19EED4C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E1A9-0B6C-C249-B21D-12B0002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35540-9935-D047-BE07-96723771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E144-0787-254E-8CD1-0452B86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73BC-358E-B24B-864E-233C3294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7C3B-F6F7-484B-8D62-F77B68B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AF59E-4A39-4049-94DF-1D350C466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1867E-3DA5-2347-AF79-76164441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63B4-B936-DF45-82B7-60D5C25F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662B-1E46-134A-A4F0-F483C484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8A4A-AB23-724F-80E2-D02C992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4888-432B-544F-B3D5-3CD92BA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6828-C7B3-3742-B28A-6EFC97A7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BC9B-A4E9-4848-B0ED-BA64D6B4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DBA0-8900-0447-AD00-D47C7604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D258-E406-BA46-968A-5013F75D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970-B381-3547-AC64-0CCA4E0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62B3-4497-0947-B20A-2C70A07B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E865-04D1-D449-BB27-06C3AE4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720F-7E0A-9B4D-AA33-C066A4B1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4C8A-FDC3-F14A-9692-BE419AD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FD5-97FE-D446-8703-69C15674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2B14-1999-3F43-9E1A-F33FEC61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B7635-9DE3-B84D-B18B-130F8D7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7F75-F001-C740-A9C7-24C5AEFE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D7B3-F3C7-214D-8D5F-C441B45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4E81-A1E9-A743-A4D6-0015B03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376-0BEE-A745-9A73-7479459B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9BF9-AC31-D846-B949-A28653C7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2E0DA-73A2-0748-BF18-C4CA3CEC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2877F-8FA0-F640-9AE7-1D6F980EB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0A75-08E3-6F47-9627-B0A7E42F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FBDE9-51A0-A044-BF6D-51B1526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26AE4-BF28-124A-B319-F16382DF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B0761-0032-4F42-886E-86942394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F37D-6E1A-9C4B-B895-8C563CE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B3015-69A2-B246-8358-B3A6952B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012BE-11C9-DA48-8FEA-82FAB0E7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737FF-C608-A747-B906-974D0093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DE88F-EB79-7944-9D8C-20F97B45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5C19F-6AAA-9C48-AB67-66172228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8929E-FE60-AA4B-A238-73CDB979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B3A-137B-B644-9D2D-3F35407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C4A9-1FC0-974B-ADBC-BB78D9EC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95E5-5E8B-4F4A-82CA-F1E39B95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BBBE-7B1C-6844-BCFA-BA893D25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4F52-3936-1F41-A753-4C2D4B57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B0EF-8282-D841-88D7-30825388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123-7C15-A140-9863-FE41674D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BDF1-8F86-7E48-AEF1-44DAA6C54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9368-57A1-ED40-9881-75814B1E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DBE4-72D8-AF46-8EA4-02E8AEE4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B3681-7F7C-6946-A9DD-96FCE71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F386F-3D08-064F-957C-8A8AB06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213C-81BD-CE4F-B805-470E2003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AABA-581E-2347-B2B3-73DF91DE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E20E-E48A-9842-8800-297065250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2755-8E94-FD43-AE4F-3F74DA1CB74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4CA0-B49F-9D48-9DD2-8F4C70A48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BF3F-9EFB-9245-A939-6082B983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98CD-494F-E947-BCCA-6EED481D3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27.xml"/><Relationship Id="rId9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3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3.xml"/><Relationship Id="rId7" Type="http://schemas.openxmlformats.org/officeDocument/2006/relationships/image" Target="../media/image3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8.tif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993-E1AF-1649-B25D-E1C7ECB1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Logic and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623E-8501-2041-B3EA-F2A9F4EF5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Sections 1.6, 1.7</a:t>
            </a:r>
          </a:p>
        </p:txBody>
      </p:sp>
    </p:spTree>
    <p:extLst>
      <p:ext uri="{BB962C8B-B14F-4D97-AF65-F5344CB8AC3E}">
        <p14:creationId xmlns:p14="http://schemas.microsoft.com/office/powerpoint/2010/main" val="3240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7CF8-ED7C-824A-88CD-3BA40AD5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EBEB-22CA-C042-9214-565DB2D0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Now build the truth table for </a:t>
            </a: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</a:t>
            </a:r>
          </a:p>
          <a:p>
            <a:pPr marL="0" indent="0">
              <a:buNone/>
            </a:pPr>
            <a:r>
              <a:rPr lang="en-US"/>
              <a:t>	to show that the argument holds</a:t>
            </a:r>
          </a:p>
          <a:p>
            <a:pPr marL="0" indent="0">
              <a:buNone/>
            </a:pPr>
            <a:r>
              <a:rPr lang="en-US"/>
              <a:t>	where n = 20 is the number of courses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The table will have 2</a:t>
            </a:r>
            <a:r>
              <a:rPr lang="en-US" baseline="30000"/>
              <a:t>20</a:t>
            </a:r>
            <a:r>
              <a:rPr lang="en-US"/>
              <a:t> = 1’048’576 rows, which is not very practical</a:t>
            </a:r>
          </a:p>
        </p:txBody>
      </p:sp>
    </p:spTree>
    <p:extLst>
      <p:ext uri="{BB962C8B-B14F-4D97-AF65-F5344CB8AC3E}">
        <p14:creationId xmlns:p14="http://schemas.microsoft.com/office/powerpoint/2010/main" val="273800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BAE-2566-2B4A-A94F-451E8746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Inference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9BE6-FFAA-7646-883D-E53A4057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have another inference rule: </a:t>
            </a:r>
            <a:r>
              <a:rPr lang="en-US" b="1"/>
              <a:t>Conjunction</a:t>
            </a:r>
            <a:r>
              <a:rPr lang="en-US"/>
              <a:t> Inference Rule</a:t>
            </a:r>
            <a:br>
              <a:rPr lang="en-US"/>
            </a:br>
            <a:r>
              <a:rPr lang="en-US"/>
              <a:t>( </a:t>
            </a:r>
            <a:r>
              <a:rPr lang="en-US" i="1"/>
              <a:t>p </a:t>
            </a:r>
            <a:r>
              <a:rPr lang="en-US" i="1" dirty="0">
                <a:ea typeface="Cambria Math"/>
              </a:rPr>
              <a:t>∧ q → </a:t>
            </a:r>
            <a:r>
              <a:rPr lang="en-US" i="1"/>
              <a:t>p </a:t>
            </a:r>
            <a:r>
              <a:rPr lang="en-US" i="1" dirty="0">
                <a:ea typeface="Cambria Math"/>
              </a:rPr>
              <a:t>∧ q </a:t>
            </a:r>
            <a:r>
              <a:rPr lang="en-US" dirty="0">
                <a:ea typeface="Cambria Math"/>
              </a:rPr>
              <a:t>is a tautology )</a:t>
            </a:r>
          </a:p>
          <a:p>
            <a:endParaRPr lang="en-US" dirty="0">
              <a:ea typeface="Cambria Math"/>
            </a:endParaRPr>
          </a:p>
          <a:p>
            <a:endParaRPr lang="en-US" i="1" dirty="0">
              <a:ea typeface="Cambria Math"/>
            </a:endParaRPr>
          </a:p>
          <a:p>
            <a:endParaRPr lang="en-US" i="1" dirty="0">
              <a:ea typeface="Cambria Math"/>
            </a:endParaRPr>
          </a:p>
          <a:p>
            <a:endParaRPr lang="en-US" i="1" dirty="0"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Now we can provide the argument in a much simpler way!</a:t>
            </a:r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55B6BE3A-94DA-844B-95E6-06EC09E86C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75164" y="3034145"/>
            <a:ext cx="1534478" cy="11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FE70-2EA1-D842-A794-89076DEC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4C62-EC9B-2346-9FA7-81BF2A20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Write down what we know (the premises)</a:t>
            </a:r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1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2</a:t>
            </a:r>
            <a:br>
              <a:rPr lang="en-US" i="1"/>
            </a:br>
            <a:r>
              <a:rPr lang="en-US" i="1"/>
              <a:t>…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n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 	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8798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9D9-CAD4-164B-8230-81CA79F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786C-2FC6-0748-8CA2-264BD39B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Apply the Conjunction Inference Rule to the first two premises</a:t>
            </a:r>
          </a:p>
          <a:p>
            <a:pPr marL="0" indent="0">
              <a:buNone/>
            </a:pPr>
            <a:r>
              <a:rPr lang="en-US" b="1" i="1"/>
              <a:t>p</a:t>
            </a:r>
            <a:r>
              <a:rPr lang="en-US" b="1" i="1" baseline="-25000"/>
              <a:t>1</a:t>
            </a:r>
            <a:br>
              <a:rPr lang="en-US" b="1" i="1"/>
            </a:br>
            <a:r>
              <a:rPr lang="en-US" b="1" i="1"/>
              <a:t>p</a:t>
            </a:r>
            <a:r>
              <a:rPr lang="en-US" b="1" i="1" baseline="-25000"/>
              <a:t>2</a:t>
            </a:r>
            <a:br>
              <a:rPr lang="en-US" i="1"/>
            </a:br>
            <a:r>
              <a:rPr lang="en-US" i="1"/>
              <a:t>…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n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</a:t>
            </a:r>
            <a:endParaRPr lang="en-US" i="1"/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p</a:t>
            </a:r>
            <a:r>
              <a:rPr lang="en-US" b="1" i="1" baseline="-25000" dirty="0">
                <a:ea typeface="Cambria Math"/>
              </a:rPr>
              <a:t>1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396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9D9-CAD4-164B-8230-81CA79F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786C-2FC6-0748-8CA2-264BD39B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Apply the Conjunction Inference Rule to the new and the third premise</a:t>
            </a:r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1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2</a:t>
            </a:r>
            <a:br>
              <a:rPr lang="en-US" i="1"/>
            </a:br>
            <a:r>
              <a:rPr lang="en-US" i="1"/>
              <a:t>…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n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</a:t>
            </a:r>
            <a:endParaRPr lang="en-US" i="1"/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p</a:t>
            </a:r>
            <a:r>
              <a:rPr lang="en-US" b="1" i="1" baseline="-25000" dirty="0">
                <a:ea typeface="Cambria Math"/>
              </a:rPr>
              <a:t>1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2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3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9D9-CAD4-164B-8230-81CA79F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786C-2FC6-0748-8CA2-264BD39B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Repeat for all other </a:t>
            </a:r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1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2</a:t>
            </a:r>
            <a:br>
              <a:rPr lang="en-US" i="1"/>
            </a:br>
            <a:r>
              <a:rPr lang="en-US" i="1"/>
              <a:t>…</a:t>
            </a:r>
            <a:br>
              <a:rPr lang="en-US" i="1"/>
            </a:br>
            <a:r>
              <a:rPr lang="en-US" b="1" i="1"/>
              <a:t>p</a:t>
            </a:r>
            <a:r>
              <a:rPr lang="en-US" b="1" i="1" baseline="-25000"/>
              <a:t>n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</a:t>
            </a:r>
            <a:endParaRPr lang="en-US" i="1"/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…</a:t>
            </a:r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(p</a:t>
            </a:r>
            <a:r>
              <a:rPr lang="en-US" b="1" i="1" baseline="-25000" dirty="0">
                <a:ea typeface="Cambria Math"/>
              </a:rPr>
              <a:t>1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2</a:t>
            </a:r>
            <a:r>
              <a:rPr lang="en-US" b="1" i="1" dirty="0">
                <a:ea typeface="Cambria Math"/>
              </a:rPr>
              <a:t> ∧ … ∧ p</a:t>
            </a:r>
            <a:r>
              <a:rPr lang="en-US" b="1" i="1" baseline="-25000" dirty="0">
                <a:ea typeface="Cambria Math"/>
              </a:rPr>
              <a:t>n</a:t>
            </a:r>
            <a:r>
              <a:rPr lang="en-US" b="1" i="1" dirty="0">
                <a:ea typeface="Cambria Math"/>
              </a:rPr>
              <a:t>)</a:t>
            </a:r>
            <a:endParaRPr lang="en-US" b="1" i="1" baseline="-25000" dirty="0">
              <a:ea typeface="Cambria Math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9D9-CAD4-164B-8230-81CA79F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786C-2FC6-0748-8CA2-264BD39B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Apply Modus Ponens and obtain the conclusion</a:t>
            </a:r>
            <a:endParaRPr lang="en-US" i="1"/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1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2</a:t>
            </a:r>
            <a:br>
              <a:rPr lang="en-US" i="1"/>
            </a:br>
            <a:r>
              <a:rPr lang="en-US" i="1"/>
              <a:t>…</a:t>
            </a:r>
            <a:br>
              <a:rPr lang="en-US" i="1"/>
            </a:br>
            <a:r>
              <a:rPr lang="en-US" i="1"/>
              <a:t>p</a:t>
            </a:r>
            <a:r>
              <a:rPr lang="en-US" i="1" baseline="-25000"/>
              <a:t>n</a:t>
            </a:r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(p</a:t>
            </a:r>
            <a:r>
              <a:rPr lang="en-US" b="1" i="1" baseline="-25000" dirty="0">
                <a:ea typeface="Cambria Math"/>
              </a:rPr>
              <a:t>1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2</a:t>
            </a:r>
            <a:r>
              <a:rPr lang="en-US" b="1" i="1" dirty="0">
                <a:ea typeface="Cambria Math"/>
              </a:rPr>
              <a:t> ∧ … ∧ p</a:t>
            </a:r>
            <a:r>
              <a:rPr lang="en-US" b="1" i="1" baseline="-25000" dirty="0">
                <a:ea typeface="Cambria Math"/>
              </a:rPr>
              <a:t>n</a:t>
            </a:r>
            <a:r>
              <a:rPr lang="en-US" b="1" i="1" dirty="0">
                <a:ea typeface="Cambria Math"/>
              </a:rPr>
              <a:t>) → q</a:t>
            </a:r>
            <a:endParaRPr lang="en-US" b="1" i="1"/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</a:p>
          <a:p>
            <a:pPr marL="0" indent="0">
              <a:buNone/>
            </a:pPr>
            <a:r>
              <a:rPr lang="en-US" i="1" dirty="0">
                <a:ea typeface="Cambria Math"/>
              </a:rPr>
              <a:t>…</a:t>
            </a:r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(p</a:t>
            </a:r>
            <a:r>
              <a:rPr lang="en-US" b="1" i="1" baseline="-25000" dirty="0">
                <a:ea typeface="Cambria Math"/>
              </a:rPr>
              <a:t>1</a:t>
            </a:r>
            <a:r>
              <a:rPr lang="en-US" b="1" i="1" dirty="0">
                <a:ea typeface="Cambria Math"/>
              </a:rPr>
              <a:t> ∧ p</a:t>
            </a:r>
            <a:r>
              <a:rPr lang="en-US" b="1" i="1" baseline="-25000" dirty="0">
                <a:ea typeface="Cambria Math"/>
              </a:rPr>
              <a:t>2</a:t>
            </a:r>
            <a:r>
              <a:rPr lang="en-US" b="1" i="1" dirty="0">
                <a:ea typeface="Cambria Math"/>
              </a:rPr>
              <a:t> ∧ … ∧ p</a:t>
            </a:r>
            <a:r>
              <a:rPr lang="en-US" b="1" i="1" baseline="-25000" dirty="0">
                <a:ea typeface="Cambria Math"/>
              </a:rPr>
              <a:t>n</a:t>
            </a:r>
            <a:r>
              <a:rPr lang="en-US" b="1" i="1" dirty="0">
                <a:ea typeface="Cambria Math"/>
              </a:rPr>
              <a:t>)</a:t>
            </a:r>
          </a:p>
          <a:p>
            <a:pPr marL="0" indent="0">
              <a:buNone/>
            </a:pPr>
            <a:r>
              <a:rPr lang="en-US" b="1" i="1" dirty="0">
                <a:ea typeface="Cambria Math"/>
              </a:rPr>
              <a:t>∴ q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555D5-426A-F549-BC32-9C330E173895}"/>
              </a:ext>
            </a:extLst>
          </p:cNvPr>
          <p:cNvCxnSpPr/>
          <p:nvPr/>
        </p:nvCxnSpPr>
        <p:spPr>
          <a:xfrm>
            <a:off x="942109" y="6054436"/>
            <a:ext cx="3380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8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Inference Rules to Build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29109" cy="47691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 </a:t>
            </a:r>
            <a:r>
              <a:rPr lang="en-US" b="1" dirty="0"/>
              <a:t>valid argument </a:t>
            </a:r>
            <a:r>
              <a:rPr lang="en-US" dirty="0"/>
              <a:t>is a sequence of statements. </a:t>
            </a:r>
          </a:p>
          <a:p>
            <a:pPr lvl="1"/>
            <a:r>
              <a:rPr lang="en-US" dirty="0"/>
              <a:t>Each statement is either a premise or follows from previous statements by inference rules. </a:t>
            </a:r>
          </a:p>
          <a:p>
            <a:pPr lvl="1"/>
            <a:r>
              <a:rPr lang="en-US" dirty="0"/>
              <a:t>The last statement is called conclusion.</a:t>
            </a:r>
          </a:p>
          <a:p>
            <a:r>
              <a:rPr lang="en-US" dirty="0"/>
              <a:t>A valid argument takes the following form:</a:t>
            </a:r>
          </a:p>
          <a:p>
            <a:pPr>
              <a:buNone/>
            </a:pPr>
            <a:r>
              <a:rPr lang="en-US" dirty="0"/>
              <a:t>              	Step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dirty="0"/>
              <a:t>Step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dirty="0"/>
              <a:t>                       	</a:t>
            </a:r>
            <a:r>
              <a:rPr lang="en-US" dirty="0" err="1"/>
              <a:t>Step</a:t>
            </a:r>
            <a:r>
              <a:rPr lang="en-US" i="1" baseline="-25000" dirty="0" err="1"/>
              <a:t>n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Conclusion</a:t>
            </a:r>
            <a:r>
              <a:rPr lang="en-US" sz="2400" dirty="0"/>
              <a:t>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02032" y="5969232"/>
            <a:ext cx="231458" cy="2057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D8ECB-6C0C-2842-93ED-FF17C150B3B9}"/>
              </a:ext>
            </a:extLst>
          </p:cNvPr>
          <p:cNvCxnSpPr>
            <a:cxnSpLocks/>
          </p:cNvCxnSpPr>
          <p:nvPr/>
        </p:nvCxnSpPr>
        <p:spPr>
          <a:xfrm>
            <a:off x="2784763" y="5874328"/>
            <a:ext cx="2078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0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53EC-25FA-0549-A3B9-D0AC7AD1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4B7D-3365-D946-A4EF-EB7A7776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  <a:p>
            <a:r>
              <a:rPr lang="en-US" dirty="0"/>
              <a:t>Argument Forms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Valid Arguments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11: Inference Rules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Important inference rules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Fallacies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2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Propositional Logic: Inference Rules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/>
              <a:t>Predicate Logic: Inference rules for propositional logic plus additional inference rules to handle variables and quantifiers</a:t>
            </a:r>
          </a:p>
        </p:txBody>
      </p:sp>
    </p:spTree>
    <p:extLst>
      <p:ext uri="{BB962C8B-B14F-4D97-AF65-F5344CB8AC3E}">
        <p14:creationId xmlns:p14="http://schemas.microsoft.com/office/powerpoint/2010/main" val="34812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 and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2362201"/>
            <a:ext cx="4454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</a:p>
          <a:p>
            <a:r>
              <a:rPr lang="en-US" sz="2800" dirty="0"/>
              <a:t> </a:t>
            </a:r>
            <a:r>
              <a:rPr lang="en-US" sz="2800" i="1" dirty="0"/>
              <a:t>(p </a:t>
            </a:r>
            <a:r>
              <a:rPr lang="en-US" sz="2800" i="1" dirty="0">
                <a:ea typeface="Cambria Math"/>
              </a:rPr>
              <a:t>∧ q) → (p ∧ q)</a:t>
            </a:r>
            <a:endParaRPr lang="en-US" sz="2800" i="1" dirty="0"/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id="{FE30BF00-3B3E-B44B-AC1F-32A7B634F8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95600" y="4256723"/>
            <a:ext cx="1345883" cy="1194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47ECC-9650-FA46-A8CC-7252A5E4AA3E}"/>
              </a:ext>
            </a:extLst>
          </p:cNvPr>
          <p:cNvSpPr txBox="1"/>
          <p:nvPr/>
        </p:nvSpPr>
        <p:spPr>
          <a:xfrm>
            <a:off x="6324600" y="4256723"/>
            <a:ext cx="524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i="1" dirty="0"/>
              <a:t> (p </a:t>
            </a:r>
            <a:r>
              <a:rPr lang="en-US" sz="2800" i="1" dirty="0">
                <a:ea typeface="Cambria Math"/>
              </a:rPr>
              <a:t>∧ (p →q)) → 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9716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Rule: Modus </a:t>
            </a:r>
            <a:r>
              <a:rPr lang="en-US" dirty="0" err="1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21217" y="2071256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1217" y="3868361"/>
            <a:ext cx="5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p := “I have passed AICC”</a:t>
            </a:r>
          </a:p>
          <a:p>
            <a:r>
              <a:rPr lang="en-US" dirty="0"/>
              <a:t>q := “</a:t>
            </a:r>
            <a:r>
              <a:rPr lang="en-US"/>
              <a:t>I can advance to year 2 of the studies”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Premises</a:t>
            </a:r>
          </a:p>
          <a:p>
            <a:r>
              <a:rPr lang="en-US"/>
              <a:t>“If I have passed AICC, I can advance to year 2 of the studies”</a:t>
            </a:r>
          </a:p>
          <a:p>
            <a:r>
              <a:rPr lang="en-US" dirty="0"/>
              <a:t>“I cannot advance to year 2 of the studies.”</a:t>
            </a:r>
          </a:p>
          <a:p>
            <a:endParaRPr lang="en-US" dirty="0"/>
          </a:p>
          <a:p>
            <a:r>
              <a:rPr lang="en-US" b="1" dirty="0"/>
              <a:t>Conclusion</a:t>
            </a:r>
          </a:p>
          <a:p>
            <a:r>
              <a:rPr lang="en-US" dirty="0"/>
              <a:t>“I did not pass AICC.”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116" y="2056382"/>
            <a:ext cx="612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i="1" dirty="0"/>
              <a:t> (</a:t>
            </a:r>
            <a:r>
              <a:rPr lang="en-US" sz="2800" i="1" dirty="0">
                <a:ea typeface="Cambria Math"/>
              </a:rPr>
              <a:t>¬</a:t>
            </a:r>
            <a:r>
              <a:rPr lang="en-US" sz="2800" i="1" dirty="0"/>
              <a:t>q </a:t>
            </a:r>
            <a:r>
              <a:rPr lang="en-US" sz="2800" i="1" dirty="0">
                <a:ea typeface="Cambria Math"/>
              </a:rPr>
              <a:t>∧ (p →q)) → ¬p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931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071254" y="2014895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5781" y="3495765"/>
            <a:ext cx="7495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i="1" dirty="0"/>
              <a:t>r </a:t>
            </a:r>
            <a:r>
              <a:rPr lang="en-US" dirty="0"/>
              <a:t>:= “I can take Analysis 4”</a:t>
            </a:r>
          </a:p>
          <a:p>
            <a:endParaRPr lang="en-US" dirty="0"/>
          </a:p>
          <a:p>
            <a:r>
              <a:rPr lang="en-US" b="1" dirty="0"/>
              <a:t>Premises</a:t>
            </a:r>
          </a:p>
          <a:p>
            <a:r>
              <a:rPr lang="en-US"/>
              <a:t>“If I have passed AICC, I can advance to year 2 of the studies”</a:t>
            </a:r>
          </a:p>
          <a:p>
            <a:r>
              <a:rPr lang="en-US"/>
              <a:t>“If I can advance to year 2 of the studies, I can take Analysis 4”</a:t>
            </a:r>
          </a:p>
          <a:p>
            <a:endParaRPr lang="en-US" dirty="0"/>
          </a:p>
          <a:p>
            <a:r>
              <a:rPr lang="en-US" b="1" dirty="0"/>
              <a:t>Conclusion</a:t>
            </a:r>
          </a:p>
          <a:p>
            <a:r>
              <a:rPr lang="en-US" dirty="0"/>
              <a:t>“</a:t>
            </a:r>
            <a:r>
              <a:rPr lang="en-US"/>
              <a:t>If I have passed AICC, I can take Analysis 4”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1851" y="2014895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i="1" dirty="0"/>
              <a:t>(</a:t>
            </a:r>
            <a:r>
              <a:rPr lang="en-US" sz="2800" i="1" dirty="0">
                <a:ea typeface="Cambria Math"/>
              </a:rPr>
              <a:t>(p →q) ∧</a:t>
            </a:r>
            <a:r>
              <a:rPr lang="en-US" sz="2800" i="1" dirty="0"/>
              <a:t> (</a:t>
            </a:r>
            <a:r>
              <a:rPr lang="en-US" sz="2800" i="1" dirty="0" err="1">
                <a:ea typeface="Cambria Math"/>
              </a:rPr>
              <a:t>q→r</a:t>
            </a:r>
            <a:r>
              <a:rPr lang="en-US" sz="2800" i="1" dirty="0">
                <a:ea typeface="Cambria Math"/>
              </a:rPr>
              <a:t>)) → (p→ r)</a:t>
            </a:r>
            <a:endParaRPr lang="en-US" sz="2800" i="1" dirty="0"/>
          </a:p>
          <a:p>
            <a:r>
              <a:rPr lang="en-US" sz="2800" dirty="0">
                <a:latin typeface="Cambria Math"/>
                <a:ea typeface="Cambria Math"/>
              </a:rPr>
              <a:t>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5131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9635" y="3516045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p := “The weather is nice </a:t>
            </a:r>
          </a:p>
          <a:p>
            <a:r>
              <a:rPr lang="en-US" dirty="0"/>
              <a:t>q := “I am at home”</a:t>
            </a:r>
          </a:p>
          <a:p>
            <a:r>
              <a:rPr lang="en-US" dirty="0"/>
              <a:t>r :=  “I am at the beach”</a:t>
            </a:r>
          </a:p>
          <a:p>
            <a:endParaRPr lang="en-US" dirty="0"/>
          </a:p>
          <a:p>
            <a:r>
              <a:rPr lang="en-US" b="1" dirty="0"/>
              <a:t>Premises:</a:t>
            </a:r>
          </a:p>
          <a:p>
            <a:r>
              <a:rPr lang="en-US" dirty="0"/>
              <a:t>“The weather is bad or I am at the beach”</a:t>
            </a:r>
          </a:p>
          <a:p>
            <a:r>
              <a:rPr lang="en-US" dirty="0"/>
              <a:t>“The weather is nice or I am at home”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“I am at home or at the beach”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98965" y="1942822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7817" y="1825625"/>
            <a:ext cx="525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i="1" dirty="0"/>
              <a:t> ((</a:t>
            </a:r>
            <a:r>
              <a:rPr lang="en-US" sz="2800" i="1" dirty="0">
                <a:ea typeface="Cambria Math"/>
              </a:rPr>
              <a:t>¬</a:t>
            </a:r>
            <a:r>
              <a:rPr lang="en-US" sz="2800" i="1" dirty="0"/>
              <a:t>p </a:t>
            </a:r>
            <a:r>
              <a:rPr lang="en-US" sz="2800" i="1" dirty="0">
                <a:ea typeface="Cambria Math"/>
              </a:rPr>
              <a:t>∨ r ) ∧ (p ∨ q))  → (q ∨ r)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13581" y="3585751"/>
            <a:ext cx="4543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Resolution plays an important role in automated theorem proofing and AI</a:t>
            </a:r>
          </a:p>
          <a:p>
            <a:endParaRPr lang="en-US" sz="2800" dirty="0"/>
          </a:p>
          <a:p>
            <a:r>
              <a:rPr lang="en-US" sz="2800" dirty="0"/>
              <a:t>It allows to eliminate propositional variables from the premises</a:t>
            </a:r>
          </a:p>
        </p:txBody>
      </p:sp>
    </p:spTree>
    <p:extLst>
      <p:ext uri="{BB962C8B-B14F-4D97-AF65-F5344CB8AC3E}">
        <p14:creationId xmlns:p14="http://schemas.microsoft.com/office/powerpoint/2010/main" val="239637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1023-A2AF-1945-84D0-44E69E04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Inference Rules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16CC06-13E0-D54B-B68A-9850176D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6" y="2722837"/>
            <a:ext cx="8167212" cy="27647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7D7441-5E03-204C-B07D-E39F31EE97E1}"/>
              </a:ext>
            </a:extLst>
          </p:cNvPr>
          <p:cNvSpPr txBox="1"/>
          <p:nvPr/>
        </p:nvSpPr>
        <p:spPr>
          <a:xfrm>
            <a:off x="8783782" y="3089562"/>
            <a:ext cx="30910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Simpler form of resolution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Dual to Conjunction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Simpler form of Modus Ponens</a:t>
            </a:r>
          </a:p>
        </p:txBody>
      </p:sp>
    </p:spTree>
    <p:extLst>
      <p:ext uri="{BB962C8B-B14F-4D97-AF65-F5344CB8AC3E}">
        <p14:creationId xmlns:p14="http://schemas.microsoft.com/office/powerpoint/2010/main" val="1570508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1030-448F-B943-AEF0-12716AD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5069-FFA8-154A-8F65-D54403DA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Attention: even seemingly “obvious” conclusions imply an argument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 From </a:t>
            </a:r>
            <a:r>
              <a:rPr lang="en-US" i="1" dirty="0"/>
              <a:t>p </a:t>
            </a:r>
            <a:r>
              <a:rPr lang="en-US" i="1" dirty="0">
                <a:ea typeface="Cambria Math"/>
              </a:rPr>
              <a:t>∧ (p →q) </a:t>
            </a:r>
            <a:r>
              <a:rPr lang="en-US" dirty="0">
                <a:ea typeface="Cambria Math"/>
              </a:rPr>
              <a:t>conclude</a:t>
            </a:r>
            <a:r>
              <a:rPr lang="en-US" i="1" dirty="0">
                <a:ea typeface="Cambria Math"/>
              </a:rPr>
              <a:t> q</a:t>
            </a:r>
          </a:p>
          <a:p>
            <a:pPr marL="0" indent="0">
              <a:buNone/>
            </a:pPr>
            <a:r>
              <a:rPr lang="en-US" b="1"/>
              <a:t>Argument</a:t>
            </a:r>
            <a:r>
              <a:rPr lang="en-US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01AD5-CB35-BD49-B4F6-81E8476C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F3A1975B-1DEB-4A47-A6D1-7EB85FBDA2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1670" y="4190901"/>
            <a:ext cx="7402830" cy="19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these hypotheses:</a:t>
            </a:r>
          </a:p>
          <a:p>
            <a:pPr lvl="1">
              <a:buNone/>
            </a:pPr>
            <a:r>
              <a:rPr lang="en-US" dirty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dirty="0"/>
              <a:t>“We will go swimming only if it is sunny.”</a:t>
            </a:r>
          </a:p>
          <a:p>
            <a:pPr lvl="1">
              <a:buNone/>
            </a:pPr>
            <a:r>
              <a:rPr lang="en-US" dirty="0"/>
              <a:t>“If we do not go swimming, then we will take a canoe trip.”</a:t>
            </a:r>
          </a:p>
          <a:p>
            <a:pPr lvl="1">
              <a:buNone/>
            </a:pPr>
            <a:r>
              <a:rPr lang="en-US" dirty="0"/>
              <a:t>“If we take a canoe trip, then we will be home by sunset.”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dirty="0"/>
              <a:t>“We will be home by sunset.”</a:t>
            </a:r>
          </a:p>
          <a:p>
            <a:endParaRPr lang="en-US" sz="4400" dirty="0"/>
          </a:p>
          <a:p>
            <a:endParaRPr lang="en-US" sz="4400" dirty="0"/>
          </a:p>
          <a:p>
            <a:pPr lvl="1">
              <a:buNone/>
            </a:pPr>
            <a:endParaRPr lang="en-US" sz="4000" i="1" dirty="0"/>
          </a:p>
          <a:p>
            <a:pPr lvl="1">
              <a:buNone/>
            </a:pPr>
            <a:endParaRPr lang="en-US" sz="4000" i="1" dirty="0"/>
          </a:p>
          <a:p>
            <a:pPr lvl="1">
              <a:buNone/>
            </a:pPr>
            <a:endParaRPr lang="en-US" sz="4000" i="1" dirty="0"/>
          </a:p>
          <a:p>
            <a:pPr lvl="1">
              <a:buNone/>
            </a:pPr>
            <a:endParaRPr lang="en-US" sz="4000" i="1" dirty="0"/>
          </a:p>
          <a:p>
            <a:pPr lvl="1">
              <a:buNone/>
            </a:pPr>
            <a:endParaRPr lang="en-US" sz="4000" i="1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715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BCB3-1790-F744-8032-05CC65B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27-202B-2943-90CF-FDD3672E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Choose propositional variables:</a:t>
            </a:r>
          </a:p>
          <a:p>
            <a:pPr lvl="1">
              <a:buNone/>
            </a:pPr>
            <a:r>
              <a:rPr lang="en-US" sz="2800" i="1" dirty="0"/>
              <a:t>p</a:t>
            </a:r>
            <a:r>
              <a:rPr lang="en-US" sz="2800" dirty="0"/>
              <a:t> := “It is sunny this afternoon.”      </a:t>
            </a:r>
          </a:p>
          <a:p>
            <a:pPr lvl="1">
              <a:buNone/>
            </a:pPr>
            <a:r>
              <a:rPr lang="en-US" sz="2800" i="1" dirty="0"/>
              <a:t>r</a:t>
            </a:r>
            <a:r>
              <a:rPr lang="en-US" sz="2800" dirty="0"/>
              <a:t>  := “We will go swimming.”  </a:t>
            </a:r>
          </a:p>
          <a:p>
            <a:pPr lvl="1">
              <a:buNone/>
            </a:pPr>
            <a:r>
              <a:rPr lang="en-US" sz="2800" i="1" dirty="0"/>
              <a:t>t := </a:t>
            </a:r>
            <a:r>
              <a:rPr lang="en-US" sz="2800" dirty="0"/>
              <a:t>“We will be home by sunset.”</a:t>
            </a:r>
          </a:p>
          <a:p>
            <a:pPr lvl="1">
              <a:buNone/>
            </a:pPr>
            <a:r>
              <a:rPr lang="en-US" sz="2800" i="1" dirty="0"/>
              <a:t>q</a:t>
            </a:r>
            <a:r>
              <a:rPr lang="en-US" sz="2800" dirty="0"/>
              <a:t>  := “It is colder than yesterday.”   </a:t>
            </a:r>
          </a:p>
          <a:p>
            <a:pPr lvl="1">
              <a:buNone/>
            </a:pPr>
            <a:r>
              <a:rPr lang="en-US" sz="2800" i="1" dirty="0"/>
              <a:t>s  :=  </a:t>
            </a:r>
            <a:r>
              <a:rPr lang="en-US" sz="2800" dirty="0"/>
              <a:t>“We will take a canoe trip.” </a:t>
            </a:r>
            <a:endParaRPr lang="en-US" sz="28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Translate  into propositional logic: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51B5EB2D-452D-A442-9E83-34BC91D57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20090" y="5820208"/>
            <a:ext cx="6789484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6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8AA-E693-8C49-A433-EBEE1187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335-63E7-D64E-A107-9F7D437F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Construct the Valid Argument</a:t>
            </a:r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1B7F55D0-8C42-1646-9904-20F9A825CE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93818" y="2542310"/>
            <a:ext cx="7432358" cy="40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4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10: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</a:t>
            </a:r>
          </a:p>
          <a:p>
            <a:r>
              <a:rPr lang="en-US" dirty="0"/>
              <a:t>Argument Forms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Valid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0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C5-9637-C948-9099-0CAC52C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Fallacies!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8745-DFF4-0B41-8717-5D92A2BA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((</a:t>
            </a:r>
            <a:r>
              <a:rPr lang="en-GB" i="1"/>
              <a:t>p </a:t>
            </a:r>
            <a:r>
              <a:rPr lang="en-GB"/>
              <a:t>→ </a:t>
            </a:r>
            <a:r>
              <a:rPr lang="en-GB" i="1"/>
              <a:t>q</a:t>
            </a:r>
            <a:r>
              <a:rPr lang="en-GB"/>
              <a:t>) ∧ </a:t>
            </a:r>
            <a:r>
              <a:rPr lang="en-GB" i="1"/>
              <a:t>q</a:t>
            </a:r>
            <a:r>
              <a:rPr lang="en-GB"/>
              <a:t>) → </a:t>
            </a:r>
            <a:r>
              <a:rPr lang="en-GB" i="1"/>
              <a:t>p is not a tautology </a:t>
            </a:r>
          </a:p>
          <a:p>
            <a:pPr lvl="1"/>
            <a:r>
              <a:rPr lang="en-GB" b="1"/>
              <a:t>fallacy of affirming the conclusion</a:t>
            </a:r>
          </a:p>
          <a:p>
            <a:pPr lvl="1"/>
            <a:endParaRPr lang="en-GB" b="1"/>
          </a:p>
          <a:p>
            <a:pPr marL="0" indent="0">
              <a:buNone/>
            </a:pPr>
            <a:r>
              <a:rPr lang="en-GB"/>
              <a:t>Example:</a:t>
            </a:r>
          </a:p>
          <a:p>
            <a:pPr lvl="1"/>
            <a:r>
              <a:rPr lang="en-GB"/>
              <a:t>If you do every problem in this book, then you will learn discrete mathematics. You learned discrete mathematics. </a:t>
            </a:r>
          </a:p>
          <a:p>
            <a:pPr lvl="1"/>
            <a:r>
              <a:rPr lang="en-GB"/>
              <a:t>Therefore, you did every problem in this book?</a:t>
            </a:r>
          </a:p>
          <a:p>
            <a:pPr lvl="1"/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lvl="1"/>
            <a:endParaRPr lang="en-GB"/>
          </a:p>
          <a:p>
            <a:endParaRPr lang="en-GB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BB55-246E-1842-AF74-9C821C86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C5-9637-C948-9099-0CAC52C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Fallacies!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8745-DFF4-0B41-8717-5D92A2BA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((</a:t>
            </a:r>
            <a:r>
              <a:rPr lang="en-GB" i="1"/>
              <a:t>p </a:t>
            </a:r>
            <a:r>
              <a:rPr lang="en-GB"/>
              <a:t>→ </a:t>
            </a:r>
            <a:r>
              <a:rPr lang="en-GB" i="1"/>
              <a:t>q</a:t>
            </a:r>
            <a:r>
              <a:rPr lang="en-GB"/>
              <a:t>) ∧ ¬</a:t>
            </a:r>
            <a:r>
              <a:rPr lang="en-GB" i="1"/>
              <a:t>p</a:t>
            </a:r>
            <a:r>
              <a:rPr lang="en-GB"/>
              <a:t>) → ¬</a:t>
            </a:r>
            <a:r>
              <a:rPr lang="en-GB" i="1"/>
              <a:t>q </a:t>
            </a:r>
            <a:r>
              <a:rPr lang="en-GB"/>
              <a:t>is not a tautology</a:t>
            </a:r>
          </a:p>
          <a:p>
            <a:pPr lvl="1"/>
            <a:r>
              <a:rPr lang="en-GB" b="1"/>
              <a:t>fallacy of denying the hypothesis</a:t>
            </a:r>
            <a:endParaRPr lang="en-GB"/>
          </a:p>
          <a:p>
            <a:pPr lvl="1"/>
            <a:endParaRPr lang="en-GB" b="1"/>
          </a:p>
          <a:p>
            <a:pPr marL="0" indent="0">
              <a:buNone/>
            </a:pPr>
            <a:r>
              <a:rPr lang="en-GB"/>
              <a:t>Example:</a:t>
            </a:r>
          </a:p>
          <a:p>
            <a:pPr lvl="1"/>
            <a:r>
              <a:rPr lang="en-GB"/>
              <a:t>If you do every problem in this book, then you will learn discrete mathematics. You did not do every problem in this book.</a:t>
            </a:r>
          </a:p>
          <a:p>
            <a:pPr lvl="1"/>
            <a:r>
              <a:rPr lang="en-GB"/>
              <a:t>Therefore, you did not learn discrete mathematics?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lvl="1"/>
            <a:endParaRPr lang="en-GB"/>
          </a:p>
          <a:p>
            <a:endParaRPr lang="en-GB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BB55-246E-1842-AF74-9C821C86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8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7F7F-691C-DE44-BAF3-C1AF0568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5FBD-1605-3B49-870C-9E553D92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Modus Ponens, Modus Tollens</a:t>
            </a:r>
          </a:p>
          <a:p>
            <a:r>
              <a:rPr lang="en-US" dirty="0"/>
              <a:t>Hypothetical Syllogism</a:t>
            </a:r>
          </a:p>
          <a:p>
            <a:r>
              <a:rPr lang="en-US"/>
              <a:t>Resolution</a:t>
            </a:r>
          </a:p>
          <a:p>
            <a:r>
              <a:rPr lang="en-US"/>
              <a:t>How to build valid arguments</a:t>
            </a:r>
          </a:p>
          <a:p>
            <a:r>
              <a:rPr lang="en-US"/>
              <a:t>Fallacies</a:t>
            </a:r>
          </a:p>
          <a:p>
            <a:pPr lvl="1"/>
            <a:r>
              <a:rPr lang="en-GB"/>
              <a:t>affirming the conclusion</a:t>
            </a:r>
          </a:p>
          <a:p>
            <a:pPr lvl="1"/>
            <a:r>
              <a:rPr lang="en-GB"/>
              <a:t>denying the hypothesis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3F4E-4883-8348-9FC8-D0F1B7A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12: Arguments in 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EE3-0BC4-5D42-9A60-A012F3EB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for Quantifiers</a:t>
            </a:r>
          </a:p>
          <a:p>
            <a:r>
              <a:rPr lang="en-US"/>
              <a:t>Building valid arguments</a:t>
            </a:r>
          </a:p>
        </p:txBody>
      </p:sp>
    </p:spTree>
    <p:extLst>
      <p:ext uri="{BB962C8B-B14F-4D97-AF65-F5344CB8AC3E}">
        <p14:creationId xmlns:p14="http://schemas.microsoft.com/office/powerpoint/2010/main" val="338525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for quantified statements are a sequence of statements. </a:t>
            </a:r>
          </a:p>
          <a:p>
            <a:r>
              <a:rPr lang="en-US" dirty="0"/>
              <a:t>Each statement is either a premise or follows from previous statements by 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2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8075" y="35814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 The domain consists of all Men and Socrates is a Man</a:t>
            </a:r>
          </a:p>
          <a:p>
            <a:endParaRPr lang="en-US" sz="2000" dirty="0"/>
          </a:p>
          <a:p>
            <a:r>
              <a:rPr lang="en-US" sz="2000" b="1" dirty="0"/>
              <a:t>Premise:</a:t>
            </a:r>
          </a:p>
          <a:p>
            <a:r>
              <a:rPr lang="en-US" sz="2000" dirty="0"/>
              <a:t>“All men are mortal.”</a:t>
            </a:r>
          </a:p>
          <a:p>
            <a:endParaRPr lang="en-US" sz="2000" dirty="0"/>
          </a:p>
          <a:p>
            <a:r>
              <a:rPr lang="en-US" sz="2000" b="1" dirty="0"/>
              <a:t>Conclusion</a:t>
            </a:r>
            <a:r>
              <a:rPr lang="en-US" sz="2000" dirty="0"/>
              <a:t>:</a:t>
            </a:r>
          </a:p>
          <a:p>
            <a:r>
              <a:rPr lang="en-US" sz="2000" dirty="0"/>
              <a:t>“Therefore,  Socrates is mortal.”</a:t>
            </a:r>
          </a:p>
          <a:p>
            <a:endParaRPr lang="en-US" sz="2000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98075" y="2077719"/>
            <a:ext cx="1617345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D289-538E-8A43-A12C-694969A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Socrates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2766-6E76-964C-A2EF-4028E67B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choose a more general domain, e.g. all beings, including gods and spirits, we need a more elaborate proof to build a valid argument</a:t>
            </a:r>
          </a:p>
          <a:p>
            <a:r>
              <a:rPr lang="en-US"/>
              <a:t>Both rules for propositional logic and quantifiers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B270A-D6E5-1744-A0F8-F0261F19AB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8" y="3566673"/>
            <a:ext cx="8278464" cy="23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2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2195947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3868727"/>
            <a:ext cx="925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often implicitly in Mathematical Proofs.</a:t>
            </a:r>
          </a:p>
          <a:p>
            <a:endParaRPr lang="en-US" sz="2400" dirty="0"/>
          </a:p>
          <a:p>
            <a:r>
              <a:rPr lang="en-US" sz="2400" dirty="0"/>
              <a:t>Attention: you must not make any assumptions about 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3078F-D8FC-FF47-8016-9A14267CF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369" y="4099560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       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8352" y="3602182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“There is someone who knows Java in the class.”</a:t>
            </a:r>
          </a:p>
          <a:p>
            <a:r>
              <a:rPr lang="en-US" sz="2400" dirty="0"/>
              <a:t>“Let’s call her </a:t>
            </a:r>
            <a:r>
              <a:rPr lang="en-US" sz="2400" i="1" dirty="0"/>
              <a:t>a</a:t>
            </a:r>
            <a:r>
              <a:rPr lang="en-US" sz="2400" dirty="0"/>
              <a:t> and say that </a:t>
            </a:r>
            <a:r>
              <a:rPr lang="en-US" sz="2400" i="1" dirty="0"/>
              <a:t>a</a:t>
            </a:r>
            <a:r>
              <a:rPr lang="en-US" sz="2400" dirty="0"/>
              <a:t> knows Java”</a:t>
            </a:r>
          </a:p>
          <a:p>
            <a:endParaRPr lang="en-US" sz="2400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8352" y="2133602"/>
            <a:ext cx="4723448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57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9582" y="36576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“Michelle knows Java in the class.”</a:t>
            </a:r>
          </a:p>
          <a:p>
            <a:r>
              <a:rPr lang="en-US" sz="2400" dirty="0"/>
              <a:t>“Therefore,  someone knows Java in the class.”</a:t>
            </a:r>
          </a:p>
          <a:p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732597" y="2085110"/>
            <a:ext cx="4363403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976A-4450-FF4F-8F28-CEB3DF5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AB78-3153-D940-814B-A85120DB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Assume the following rule holds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“If I have passed AICC, I can advance to year 2 of the studies”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And assume that you know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“I have passed AICC”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Then you would conclude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“I can advance to year 2 of the studies”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68B83-D204-E448-8DC2-3A1FDDA0484B}"/>
              </a:ext>
            </a:extLst>
          </p:cNvPr>
          <p:cNvSpPr txBox="1"/>
          <p:nvPr/>
        </p:nvSpPr>
        <p:spPr>
          <a:xfrm>
            <a:off x="8478981" y="3539629"/>
            <a:ext cx="315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This is a </a:t>
            </a:r>
            <a:r>
              <a:rPr lang="en-US" sz="2400" b="1"/>
              <a:t>valid argument</a:t>
            </a:r>
          </a:p>
        </p:txBody>
      </p:sp>
    </p:spTree>
    <p:extLst>
      <p:ext uri="{BB962C8B-B14F-4D97-AF65-F5344CB8AC3E}">
        <p14:creationId xmlns:p14="http://schemas.microsoft.com/office/powerpoint/2010/main" val="2062804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Use the rules of inference to construct a valid argument showing that the conclusion</a:t>
            </a:r>
          </a:p>
          <a:p>
            <a:pPr lvl="1">
              <a:buNone/>
            </a:pPr>
            <a:r>
              <a:rPr lang="en-US" dirty="0"/>
              <a:t>“Someone who passed the first exam has not read the book.”</a:t>
            </a:r>
          </a:p>
          <a:p>
            <a:pPr>
              <a:buNone/>
            </a:pPr>
            <a:r>
              <a:rPr lang="en-US" dirty="0"/>
              <a:t>    follows from the premises</a:t>
            </a:r>
          </a:p>
          <a:p>
            <a:pPr lvl="1">
              <a:buNone/>
            </a:pPr>
            <a:r>
              <a:rPr lang="en-US" dirty="0"/>
              <a:t>“A student in this class has not read the book.”</a:t>
            </a:r>
          </a:p>
          <a:p>
            <a:pPr lvl="1">
              <a:buNone/>
            </a:pPr>
            <a:r>
              <a:rPr lang="en-US" dirty="0"/>
              <a:t>“Everyone in this class passed the first exam.”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28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3098-08AE-EE44-BA35-8EBEBBC8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EBA6-C88C-1549-8FE0-457B695B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 </a:t>
            </a:r>
          </a:p>
          <a:p>
            <a:pPr>
              <a:buNone/>
            </a:pPr>
            <a:r>
              <a:rPr lang="en-US" i="1" dirty="0"/>
              <a:t>	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:=  “</a:t>
            </a:r>
            <a:r>
              <a:rPr lang="en-US" i="1" dirty="0"/>
              <a:t>x</a:t>
            </a:r>
            <a:r>
              <a:rPr lang="en-US" dirty="0"/>
              <a:t> is in this class” </a:t>
            </a:r>
          </a:p>
          <a:p>
            <a:pPr>
              <a:buNone/>
            </a:pPr>
            <a:r>
              <a:rPr lang="en-US" i="1" dirty="0"/>
              <a:t>	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:=  “ </a:t>
            </a:r>
            <a:r>
              <a:rPr lang="en-US" i="1" dirty="0"/>
              <a:t>x</a:t>
            </a:r>
            <a:r>
              <a:rPr lang="en-US" dirty="0"/>
              <a:t> has  read the book”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:=   “</a:t>
            </a:r>
            <a:r>
              <a:rPr lang="en-US" i="1" dirty="0"/>
              <a:t>x</a:t>
            </a:r>
            <a:r>
              <a:rPr lang="en-US" dirty="0"/>
              <a:t> passed the first exam”</a:t>
            </a:r>
          </a:p>
          <a:p>
            <a:pPr>
              <a:buNone/>
            </a:pPr>
            <a:r>
              <a:rPr lang="en-US" dirty="0"/>
              <a:t>Translate the premises and conclusion into predicate logic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70DA1ED7-A89B-7E48-BFF1-559CD178F9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69675" y="4793676"/>
            <a:ext cx="4174022" cy="13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7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2E8F-188C-0A4E-9B35-E31A2527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Construct the valid argument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27564" y="2696462"/>
            <a:ext cx="640794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5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Modus Ponens</a:t>
            </a:r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593274" y="1894731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593274" y="4010892"/>
            <a:ext cx="91855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Universal Modus Ponens combines universal instantiation and modus ponens into one rule.</a:t>
            </a:r>
          </a:p>
          <a:p>
            <a:endParaRPr lang="en-US" sz="3200" dirty="0"/>
          </a:p>
          <a:p>
            <a:r>
              <a:rPr lang="en-US" sz="3200" dirty="0"/>
              <a:t>This rule could be used in the Socrates example.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579120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80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69AF-7550-2E4B-A4D4-C8042522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4D07-AB11-6745-92A4-435850CA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for Quantifiers</a:t>
            </a:r>
          </a:p>
          <a:p>
            <a:pPr lvl="1"/>
            <a:r>
              <a:rPr lang="en-US" dirty="0"/>
              <a:t>Universal Instantiation</a:t>
            </a:r>
          </a:p>
          <a:p>
            <a:pPr lvl="1"/>
            <a:r>
              <a:rPr lang="en-US" dirty="0"/>
              <a:t>Universal Generalization</a:t>
            </a:r>
          </a:p>
          <a:p>
            <a:pPr lvl="1"/>
            <a:r>
              <a:rPr lang="en-US" dirty="0"/>
              <a:t>Existential Instantiation </a:t>
            </a:r>
          </a:p>
          <a:p>
            <a:pPr lvl="1"/>
            <a:r>
              <a:rPr lang="en-US" dirty="0"/>
              <a:t>Existential Generalization</a:t>
            </a:r>
          </a:p>
          <a:p>
            <a:pPr lvl="1"/>
            <a:r>
              <a:rPr lang="en-US" dirty="0"/>
              <a:t>Universal Modus Ponens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1.7, 1.8.2, 1.8.6</a:t>
            </a:r>
          </a:p>
        </p:txBody>
      </p:sp>
    </p:spTree>
    <p:extLst>
      <p:ext uri="{BB962C8B-B14F-4D97-AF65-F5344CB8AC3E}">
        <p14:creationId xmlns:p14="http://schemas.microsoft.com/office/powerpoint/2010/main" val="124065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5C7C-DA52-854B-8234-76F43AD6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13: Introduction to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D356-8E6A-E142-A198-51759AFF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Theorems</a:t>
            </a:r>
          </a:p>
          <a:p>
            <a:r>
              <a:rPr lang="en-US"/>
              <a:t>Mathematical Proofs</a:t>
            </a:r>
          </a:p>
          <a:p>
            <a:r>
              <a:rPr lang="en-US"/>
              <a:t>Types of Proofs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1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axiom</a:t>
            </a:r>
            <a:r>
              <a:rPr lang="en-US" dirty="0"/>
              <a:t> is a statement which is given as true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theorem</a:t>
            </a:r>
            <a:r>
              <a:rPr lang="en-US" dirty="0"/>
              <a:t> is a statement that can be shown to be true using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axioms </a:t>
            </a:r>
          </a:p>
          <a:p>
            <a:pPr lvl="1"/>
            <a:r>
              <a:rPr lang="en-US" dirty="0"/>
              <a:t>other theorems</a:t>
            </a:r>
          </a:p>
          <a:p>
            <a:pPr lvl="1"/>
            <a:r>
              <a:rPr lang="en-US" dirty="0"/>
              <a:t>rules of inference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mathematical</a:t>
            </a:r>
            <a:r>
              <a:rPr lang="en-US" dirty="0"/>
              <a:t> </a:t>
            </a:r>
            <a:r>
              <a:rPr lang="en-US" b="1" dirty="0"/>
              <a:t>proof</a:t>
            </a:r>
            <a:r>
              <a:rPr lang="en-US" dirty="0"/>
              <a:t> is a </a:t>
            </a:r>
            <a:r>
              <a:rPr lang="en-US" b="1" dirty="0"/>
              <a:t>valid argument </a:t>
            </a:r>
            <a:r>
              <a:rPr lang="en-US" dirty="0"/>
              <a:t>that establishes the truth of a statement</a:t>
            </a:r>
          </a:p>
          <a:p>
            <a:pPr lvl="1"/>
            <a:r>
              <a:rPr lang="en-US" dirty="0"/>
              <a:t>in particular of a theorem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19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FC2C-3DE6-CA4B-865A-70BF2AE9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BAE3-279B-474C-A346-1C959B0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computer science,  and other disciplines, </a:t>
            </a:r>
            <a:r>
              <a:rPr lang="en-US" b="1" dirty="0"/>
              <a:t>informal proofs</a:t>
            </a:r>
            <a:r>
              <a:rPr lang="en-US" dirty="0"/>
              <a:t>, which are generally shorter, are often used</a:t>
            </a:r>
          </a:p>
          <a:p>
            <a:pPr lvl="1"/>
            <a:r>
              <a:rPr lang="en-US" dirty="0"/>
              <a:t>More than one rule of inference is used in a step</a:t>
            </a:r>
          </a:p>
          <a:p>
            <a:pPr lvl="1"/>
            <a:r>
              <a:rPr lang="en-US" dirty="0"/>
              <a:t>Steps may be skipped</a:t>
            </a:r>
          </a:p>
          <a:p>
            <a:pPr lvl="1"/>
            <a:r>
              <a:rPr lang="en-US" dirty="0"/>
              <a:t>The rules of inference used are not explicitly stated</a:t>
            </a:r>
          </a:p>
          <a:p>
            <a:pPr lvl="1"/>
            <a:r>
              <a:rPr lang="en-US" dirty="0"/>
              <a:t>Easier for to understand and to explain to people</a:t>
            </a:r>
          </a:p>
          <a:p>
            <a:pPr lvl="1"/>
            <a:r>
              <a:rPr lang="en-US" b="1" dirty="0"/>
              <a:t>But it is also easier to introduce errors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1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8587-6618-1447-9E49-65DFEC67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FE3-F767-624E-883B-255B647E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being at the core of mathematics, proofs have many practical applications as well</a:t>
            </a:r>
          </a:p>
          <a:p>
            <a:pPr lvl="1"/>
            <a:r>
              <a:rPr lang="en-US" dirty="0"/>
              <a:t>verification that computer programs are correct </a:t>
            </a:r>
          </a:p>
          <a:p>
            <a:pPr lvl="1"/>
            <a:r>
              <a:rPr lang="en-US" dirty="0"/>
              <a:t>establishing that operating systems are secure </a:t>
            </a:r>
          </a:p>
          <a:p>
            <a:pPr lvl="1"/>
            <a:r>
              <a:rPr lang="en-US" dirty="0"/>
              <a:t>enabling programs to make inferences in artificial intelligence </a:t>
            </a:r>
          </a:p>
          <a:p>
            <a:pPr lvl="1"/>
            <a:r>
              <a:rPr lang="en-US" dirty="0"/>
              <a:t>showing that system specifications are consistent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976A-4450-FF4F-8F28-CEB3DF5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AB78-3153-D940-814B-A85120DB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Assume the following rule holds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“If I have passed AICC, I can advance to year 2 of the studies”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And assume that you know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</a:t>
            </a:r>
            <a:r>
              <a:rPr lang="en-US"/>
              <a:t> := “I have passed AICC”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Then you would conclude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q</a:t>
            </a:r>
            <a:r>
              <a:rPr lang="en-US"/>
              <a:t> : = “I can advance to year 2 of the studies”</a:t>
            </a:r>
          </a:p>
        </p:txBody>
      </p:sp>
    </p:spTree>
    <p:extLst>
      <p:ext uri="{BB962C8B-B14F-4D97-AF65-F5344CB8AC3E}">
        <p14:creationId xmlns:p14="http://schemas.microsoft.com/office/powerpoint/2010/main" val="760693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lemma</a:t>
            </a:r>
            <a:r>
              <a:rPr lang="en-US" dirty="0"/>
              <a:t> is a ‘helping theorem’ or a result which is needed to prove a theorem</a:t>
            </a:r>
          </a:p>
          <a:p>
            <a:r>
              <a:rPr lang="en-US" dirty="0"/>
              <a:t>A </a:t>
            </a:r>
            <a:r>
              <a:rPr lang="en-US" b="1" dirty="0"/>
              <a:t>corollary</a:t>
            </a:r>
            <a:r>
              <a:rPr lang="en-US" dirty="0"/>
              <a:t> is a result which follows directly from a theorem</a:t>
            </a:r>
          </a:p>
          <a:p>
            <a:r>
              <a:rPr lang="en-US" dirty="0"/>
              <a:t>Less important theorems are sometimes called </a:t>
            </a:r>
            <a:r>
              <a:rPr lang="en-US" b="1" dirty="0"/>
              <a:t>propositions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conjecture</a:t>
            </a:r>
            <a:r>
              <a:rPr lang="en-US" dirty="0"/>
              <a:t> is a statement that is being proposed to be true. Once a proof of a conjecture is found, it becomes a theorem. It may turn out to be false.</a:t>
            </a:r>
          </a:p>
          <a:p>
            <a:pPr lvl="1"/>
            <a:r>
              <a:rPr lang="en-US" dirty="0"/>
              <a:t>Example: Fermat’s theorem has been a conjecture from 1634 - 1995</a:t>
            </a:r>
          </a:p>
        </p:txBody>
      </p:sp>
    </p:spTree>
    <p:extLst>
      <p:ext uri="{BB962C8B-B14F-4D97-AF65-F5344CB8AC3E}">
        <p14:creationId xmlns:p14="http://schemas.microsoft.com/office/powerpoint/2010/main" val="1892475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theorems assert that a property holds for all elements in a domain, such as the integers, the real numbers, or discrete structures</a:t>
            </a:r>
          </a:p>
          <a:p>
            <a:endParaRPr lang="en-US" dirty="0"/>
          </a:p>
          <a:p>
            <a:endParaRPr lang="en-US" sz="2200" dirty="0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BECA163B-C074-484C-8470-48726A06B7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260272" y="3211152"/>
            <a:ext cx="2416969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4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AD7F-5270-3647-A7E0-DDE4E339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Formulation of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8757-D304-7B42-BE1F-7890CDFD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/>
              <a:t>    For example, the statement: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sz="2200" dirty="0"/>
              <a:t>“If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where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are positive real numbers,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”</a:t>
            </a:r>
          </a:p>
          <a:p>
            <a:pPr>
              <a:buNone/>
            </a:pPr>
            <a:r>
              <a:rPr lang="en-US" dirty="0"/>
              <a:t>   really means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200" dirty="0"/>
              <a:t>“For all positive real numbers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, 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prove theorems of the form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show that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c</a:t>
            </a:r>
            <a:r>
              <a:rPr lang="en-US" dirty="0"/>
              <a:t> is an arbitrary element of the domain. </a:t>
            </a:r>
          </a:p>
          <a:p>
            <a:endParaRPr lang="en-US" dirty="0"/>
          </a:p>
          <a:p>
            <a:r>
              <a:rPr lang="en-US" dirty="0"/>
              <a:t>By universal generalization the truth of the original formula follows.</a:t>
            </a:r>
          </a:p>
          <a:p>
            <a:endParaRPr lang="en-US" dirty="0"/>
          </a:p>
          <a:p>
            <a:r>
              <a:rPr lang="en-US" dirty="0"/>
              <a:t>So, we must prove a statement of the form: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609035" y="1884216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960269" y="2622117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674769" y="5794058"/>
            <a:ext cx="965835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5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Proving Conditional Statements: </a:t>
            </a:r>
            <a:r>
              <a:rPr lang="en-US" sz="4000" i="1" dirty="0">
                <a:latin typeface="+mn-lt"/>
              </a:rPr>
              <a:t>p </a:t>
            </a:r>
            <a:r>
              <a:rPr lang="en-US" sz="4000" dirty="0">
                <a:latin typeface="+mn-lt"/>
                <a:ea typeface="Cambria Math"/>
              </a:rPr>
              <a:t>→ </a:t>
            </a:r>
            <a:r>
              <a:rPr lang="en-US" sz="4000" i="1" dirty="0">
                <a:latin typeface="+mn-lt"/>
                <a:ea typeface="Cambria Math"/>
              </a:rPr>
              <a:t>q</a:t>
            </a:r>
            <a:r>
              <a:rPr lang="en-US" sz="4000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Trivial Proof</a:t>
            </a:r>
            <a:r>
              <a:rPr lang="en-US" dirty="0"/>
              <a:t>: If we know </a:t>
            </a:r>
            <a:r>
              <a:rPr lang="en-US" i="1" dirty="0"/>
              <a:t>q</a:t>
            </a:r>
            <a:r>
              <a:rPr lang="en-US" dirty="0"/>
              <a:t> is true, then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 dirty="0"/>
              <a:t>   is true as well.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“If it is raining  then </a:t>
            </a:r>
            <a:r>
              <a:rPr lang="en-US" dirty="0">
                <a:ea typeface="Cambria Math" pitchFamily="18" charset="0"/>
              </a:rPr>
              <a:t>1 = 1</a:t>
            </a:r>
            <a:r>
              <a:rPr lang="en-US" dirty="0"/>
              <a:t>.”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Vacuous Proof</a:t>
            </a:r>
            <a:r>
              <a:rPr lang="en-US" dirty="0"/>
              <a:t>: If we know </a:t>
            </a:r>
            <a:r>
              <a:rPr lang="en-US" i="1" dirty="0"/>
              <a:t>p</a:t>
            </a:r>
            <a:r>
              <a:rPr lang="en-US" dirty="0"/>
              <a:t> is false then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 dirty="0"/>
              <a:t>   is true as well.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“If I am both rich and poor then </a:t>
            </a:r>
            <a:r>
              <a:rPr lang="en-US" dirty="0">
                <a:ea typeface="Cambria Math" pitchFamily="18" charset="0"/>
              </a:rPr>
              <a:t>2 + 2 = 5</a:t>
            </a:r>
            <a:r>
              <a:rPr lang="en-US" dirty="0"/>
              <a:t>.”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67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F110-8F47-2340-A0BB-5AF6EA84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Proofs for </a:t>
            </a:r>
            <a:r>
              <a:rPr lang="en-US" i="1" dirty="0">
                <a:latin typeface="+mn-lt"/>
              </a:rPr>
              <a:t>p </a:t>
            </a:r>
            <a:r>
              <a:rPr lang="en-US" dirty="0">
                <a:latin typeface="+mn-lt"/>
                <a:ea typeface="Cambria Math"/>
              </a:rPr>
              <a:t>→ </a:t>
            </a:r>
            <a:r>
              <a:rPr lang="en-US" i="1" dirty="0">
                <a:latin typeface="+mn-lt"/>
                <a:ea typeface="Cambria Math"/>
              </a:rPr>
              <a:t>q</a:t>
            </a:r>
            <a:r>
              <a:rPr lang="en-US" dirty="0">
                <a:latin typeface="+mn-lt"/>
              </a:rPr>
              <a:t> </a:t>
            </a:r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E7AD-2261-9D47-A058-B70E9933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Direct Proof: </a:t>
            </a:r>
            <a:r>
              <a:rPr lang="en-US"/>
              <a:t>assume that </a:t>
            </a:r>
            <a:r>
              <a:rPr lang="en-US" i="1"/>
              <a:t>p</a:t>
            </a:r>
            <a:r>
              <a:rPr lang="en-US"/>
              <a:t> is true; then use definitions, axioms and  theorems together with rules of inference till the statement </a:t>
            </a:r>
            <a:r>
              <a:rPr lang="en-US" i="1"/>
              <a:t>q</a:t>
            </a:r>
            <a:r>
              <a:rPr lang="en-US"/>
              <a:t> results</a:t>
            </a:r>
          </a:p>
          <a:p>
            <a:endParaRPr lang="en-US"/>
          </a:p>
          <a:p>
            <a:endParaRPr lang="en-GB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F75E-43D6-9049-8016-0734A4E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Proofs for 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F519-4FA5-FD44-A03A-4A98E7CC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Proof by Contraposition</a:t>
            </a:r>
            <a:r>
              <a:rPr lang="en-US"/>
              <a:t>: </a:t>
            </a:r>
            <a:r>
              <a:rPr lang="en-GB"/>
              <a:t>assume that </a:t>
            </a:r>
            <a:r>
              <a:rPr lang="en-GB" i="1"/>
              <a:t>¬q</a:t>
            </a:r>
            <a:r>
              <a:rPr lang="en-GB"/>
              <a:t> is True; then use </a:t>
            </a:r>
            <a:r>
              <a:rPr lang="en-US"/>
              <a:t>definitions, axiom and  theorems together with rules of inference till the statement </a:t>
            </a:r>
            <a:r>
              <a:rPr lang="en-GB" i="1"/>
              <a:t>¬p</a:t>
            </a:r>
            <a:r>
              <a:rPr lang="en-US"/>
              <a:t> results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Since </a:t>
            </a:r>
            <a:r>
              <a:rPr lang="en-US" dirty="0"/>
              <a:t>p </a:t>
            </a:r>
            <a:r>
              <a:rPr lang="en-US" dirty="0">
                <a:ea typeface="Cambria Math"/>
              </a:rPr>
              <a:t>→ q</a:t>
            </a:r>
            <a:r>
              <a:rPr lang="en-US"/>
              <a:t> </a:t>
            </a:r>
            <a:r>
              <a:rPr lang="en-GB"/>
              <a:t>≡</a:t>
            </a:r>
            <a:r>
              <a:rPr lang="en-US"/>
              <a:t> </a:t>
            </a:r>
            <a:r>
              <a:rPr lang="en-GB"/>
              <a:t>¬q → ¬p the statement is proven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This is one type of an </a:t>
            </a:r>
            <a:r>
              <a:rPr lang="en-US" b="1"/>
              <a:t>indirect proof</a:t>
            </a:r>
          </a:p>
          <a:p>
            <a:pPr lvl="1"/>
            <a:endParaRPr lang="en-US" b="1" i="1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3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F75E-43D6-9049-8016-0734A4E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Proofs for 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F519-4FA5-FD44-A03A-4A98E7CC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Proof by Contradiction: </a:t>
            </a:r>
            <a:r>
              <a:rPr lang="en-US" dirty="0"/>
              <a:t>assume that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GB" i="1"/>
              <a:t>¬q</a:t>
            </a:r>
            <a:r>
              <a:rPr lang="en-GB"/>
              <a:t> are true; then perform a direct proof to construct a contradiction, i.e., prove the statement </a:t>
            </a:r>
            <a:r>
              <a:rPr lang="en-GB" b="1" i="1"/>
              <a:t>F</a:t>
            </a: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Since </a:t>
            </a:r>
            <a:r>
              <a:rPr lang="en-GB" i="1"/>
              <a:t>p → q ≡ (p ∧ ¬q) →</a:t>
            </a:r>
            <a:r>
              <a:rPr lang="en-GB"/>
              <a:t> </a:t>
            </a:r>
            <a:r>
              <a:rPr lang="en-GB" b="1" i="1"/>
              <a:t>F</a:t>
            </a:r>
            <a:r>
              <a:rPr lang="en-GB"/>
              <a:t> the statement is proven.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AKA </a:t>
            </a:r>
            <a:r>
              <a:rPr lang="en-US" b="1" dirty="0" err="1"/>
              <a:t>reductio</a:t>
            </a:r>
            <a:r>
              <a:rPr lang="en-US" b="1" dirty="0"/>
              <a:t> ad absurdum</a:t>
            </a:r>
            <a:r>
              <a:rPr lang="en-US" dirty="0"/>
              <a:t>, another type of indirect proof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B422-8AF4-7847-A25E-2A769479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6D26-CC6E-1844-8D00-8FD37747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Axiom, Theorem, Proof</a:t>
            </a:r>
          </a:p>
          <a:p>
            <a:r>
              <a:rPr lang="en-US"/>
              <a:t>Corollary, Lemma, Proposition, Conjecture</a:t>
            </a:r>
          </a:p>
          <a:p>
            <a:r>
              <a:rPr lang="en-US"/>
              <a:t>Trivial and Vacuous Proof</a:t>
            </a:r>
          </a:p>
          <a:p>
            <a:r>
              <a:rPr lang="en-US"/>
              <a:t>Direct Proof</a:t>
            </a:r>
          </a:p>
          <a:p>
            <a:r>
              <a:rPr lang="en-US"/>
              <a:t>Indirect Proof: by contraposition and by contradiction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3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650B-BCEF-C34E-A691-69C68991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14: Proof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0B3E-DFCF-804F-8979-D64FCC22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for direct and indirect proofs</a:t>
            </a:r>
          </a:p>
          <a:p>
            <a:r>
              <a:rPr lang="en-US"/>
              <a:t>Other proof methods</a:t>
            </a:r>
          </a:p>
          <a:p>
            <a:r>
              <a:rPr lang="en-US"/>
              <a:t>Mistakes in proofs</a:t>
            </a:r>
          </a:p>
        </p:txBody>
      </p:sp>
    </p:spTree>
    <p:extLst>
      <p:ext uri="{BB962C8B-B14F-4D97-AF65-F5344CB8AC3E}">
        <p14:creationId xmlns:p14="http://schemas.microsoft.com/office/powerpoint/2010/main" val="13869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976A-4450-FF4F-8F28-CEB3DF5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AB78-3153-D940-814B-A85120DBE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Assume the following rule holds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 </a:t>
            </a:r>
            <a:r>
              <a:rPr lang="en-US" i="1" dirty="0">
                <a:ea typeface="Cambria Math"/>
              </a:rPr>
              <a:t>→</a:t>
            </a:r>
            <a:r>
              <a:rPr lang="en-US" i="1"/>
              <a:t> q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And assume that you know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Then you would conclude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9C29-BFD0-C14C-B050-EEF72D5F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825624"/>
            <a:ext cx="5181600" cy="4921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This is a </a:t>
            </a:r>
            <a:r>
              <a:rPr lang="en-US" b="1"/>
              <a:t>valid argument form</a:t>
            </a:r>
            <a:endParaRPr lang="en-US"/>
          </a:p>
          <a:p>
            <a:r>
              <a:rPr lang="en-US"/>
              <a:t>It is true for any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q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is written as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is called </a:t>
            </a:r>
            <a:r>
              <a:rPr lang="en-US" b="1"/>
              <a:t>Modus Ponens</a:t>
            </a:r>
          </a:p>
        </p:txBody>
      </p:sp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62282E74-4A6F-5544-A955-AA7A55C64B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226616" y="3621708"/>
            <a:ext cx="1345883" cy="11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32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on Even and Odd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b="1" dirty="0"/>
              <a:t>Definition</a:t>
            </a:r>
            <a:r>
              <a:rPr lang="en-US" dirty="0"/>
              <a:t>: The integer </a:t>
            </a:r>
            <a:r>
              <a:rPr lang="en-US" i="1" dirty="0"/>
              <a:t>n</a:t>
            </a:r>
            <a:r>
              <a:rPr lang="en-US" dirty="0"/>
              <a:t> is </a:t>
            </a:r>
            <a:r>
              <a:rPr lang="en-US" b="1" dirty="0"/>
              <a:t>even</a:t>
            </a:r>
            <a:r>
              <a:rPr lang="en-US" dirty="0"/>
              <a:t>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br>
              <a:rPr lang="en-US" dirty="0"/>
            </a:b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</a:t>
            </a:r>
            <a:r>
              <a:rPr lang="en-US" b="1" dirty="0"/>
              <a:t>odd</a:t>
            </a:r>
            <a:r>
              <a:rPr lang="en-US" dirty="0"/>
              <a:t>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b="1" dirty="0"/>
              <a:t>Theorem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odd.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Example: n = 3 is odd, then 3</a:t>
            </a:r>
            <a:r>
              <a:rPr lang="en-US" baseline="30000" dirty="0"/>
              <a:t>2</a:t>
            </a:r>
            <a:r>
              <a:rPr lang="en-US" dirty="0"/>
              <a:t> = 9 is odd.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Note: every integer is either even or odd and no integer is both even and odd. </a:t>
            </a:r>
            <a:br>
              <a:rPr lang="en-US" sz="2000" dirty="0"/>
            </a:br>
            <a:r>
              <a:rPr lang="en-US" sz="2000" dirty="0"/>
              <a:t>Strictly speaking, this requires a proof.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63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Direct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837"/>
            <a:ext cx="9753600" cy="4602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Assume that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for an integer </a:t>
            </a:r>
            <a:r>
              <a:rPr lang="en-US" i="1" dirty="0"/>
              <a:t>k, </a:t>
            </a:r>
            <a:r>
              <a:rPr lang="en-US" dirty="0"/>
              <a:t>according to the definition.</a:t>
            </a:r>
          </a:p>
          <a:p>
            <a:pPr marL="0" indent="0">
              <a:buNone/>
            </a:pPr>
            <a:r>
              <a:rPr lang="en-US" dirty="0"/>
              <a:t>Squaring both sides of the equation, we get: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1)</a:t>
            </a:r>
            <a:r>
              <a:rPr lang="en-US" baseline="30000" dirty="0">
                <a:ea typeface="Cambria Math" pitchFamily="18" charset="0"/>
              </a:rPr>
              <a:t>2  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+ 4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+1 = 2(2</a:t>
            </a:r>
            <a:r>
              <a:rPr lang="en-US" i="1" dirty="0"/>
              <a:t>k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+ 2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) + 1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Setting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= 2</a:t>
            </a:r>
            <a:r>
              <a:rPr lang="en-US" i="1" dirty="0"/>
              <a:t>k</a:t>
            </a:r>
            <a:r>
              <a:rPr lang="en-US" baseline="30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+ 2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, an integer, we obtain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>
                <a:ea typeface="Cambria Math" pitchFamily="18" charset="0"/>
              </a:rPr>
              <a:t>= 2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Thus,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an odd integer, according to the definition.</a:t>
            </a:r>
          </a:p>
          <a:p>
            <a:pPr>
              <a:buNone/>
            </a:pPr>
            <a:r>
              <a:rPr lang="en-US" dirty="0"/>
              <a:t>  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7136" y="6067038"/>
            <a:ext cx="65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  marks the end of  the proof. Sometimes </a:t>
            </a:r>
            <a:r>
              <a:rPr lang="en-US" b="1" dirty="0"/>
              <a:t>QED </a:t>
            </a:r>
            <a:r>
              <a:rPr lang="en-US" dirty="0"/>
              <a:t>is used instead. ) 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4544786" y="618998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4B80E0E8-3D92-AE40-B2A9-ABFF30441BA2}"/>
              </a:ext>
            </a:extLst>
          </p:cNvPr>
          <p:cNvSpPr/>
          <p:nvPr/>
        </p:nvSpPr>
        <p:spPr>
          <a:xfrm rot="5400000" flipV="1">
            <a:off x="10314214" y="542648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Theorem on Sum of 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 </a:t>
            </a:r>
            <a:r>
              <a:rPr lang="en-US" dirty="0"/>
              <a:t>The real number </a:t>
            </a:r>
            <a:r>
              <a:rPr lang="en-US" i="1" dirty="0"/>
              <a:t>r </a:t>
            </a:r>
            <a:r>
              <a:rPr lang="en-US" dirty="0"/>
              <a:t>is </a:t>
            </a:r>
            <a:r>
              <a:rPr lang="en-US" b="1" dirty="0"/>
              <a:t>rational</a:t>
            </a:r>
            <a:r>
              <a:rPr lang="en-US" i="1" dirty="0"/>
              <a:t> </a:t>
            </a:r>
            <a:r>
              <a:rPr lang="en-US" dirty="0"/>
              <a:t>if there exist integers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where </a:t>
            </a:r>
            <a:r>
              <a:rPr lang="en-US" i="1" dirty="0"/>
              <a:t>q </a:t>
            </a:r>
            <a:r>
              <a:rPr lang="en-US" dirty="0">
                <a:ea typeface="Cambria Math" pitchFamily="18" charset="0"/>
              </a:rPr>
              <a:t>≠ 0</a:t>
            </a:r>
            <a:r>
              <a:rPr lang="en-US" dirty="0"/>
              <a:t>  such that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endParaRPr lang="en-US" b="1" dirty="0"/>
          </a:p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Theorem</a:t>
            </a:r>
            <a:r>
              <a:rPr lang="en-US" dirty="0"/>
              <a:t>: The sum of two rational numbers is rational.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51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CBF6-869B-2546-B0A9-C02BCD26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BE314-5962-2143-91C7-75D32F2BA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b="1" dirty="0"/>
                  <a:t>Proof</a:t>
                </a:r>
                <a:r>
                  <a:rPr lang="en-US" i="1" dirty="0"/>
                  <a:t>: </a:t>
                </a:r>
              </a:p>
              <a:p>
                <a:pPr>
                  <a:buNone/>
                </a:pPr>
                <a:r>
                  <a:rPr lang="en-US" dirty="0"/>
                  <a:t>Assume </a:t>
                </a:r>
                <a:r>
                  <a:rPr lang="en-US" i="1" dirty="0"/>
                  <a:t>r </a:t>
                </a:r>
                <a:r>
                  <a:rPr lang="en-US" dirty="0"/>
                  <a:t>and </a:t>
                </a:r>
                <a:r>
                  <a:rPr lang="en-US" i="1" dirty="0"/>
                  <a:t>s</a:t>
                </a:r>
                <a:r>
                  <a:rPr lang="en-US" dirty="0"/>
                  <a:t> are two rational numbers. </a:t>
                </a:r>
              </a:p>
              <a:p>
                <a:pPr>
                  <a:buNone/>
                </a:pPr>
                <a:r>
                  <a:rPr lang="en-US" dirty="0"/>
                  <a:t>Then there must be integers </a:t>
                </a:r>
                <a:r>
                  <a:rPr lang="en-US" i="1" dirty="0"/>
                  <a:t>p, q, t, u  </a:t>
                </a:r>
                <a:r>
                  <a:rPr lang="en-US" dirty="0"/>
                  <a:t>such that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fr-CH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fr-CH" b="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H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CH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</m:t>
                      </m:r>
                      <m:r>
                        <a:rPr lang="fr-CH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CH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fr-CH" b="0" dirty="0"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dirty="0"/>
                  <a:t>Computing the sum, we obtain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fr-CH" b="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𝑞𝑡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𝑞𝑢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𝑞𝑡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fr-CH" b="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CH" b="0" i="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CH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Therefore, by definition,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rational number.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BE314-5962-2143-91C7-75D32F2B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68925DA-3160-DF42-9314-07DC672272D3}"/>
              </a:ext>
            </a:extLst>
          </p:cNvPr>
          <p:cNvSpPr/>
          <p:nvPr/>
        </p:nvSpPr>
        <p:spPr>
          <a:xfrm rot="5400000" flipV="1">
            <a:off x="10944225" y="585787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7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Proof by Contraposition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837"/>
            <a:ext cx="9753600" cy="4602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Theorem: </a:t>
            </a: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Assume </a:t>
            </a:r>
            <a:r>
              <a:rPr lang="en-US" i="1" dirty="0"/>
              <a:t>n</a:t>
            </a:r>
            <a:r>
              <a:rPr lang="en-US" dirty="0"/>
              <a:t> is even. So, </a:t>
            </a:r>
            <a:r>
              <a:rPr lang="en-US" i="1" dirty="0"/>
              <a:t>n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Thus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 = 3(2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) + 2 =6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+2 = 2(3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 + 1) = 2</a:t>
            </a:r>
            <a:r>
              <a:rPr lang="en-US" i="1" dirty="0">
                <a:ea typeface="Cambria Math" pitchFamily="18" charset="0"/>
              </a:rPr>
              <a:t>j  </a:t>
            </a:r>
            <a:r>
              <a:rPr lang="en-US" dirty="0">
                <a:ea typeface="Cambria Math" pitchFamily="18" charset="0"/>
              </a:rPr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k</a:t>
            </a:r>
            <a:r>
              <a:rPr lang="en-US" dirty="0"/>
              <a:t> +</a:t>
            </a:r>
            <a:r>
              <a:rPr lang="en-US" dirty="0">
                <a:ea typeface="Cambria Math" pitchFamily="18" charset="0"/>
              </a:rPr>
              <a:t>1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Therefore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 is even.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Since we have shown ¬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 → ¬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, 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 pitchFamily="18" charset="0"/>
              </a:rPr>
              <a:t>→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  must hold as well. </a:t>
            </a:r>
          </a:p>
          <a:p>
            <a:pPr>
              <a:buNone/>
            </a:pPr>
            <a:r>
              <a:rPr lang="en-US" dirty="0"/>
              <a:t>  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684202" y="536802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2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Proof by Contraposition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Theorem</a:t>
            </a:r>
            <a:r>
              <a:rPr lang="en-US" dirty="0"/>
              <a:t>: For an integer </a:t>
            </a:r>
            <a:r>
              <a:rPr lang="en-US" i="1" dirty="0"/>
              <a:t>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 Assume </a:t>
            </a:r>
            <a:r>
              <a:rPr lang="en-US" i="1" dirty="0"/>
              <a:t>n</a:t>
            </a:r>
            <a:r>
              <a:rPr lang="en-US" dirty="0"/>
              <a:t> is even.  </a:t>
            </a:r>
          </a:p>
          <a:p>
            <a:pPr>
              <a:buNone/>
            </a:pPr>
            <a:r>
              <a:rPr lang="en-US" dirty="0"/>
              <a:t>Therefore,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. Hence,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 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and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  </a:t>
            </a:r>
            <a:r>
              <a:rPr lang="en-US" dirty="0"/>
              <a:t>is even.</a:t>
            </a:r>
          </a:p>
          <a:p>
            <a:pPr>
              <a:buNone/>
            </a:pPr>
            <a:r>
              <a:rPr lang="en-US" dirty="0"/>
              <a:t>We have shown that if </a:t>
            </a:r>
            <a:r>
              <a:rPr lang="en-US" i="1" dirty="0"/>
              <a:t>n </a:t>
            </a:r>
            <a:r>
              <a:rPr lang="en-US" dirty="0"/>
              <a:t>is an even integer, then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is even. </a:t>
            </a:r>
          </a:p>
          <a:p>
            <a:pPr>
              <a:buNone/>
            </a:pPr>
            <a:r>
              <a:rPr lang="en-US" dirty="0"/>
              <a:t>Therefore, by contraposition, for an integer</a:t>
            </a:r>
            <a:r>
              <a:rPr lang="en-US" i="1" dirty="0"/>
              <a:t> 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801350" y="562927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C7CC-065C-D041-BAD4-05A897C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C91A-1A5E-B847-82D4-F11E20DD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Theorem</a:t>
            </a:r>
            <a:r>
              <a:rPr lang="en-US" dirty="0"/>
              <a:t>: </a:t>
            </a:r>
            <a:r>
              <a:rPr lang="en-GB"/>
              <a:t>If more than N items are distributed in any manner over N bins, there must be a bin containing at least two items (pigeonhole principle).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GB"/>
              <a:t>Assume that each bin contains at most a single item (¬q), </a:t>
            </a:r>
          </a:p>
          <a:p>
            <a:pPr>
              <a:buNone/>
            </a:pPr>
            <a:r>
              <a:rPr lang="en-GB"/>
              <a:t>and that there are more than N items (p).</a:t>
            </a:r>
          </a:p>
          <a:p>
            <a:pPr>
              <a:buNone/>
            </a:pPr>
            <a:r>
              <a:rPr lang="en-GB"/>
              <a:t>However, as we have only N bins and each bin contains at most one item, there are at most N items (¬p).</a:t>
            </a:r>
          </a:p>
          <a:p>
            <a:pPr>
              <a:buNone/>
            </a:pPr>
            <a:r>
              <a:rPr lang="en-GB"/>
              <a:t>This contradicts the assumption that there are more than N items (p).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D82A95B-4C51-7141-9C2C-C36925D4069B}"/>
              </a:ext>
            </a:extLst>
          </p:cNvPr>
          <p:cNvSpPr/>
          <p:nvPr/>
        </p:nvSpPr>
        <p:spPr>
          <a:xfrm rot="5400000" flipV="1">
            <a:off x="10834007" y="62357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3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075-84BE-5742-8B3F-DDC6F8C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Contraposition vs.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126C-E2C3-9146-9CE7-E7AA3F22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GB"/>
              <a:t>The previous proof can also be interpreted as proof by contraposition. </a:t>
            </a:r>
          </a:p>
          <a:p>
            <a:r>
              <a:rPr lang="en-GB"/>
              <a:t>Assuming ¬q is true we made a direct proof of ¬p, and thus proved ¬q → ¬p </a:t>
            </a:r>
          </a:p>
          <a:p>
            <a:r>
              <a:rPr lang="en-GB"/>
              <a:t>More generally, any proof by contraposition can be tansformed in a proof by contradiction, but not vice versa:</a:t>
            </a:r>
          </a:p>
          <a:p>
            <a:pPr lvl="1"/>
            <a:r>
              <a:rPr lang="en-GB"/>
              <a:t>If you assume that p and ¬q are true and you have a direct proof for ¬q → ¬p then you have shown that (p ∧ ¬q) → (p ∧ ¬p) ≡ </a:t>
            </a:r>
            <a:r>
              <a:rPr lang="en-GB" b="1"/>
              <a:t>F</a:t>
            </a:r>
          </a:p>
          <a:p>
            <a:r>
              <a:rPr lang="en-GB"/>
              <a:t>General proofs by contradiction use some other statement r that produces the contradiction, i.e., we prove (p ∧ ¬q) → (r ∧ ¬r)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78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37" y="1529714"/>
            <a:ext cx="9310687" cy="48901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Theorem</a:t>
            </a:r>
            <a:r>
              <a:rPr lang="en-US" sz="8000" dirty="0"/>
              <a:t>: </a:t>
            </a:r>
            <a:r>
              <a:rPr lang="en-US" sz="8600" dirty="0"/>
              <a:t>√2 is irrational</a:t>
            </a:r>
          </a:p>
          <a:p>
            <a:pPr>
              <a:buNone/>
            </a:pPr>
            <a:r>
              <a:rPr lang="en-US" sz="8000" b="1" dirty="0">
                <a:ea typeface="Cambria Math"/>
              </a:rPr>
              <a:t>Proof: </a:t>
            </a:r>
            <a:r>
              <a:rPr lang="en-US" sz="8600" dirty="0"/>
              <a:t>Suppose √2 is rational. Then there exist integers a and b with √2  = a/b, where b≠ 0 and a and b have no common factors. Then</a:t>
            </a:r>
          </a:p>
          <a:p>
            <a:pPr>
              <a:buNone/>
            </a:pPr>
            <a:r>
              <a:rPr lang="en-US" sz="8600" dirty="0"/>
              <a:t>                                                  </a:t>
            </a:r>
          </a:p>
          <a:p>
            <a:pPr>
              <a:buNone/>
            </a:pPr>
            <a:r>
              <a:rPr lang="en-US" sz="8600" dirty="0"/>
              <a:t>   </a:t>
            </a:r>
          </a:p>
          <a:p>
            <a:pPr>
              <a:buNone/>
            </a:pPr>
            <a:r>
              <a:rPr lang="en-US" sz="8600" dirty="0"/>
              <a:t>Therefore a</a:t>
            </a:r>
            <a:r>
              <a:rPr lang="en-US" sz="8600" baseline="30000" dirty="0"/>
              <a:t>2</a:t>
            </a:r>
            <a:r>
              <a:rPr lang="en-US" sz="8600" dirty="0"/>
              <a:t>  must be even. If a</a:t>
            </a:r>
            <a:r>
              <a:rPr lang="en-US" sz="8600" baseline="30000" dirty="0"/>
              <a:t>2</a:t>
            </a:r>
            <a:r>
              <a:rPr lang="en-US" sz="8600" dirty="0"/>
              <a:t>  is even then a must be even (a theorem). Since a is even, a = 2c  for some integer c. Thus,</a:t>
            </a:r>
          </a:p>
          <a:p>
            <a:pPr>
              <a:buNone/>
            </a:pPr>
            <a:endParaRPr lang="en-US" sz="8600" dirty="0"/>
          </a:p>
          <a:p>
            <a:pPr>
              <a:buNone/>
            </a:pPr>
            <a:r>
              <a:rPr lang="en-US" sz="8600" dirty="0"/>
              <a:t>Therefore b</a:t>
            </a:r>
            <a:r>
              <a:rPr lang="en-US" sz="8600" baseline="30000" dirty="0"/>
              <a:t>2</a:t>
            </a:r>
            <a:r>
              <a:rPr lang="en-US" sz="8600" dirty="0"/>
              <a:t>  is even.  Again then b must be even as well.</a:t>
            </a:r>
          </a:p>
          <a:p>
            <a:pPr>
              <a:buNone/>
            </a:pPr>
            <a:r>
              <a:rPr lang="en-US" sz="8600" dirty="0"/>
              <a:t>    </a:t>
            </a:r>
          </a:p>
          <a:p>
            <a:pPr>
              <a:buNone/>
            </a:pPr>
            <a:r>
              <a:rPr lang="en-US" sz="8600" dirty="0"/>
              <a:t>But then 2 must divide both a and b. This contradicts our assumption that a and b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endParaRPr lang="en-US" sz="8800" dirty="0"/>
          </a:p>
          <a:p>
            <a:pPr>
              <a:buNone/>
            </a:pPr>
            <a:r>
              <a:rPr lang="en-US" sz="8800" dirty="0"/>
              <a:t>Note: Statement r is that ”a and b have no common factors”</a:t>
            </a: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42184" y="2557937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535215" y="2643662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524375" y="3791582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02956" y="4523263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10372724" y="621302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7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for </a:t>
            </a:r>
            <a:r>
              <a:rPr lang="en-US" dirty="0" err="1"/>
              <a:t>Biconditional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prove a theorem that is a </a:t>
            </a:r>
            <a:r>
              <a:rPr lang="en-US" dirty="0" err="1"/>
              <a:t>biconditional</a:t>
            </a:r>
            <a:r>
              <a:rPr lang="en-US" dirty="0"/>
              <a:t> statement, that is, a statement of the form 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↔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, we show that </a:t>
            </a:r>
            <a:r>
              <a:rPr lang="en-US" i="1" dirty="0">
                <a:ea typeface="Cambria Math"/>
              </a:rPr>
              <a:t>p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q </a:t>
            </a:r>
            <a:r>
              <a:rPr lang="en-US" dirty="0">
                <a:ea typeface="Cambria Math"/>
              </a:rPr>
              <a:t>→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 are both true. </a:t>
            </a:r>
          </a:p>
          <a:p>
            <a:pPr marL="0" indent="0">
              <a:buNone/>
            </a:pPr>
            <a:endParaRPr lang="en-US" b="1" dirty="0">
              <a:ea typeface="Cambria Math"/>
            </a:endParaRPr>
          </a:p>
          <a:p>
            <a:pPr marL="0" indent="0">
              <a:buNone/>
            </a:pPr>
            <a:r>
              <a:rPr lang="en-US" b="1" dirty="0">
                <a:ea typeface="Cambria Math"/>
              </a:rPr>
              <a:t>Theorem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is an integer, then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is odd if and only if </a:t>
            </a:r>
            <a:r>
              <a:rPr lang="en-US" i="1" dirty="0">
                <a:ea typeface="Cambria Math"/>
              </a:rPr>
              <a:t>n</a:t>
            </a:r>
            <a:r>
              <a:rPr lang="en-US" baseline="30000" dirty="0">
                <a:ea typeface="Cambria Math"/>
              </a:rPr>
              <a:t>2 </a:t>
            </a:r>
            <a:r>
              <a:rPr lang="en-US" dirty="0">
                <a:ea typeface="Cambria Math"/>
              </a:rPr>
              <a:t> is odd.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Proof:  </a:t>
            </a:r>
          </a:p>
          <a:p>
            <a:pPr>
              <a:buNone/>
            </a:pPr>
            <a:r>
              <a:rPr lang="en-US" dirty="0">
                <a:ea typeface="Cambria Math"/>
              </a:rPr>
              <a:t>We have already shown that both </a:t>
            </a:r>
            <a:r>
              <a:rPr lang="en-US" i="1" dirty="0">
                <a:ea typeface="Cambria Math"/>
              </a:rPr>
              <a:t>p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q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. </a:t>
            </a:r>
          </a:p>
          <a:p>
            <a:pPr>
              <a:buNone/>
            </a:pPr>
            <a:r>
              <a:rPr lang="en-US" dirty="0">
                <a:ea typeface="Cambria Math"/>
              </a:rPr>
              <a:t>Therefore we can conclude 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↔ </a:t>
            </a:r>
            <a:r>
              <a:rPr lang="en-US" i="1" dirty="0"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274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DE86-4C89-E045-A337-B021C8AD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the Argument Form Valid?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8E673-53A0-4546-B87A-61AB153A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know that </a:t>
            </a:r>
            <a:r>
              <a:rPr lang="en-US" i="1" dirty="0"/>
              <a:t>(p </a:t>
            </a:r>
            <a:r>
              <a:rPr lang="en-US" i="1" dirty="0">
                <a:ea typeface="Cambria Math"/>
              </a:rPr>
              <a:t>∧ (p → q) ) → q </a:t>
            </a:r>
            <a:r>
              <a:rPr lang="en-US" dirty="0">
                <a:ea typeface="Cambria Math"/>
              </a:rPr>
              <a:t>is a tautology</a:t>
            </a:r>
          </a:p>
          <a:p>
            <a:pPr marL="0" indent="0">
              <a:buNone/>
            </a:pPr>
            <a:endParaRPr lang="en-US" dirty="0"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So if we know that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p → q </a:t>
            </a:r>
            <a:r>
              <a:rPr lang="en-US" dirty="0">
                <a:ea typeface="Cambria Math"/>
              </a:rPr>
              <a:t>are True, then the premise </a:t>
            </a:r>
            <a:br>
              <a:rPr lang="en-US" dirty="0">
                <a:ea typeface="Cambria Math"/>
              </a:rPr>
            </a:br>
            <a:r>
              <a:rPr lang="en-US" i="1" dirty="0"/>
              <a:t>(p </a:t>
            </a:r>
            <a:r>
              <a:rPr lang="en-US" i="1" dirty="0">
                <a:ea typeface="Cambria Math"/>
              </a:rPr>
              <a:t>∧ (p → q)) </a:t>
            </a:r>
            <a:r>
              <a:rPr lang="en-US" dirty="0">
                <a:ea typeface="Cambria Math"/>
              </a:rPr>
              <a:t>is True, and therefore also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 is True</a:t>
            </a:r>
          </a:p>
          <a:p>
            <a:pPr marL="0" indent="0">
              <a:buNone/>
            </a:pPr>
            <a:endParaRPr lang="en-US" dirty="0"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This holds for any tautology of the form  </a:t>
            </a:r>
            <a:r>
              <a:rPr lang="en-US" i="1" dirty="0">
                <a:ea typeface="Cambria Math"/>
              </a:rPr>
              <a:t>(p</a:t>
            </a:r>
            <a:r>
              <a:rPr lang="en-US" i="1" baseline="-25000" dirty="0">
                <a:ea typeface="Cambria Math"/>
              </a:rPr>
              <a:t>1</a:t>
            </a:r>
            <a:r>
              <a:rPr lang="en-US" i="1" dirty="0">
                <a:ea typeface="Cambria Math"/>
              </a:rPr>
              <a:t> ∧ p</a:t>
            </a:r>
            <a:r>
              <a:rPr lang="en-US" i="1" baseline="-25000" dirty="0">
                <a:ea typeface="Cambria Math"/>
              </a:rPr>
              <a:t>2</a:t>
            </a:r>
            <a:r>
              <a:rPr lang="en-US" i="1" dirty="0">
                <a:ea typeface="Cambria Math"/>
              </a:rPr>
              <a:t> ∧ … ∧ p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i="1" dirty="0">
                <a:ea typeface="Cambria Math"/>
              </a:rPr>
              <a:t>) → q</a:t>
            </a:r>
          </a:p>
          <a:p>
            <a:pPr marL="0" indent="0">
              <a:buNone/>
            </a:pPr>
            <a:endParaRPr lang="en-US" i="1" dirty="0">
              <a:ea typeface="Cambria Math"/>
            </a:endParaRPr>
          </a:p>
          <a:p>
            <a:pPr marL="0" indent="0">
              <a:buNone/>
            </a:pPr>
            <a:r>
              <a:rPr lang="en-US" dirty="0"/>
              <a:t>Note: if at least one of the premises is not True, we </a:t>
            </a:r>
            <a:r>
              <a:rPr lang="en-US" b="1" dirty="0"/>
              <a:t>cannot conclude </a:t>
            </a:r>
            <a:r>
              <a:rPr lang="en-US" dirty="0"/>
              <a:t>that the conclusion is True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1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prove a conditional statement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the tautology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of the implications                 is a </a:t>
            </a:r>
            <a:r>
              <a:rPr lang="en-US" b="1" dirty="0"/>
              <a:t>case</a:t>
            </a:r>
            <a:r>
              <a:rPr lang="en-US" dirty="0"/>
              <a:t>.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97086" y="3466545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83362" y="2397762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30437" y="5003073"/>
            <a:ext cx="1094423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5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A8E0-7E1D-594A-ADEE-53A7A022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A4CE-812A-A24F-A6DB-D3E781E8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Theorem</a:t>
            </a:r>
            <a:r>
              <a:rPr lang="en-US"/>
              <a:t>: </a:t>
            </a:r>
            <a:r>
              <a:rPr lang="en-GB"/>
              <a:t>if </a:t>
            </a:r>
            <a:r>
              <a:rPr lang="en-GB" i="1"/>
              <a:t>n </a:t>
            </a:r>
            <a:r>
              <a:rPr lang="en-GB"/>
              <a:t>is an integer, then </a:t>
            </a:r>
            <a:r>
              <a:rPr lang="en-GB" i="1"/>
              <a:t>n</a:t>
            </a:r>
            <a:r>
              <a:rPr lang="en-GB" baseline="30000"/>
              <a:t>2</a:t>
            </a:r>
            <a:r>
              <a:rPr lang="en-GB"/>
              <a:t> ≥ </a:t>
            </a:r>
            <a:r>
              <a:rPr lang="en-GB" i="1"/>
              <a:t>n.</a:t>
            </a:r>
            <a:br>
              <a:rPr lang="en-GB" i="1"/>
            </a:br>
            <a:endParaRPr lang="en-GB" i="1"/>
          </a:p>
          <a:p>
            <a:pPr marL="0" indent="0">
              <a:buNone/>
            </a:pPr>
            <a:r>
              <a:rPr lang="en-GB" b="1"/>
              <a:t>Proof</a:t>
            </a:r>
            <a:r>
              <a:rPr lang="en-GB" i="1"/>
              <a:t>: C</a:t>
            </a:r>
            <a:r>
              <a:rPr lang="en-GB"/>
              <a:t>onsider three cases: n = 0, n ≥ 1, n ≤ -1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/>
              <a:t>Case (i): n =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/>
              <a:t>Since 0</a:t>
            </a:r>
            <a:r>
              <a:rPr lang="en-GB" baseline="30000"/>
              <a:t>2</a:t>
            </a:r>
            <a:r>
              <a:rPr lang="en-GB"/>
              <a:t> = 0, we have 0</a:t>
            </a:r>
            <a:r>
              <a:rPr lang="en-GB" baseline="30000"/>
              <a:t>2</a:t>
            </a:r>
            <a:r>
              <a:rPr lang="en-GB"/>
              <a:t> ≥0. </a:t>
            </a:r>
            <a:br>
              <a:rPr lang="en-GB"/>
            </a:br>
            <a:r>
              <a:rPr lang="en-GB"/>
              <a:t>It follows that n</a:t>
            </a:r>
            <a:r>
              <a:rPr lang="en-GB" baseline="30000"/>
              <a:t>2</a:t>
            </a:r>
            <a:r>
              <a:rPr lang="en-GB"/>
              <a:t> ≥ n in this case.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/>
              <a:t>Case (ii): n ≥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/>
              <a:t>We multiply both sides of the inequality n ≥ 1 by the positive integer n, and obtain n⋅n ≥ n⋅1. </a:t>
            </a:r>
            <a:br>
              <a:rPr lang="en-GB"/>
            </a:br>
            <a:r>
              <a:rPr lang="en-GB"/>
              <a:t>It follows that n</a:t>
            </a:r>
            <a:r>
              <a:rPr lang="en-GB" baseline="30000"/>
              <a:t>2</a:t>
            </a:r>
            <a:r>
              <a:rPr lang="en-GB"/>
              <a:t> ≥ n in this case </a:t>
            </a:r>
          </a:p>
          <a:p>
            <a:pPr marL="0" indent="0">
              <a:buNone/>
            </a:pPr>
            <a:r>
              <a:rPr lang="en-GB"/>
              <a:t>Case (iii): n ≤ −1</a:t>
            </a:r>
          </a:p>
          <a:p>
            <a:pPr marL="0" indent="0">
              <a:buNone/>
            </a:pPr>
            <a:r>
              <a:rPr lang="en-GB"/>
              <a:t>Since n</a:t>
            </a:r>
            <a:r>
              <a:rPr lang="en-GB" baseline="30000"/>
              <a:t>2</a:t>
            </a:r>
            <a:r>
              <a:rPr lang="en-GB"/>
              <a:t> ≥ 0, it follows that n</a:t>
            </a:r>
            <a:r>
              <a:rPr lang="en-GB" baseline="30000"/>
              <a:t>2</a:t>
            </a:r>
            <a:r>
              <a:rPr lang="en-GB"/>
              <a:t> ≥ n in this case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0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To establish that                  is true (or                is false) find a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true or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false.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Reminder:</a:t>
            </a:r>
          </a:p>
          <a:p>
            <a:pPr marL="0" indent="0">
              <a:buNone/>
            </a:pPr>
            <a:r>
              <a:rPr lang="en-US" dirty="0"/>
              <a:t>In this case </a:t>
            </a:r>
            <a:r>
              <a:rPr lang="en-US" i="1" dirty="0"/>
              <a:t>c</a:t>
            </a:r>
            <a:r>
              <a:rPr lang="en-US" dirty="0"/>
              <a:t> is called a </a:t>
            </a:r>
            <a:r>
              <a:rPr lang="en-US" b="1" dirty="0"/>
              <a:t>counterexample</a:t>
            </a:r>
            <a:r>
              <a:rPr lang="en-US" dirty="0"/>
              <a:t> to the assertion              .</a:t>
            </a:r>
          </a:p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Show that the statement “Every positive integer is the sum of the squares of 2 integers.” is False.</a:t>
            </a:r>
          </a:p>
          <a:p>
            <a:pPr>
              <a:buNone/>
            </a:pPr>
            <a:r>
              <a:rPr lang="en-US" dirty="0"/>
              <a:t>The integer 3 is a counterexample.  Why?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98283" y="2758409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441415" y="1915329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346371" y="1915329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118269" y="3232150"/>
            <a:ext cx="10025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5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 in Proofs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38401" y="3124201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7150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A4614-CBAF-B547-9716-5FC7EC3F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41F9-F56C-444E-BA27-D9BD79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 in Proofs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0124-F6C2-BA4C-9507-D0B6E751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“Proof” that 2 = 1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What went wrong?</a:t>
            </a:r>
          </a:p>
          <a:p>
            <a:pPr marL="0" indent="0">
              <a:buNone/>
            </a:pPr>
            <a:r>
              <a:rPr lang="en-US" dirty="0"/>
              <a:t>Step 5:  a - b = </a:t>
            </a:r>
            <a:r>
              <a:rPr lang="en-US" dirty="0">
                <a:ea typeface="Cambria Math" pitchFamily="18" charset="0"/>
              </a:rPr>
              <a:t>0 by the premise and division by 0 is undefined. </a:t>
            </a:r>
          </a:p>
          <a:p>
            <a:pPr marL="0" indent="0">
              <a:buNone/>
            </a:pPr>
            <a:endParaRPr lang="en-US" i="1" dirty="0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8801-E689-814F-BD3C-9543FC96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909417CB-9338-AA4B-9100-C68B68E750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30287" y="2438400"/>
            <a:ext cx="7248525" cy="23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35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2FB5-F00E-B44A-81A5-9CF3D5EE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3B6E-33C0-3B4C-A689-51138612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direct and indirect proofs</a:t>
            </a:r>
          </a:p>
          <a:p>
            <a:r>
              <a:rPr lang="en-US"/>
              <a:t>Proofs for Biconditional Statements</a:t>
            </a:r>
          </a:p>
          <a:p>
            <a:r>
              <a:rPr lang="en-US"/>
              <a:t>Proof by Cases</a:t>
            </a:r>
          </a:p>
          <a:p>
            <a:r>
              <a:rPr lang="en-US"/>
              <a:t>Counterexamples</a:t>
            </a:r>
          </a:p>
          <a:p>
            <a:r>
              <a:rPr lang="en-US"/>
              <a:t>Mistakes in Proofs</a:t>
            </a:r>
          </a:p>
        </p:txBody>
      </p:sp>
    </p:spTree>
    <p:extLst>
      <p:ext uri="{BB962C8B-B14F-4D97-AF65-F5344CB8AC3E}">
        <p14:creationId xmlns:p14="http://schemas.microsoft.com/office/powerpoint/2010/main" val="130932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argument</a:t>
            </a:r>
            <a:r>
              <a:rPr lang="en-US" i="1" dirty="0"/>
              <a:t> </a:t>
            </a:r>
            <a:r>
              <a:rPr lang="en-US" dirty="0"/>
              <a:t>in propositional logic is a sequence of propositions. </a:t>
            </a:r>
          </a:p>
          <a:p>
            <a:pPr lvl="1"/>
            <a:r>
              <a:rPr lang="en-US" dirty="0"/>
              <a:t>All but the final proposition are called </a:t>
            </a:r>
            <a:r>
              <a:rPr lang="en-US" b="1" dirty="0"/>
              <a:t>premises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last statement is the </a:t>
            </a:r>
            <a:r>
              <a:rPr lang="en-US" b="1" dirty="0"/>
              <a:t>conclusion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argument is valid if the premises imply the conclusion.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argument form </a:t>
            </a:r>
            <a:r>
              <a:rPr lang="en-US" dirty="0"/>
              <a:t>is an argument that is valid no matter what propositions are substituted into its propositional variables</a:t>
            </a:r>
          </a:p>
          <a:p>
            <a:endParaRPr lang="en-US" dirty="0"/>
          </a:p>
          <a:p>
            <a:r>
              <a:rPr lang="en-US" b="1" dirty="0"/>
              <a:t>Inference rules </a:t>
            </a:r>
            <a:r>
              <a:rPr lang="en-US" dirty="0"/>
              <a:t>are simple argument forms that will be used to construct more complex argument forms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79BF-93C2-B444-A154-71E5CF5F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8064-5AED-DB4C-963D-99A34117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Assume the following rule holds</a:t>
            </a:r>
          </a:p>
          <a:p>
            <a:pPr marL="0" indent="0">
              <a:buNone/>
            </a:pPr>
            <a:r>
              <a:rPr lang="en-US"/>
              <a:t>	“If I have passed AICC and if I have passed Analysis 1 and if I have passed 	Linear 	Algebra and …. (list all your courses here), I can advance to year 2 of 	the studies”</a:t>
            </a:r>
          </a:p>
          <a:p>
            <a:pPr marL="0" indent="0">
              <a:buNone/>
            </a:pPr>
            <a:r>
              <a:rPr lang="en-US"/>
              <a:t>And assume that you know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:= “I have passed AICC”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:= “I have passed Analysis 1”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 := “I have passed Linear Algebra”</a:t>
            </a:r>
            <a:br>
              <a:rPr lang="en-US"/>
            </a:b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	(and all other courses here)</a:t>
            </a:r>
          </a:p>
          <a:p>
            <a:pPr marL="0" indent="0">
              <a:buNone/>
            </a:pPr>
            <a:r>
              <a:rPr lang="en-US"/>
              <a:t>Then you would conclude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q</a:t>
            </a:r>
            <a:r>
              <a:rPr lang="en-US"/>
              <a:t> : = “I can advance to year 2 of the studies”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3986</Words>
  <Application>Microsoft Macintosh PowerPoint</Application>
  <PresentationFormat>Widescreen</PresentationFormat>
  <Paragraphs>593</Paragraphs>
  <Slides>75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Symbol</vt:lpstr>
      <vt:lpstr>Office Theme</vt:lpstr>
      <vt:lpstr>Logic and Proofs</vt:lpstr>
      <vt:lpstr>Rules of Inference</vt:lpstr>
      <vt:lpstr>Video 10: Valid Arguments</vt:lpstr>
      <vt:lpstr>Example</vt:lpstr>
      <vt:lpstr>Example</vt:lpstr>
      <vt:lpstr>Example</vt:lpstr>
      <vt:lpstr>Why is the Argument Form Valid?</vt:lpstr>
      <vt:lpstr>Arguments in Propositional Logic</vt:lpstr>
      <vt:lpstr>What is this good for?</vt:lpstr>
      <vt:lpstr>Using a Truth Table</vt:lpstr>
      <vt:lpstr>Using Inference Rules</vt:lpstr>
      <vt:lpstr>Building the Argument</vt:lpstr>
      <vt:lpstr>Building the Argument</vt:lpstr>
      <vt:lpstr>Building the Argument</vt:lpstr>
      <vt:lpstr>Building the Argument</vt:lpstr>
      <vt:lpstr>Building the Argument</vt:lpstr>
      <vt:lpstr>Using the Inference Rules to Build Valid Arguments</vt:lpstr>
      <vt:lpstr>Summary</vt:lpstr>
      <vt:lpstr>Video 11: Inference Rules in Propositional Logic</vt:lpstr>
      <vt:lpstr>Inference Rules</vt:lpstr>
      <vt:lpstr>Conjunction and Modus Ponens</vt:lpstr>
      <vt:lpstr>Inference Rule: Modus Tollens</vt:lpstr>
      <vt:lpstr>Hypothetical Syllogism</vt:lpstr>
      <vt:lpstr>Resolution</vt:lpstr>
      <vt:lpstr>Other Inference Rules</vt:lpstr>
      <vt:lpstr>Valid Arguments</vt:lpstr>
      <vt:lpstr>Example</vt:lpstr>
      <vt:lpstr>Example</vt:lpstr>
      <vt:lpstr>Example</vt:lpstr>
      <vt:lpstr>Fallacies!</vt:lpstr>
      <vt:lpstr>Fallacies!</vt:lpstr>
      <vt:lpstr>Summary</vt:lpstr>
      <vt:lpstr>Video 12: Arguments in Predicate Logic</vt:lpstr>
      <vt:lpstr>Handling Quantified Statements</vt:lpstr>
      <vt:lpstr>Universal Instantiation (UI)</vt:lpstr>
      <vt:lpstr>Solution for Socrates Example</vt:lpstr>
      <vt:lpstr>Universal Generalization (UG)</vt:lpstr>
      <vt:lpstr>Existential Instantiation (EI)</vt:lpstr>
      <vt:lpstr>Existential Generalization (EG)</vt:lpstr>
      <vt:lpstr>Example</vt:lpstr>
      <vt:lpstr>Example</vt:lpstr>
      <vt:lpstr>Example</vt:lpstr>
      <vt:lpstr>Universal Modus Ponens</vt:lpstr>
      <vt:lpstr>Summary</vt:lpstr>
      <vt:lpstr>Introduction to Proofs</vt:lpstr>
      <vt:lpstr>Video 13: Introduction to Proofs</vt:lpstr>
      <vt:lpstr>Proofs of Mathematical Statements</vt:lpstr>
      <vt:lpstr>Informal Proofs</vt:lpstr>
      <vt:lpstr>Applications of Proofs</vt:lpstr>
      <vt:lpstr>Terminology</vt:lpstr>
      <vt:lpstr>Forms of Theorems </vt:lpstr>
      <vt:lpstr>Formulation of Theorems</vt:lpstr>
      <vt:lpstr>Proving Theorems</vt:lpstr>
      <vt:lpstr>Proving Conditional Statements: p → q </vt:lpstr>
      <vt:lpstr>Direct Proofs for p → q </vt:lpstr>
      <vt:lpstr>Indirect Proofs for p → q </vt:lpstr>
      <vt:lpstr>Indirect Proofs for p → q </vt:lpstr>
      <vt:lpstr>Summary</vt:lpstr>
      <vt:lpstr>Video 14: Proof Examples</vt:lpstr>
      <vt:lpstr>Theorem on Even and Odd Integers</vt:lpstr>
      <vt:lpstr>Direct Proof</vt:lpstr>
      <vt:lpstr>Theorem on Sum of Rational Numbers</vt:lpstr>
      <vt:lpstr>Direct Proof</vt:lpstr>
      <vt:lpstr>Proof by Contraposition</vt:lpstr>
      <vt:lpstr>Proof by Contraposition</vt:lpstr>
      <vt:lpstr>Proof by Contradiction</vt:lpstr>
      <vt:lpstr>Contraposition vs. Contradiction</vt:lpstr>
      <vt:lpstr>Proof by Contradiction</vt:lpstr>
      <vt:lpstr>Proofs for Biconditional Statements</vt:lpstr>
      <vt:lpstr>Proof by Cases</vt:lpstr>
      <vt:lpstr>Proof by Cases</vt:lpstr>
      <vt:lpstr>Proof by Counterexample</vt:lpstr>
      <vt:lpstr>Mistakes in Proofs</vt:lpstr>
      <vt:lpstr>Mistakes in Proofs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and Proofs</dc:title>
  <dc:creator>Karl Aberer</dc:creator>
  <cp:lastModifiedBy>Karl Aberer</cp:lastModifiedBy>
  <cp:revision>54</cp:revision>
  <dcterms:created xsi:type="dcterms:W3CDTF">2020-07-20T12:42:41Z</dcterms:created>
  <dcterms:modified xsi:type="dcterms:W3CDTF">2020-09-29T10:46:18Z</dcterms:modified>
</cp:coreProperties>
</file>