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80" r:id="rId9"/>
    <p:sldId id="272" r:id="rId10"/>
    <p:sldId id="273" r:id="rId11"/>
    <p:sldId id="265" r:id="rId12"/>
    <p:sldId id="274" r:id="rId13"/>
    <p:sldId id="275" r:id="rId14"/>
    <p:sldId id="276" r:id="rId15"/>
    <p:sldId id="277" r:id="rId16"/>
    <p:sldId id="279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7"/>
    <p:restoredTop sz="96291"/>
  </p:normalViewPr>
  <p:slideViewPr>
    <p:cSldViewPr snapToGrid="0" snapToObjects="1">
      <p:cViewPr varScale="1">
        <p:scale>
          <a:sx n="150" d="100"/>
          <a:sy n="150" d="100"/>
        </p:scale>
        <p:origin x="168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CBC3-4E51-DB40-BE84-EDCB93ED2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A2A40-4D10-C449-8F74-82FB59A36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61B4A-000A-A840-95AA-D119764B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E344E-5245-9A40-A3E5-5C3035D6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1306-F4BF-AC40-8A65-C3C50BFC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0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2ECE-86D4-3147-9B50-58A642BE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2FE0D-02D8-8F4B-8D6C-3067BB2AC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CD625-C23F-8949-8280-84DB9D17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52C8F-9AF4-A442-B21A-CE4CFD9D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EA2C4-C2D6-E941-A327-2145FD2E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4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73154A-DB9D-834A-8690-BC9A53B1E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5B57C-E5B1-9744-8672-0BA3B0D70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D5BF4-282D-814E-9BE1-B9FEFDAF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A0BA3-DAC2-6C4F-B154-2D587ACF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D612C-A662-6D48-90FF-7B88C7F5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5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2E52-D616-E14C-8C08-EBA45579C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F4DE3-540E-3947-A0E7-3A74C39C1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91CA8-821A-5A48-A820-00FDE01E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2CF0-8614-A245-B74F-53E6772F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49235-AE4F-EA4C-AD45-8370ED2F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0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D21F-BA09-2744-B1EE-BA40653B9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7EB20-CFE4-9947-B01C-FA3FBC366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72A53-3604-C344-A186-75F74C996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E268C-2F75-D84E-90EA-35198B8C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7B28B-76A2-5245-A837-5311A1B6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7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9C3C5-30B2-6345-9E1B-4E939787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7ABE6-F925-5C45-9ECA-27E7C4C9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28543-5453-4D4E-BB8F-29130EC1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A2F9F-9599-FA4F-8F8F-2F25FD54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0C1AF-91D6-3E49-9C87-411DE44B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48876-7B86-9944-8EA3-BC4B1330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3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1BCA-02B8-ED4D-B023-8DBA3B1A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37CF9-8E7C-9B4D-9B66-0C4FD7545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7FDE9-4013-6743-A8F6-7B7930E0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C3C94E-0E36-DB4F-BE22-FC78362E3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5AADB5-79E1-0841-8A31-4DDB588BC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05A601-6ECD-6948-8A2B-14409889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9/15/20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B5318F-F839-8E44-BB35-1367FE9EE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8E6229-3945-4B4D-915C-18164D21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9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A0EE-14A5-5447-9BD6-C9869E02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A07D90-95B9-5A4D-980B-5DE1FBC9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9/15/20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F9105-DBE2-5A49-B47D-740140E60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7B088-B99F-B449-AF5C-DB7FA532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AA885-5817-CA4D-AC99-FFF43045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9/15/20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9103E8-9053-A541-8FDD-A1B11C36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5F780-C025-2A4F-876C-3C5AFFC2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1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F7193-C7AE-934D-A367-0A4D863DD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38803-20E5-DE4B-BD90-0A3DE3FC9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228C6-5311-5F4B-82BC-4D3F2CE35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BD614-DAC7-D247-8FBD-9D8CA6C2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1B917-BB14-8540-A65E-8D177C43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6749E-2461-C040-BE23-219C1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9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6AD5-6016-AD4F-B5A2-9DB311A6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AA732D-F7FE-A440-82B4-C9F2DCA47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C7C49-1C34-174C-8213-365BA2DD5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20922-16F5-3E41-A3A4-93E53887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207CA-DDDA-CB4B-8706-D8A9DDBD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A365A-375C-374F-90AC-A703F2A7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7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599C3B-EDF3-2447-80B5-3A5502180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E8F33-6CA0-B843-9F37-4095AFFC8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03E73-647F-E244-9DAA-FBC2B0ED7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6CCFD-ABC4-514A-ACED-AF374D0AF7A0}" type="datetimeFigureOut"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EEAFC-FDEB-774E-AD83-03B917E4A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692DB-761B-264B-BF19-16C21C020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negar.foroutan@epfl.ch" TargetMode="External"/><Relationship Id="rId2" Type="http://schemas.openxmlformats.org/officeDocument/2006/relationships/hyperlink" Target="mailto:karl.aberer@epfl.ch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4" Type="http://schemas.openxmlformats.org/officeDocument/2006/relationships/hyperlink" Target="mailto:mohammadreza.banaei@epfl.ch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lan.epfl.ch/?lang=fr&amp;room=INM10" TargetMode="External"/><Relationship Id="rId7" Type="http://schemas.openxmlformats.org/officeDocument/2006/relationships/hyperlink" Target="http://plan.epfl.ch/?lang=fr&amp;room=INR219" TargetMode="External"/><Relationship Id="rId2" Type="http://schemas.openxmlformats.org/officeDocument/2006/relationships/hyperlink" Target="http://plan.epfl.ch/?lang=fr&amp;room=INJ21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lan.epfl.ch/?lang=fr&amp;room=INM202" TargetMode="External"/><Relationship Id="rId5" Type="http://schemas.openxmlformats.org/officeDocument/2006/relationships/hyperlink" Target="http://plan.epfl.ch/?lang=fr&amp;room=INM200" TargetMode="External"/><Relationship Id="rId4" Type="http://schemas.openxmlformats.org/officeDocument/2006/relationships/hyperlink" Target="http://plan.epfl.ch/?lang=fr&amp;room=INM11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4BC6-5A1D-7D43-A705-785B83D5B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/>
              <a:t>Welcome:</a:t>
            </a:r>
            <a:br>
              <a:rPr lang="en-GB" b="1"/>
            </a:br>
            <a:r>
              <a:rPr lang="en-GB" b="1"/>
              <a:t>CS-101 Advanced Information, Computation, Communication</a:t>
            </a:r>
            <a:r>
              <a:rPr lang="en-GB">
                <a:effectLst/>
              </a:rPr>
              <a:t> 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1C3B7-4035-464B-9B62-9506C16AE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3500" dirty="0"/>
              <a:t>Karl Aberer</a:t>
            </a:r>
          </a:p>
          <a:p>
            <a:r>
              <a:rPr lang="en-US" dirty="0"/>
              <a:t>Distributed Information Systems Laboratory</a:t>
            </a:r>
          </a:p>
        </p:txBody>
      </p:sp>
    </p:spTree>
    <p:extLst>
      <p:ext uri="{BB962C8B-B14F-4D97-AF65-F5344CB8AC3E}">
        <p14:creationId xmlns:p14="http://schemas.microsoft.com/office/powerpoint/2010/main" val="344282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8300-EC12-5E4B-AAF1-1C617CF70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Asking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3B914-BC1D-E242-B553-A73400FC4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You have 4 channels to ask questions</a:t>
            </a:r>
          </a:p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062EDC-736D-0047-9EC8-CA2D47E27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538415"/>
              </p:ext>
            </p:extLst>
          </p:nvPr>
        </p:nvGraphicFramePr>
        <p:xfrm>
          <a:off x="1244600" y="2715957"/>
          <a:ext cx="99187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740">
                  <a:extLst>
                    <a:ext uri="{9D8B030D-6E8A-4147-A177-3AD203B41FA5}">
                      <a16:colId xmlns:a16="http://schemas.microsoft.com/office/drawing/2014/main" val="1943112452"/>
                    </a:ext>
                  </a:extLst>
                </a:gridCol>
                <a:gridCol w="1983740">
                  <a:extLst>
                    <a:ext uri="{9D8B030D-6E8A-4147-A177-3AD203B41FA5}">
                      <a16:colId xmlns:a16="http://schemas.microsoft.com/office/drawing/2014/main" val="3938429733"/>
                    </a:ext>
                  </a:extLst>
                </a:gridCol>
                <a:gridCol w="1983740">
                  <a:extLst>
                    <a:ext uri="{9D8B030D-6E8A-4147-A177-3AD203B41FA5}">
                      <a16:colId xmlns:a16="http://schemas.microsoft.com/office/drawing/2014/main" val="2416875914"/>
                    </a:ext>
                  </a:extLst>
                </a:gridCol>
                <a:gridCol w="1983740">
                  <a:extLst>
                    <a:ext uri="{9D8B030D-6E8A-4147-A177-3AD203B41FA5}">
                      <a16:colId xmlns:a16="http://schemas.microsoft.com/office/drawing/2014/main" val="2984967369"/>
                    </a:ext>
                  </a:extLst>
                </a:gridCol>
                <a:gridCol w="1983740">
                  <a:extLst>
                    <a:ext uri="{9D8B030D-6E8A-4147-A177-3AD203B41FA5}">
                      <a16:colId xmlns:a16="http://schemas.microsoft.com/office/drawing/2014/main" val="3848360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answered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visibility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969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Moodle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After studying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Tuesday 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8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Zoom chat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During online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Tuesday session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16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offline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During the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Friday exercise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or private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65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During Friday exercise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Friday exercise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Public or private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35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816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6896-B657-EE40-97D5-4E9CC03D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of the Course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4F8989-E78B-814F-B08A-3CB8F3E52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540673"/>
              </p:ext>
            </p:extLst>
          </p:nvPr>
        </p:nvGraphicFramePr>
        <p:xfrm>
          <a:off x="1710466" y="1518669"/>
          <a:ext cx="8764345" cy="4878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2075">
                  <a:extLst>
                    <a:ext uri="{9D8B030D-6E8A-4147-A177-3AD203B41FA5}">
                      <a16:colId xmlns:a16="http://schemas.microsoft.com/office/drawing/2014/main" val="723171101"/>
                    </a:ext>
                  </a:extLst>
                </a:gridCol>
                <a:gridCol w="6492270">
                  <a:extLst>
                    <a:ext uri="{9D8B030D-6E8A-4147-A177-3AD203B41FA5}">
                      <a16:colId xmlns:a16="http://schemas.microsoft.com/office/drawing/2014/main" val="23284075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1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Propositional Logic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55908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2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Predicate Logic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00304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3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Proofs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23134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4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Sets, Functions, Relations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67996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5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Relations, Sequences, Summations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2608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6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Algorithms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07283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7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Complexity of Algorithms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90205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8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Number Theory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80022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9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Induction and Recursion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88064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10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Counting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87074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11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Advanced Counting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26324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12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Probability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7497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13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Advanced Probability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6075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268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B468-F879-2048-ABB2-BBF0EFC3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855A5-83CF-E540-BD6A-029F5480B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There will be one exam (the final exam)</a:t>
            </a:r>
          </a:p>
          <a:p>
            <a:r>
              <a:rPr lang="en-GB" dirty="0"/>
              <a:t>There will not be a midterm exam</a:t>
            </a:r>
          </a:p>
          <a:p>
            <a:r>
              <a:rPr lang="en-GB" dirty="0"/>
              <a:t>The final exam will be in both French and English.</a:t>
            </a:r>
          </a:p>
          <a:p>
            <a:r>
              <a:rPr lang="en-GB" dirty="0"/>
              <a:t> It will consist of 24 multiple choice questions on subjects treated during the semester. </a:t>
            </a:r>
          </a:p>
          <a:p>
            <a:r>
              <a:rPr lang="en-GB" dirty="0"/>
              <a:t>Per multiple choice question precisely one of the four answers is correct. </a:t>
            </a:r>
          </a:p>
          <a:p>
            <a:r>
              <a:rPr lang="en-GB" dirty="0"/>
              <a:t>Representative example questions will be made available. 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4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0052-156F-5548-8E15-54929D0BD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3B9C7-8B8D-8B41-8E86-62E032CB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grade is calculated based on the number of questions for which only the correct answer is ticked. </a:t>
            </a:r>
          </a:p>
          <a:p>
            <a:r>
              <a:rPr lang="en-GB" dirty="0"/>
              <a:t>There is no penalty for incorrectly answering a question (i.e., ticking a wrong answer, or ticking multiple answers)</a:t>
            </a:r>
          </a:p>
          <a:p>
            <a:r>
              <a:rPr lang="en-GB" dirty="0"/>
              <a:t>so on average guessing is more advantageous than not answering a question at all (i.e., not ticking any of the four answers). </a:t>
            </a:r>
          </a:p>
        </p:txBody>
      </p:sp>
    </p:spTree>
    <p:extLst>
      <p:ext uri="{BB962C8B-B14F-4D97-AF65-F5344CB8AC3E}">
        <p14:creationId xmlns:p14="http://schemas.microsoft.com/office/powerpoint/2010/main" val="2679088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AB5C-1818-D942-8BDB-0B8FE35FC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C00EA-3E8D-3345-AA3D-7181FCB1F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/>
              <a:t>Absence</a:t>
            </a:r>
          </a:p>
          <a:p>
            <a:pPr lvl="1"/>
            <a:r>
              <a:rPr lang="en-GB"/>
              <a:t>You have to submit a doctor’s attest if you miss the final exam due to sickness.</a:t>
            </a:r>
          </a:p>
          <a:p>
            <a:pPr lvl="1"/>
            <a:r>
              <a:rPr lang="en-GB"/>
              <a:t>No other reasons for not taking the final exam will be accepted. </a:t>
            </a:r>
          </a:p>
          <a:p>
            <a:pPr lvl="1"/>
            <a:endParaRPr lang="en-GB" b="1"/>
          </a:p>
          <a:p>
            <a:pPr marL="0" indent="0">
              <a:buNone/>
            </a:pPr>
            <a:r>
              <a:rPr lang="en-GB" b="1"/>
              <a:t>Irregular behaviour</a:t>
            </a:r>
          </a:p>
          <a:p>
            <a:pPr lvl="1"/>
            <a:r>
              <a:rPr lang="en-GB"/>
              <a:t>In case of irregular behaviour during the final exam EPFL’s standard policies apply.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32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0B38-65EE-C643-A9F2-1D77D6CC5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C0CCD-3E29-874C-9F86-6795EF56D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/>
              <a:t>Lecturer</a:t>
            </a:r>
            <a:r>
              <a:rPr lang="fr-FR"/>
              <a:t>: Karl Aberer, </a:t>
            </a:r>
            <a:r>
              <a:rPr lang="fr-FR" u="sng">
                <a:hlinkClick r:id="rId2"/>
              </a:rPr>
              <a:t>karl.aberer@epfl.ch</a:t>
            </a:r>
            <a:endParaRPr lang="en-GB"/>
          </a:p>
          <a:p>
            <a:pPr lvl="1"/>
            <a:r>
              <a:rPr lang="en-GB"/>
              <a:t>You can contact me anytime by email. </a:t>
            </a:r>
          </a:p>
          <a:p>
            <a:pPr lvl="1"/>
            <a:r>
              <a:rPr lang="en-GB"/>
              <a:t>If necessary, I will schedule a Zoom meeting to clarify critical questions.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 b="1"/>
              <a:t>Teaching assistants:</a:t>
            </a:r>
            <a:endParaRPr lang="en-GB"/>
          </a:p>
          <a:p>
            <a:pPr marL="0" indent="0">
              <a:buNone/>
            </a:pPr>
            <a:r>
              <a:rPr lang="en-GB"/>
              <a:t>	Negar Foroutan, </a:t>
            </a:r>
            <a:r>
              <a:rPr lang="en-GB" u="sng">
                <a:hlinkClick r:id="rId3"/>
              </a:rPr>
              <a:t>negar.foroutan@epfl.ch</a:t>
            </a:r>
            <a:endParaRPr lang="en-GB"/>
          </a:p>
          <a:p>
            <a:pPr marL="0" indent="0">
              <a:buNone/>
            </a:pPr>
            <a:r>
              <a:rPr lang="fr-FR"/>
              <a:t>	Mohammadreza Banaei, </a:t>
            </a:r>
            <a:r>
              <a:rPr lang="fr-FR" u="sng">
                <a:hlinkClick r:id="rId4"/>
              </a:rPr>
              <a:t>mohammadreza.banaei@epfl.ch</a:t>
            </a:r>
            <a:endParaRPr lang="en-GB"/>
          </a:p>
          <a:p>
            <a:pPr lvl="1"/>
            <a:r>
              <a:rPr lang="en-GB"/>
              <a:t>Please contact them for any organisational questions or questions related to the course content that you cannot resolve with your teaching assistant.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BEB0E1-5874-A349-95E8-6BB13ECD24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0" y="3149600"/>
            <a:ext cx="1243304" cy="148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0E523D-C191-6147-9E61-16CB2649AF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8304" y="3149600"/>
            <a:ext cx="1401914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83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691C-577E-FB41-BA83-C95B81B85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of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22094-FB58-754C-9190-25BA568D5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No Friday morning exercise session!</a:t>
            </a:r>
          </a:p>
          <a:p>
            <a:r>
              <a:rPr lang="en-US"/>
              <a:t>Use the time to make sure that you are familiar with all platforms!</a:t>
            </a:r>
          </a:p>
          <a:p>
            <a:r>
              <a:rPr lang="en-US"/>
              <a:t>Ask if anything is not clear.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Friday afternoon: You will receive the materials on the first topic:</a:t>
            </a:r>
          </a:p>
          <a:p>
            <a:r>
              <a:rPr lang="en-US"/>
              <a:t>Propositional logic</a:t>
            </a:r>
          </a:p>
        </p:txBody>
      </p:sp>
    </p:spTree>
    <p:extLst>
      <p:ext uri="{BB962C8B-B14F-4D97-AF65-F5344CB8AC3E}">
        <p14:creationId xmlns:p14="http://schemas.microsoft.com/office/powerpoint/2010/main" val="2449128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4747-17B1-D143-AA20-2E46EE50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Stay tuned!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D3B0-F7F7-C940-9EC5-74DB5350D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We might to adapt our organization to the circumstances, experiences and feedbacks received</a:t>
            </a:r>
          </a:p>
        </p:txBody>
      </p:sp>
    </p:spTree>
    <p:extLst>
      <p:ext uri="{BB962C8B-B14F-4D97-AF65-F5344CB8AC3E}">
        <p14:creationId xmlns:p14="http://schemas.microsoft.com/office/powerpoint/2010/main" val="289646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5B2D1-C7DD-4649-BD78-E8F2D667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the age of COVID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869FE-1CB8-1C4D-AEE3-B6F9B9FD8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is different</a:t>
            </a:r>
          </a:p>
          <a:p>
            <a:r>
              <a:rPr lang="en-US" dirty="0"/>
              <a:t>We will be working largely online</a:t>
            </a:r>
          </a:p>
          <a:p>
            <a:r>
              <a:rPr lang="en-US" dirty="0"/>
              <a:t>Everything might evolve and change throughout the semester</a:t>
            </a:r>
          </a:p>
          <a:p>
            <a:endParaRPr lang="en-US" dirty="0"/>
          </a:p>
          <a:p>
            <a:r>
              <a:rPr lang="en-US" dirty="0"/>
              <a:t>Program of today:</a:t>
            </a:r>
          </a:p>
          <a:p>
            <a:pPr lvl="1"/>
            <a:r>
              <a:rPr lang="en-US" dirty="0"/>
              <a:t>Hour 1: Everything you need to know on the organization</a:t>
            </a:r>
          </a:p>
          <a:p>
            <a:pPr lvl="1"/>
            <a:r>
              <a:rPr lang="en-US" dirty="0"/>
              <a:t>Hour 2: A teaser on the contents of the class</a:t>
            </a:r>
          </a:p>
        </p:txBody>
      </p:sp>
    </p:spTree>
    <p:extLst>
      <p:ext uri="{BB962C8B-B14F-4D97-AF65-F5344CB8AC3E}">
        <p14:creationId xmlns:p14="http://schemas.microsoft.com/office/powerpoint/2010/main" val="395158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586B-CBE2-B94C-A424-DD8497C1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1C2B5-AD18-BD41-A111-16DCC520F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This class will be following closely the book "Discrete Mathematics and Its Applications" by Kenneth H. Rosen, published by McGraw-Hill</a:t>
            </a:r>
            <a:r>
              <a:rPr lang="en-GB">
                <a:effectLst/>
              </a:rPr>
              <a:t> 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C20042-45FC-964F-A017-8F3F5303D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492" y="2829261"/>
            <a:ext cx="2993154" cy="369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8716D-237F-B14E-97C8-C58CFB7F8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Online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54D3A-2D96-1C41-A13A-9F0FD9F30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Moodle</a:t>
            </a:r>
          </a:p>
          <a:p>
            <a:pPr lvl="1"/>
            <a:r>
              <a:rPr lang="en-US" dirty="0"/>
              <a:t>You should be registered and you should have been there</a:t>
            </a:r>
          </a:p>
          <a:p>
            <a:pPr lvl="1"/>
            <a:r>
              <a:rPr lang="en-US" dirty="0"/>
              <a:t>You find all the links and details in the </a:t>
            </a:r>
            <a:r>
              <a:rPr lang="en-US" dirty="0" err="1"/>
              <a:t>accouncements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Zoom</a:t>
            </a:r>
          </a:p>
          <a:p>
            <a:pPr lvl="1"/>
            <a:r>
              <a:rPr lang="en-US" dirty="0"/>
              <a:t>Since you are here you know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Switchtube</a:t>
            </a:r>
            <a:endParaRPr lang="en-US" dirty="0"/>
          </a:p>
          <a:p>
            <a:pPr lvl="1"/>
            <a:r>
              <a:rPr lang="en-US" dirty="0"/>
              <a:t>For registered lecture and pre-registered course content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Discord</a:t>
            </a:r>
          </a:p>
          <a:p>
            <a:pPr lvl="1"/>
            <a:r>
              <a:rPr lang="en-US" dirty="0"/>
              <a:t>For exercises and interacting with your assistants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6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118D-B92A-F342-AD45-D9BD3CED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2C63-E3DC-B044-9CDE-57E756D38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 have been visiting Moodle: yes/no</a:t>
            </a:r>
          </a:p>
          <a:p>
            <a:r>
              <a:rPr lang="en-US"/>
              <a:t>I found the information sheet for the course: yes/no</a:t>
            </a:r>
          </a:p>
          <a:p>
            <a:r>
              <a:rPr lang="en-US"/>
              <a:t>I have been already using Discord: yes/no</a:t>
            </a:r>
          </a:p>
          <a:p>
            <a:r>
              <a:rPr lang="en-US"/>
              <a:t>I have a suitable working environment at home: yes/no</a:t>
            </a:r>
          </a:p>
          <a:p>
            <a:r>
              <a:rPr lang="en-US"/>
              <a:t>I am on campus today: yes/no</a:t>
            </a:r>
          </a:p>
        </p:txBody>
      </p:sp>
    </p:spTree>
    <p:extLst>
      <p:ext uri="{BB962C8B-B14F-4D97-AF65-F5344CB8AC3E}">
        <p14:creationId xmlns:p14="http://schemas.microsoft.com/office/powerpoint/2010/main" val="334185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DC6D-DBB3-BB43-9280-1A2BF0C3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Weekly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D5833-04CF-8247-A9FD-305A8CB50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Every week is dedicated to a </a:t>
            </a:r>
            <a:r>
              <a:rPr lang="en-US" b="1" dirty="0"/>
              <a:t>Topic</a:t>
            </a:r>
          </a:p>
          <a:p>
            <a:pPr marL="0" indent="0">
              <a:buNone/>
            </a:pPr>
            <a:r>
              <a:rPr lang="en-US" dirty="0"/>
              <a:t>We will proceed in the following steps:</a:t>
            </a:r>
          </a:p>
          <a:p>
            <a:r>
              <a:rPr lang="en-US" u="sng" dirty="0"/>
              <a:t>Friday afternoon</a:t>
            </a:r>
            <a:r>
              <a:rPr lang="en-US" dirty="0"/>
              <a:t>, 16:00 – 18:00: </a:t>
            </a:r>
            <a:r>
              <a:rPr lang="en-US" b="1" dirty="0"/>
              <a:t>self-study</a:t>
            </a:r>
          </a:p>
          <a:p>
            <a:pPr lvl="1"/>
            <a:r>
              <a:rPr lang="en-US" b="1" dirty="0"/>
              <a:t>Pre-registered videos, chapters for reading, slides, exercises</a:t>
            </a:r>
          </a:p>
          <a:p>
            <a:pPr lvl="1"/>
            <a:r>
              <a:rPr lang="en-US" b="1" dirty="0" err="1"/>
              <a:t>Switchtube</a:t>
            </a:r>
            <a:r>
              <a:rPr lang="en-US" b="1" dirty="0"/>
              <a:t>, Moodle, Discord</a:t>
            </a:r>
          </a:p>
          <a:p>
            <a:r>
              <a:rPr lang="en-US" u="sng" dirty="0"/>
              <a:t>Tuesday morning</a:t>
            </a:r>
            <a:r>
              <a:rPr lang="en-US" dirty="0"/>
              <a:t>, 8:00 – 10:00: </a:t>
            </a:r>
            <a:r>
              <a:rPr lang="en-US" b="1" dirty="0"/>
              <a:t>online session</a:t>
            </a:r>
          </a:p>
          <a:p>
            <a:pPr lvl="1"/>
            <a:r>
              <a:rPr lang="en-US" b="1" dirty="0"/>
              <a:t>Content summary, quizzes, question-answer, elaborate examples and proofs</a:t>
            </a:r>
          </a:p>
          <a:p>
            <a:pPr lvl="1"/>
            <a:r>
              <a:rPr lang="en-US" b="1" dirty="0"/>
              <a:t>Zoom, </a:t>
            </a:r>
            <a:r>
              <a:rPr lang="en-US" b="1" dirty="0" err="1"/>
              <a:t>Switchtube</a:t>
            </a:r>
            <a:r>
              <a:rPr lang="en-US" b="1" dirty="0"/>
              <a:t> (registered session)</a:t>
            </a:r>
          </a:p>
          <a:p>
            <a:r>
              <a:rPr lang="en-US" u="sng" dirty="0"/>
              <a:t>Friday morning, </a:t>
            </a:r>
            <a:r>
              <a:rPr lang="en-US" dirty="0"/>
              <a:t>10:00 – 12:00: </a:t>
            </a:r>
            <a:r>
              <a:rPr lang="en-US" b="1" dirty="0"/>
              <a:t>exercise</a:t>
            </a:r>
          </a:p>
          <a:p>
            <a:pPr lvl="1"/>
            <a:r>
              <a:rPr lang="en-US" b="1" dirty="0"/>
              <a:t>Exercises, interaction with assistants, on-campus</a:t>
            </a:r>
          </a:p>
          <a:p>
            <a:pPr lvl="1"/>
            <a:r>
              <a:rPr lang="en-US" b="1" dirty="0"/>
              <a:t>Discord</a:t>
            </a:r>
          </a:p>
        </p:txBody>
      </p:sp>
    </p:spTree>
    <p:extLst>
      <p:ext uri="{BB962C8B-B14F-4D97-AF65-F5344CB8AC3E}">
        <p14:creationId xmlns:p14="http://schemas.microsoft.com/office/powerpoint/2010/main" val="86329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9B31-3790-194C-AC0F-F53A2BA2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51CD1-EE25-154C-A523-ACEEF4EEC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Every student will be assigned an </a:t>
            </a:r>
            <a:r>
              <a:rPr lang="en-US" b="1"/>
              <a:t>exercise team </a:t>
            </a:r>
            <a:r>
              <a:rPr lang="en-US"/>
              <a:t>with a head assistants</a:t>
            </a:r>
          </a:p>
          <a:p>
            <a:pPr marL="0" indent="0">
              <a:buNone/>
            </a:pPr>
            <a:r>
              <a:rPr lang="en-US"/>
              <a:t>We have 24 teams, arranged into the A,B,C group students</a:t>
            </a:r>
          </a:p>
          <a:p>
            <a:pPr marL="0" indent="0">
              <a:buNone/>
            </a:pPr>
            <a:r>
              <a:rPr lang="en-US"/>
              <a:t>The teams that are on campus can meet in the assigned class rooms</a:t>
            </a:r>
          </a:p>
          <a:p>
            <a:pPr marL="0" indent="0">
              <a:buNone/>
            </a:pPr>
            <a:r>
              <a:rPr lang="en-GB" b="1">
                <a:hlinkClick r:id="rId2"/>
              </a:rPr>
              <a:t>INJ218</a:t>
            </a:r>
            <a:r>
              <a:rPr lang="en-GB"/>
              <a:t> (96 - 2 groups), </a:t>
            </a:r>
            <a:r>
              <a:rPr lang="en-GB" b="1">
                <a:hlinkClick r:id="rId3"/>
              </a:rPr>
              <a:t>INM10</a:t>
            </a:r>
            <a:r>
              <a:rPr lang="en-GB"/>
              <a:t> (62 -1 group), </a:t>
            </a:r>
            <a:r>
              <a:rPr lang="en-GB" b="1">
                <a:hlinkClick r:id="rId4"/>
              </a:rPr>
              <a:t>INM11</a:t>
            </a:r>
            <a:r>
              <a:rPr lang="en-GB"/>
              <a:t> (42 - 1 group),</a:t>
            </a:r>
          </a:p>
          <a:p>
            <a:pPr marL="0" indent="0">
              <a:buNone/>
            </a:pPr>
            <a:r>
              <a:rPr lang="en-GB" b="1">
                <a:hlinkClick r:id="rId5"/>
              </a:rPr>
              <a:t>INM200</a:t>
            </a:r>
            <a:r>
              <a:rPr lang="en-GB"/>
              <a:t> (79 - 1 group), </a:t>
            </a:r>
            <a:r>
              <a:rPr lang="en-GB" b="1">
                <a:hlinkClick r:id="rId6"/>
              </a:rPr>
              <a:t>INM202</a:t>
            </a:r>
            <a:r>
              <a:rPr lang="en-GB"/>
              <a:t> (86 - 2 groups), </a:t>
            </a:r>
            <a:r>
              <a:rPr lang="en-GB" b="1">
                <a:hlinkClick r:id="rId7"/>
              </a:rPr>
              <a:t>INR219</a:t>
            </a:r>
            <a:r>
              <a:rPr lang="en-GB"/>
              <a:t> (79 -1 group)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Detailed schedule will be communicated when we have student data!</a:t>
            </a:r>
            <a:br>
              <a:rPr lang="en-GB"/>
            </a:br>
            <a:endParaRPr lang="en-GB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61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266D-E139-814C-B57A-CF857ADD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Teams on Discord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86799C-F4F8-D549-972E-14900F6C0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2847" y="1825625"/>
            <a:ext cx="5186306" cy="4351338"/>
          </a:xfrm>
        </p:spPr>
      </p:pic>
    </p:spTree>
    <p:extLst>
      <p:ext uri="{BB962C8B-B14F-4D97-AF65-F5344CB8AC3E}">
        <p14:creationId xmlns:p14="http://schemas.microsoft.com/office/powerpoint/2010/main" val="204842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4F3A-0EFF-6545-BAA2-683AF0113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Attendance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DDEE3-67FA-6F40-A2BC-90B476DB9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Attending the online lectures or participating in the exercise sessions is not mandatory, but strongly recommended. </a:t>
            </a:r>
          </a:p>
          <a:p>
            <a:endParaRPr lang="en-GB"/>
          </a:p>
          <a:p>
            <a:r>
              <a:rPr lang="en-GB"/>
              <a:t>It is also recommended to actively participate through questions!</a:t>
            </a:r>
            <a:br>
              <a:rPr lang="en-GB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96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857</Words>
  <Application>Microsoft Macintosh PowerPoint</Application>
  <PresentationFormat>Widescreen</PresentationFormat>
  <Paragraphs>148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Welcome: CS-101 Advanced Information, Computation, Communication </vt:lpstr>
      <vt:lpstr>In the age of COVID</vt:lpstr>
      <vt:lpstr>Textbook</vt:lpstr>
      <vt:lpstr>Online Platforms</vt:lpstr>
      <vt:lpstr>Questions</vt:lpstr>
      <vt:lpstr>Weekly Schedule</vt:lpstr>
      <vt:lpstr>Exercises</vt:lpstr>
      <vt:lpstr>Student Teams on Discord</vt:lpstr>
      <vt:lpstr>Attendance</vt:lpstr>
      <vt:lpstr>Asking Questions</vt:lpstr>
      <vt:lpstr>Topics of the Course</vt:lpstr>
      <vt:lpstr>Exam</vt:lpstr>
      <vt:lpstr>Grading</vt:lpstr>
      <vt:lpstr>Conditions</vt:lpstr>
      <vt:lpstr>Contacts</vt:lpstr>
      <vt:lpstr>Program of this Week</vt:lpstr>
      <vt:lpstr>Stay tuned!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Illustration</dc:title>
  <dc:creator>Karl Aberer</dc:creator>
  <cp:lastModifiedBy>Microsoft Office User</cp:lastModifiedBy>
  <cp:revision>22</cp:revision>
  <dcterms:created xsi:type="dcterms:W3CDTF">2020-09-07T15:17:33Z</dcterms:created>
  <dcterms:modified xsi:type="dcterms:W3CDTF">2020-09-15T05:07:43Z</dcterms:modified>
</cp:coreProperties>
</file>