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73" r:id="rId6"/>
    <p:sldId id="271" r:id="rId7"/>
    <p:sldId id="259" r:id="rId8"/>
    <p:sldId id="260" r:id="rId9"/>
    <p:sldId id="261" r:id="rId10"/>
    <p:sldId id="262" r:id="rId11"/>
    <p:sldId id="270" r:id="rId12"/>
    <p:sldId id="263" r:id="rId13"/>
    <p:sldId id="272" r:id="rId14"/>
    <p:sldId id="264" r:id="rId15"/>
    <p:sldId id="266" r:id="rId16"/>
    <p:sldId id="267" r:id="rId17"/>
    <p:sldId id="26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CBC3-4E51-DB40-BE84-EDCB93ED2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A2A40-4D10-C449-8F74-82FB59A3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61B4A-000A-A840-95AA-D119764B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E344E-5245-9A40-A3E5-5C3035D6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1306-F4BF-AC40-8A65-C3C50BFC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2ECE-86D4-3147-9B50-58A642BE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2FE0D-02D8-8F4B-8D6C-3067BB2AC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CD625-C23F-8949-8280-84DB9D17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52C8F-9AF4-A442-B21A-CE4CFD9D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EA2C4-C2D6-E941-A327-2145FD2E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3154A-DB9D-834A-8690-BC9A53B1E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5B57C-E5B1-9744-8672-0BA3B0D70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D5BF4-282D-814E-9BE1-B9FEFDAF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A0BA3-DAC2-6C4F-B154-2D587ACF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D612C-A662-6D48-90FF-7B88C7F5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5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2E52-D616-E14C-8C08-EBA45579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4DE3-540E-3947-A0E7-3A74C39C1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1CA8-821A-5A48-A820-00FDE01E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2CF0-8614-A245-B74F-53E6772F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49235-AE4F-EA4C-AD45-8370ED2F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D21F-BA09-2744-B1EE-BA40653B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7EB20-CFE4-9947-B01C-FA3FBC366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2A53-3604-C344-A186-75F74C99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E268C-2F75-D84E-90EA-35198B8C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7B28B-76A2-5245-A837-5311A1B6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C3C5-30B2-6345-9E1B-4E939787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ABE6-F925-5C45-9ECA-27E7C4C9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28543-5453-4D4E-BB8F-29130EC1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A2F9F-9599-FA4F-8F8F-2F25FD54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0C1AF-91D6-3E49-9C87-411DE44B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48876-7B86-9944-8EA3-BC4B1330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3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1BCA-02B8-ED4D-B023-8DBA3B1A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7CF9-8E7C-9B4D-9B66-0C4FD7545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7FDE9-4013-6743-A8F6-7B7930E0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3C94E-0E36-DB4F-BE22-FC78362E3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AADB5-79E1-0841-8A31-4DDB588BC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5A601-6ECD-6948-8A2B-14409889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5318F-F839-8E44-BB35-1367FE9E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E6229-3945-4B4D-915C-18164D21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9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A0EE-14A5-5447-9BD6-C9869E02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07D90-95B9-5A4D-980B-5DE1FBC9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F9105-DBE2-5A49-B47D-740140E6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7B088-B99F-B449-AF5C-DB7FA532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AA885-5817-CA4D-AC99-FFF43045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103E8-9053-A541-8FDD-A1B11C36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F780-C025-2A4F-876C-3C5AFFC2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1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7193-C7AE-934D-A367-0A4D863D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8803-20E5-DE4B-BD90-0A3DE3FC9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228C6-5311-5F4B-82BC-4D3F2CE35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BD614-DAC7-D247-8FBD-9D8CA6C2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1B917-BB14-8540-A65E-8D177C43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6749E-2461-C040-BE23-219C1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9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6AD5-6016-AD4F-B5A2-9DB311A6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A732D-F7FE-A440-82B4-C9F2DCA47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C7C49-1C34-174C-8213-365BA2DD5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20922-16F5-3E41-A3A4-93E53887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207CA-DDDA-CB4B-8706-D8A9DDBD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365A-375C-374F-90AC-A703F2A7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7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99C3B-EDF3-2447-80B5-3A550218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E8F33-6CA0-B843-9F37-4095AFFC8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03E73-647F-E244-9DAA-FBC2B0ED7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6CCFD-ABC4-514A-ACED-AF374D0AF7A0}" type="datetimeFigureOut"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EAFC-FDEB-774E-AD83-03B917E4A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692DB-761B-264B-BF19-16C21C020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itypopulation.de/de/switzerland/citi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4BC6-5A1D-7D43-A705-785B83D5B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Course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1C3B7-4035-464B-9B62-9506C16AE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2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68F0-2D07-2347-A778-3FB356AB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it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8C00F-E568-0B49-82C1-AF2F6CBD9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</a:t>
            </a:r>
            <a:r>
              <a:rPr lang="en-US" baseline="-25000"/>
              <a:t>n</a:t>
            </a:r>
            <a:r>
              <a:rPr lang="en-US"/>
              <a:t> = f</a:t>
            </a:r>
            <a:r>
              <a:rPr lang="en-US" baseline="-25000"/>
              <a:t>n-1</a:t>
            </a:r>
            <a:r>
              <a:rPr lang="en-US"/>
              <a:t> + f</a:t>
            </a:r>
            <a:r>
              <a:rPr lang="en-US" baseline="-25000"/>
              <a:t>n-2</a:t>
            </a:r>
            <a:r>
              <a:rPr lang="en-US"/>
              <a:t>, a </a:t>
            </a:r>
            <a:r>
              <a:rPr lang="en-US" b="1"/>
              <a:t>recursion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But we can compute it directly (exponential growth)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EEBC8FA2-7B44-634D-B496-1E45B4955FD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284531" y="4117053"/>
            <a:ext cx="7622938" cy="98207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80E65D-99E5-EB49-BC38-A4C7684F6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79564"/>
              </p:ext>
            </p:extLst>
          </p:nvPr>
        </p:nvGraphicFramePr>
        <p:xfrm>
          <a:off x="6959749" y="0"/>
          <a:ext cx="5232251" cy="668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6412">
                  <a:extLst>
                    <a:ext uri="{9D8B030D-6E8A-4147-A177-3AD203B41FA5}">
                      <a16:colId xmlns:a16="http://schemas.microsoft.com/office/drawing/2014/main" val="4186291512"/>
                    </a:ext>
                  </a:extLst>
                </a:gridCol>
                <a:gridCol w="3875839">
                  <a:extLst>
                    <a:ext uri="{9D8B030D-6E8A-4147-A177-3AD203B41FA5}">
                      <a16:colId xmlns:a16="http://schemas.microsoft.com/office/drawing/2014/main" val="27180323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Relations, Sequences, Summations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76690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Induction and Recursion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01759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11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Advanced Counting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51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5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C7CA-9F9D-244A-B627-7B07D9C3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Quarantaine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940E-DCFA-0C41-9222-F7ACBB54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How many persons are infected after n days, assuming that persons are quarantained after 4 days? f</a:t>
            </a:r>
            <a:r>
              <a:rPr lang="en-US" baseline="-25000"/>
              <a:t>n</a:t>
            </a:r>
            <a:r>
              <a:rPr lang="en-US"/>
              <a:t> = f</a:t>
            </a:r>
            <a:r>
              <a:rPr lang="en-US" baseline="-25000"/>
              <a:t>n-1</a:t>
            </a:r>
            <a:r>
              <a:rPr lang="en-US"/>
              <a:t> + f</a:t>
            </a:r>
            <a:r>
              <a:rPr lang="en-US" baseline="-25000"/>
              <a:t>n-2 </a:t>
            </a:r>
            <a:r>
              <a:rPr lang="en-US"/>
              <a:t>- f</a:t>
            </a:r>
            <a:r>
              <a:rPr lang="en-US" baseline="-25000"/>
              <a:t>n-4</a:t>
            </a:r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33481-2FB5-854B-8CC5-FE2E3F110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83" y="3143456"/>
            <a:ext cx="4572000" cy="2882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9E2C0-5A61-AA45-A884-5B6D4F1E73C1}"/>
              </a:ext>
            </a:extLst>
          </p:cNvPr>
          <p:cNvSpPr/>
          <p:nvPr/>
        </p:nvSpPr>
        <p:spPr>
          <a:xfrm>
            <a:off x="2655250" y="6067601"/>
            <a:ext cx="180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Logarithmic scale</a:t>
            </a:r>
          </a:p>
        </p:txBody>
      </p:sp>
    </p:spTree>
    <p:extLst>
      <p:ext uri="{BB962C8B-B14F-4D97-AF65-F5344CB8AC3E}">
        <p14:creationId xmlns:p14="http://schemas.microsoft.com/office/powerpoint/2010/main" val="170415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A754-5903-DA46-B041-1C984156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3: Poker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C192-9CFA-F947-992F-4880AA475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How many poker hands of five cards can be dealt from a standard deck of 52 cards?</a:t>
            </a:r>
          </a:p>
          <a:p>
            <a:pPr marL="0" indent="0">
              <a:buNone/>
            </a:pPr>
            <a:r>
              <a:rPr lang="en-US"/>
              <a:t>	Simple: n</a:t>
            </a:r>
            <a:r>
              <a:rPr lang="en-US" baseline="-25000"/>
              <a:t>1</a:t>
            </a:r>
            <a:r>
              <a:rPr lang="en-US"/>
              <a:t> = 52*51*50*49*48 = 311875200</a:t>
            </a:r>
          </a:p>
          <a:p>
            <a:pPr marL="0" indent="0">
              <a:buNone/>
            </a:pPr>
            <a:r>
              <a:rPr lang="en-US"/>
              <a:t>How many ways can you reorder five cards? (</a:t>
            </a:r>
            <a:r>
              <a:rPr lang="en-US" b="1"/>
              <a:t>permutations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	Simple: n</a:t>
            </a:r>
            <a:r>
              <a:rPr lang="en-US" baseline="-25000"/>
              <a:t>2</a:t>
            </a:r>
            <a:r>
              <a:rPr lang="en-US"/>
              <a:t> = 5*4*3*2*1 = 120</a:t>
            </a:r>
          </a:p>
          <a:p>
            <a:pPr marL="0" indent="0">
              <a:buNone/>
            </a:pPr>
            <a:r>
              <a:rPr lang="en-US"/>
              <a:t>How many different poker hands to exist (</a:t>
            </a:r>
            <a:r>
              <a:rPr lang="en-US" b="1"/>
              <a:t>combinations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	 n</a:t>
            </a:r>
            <a:r>
              <a:rPr lang="en-US" baseline="-25000"/>
              <a:t>1</a:t>
            </a:r>
            <a:r>
              <a:rPr lang="en-US"/>
              <a:t> / n</a:t>
            </a:r>
            <a:r>
              <a:rPr lang="en-US" baseline="-25000"/>
              <a:t>2</a:t>
            </a:r>
            <a:r>
              <a:rPr lang="en-US"/>
              <a:t> = 2598960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E5C931-EF47-8E40-AD3B-B0D38516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062796"/>
              </p:ext>
            </p:extLst>
          </p:nvPr>
        </p:nvGraphicFramePr>
        <p:xfrm>
          <a:off x="7888046" y="29098"/>
          <a:ext cx="4303954" cy="22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5760">
                  <a:extLst>
                    <a:ext uri="{9D8B030D-6E8A-4147-A177-3AD203B41FA5}">
                      <a16:colId xmlns:a16="http://schemas.microsoft.com/office/drawing/2014/main" val="3781181176"/>
                    </a:ext>
                  </a:extLst>
                </a:gridCol>
                <a:gridCol w="3188194">
                  <a:extLst>
                    <a:ext uri="{9D8B030D-6E8A-4147-A177-3AD203B41FA5}">
                      <a16:colId xmlns:a16="http://schemas.microsoft.com/office/drawing/2014/main" val="32992218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Counting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884924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E6F9143-83FB-B540-BDE6-513944CB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242" y="4653543"/>
            <a:ext cx="3058758" cy="22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7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CADF-287E-0C48-B1F5-5F92E8B4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1B54-C545-C247-9E86-64BB4314C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How many poker cards are full house (</a:t>
            </a:r>
            <a:r>
              <a:rPr lang="en-US" b="1"/>
              <a:t>counting</a:t>
            </a:r>
            <a:r>
              <a:rPr lang="en-US"/>
              <a:t>)?</a:t>
            </a:r>
          </a:p>
          <a:p>
            <a:pPr marL="0" indent="0">
              <a:buNone/>
            </a:pPr>
            <a:r>
              <a:rPr lang="en-US"/>
              <a:t>	13 kind of cards to select the three, e.g. Aces</a:t>
            </a:r>
          </a:p>
          <a:p>
            <a:pPr marL="0" indent="0">
              <a:buNone/>
            </a:pPr>
            <a:r>
              <a:rPr lang="en-US"/>
              <a:t>	4 ways to select three Aces (we have to skip one color)</a:t>
            </a:r>
          </a:p>
          <a:p>
            <a:pPr marL="0" indent="0">
              <a:buNone/>
            </a:pPr>
            <a:r>
              <a:rPr lang="en-US"/>
              <a:t>	12 kind of cards left for the pair</a:t>
            </a:r>
          </a:p>
          <a:p>
            <a:pPr marL="0" indent="0">
              <a:buNone/>
            </a:pPr>
            <a:r>
              <a:rPr lang="en-US"/>
              <a:t>	6 ways to select two cards out of 4 – (1,2)(1,3)(1,4)(2,3)(2,4)(3,4)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So in total 13 · 4 · 12 · 6 = 3744 ways to select a full house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What is the </a:t>
            </a:r>
            <a:r>
              <a:rPr lang="en-US" b="1"/>
              <a:t>probability</a:t>
            </a:r>
            <a:r>
              <a:rPr lang="en-US"/>
              <a:t> of a full house: approx. 0.15%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4FE583-A97E-C045-A617-0B96DAFCE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97157"/>
              </p:ext>
            </p:extLst>
          </p:nvPr>
        </p:nvGraphicFramePr>
        <p:xfrm>
          <a:off x="7500769" y="18340"/>
          <a:ext cx="4691231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158">
                  <a:extLst>
                    <a:ext uri="{9D8B030D-6E8A-4147-A177-3AD203B41FA5}">
                      <a16:colId xmlns:a16="http://schemas.microsoft.com/office/drawing/2014/main" val="1460359274"/>
                    </a:ext>
                  </a:extLst>
                </a:gridCol>
                <a:gridCol w="3475073">
                  <a:extLst>
                    <a:ext uri="{9D8B030D-6E8A-4147-A177-3AD203B41FA5}">
                      <a16:colId xmlns:a16="http://schemas.microsoft.com/office/drawing/2014/main" val="164147448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Counting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4122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Probability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9596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17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C2AC-D3AD-304A-851B-A5B8A701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446F-9D04-8C40-9C00-AC62981D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how many ways can you change the order of 5 cards without leaving a card in the same position: 41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How many deals do you need have more than 50% chance of having a full house: about 31</a:t>
            </a:r>
          </a:p>
        </p:txBody>
      </p:sp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FFA70ED9-8862-F94A-8F36-CF667FF8B5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605212" y="2932356"/>
            <a:ext cx="4981575" cy="6096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46C1E6-58E6-3D40-863A-9B97D3BE8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47941"/>
              </p:ext>
            </p:extLst>
          </p:nvPr>
        </p:nvGraphicFramePr>
        <p:xfrm>
          <a:off x="7500769" y="18340"/>
          <a:ext cx="4691231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158">
                  <a:extLst>
                    <a:ext uri="{9D8B030D-6E8A-4147-A177-3AD203B41FA5}">
                      <a16:colId xmlns:a16="http://schemas.microsoft.com/office/drawing/2014/main" val="1460359274"/>
                    </a:ext>
                  </a:extLst>
                </a:gridCol>
                <a:gridCol w="3475073">
                  <a:extLst>
                    <a:ext uri="{9D8B030D-6E8A-4147-A177-3AD203B41FA5}">
                      <a16:colId xmlns:a16="http://schemas.microsoft.com/office/drawing/2014/main" val="164147448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Advanced Counting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4122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Advanced Probability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9596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41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2AFF-EB0F-9845-B951-D6756C7F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4: Primes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260B-3836-6E41-A8A8-CF73CE7A5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prime</a:t>
            </a:r>
            <a:r>
              <a:rPr lang="en-US"/>
              <a:t> is a number that can be divided only by itself and 1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Examples</a:t>
            </a:r>
            <a:r>
              <a:rPr lang="en-US"/>
              <a:t>: 1, 2, 3, 5, 7, 11, 13, 17, …. , </a:t>
            </a:r>
            <a:r>
              <a:rPr lang="en-GB"/>
              <a:t>2</a:t>
            </a:r>
            <a:r>
              <a:rPr lang="en-GB" baseline="30000"/>
              <a:t>82,589,933</a:t>
            </a:r>
            <a:r>
              <a:rPr lang="en-GB"/>
              <a:t> − 1, …..</a:t>
            </a:r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r>
              <a:rPr lang="en-GB" b="1"/>
              <a:t>Theorem: </a:t>
            </a:r>
            <a:r>
              <a:rPr lang="en-GB"/>
              <a:t>If n is an integer greater than 1, then n can be written as the product of primes (fundamental theorem of arithmetic)</a:t>
            </a:r>
          </a:p>
          <a:p>
            <a:pPr marL="0" indent="0">
              <a:buNone/>
            </a:pPr>
            <a:r>
              <a:rPr lang="en-GB" b="1"/>
              <a:t>Proof</a:t>
            </a:r>
            <a:r>
              <a:rPr lang="en-GB"/>
              <a:t>: not complicated but needs the principle of </a:t>
            </a:r>
            <a:r>
              <a:rPr lang="en-GB" b="1"/>
              <a:t>induction</a:t>
            </a:r>
            <a:endParaRPr lang="en-US" b="1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76C0C4-079A-9B41-B475-43DC010D2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69421"/>
              </p:ext>
            </p:extLst>
          </p:nvPr>
        </p:nvGraphicFramePr>
        <p:xfrm>
          <a:off x="7081221" y="7303"/>
          <a:ext cx="5110779" cy="22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4922">
                  <a:extLst>
                    <a:ext uri="{9D8B030D-6E8A-4147-A177-3AD203B41FA5}">
                      <a16:colId xmlns:a16="http://schemas.microsoft.com/office/drawing/2014/main" val="2528997392"/>
                    </a:ext>
                  </a:extLst>
                </a:gridCol>
                <a:gridCol w="3785857">
                  <a:extLst>
                    <a:ext uri="{9D8B030D-6E8A-4147-A177-3AD203B41FA5}">
                      <a16:colId xmlns:a16="http://schemas.microsoft.com/office/drawing/2014/main" val="189542063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Number Theory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44651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518DA7D-A988-DD4D-8F0E-7C4739C647B0}"/>
              </a:ext>
            </a:extLst>
          </p:cNvPr>
          <p:cNvSpPr/>
          <p:nvPr/>
        </p:nvSpPr>
        <p:spPr>
          <a:xfrm>
            <a:off x="6336353" y="3265849"/>
            <a:ext cx="4980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24,862,048 digits (discovered December 2018)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5D85-3EF7-494C-9F38-8A229A07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07FC1-B045-FC4F-AA3F-086E35FD6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38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/>
              <a:t>True for n = 2: since 2 is a prime, it is a product of primes (one factor)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Now assume true for all integers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k: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Two possibilities: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/>
              <a:t>k+1 is prime, then k+1 is the product of (one) prime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/>
              <a:t>k+1 is not prime. </a:t>
            </a:r>
            <a:br>
              <a:rPr lang="en-US" dirty="0"/>
            </a:br>
            <a:r>
              <a:rPr lang="en-US" dirty="0"/>
              <a:t>Then k+1 = a*b for two integers that are not 1 and not k+1.</a:t>
            </a:r>
            <a:br>
              <a:rPr lang="en-US" dirty="0"/>
            </a:br>
            <a:r>
              <a:rPr lang="en-US" dirty="0"/>
              <a:t>Therefore a and b are smaller or equal than k.</a:t>
            </a:r>
            <a:br>
              <a:rPr lang="en-US" dirty="0"/>
            </a:br>
            <a:r>
              <a:rPr lang="en-US" dirty="0"/>
              <a:t>But we have shown that then a and b can be written as product of primes.</a:t>
            </a:r>
            <a:br>
              <a:rPr lang="en-US" dirty="0"/>
            </a:br>
            <a:r>
              <a:rPr lang="en-US" dirty="0"/>
              <a:t>Therefore also k+1 is written as product of primes.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 principle of </a:t>
            </a:r>
            <a:r>
              <a:rPr lang="en-US" b="1" dirty="0"/>
              <a:t>(strong) induction </a:t>
            </a:r>
            <a:r>
              <a:rPr lang="en-US" dirty="0"/>
              <a:t>allows us now to conclude that the statement is true for any n.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23AE8B-7329-9844-BC2A-B027701A7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99632"/>
              </p:ext>
            </p:extLst>
          </p:nvPr>
        </p:nvGraphicFramePr>
        <p:xfrm>
          <a:off x="6425005" y="7582"/>
          <a:ext cx="5766995" cy="668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5040">
                  <a:extLst>
                    <a:ext uri="{9D8B030D-6E8A-4147-A177-3AD203B41FA5}">
                      <a16:colId xmlns:a16="http://schemas.microsoft.com/office/drawing/2014/main" val="1010566654"/>
                    </a:ext>
                  </a:extLst>
                </a:gridCol>
                <a:gridCol w="4271955">
                  <a:extLst>
                    <a:ext uri="{9D8B030D-6E8A-4147-A177-3AD203B41FA5}">
                      <a16:colId xmlns:a16="http://schemas.microsoft.com/office/drawing/2014/main" val="1683783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Proofs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22330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Number Theory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7052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Induction and Recursion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803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37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BC07-73CD-F14E-83CD-E9FAA2A2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Primes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9D8B-C1A0-6949-BD98-E340B331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/>
              <a:t>Theorem</a:t>
            </a:r>
            <a:r>
              <a:rPr lang="en-GB"/>
              <a:t>: There are infinitely many primes. (Euclid)</a:t>
            </a:r>
          </a:p>
          <a:p>
            <a:pPr marL="0" indent="0">
              <a:buNone/>
            </a:pPr>
            <a:r>
              <a:rPr lang="en-GB" b="1"/>
              <a:t>Proof Idea</a:t>
            </a:r>
            <a:r>
              <a:rPr lang="en-GB"/>
              <a:t>:</a:t>
            </a:r>
          </a:p>
          <a:p>
            <a:pPr marL="0" indent="0">
              <a:buNone/>
            </a:pPr>
            <a:r>
              <a:rPr lang="en-GB"/>
              <a:t>Assume there are only finitely many primes:  p</a:t>
            </a:r>
            <a:r>
              <a:rPr lang="en-GB" baseline="-25000"/>
              <a:t>1</a:t>
            </a:r>
            <a:r>
              <a:rPr lang="en-GB"/>
              <a:t>, p</a:t>
            </a:r>
            <a:r>
              <a:rPr lang="en-GB" baseline="-25000"/>
              <a:t>2</a:t>
            </a:r>
            <a:r>
              <a:rPr lang="en-GB"/>
              <a:t>, ….., p</a:t>
            </a:r>
            <a:r>
              <a:rPr lang="en-GB" baseline="-25000"/>
              <a:t>n</a:t>
            </a:r>
            <a:endParaRPr lang="en-GB" baseline="-25000">
              <a:effectLst/>
            </a:endParaRPr>
          </a:p>
          <a:p>
            <a:pPr marL="0" indent="0">
              <a:buNone/>
            </a:pPr>
            <a:r>
              <a:rPr lang="en-GB"/>
              <a:t>Let q = p</a:t>
            </a:r>
            <a:r>
              <a:rPr lang="en-GB" baseline="-25000"/>
              <a:t>1</a:t>
            </a:r>
            <a:r>
              <a:rPr lang="en-GB"/>
              <a:t>*p</a:t>
            </a:r>
            <a:r>
              <a:rPr lang="en-GB" baseline="-25000"/>
              <a:t>2</a:t>
            </a:r>
            <a:r>
              <a:rPr lang="en-GB"/>
              <a:t>*∙∙∙*p</a:t>
            </a:r>
            <a:r>
              <a:rPr lang="en-GB" baseline="-25000"/>
              <a:t>n</a:t>
            </a:r>
            <a:r>
              <a:rPr lang="en-GB"/>
              <a:t> + 1</a:t>
            </a:r>
          </a:p>
          <a:p>
            <a:pPr marL="0" indent="0">
              <a:buNone/>
            </a:pPr>
            <a:r>
              <a:rPr lang="en-GB"/>
              <a:t>q would not be prime; using the fundamental theorem of arithmetic we can show that this leads to a contradiction (</a:t>
            </a:r>
            <a:r>
              <a:rPr lang="en-GB" b="1"/>
              <a:t>proof by contradiction</a:t>
            </a:r>
            <a:r>
              <a:rPr lang="en-GB"/>
              <a:t>)</a:t>
            </a:r>
          </a:p>
          <a:p>
            <a:pPr marL="0" indent="0">
              <a:buNone/>
            </a:pPr>
            <a:r>
              <a:rPr lang="en-GB"/>
              <a:t>Thus there are infinitely many primes.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7AEE4A-6AF0-E545-B17B-0E500AFC7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9914"/>
              </p:ext>
            </p:extLst>
          </p:nvPr>
        </p:nvGraphicFramePr>
        <p:xfrm>
          <a:off x="6425005" y="7582"/>
          <a:ext cx="5766995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5040">
                  <a:extLst>
                    <a:ext uri="{9D8B030D-6E8A-4147-A177-3AD203B41FA5}">
                      <a16:colId xmlns:a16="http://schemas.microsoft.com/office/drawing/2014/main" val="1010566654"/>
                    </a:ext>
                  </a:extLst>
                </a:gridCol>
                <a:gridCol w="4271955">
                  <a:extLst>
                    <a:ext uri="{9D8B030D-6E8A-4147-A177-3AD203B41FA5}">
                      <a16:colId xmlns:a16="http://schemas.microsoft.com/office/drawing/2014/main" val="1683783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Proofs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22330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Number Theory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705271"/>
                  </a:ext>
                </a:extLst>
              </a:tr>
            </a:tbl>
          </a:graphicData>
        </a:graphic>
      </p:graphicFrame>
      <p:pic>
        <p:nvPicPr>
          <p:cNvPr id="5" name="Picture 4" descr="0313.jpg">
            <a:extLst>
              <a:ext uri="{FF2B5EF4-FFF2-40B4-BE49-F238E27FC236}">
                <a16:creationId xmlns:a16="http://schemas.microsoft.com/office/drawing/2014/main" id="{CD236E05-713D-5641-A927-160F83A6C77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02418" y="801117"/>
            <a:ext cx="894588" cy="1038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72218D-951B-C64A-872F-550C26B70B09}"/>
              </a:ext>
            </a:extLst>
          </p:cNvPr>
          <p:cNvSpPr txBox="1"/>
          <p:nvPr/>
        </p:nvSpPr>
        <p:spPr>
          <a:xfrm>
            <a:off x="9087612" y="185382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Euclid 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325</a:t>
            </a:r>
            <a:r>
              <a:rPr lang="en-US" dirty="0"/>
              <a:t> </a:t>
            </a:r>
            <a:r>
              <a:rPr lang="en-US" sz="1200" dirty="0"/>
              <a:t>B.C.E.</a:t>
            </a:r>
            <a:r>
              <a:rPr lang="en-US" dirty="0"/>
              <a:t> –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265</a:t>
            </a:r>
            <a:r>
              <a:rPr lang="en-US" dirty="0"/>
              <a:t> </a:t>
            </a:r>
            <a:r>
              <a:rPr lang="en-US" sz="1200" dirty="0"/>
              <a:t>B.C.E.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80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C1A6-EB65-F04E-B095-013DDC21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Life, Games &amp;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6FB2-05E0-9347-BE38-2056140AE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148ADB-501E-A545-A435-3416EDEA9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7646574"/>
              </p:ext>
            </p:extLst>
          </p:nvPr>
        </p:nvGraphicFramePr>
        <p:xfrm>
          <a:off x="1713827" y="1979295"/>
          <a:ext cx="8764345" cy="4878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2075">
                  <a:extLst>
                    <a:ext uri="{9D8B030D-6E8A-4147-A177-3AD203B41FA5}">
                      <a16:colId xmlns:a16="http://schemas.microsoft.com/office/drawing/2014/main" val="723171101"/>
                    </a:ext>
                  </a:extLst>
                </a:gridCol>
                <a:gridCol w="6492270">
                  <a:extLst>
                    <a:ext uri="{9D8B030D-6E8A-4147-A177-3AD203B41FA5}">
                      <a16:colId xmlns:a16="http://schemas.microsoft.com/office/drawing/2014/main" val="23284075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Propositional Logic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55908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Week 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Predicate Logic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00304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3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Proofs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23134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4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Sets, Functions, Relations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67996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Relations, Sequences, Summations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608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6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Algorithms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07283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7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Complexity of Algorithms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0205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Number Theory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80022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9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Induction and Recursion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88064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Counting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87074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Advanced Counting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26324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Probability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497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13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Advanced Probability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6075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17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6896-B657-EE40-97D5-4E9CC03D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the Course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4F8989-E78B-814F-B08A-3CB8F3E52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540673"/>
              </p:ext>
            </p:extLst>
          </p:nvPr>
        </p:nvGraphicFramePr>
        <p:xfrm>
          <a:off x="1710466" y="1518669"/>
          <a:ext cx="8764345" cy="4878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2075">
                  <a:extLst>
                    <a:ext uri="{9D8B030D-6E8A-4147-A177-3AD203B41FA5}">
                      <a16:colId xmlns:a16="http://schemas.microsoft.com/office/drawing/2014/main" val="723171101"/>
                    </a:ext>
                  </a:extLst>
                </a:gridCol>
                <a:gridCol w="6492270">
                  <a:extLst>
                    <a:ext uri="{9D8B030D-6E8A-4147-A177-3AD203B41FA5}">
                      <a16:colId xmlns:a16="http://schemas.microsoft.com/office/drawing/2014/main" val="23284075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Propositional Logic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55908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Week 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Predicate Logic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00304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3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Proofs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23134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4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Sets, Functions, Relations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67996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Relations, Sequences, Summations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608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6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Algorithms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07283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7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Complexity of Algorithms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0205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Number Theory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80022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9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Induction and Recursion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88064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Counting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87074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Advanced Counting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26324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Probability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497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13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Advanced Probability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6075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26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98A2-8733-304D-A509-DF4F098C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1: Swiss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41DF-5A11-FA43-94FA-7EAEEC4BF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find a lot of tabular data, e.g.</a:t>
            </a:r>
            <a:r>
              <a:rPr lang="en-GB">
                <a:hlinkClick r:id="rId2"/>
              </a:rPr>
              <a:t> https://www.citypopulation.de/de/switzerland/cities/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14FF0-C5B8-FA4F-A1A8-9E246DE12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668" y="3034747"/>
            <a:ext cx="3755198" cy="35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4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0E26-C8EE-2C4B-B93D-A2A547D2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in Excel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961B6-A73A-3D4D-A4D6-7752179DA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153" y="1806819"/>
            <a:ext cx="7031629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48B62B-7DC0-EF4D-B2F3-D0DB95715941}"/>
              </a:ext>
            </a:extLst>
          </p:cNvPr>
          <p:cNvSpPr txBox="1"/>
          <p:nvPr/>
        </p:nvSpPr>
        <p:spPr>
          <a:xfrm>
            <a:off x="278480" y="3982488"/>
            <a:ext cx="178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relation</a:t>
            </a:r>
            <a:r>
              <a:rPr lang="en-US"/>
              <a:t> (a </a:t>
            </a:r>
            <a:r>
              <a:rPr lang="en-US" b="1"/>
              <a:t>set</a:t>
            </a:r>
            <a:r>
              <a:rPr lang="en-US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433E5-59C9-A045-99D5-F7CDB155F7E2}"/>
              </a:ext>
            </a:extLst>
          </p:cNvPr>
          <p:cNvSpPr txBox="1"/>
          <p:nvPr/>
        </p:nvSpPr>
        <p:spPr>
          <a:xfrm>
            <a:off x="278480" y="2294427"/>
            <a:ext cx="149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ordered tuple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BC320EA-B512-8F4A-9F80-902E52DCF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4891"/>
              </p:ext>
            </p:extLst>
          </p:nvPr>
        </p:nvGraphicFramePr>
        <p:xfrm>
          <a:off x="5959736" y="-17359"/>
          <a:ext cx="6232264" cy="253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112">
                  <a:extLst>
                    <a:ext uri="{9D8B030D-6E8A-4147-A177-3AD203B41FA5}">
                      <a16:colId xmlns:a16="http://schemas.microsoft.com/office/drawing/2014/main" val="628898255"/>
                    </a:ext>
                  </a:extLst>
                </a:gridCol>
                <a:gridCol w="4620152">
                  <a:extLst>
                    <a:ext uri="{9D8B030D-6E8A-4147-A177-3AD203B41FA5}">
                      <a16:colId xmlns:a16="http://schemas.microsoft.com/office/drawing/2014/main" val="149040645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Week 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Sets, Functions, Relations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37262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49002C5-D0F0-2049-929E-0868D946C996}"/>
              </a:ext>
            </a:extLst>
          </p:cNvPr>
          <p:cNvSpPr/>
          <p:nvPr/>
        </p:nvSpPr>
        <p:spPr>
          <a:xfrm>
            <a:off x="5849257" y="1771837"/>
            <a:ext cx="1320800" cy="438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6CD754-2288-3545-B390-8F2C6B1EE822}"/>
              </a:ext>
            </a:extLst>
          </p:cNvPr>
          <p:cNvSpPr/>
          <p:nvPr/>
        </p:nvSpPr>
        <p:spPr>
          <a:xfrm>
            <a:off x="7170056" y="1806819"/>
            <a:ext cx="2043725" cy="438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0E26-C8EE-2C4B-B93D-A2A547D2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in Excel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961B6-A73A-3D4D-A4D6-7752179DA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153" y="1806819"/>
            <a:ext cx="70316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038AF9-D29C-964E-9656-A4520D528AD4}"/>
              </a:ext>
            </a:extLst>
          </p:cNvPr>
          <p:cNvSpPr txBox="1"/>
          <p:nvPr/>
        </p:nvSpPr>
        <p:spPr>
          <a:xfrm>
            <a:off x="6260951" y="1402505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predicate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EFB5F-B361-BC4D-82C6-D6A0C3E099F7}"/>
              </a:ext>
            </a:extLst>
          </p:cNvPr>
          <p:cNvSpPr txBox="1"/>
          <p:nvPr/>
        </p:nvSpPr>
        <p:spPr>
          <a:xfrm>
            <a:off x="7680412" y="1402505"/>
            <a:ext cx="254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propositional connective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CF37C-DD91-9F4E-8029-B748E1F3F777}"/>
              </a:ext>
            </a:extLst>
          </p:cNvPr>
          <p:cNvSpPr txBox="1"/>
          <p:nvPr/>
        </p:nvSpPr>
        <p:spPr>
          <a:xfrm>
            <a:off x="9475033" y="3636830"/>
            <a:ext cx="121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truth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8B62B-7DC0-EF4D-B2F3-D0DB95715941}"/>
              </a:ext>
            </a:extLst>
          </p:cNvPr>
          <p:cNvSpPr txBox="1"/>
          <p:nvPr/>
        </p:nvSpPr>
        <p:spPr>
          <a:xfrm>
            <a:off x="278480" y="3982488"/>
            <a:ext cx="178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relation</a:t>
            </a:r>
            <a:r>
              <a:rPr lang="en-US"/>
              <a:t> (a </a:t>
            </a:r>
            <a:r>
              <a:rPr lang="en-US" b="1"/>
              <a:t>set</a:t>
            </a:r>
            <a:r>
              <a:rPr lang="en-US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433E5-59C9-A045-99D5-F7CDB155F7E2}"/>
              </a:ext>
            </a:extLst>
          </p:cNvPr>
          <p:cNvSpPr txBox="1"/>
          <p:nvPr/>
        </p:nvSpPr>
        <p:spPr>
          <a:xfrm>
            <a:off x="278480" y="2294427"/>
            <a:ext cx="149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ordered tuple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BC320EA-B512-8F4A-9F80-902E52DCF2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59736" y="-17359"/>
          <a:ext cx="6232264" cy="760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112">
                  <a:extLst>
                    <a:ext uri="{9D8B030D-6E8A-4147-A177-3AD203B41FA5}">
                      <a16:colId xmlns:a16="http://schemas.microsoft.com/office/drawing/2014/main" val="628898255"/>
                    </a:ext>
                  </a:extLst>
                </a:gridCol>
                <a:gridCol w="4620152">
                  <a:extLst>
                    <a:ext uri="{9D8B030D-6E8A-4147-A177-3AD203B41FA5}">
                      <a16:colId xmlns:a16="http://schemas.microsoft.com/office/drawing/2014/main" val="149040645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Week 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Propositional Logic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54915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Week 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Predicate Logic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7142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Week 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Sets, Functions, Relations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372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6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7F38-727A-BE46-BB79-3DC69346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831ABE2-A565-0342-9F24-D654C1A4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591" y="677266"/>
            <a:ext cx="703162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3B2AE9-9F33-0E49-902B-D6EF842058D0}"/>
              </a:ext>
            </a:extLst>
          </p:cNvPr>
          <p:cNvSpPr txBox="1"/>
          <p:nvPr/>
        </p:nvSpPr>
        <p:spPr>
          <a:xfrm>
            <a:off x="205314" y="5279618"/>
            <a:ext cx="9217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: 			Canton -&gt; Surface (every canton has a surface)</a:t>
            </a:r>
          </a:p>
          <a:p>
            <a:r>
              <a:rPr lang="en-US" dirty="0"/>
              <a:t>Not a function: 		Population -&gt; Capital (population does not determine the canton)</a:t>
            </a:r>
          </a:p>
          <a:p>
            <a:r>
              <a:rPr lang="en-US" b="1" dirty="0"/>
              <a:t>injective function</a:t>
            </a:r>
            <a:r>
              <a:rPr lang="en-US" dirty="0"/>
              <a:t>:		Canton -&gt; Capital (every canton has a different capital)</a:t>
            </a:r>
          </a:p>
          <a:p>
            <a:r>
              <a:rPr lang="en-US" dirty="0"/>
              <a:t>Not injective:		Canton -&gt; Population, different cantons may have same population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7C0BFE-C45F-4E40-A466-36F31C66E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40936"/>
              </p:ext>
            </p:extLst>
          </p:nvPr>
        </p:nvGraphicFramePr>
        <p:xfrm>
          <a:off x="5959736" y="-17359"/>
          <a:ext cx="6232264" cy="760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112">
                  <a:extLst>
                    <a:ext uri="{9D8B030D-6E8A-4147-A177-3AD203B41FA5}">
                      <a16:colId xmlns:a16="http://schemas.microsoft.com/office/drawing/2014/main" val="628898255"/>
                    </a:ext>
                  </a:extLst>
                </a:gridCol>
                <a:gridCol w="4620152">
                  <a:extLst>
                    <a:ext uri="{9D8B030D-6E8A-4147-A177-3AD203B41FA5}">
                      <a16:colId xmlns:a16="http://schemas.microsoft.com/office/drawing/2014/main" val="149040645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Week 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Propositional Logic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54915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Week 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Predicate Logic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7142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Week 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Sets, Functions, Relations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372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38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1A24-76D1-A84C-B61F-E4C3BFD2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the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12F75-0A1E-C64C-8290-873DBF034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14" y="1922444"/>
            <a:ext cx="703078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AEC54-BD3B-A44D-8759-3336CDE7601D}"/>
              </a:ext>
            </a:extLst>
          </p:cNvPr>
          <p:cNvSpPr txBox="1"/>
          <p:nvPr/>
        </p:nvSpPr>
        <p:spPr>
          <a:xfrm>
            <a:off x="7455884" y="794629"/>
            <a:ext cx="431701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did the computer sort?</a:t>
            </a:r>
          </a:p>
          <a:p>
            <a:endParaRPr lang="en-US"/>
          </a:p>
          <a:p>
            <a:r>
              <a:rPr lang="en-US"/>
              <a:t>A simple </a:t>
            </a:r>
            <a:r>
              <a:rPr lang="en-US" b="1"/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Take the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Take the second, put it into right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Take the third, put it into right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Etc.</a:t>
            </a:r>
          </a:p>
          <a:p>
            <a:endParaRPr lang="en-US"/>
          </a:p>
          <a:p>
            <a:r>
              <a:rPr lang="en-US"/>
              <a:t>How much time? (worst case </a:t>
            </a:r>
            <a:r>
              <a:rPr lang="en-US" b="1"/>
              <a:t>complexity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1 + 2 + 3 + … + n = n*(n-1)/2  </a:t>
            </a:r>
          </a:p>
          <a:p>
            <a:r>
              <a:rPr lang="en-US"/>
              <a:t>a </a:t>
            </a:r>
            <a:r>
              <a:rPr lang="en-US" b="1"/>
              <a:t>sequence</a:t>
            </a:r>
            <a:r>
              <a:rPr lang="en-US"/>
              <a:t> and its </a:t>
            </a:r>
            <a:r>
              <a:rPr lang="en-US" b="1"/>
              <a:t>summation</a:t>
            </a:r>
          </a:p>
          <a:p>
            <a:endParaRPr lang="en-US"/>
          </a:p>
          <a:p>
            <a:r>
              <a:rPr lang="en-US"/>
              <a:t>We can do much better: n log</a:t>
            </a:r>
            <a:r>
              <a:rPr lang="en-US" baseline="-25000"/>
              <a:t>2</a:t>
            </a:r>
            <a:r>
              <a:rPr lang="en-US"/>
              <a:t>(n)</a:t>
            </a:r>
          </a:p>
          <a:p>
            <a:endParaRPr lang="en-US"/>
          </a:p>
          <a:p>
            <a:r>
              <a:rPr lang="en-US"/>
              <a:t>e.g. 1000 cities</a:t>
            </a:r>
          </a:p>
          <a:p>
            <a:r>
              <a:rPr lang="en-US"/>
              <a:t>n*(n-1)/2 	 approx. 500’000 steps</a:t>
            </a:r>
          </a:p>
          <a:p>
            <a:r>
              <a:rPr lang="en-US"/>
              <a:t>n log(n)		 approx. 10’000 steps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D10-7C70-C040-8112-C1507ED31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28438"/>
              </p:ext>
            </p:extLst>
          </p:nvPr>
        </p:nvGraphicFramePr>
        <p:xfrm>
          <a:off x="7619104" y="-5742"/>
          <a:ext cx="4572896" cy="668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145">
                  <a:extLst>
                    <a:ext uri="{9D8B030D-6E8A-4147-A177-3AD203B41FA5}">
                      <a16:colId xmlns:a16="http://schemas.microsoft.com/office/drawing/2014/main" val="2184786939"/>
                    </a:ext>
                  </a:extLst>
                </a:gridCol>
                <a:gridCol w="3395751">
                  <a:extLst>
                    <a:ext uri="{9D8B030D-6E8A-4147-A177-3AD203B41FA5}">
                      <a16:colId xmlns:a16="http://schemas.microsoft.com/office/drawing/2014/main" val="260888011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Relations, Sequences, Summations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56974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Algorithms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18408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Complexity of Algorithms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640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6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31D6-2BDE-0B41-B2DB-A990C48D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2: Covid Infections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F18A-A8BE-324A-85A3-E02B989D9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294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One person has Covid-19. </a:t>
            </a:r>
            <a:br>
              <a:rPr lang="en-US"/>
            </a:br>
            <a:r>
              <a:rPr lang="en-US"/>
              <a:t>A person can infect another person as from the second day after infection. </a:t>
            </a:r>
            <a:br>
              <a:rPr lang="en-US"/>
            </a:br>
            <a:r>
              <a:rPr lang="en-US"/>
              <a:t>From then on, the person will infect every day another person.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How many persons are infected after n days, assuming that persons never recover from the disease?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6C4C7-BD0B-874A-807C-ECC8B506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555" y="4546002"/>
            <a:ext cx="3797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4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1F17-5CDF-2A4A-9A81-8A190590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C83E5-78D8-B944-BC79-4C1CE55F3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Day 1:</a:t>
            </a:r>
          </a:p>
          <a:p>
            <a:pPr marL="0" indent="0">
              <a:buNone/>
            </a:pPr>
            <a:r>
              <a:rPr lang="en-US"/>
              <a:t>Day 2:</a:t>
            </a:r>
          </a:p>
          <a:p>
            <a:pPr marL="0" indent="0">
              <a:buNone/>
            </a:pPr>
            <a:r>
              <a:rPr lang="en-US"/>
              <a:t>Day 3:</a:t>
            </a:r>
          </a:p>
          <a:p>
            <a:pPr marL="0" indent="0">
              <a:buNone/>
            </a:pPr>
            <a:r>
              <a:rPr lang="en-US"/>
              <a:t>Day 4:</a:t>
            </a:r>
          </a:p>
          <a:p>
            <a:pPr marL="0" indent="0">
              <a:buNone/>
            </a:pPr>
            <a:r>
              <a:rPr lang="en-US"/>
              <a:t>Day 5:</a:t>
            </a:r>
          </a:p>
          <a:p>
            <a:pPr marL="0" indent="0">
              <a:buNone/>
            </a:pPr>
            <a:r>
              <a:rPr lang="en-US"/>
              <a:t>Day 6:</a:t>
            </a:r>
          </a:p>
          <a:p>
            <a:pPr marL="0" indent="0">
              <a:buNone/>
            </a:pPr>
            <a:r>
              <a:rPr lang="en-US"/>
              <a:t>…</a:t>
            </a:r>
          </a:p>
          <a:p>
            <a:pPr marL="0" indent="0">
              <a:buNone/>
            </a:pPr>
            <a:r>
              <a:rPr lang="en-US"/>
              <a:t>Day n: persons from Day n-1 (existing ones) plus persons from Day n-2 (who can infect people)</a:t>
            </a:r>
          </a:p>
        </p:txBody>
      </p:sp>
    </p:spTree>
    <p:extLst>
      <p:ext uri="{BB962C8B-B14F-4D97-AF65-F5344CB8AC3E}">
        <p14:creationId xmlns:p14="http://schemas.microsoft.com/office/powerpoint/2010/main" val="232307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_n = \frac{1}{\sqrt{5}}\left(\frac{1 + \sqrt{5}}{2}\right)^n -\frac{1}{\sqrt{5}}\left(\frac{1 - \sqrt{5}}{2}\right)^{n}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D_n = n! \left[ 1 - \frac{1}{1!} + \frac{1}{2!} - \frac{1}{3!} + \cdots + (-1)^{n}\frac{1}{n!} \right].$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1156</Words>
  <Application>Microsoft Macintosh PowerPoint</Application>
  <PresentationFormat>Widescreen</PresentationFormat>
  <Paragraphs>205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Introduction to Course Content</vt:lpstr>
      <vt:lpstr>Overview of the Course</vt:lpstr>
      <vt:lpstr>Example 1: Swiss Cities</vt:lpstr>
      <vt:lpstr>Load in Excel</vt:lpstr>
      <vt:lpstr>Load in Excel</vt:lpstr>
      <vt:lpstr>Functions</vt:lpstr>
      <vt:lpstr>Sorting the Table</vt:lpstr>
      <vt:lpstr>Example 2: Covid Infections</vt:lpstr>
      <vt:lpstr>Calculation</vt:lpstr>
      <vt:lpstr>Writing it down</vt:lpstr>
      <vt:lpstr>Introducing Quarantaine</vt:lpstr>
      <vt:lpstr>Example 3: Poker</vt:lpstr>
      <vt:lpstr>Full House</vt:lpstr>
      <vt:lpstr>Poker</vt:lpstr>
      <vt:lpstr>Example 4: Primes</vt:lpstr>
      <vt:lpstr>Proof</vt:lpstr>
      <vt:lpstr>Number of Primes</vt:lpstr>
      <vt:lpstr>Data, Life, Games &amp; Numbers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Illustration</dc:title>
  <dc:creator>Karl Aberer</dc:creator>
  <cp:lastModifiedBy>Microsoft Office User</cp:lastModifiedBy>
  <cp:revision>16</cp:revision>
  <dcterms:created xsi:type="dcterms:W3CDTF">2020-09-07T15:17:33Z</dcterms:created>
  <dcterms:modified xsi:type="dcterms:W3CDTF">2020-09-15T05:19:44Z</dcterms:modified>
</cp:coreProperties>
</file>