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1"/>
  </p:notesMasterIdLst>
  <p:handoutMasterIdLst>
    <p:handoutMasterId r:id="rId12"/>
  </p:handoutMasterIdLst>
  <p:sldIdLst>
    <p:sldId id="562" r:id="rId2"/>
    <p:sldId id="563" r:id="rId3"/>
    <p:sldId id="557" r:id="rId4"/>
    <p:sldId id="558" r:id="rId5"/>
    <p:sldId id="559" r:id="rId6"/>
    <p:sldId id="575" r:id="rId7"/>
    <p:sldId id="560" r:id="rId8"/>
    <p:sldId id="574" r:id="rId9"/>
    <p:sldId id="566" r:id="rId10"/>
  </p:sldIdLst>
  <p:sldSz cx="9144000" cy="6858000" type="screen4x3"/>
  <p:notesSz cx="7099300" cy="10234613"/>
  <p:custDataLst>
    <p:tags r:id="rId13"/>
  </p:custDataLst>
  <p:defaultTextStyle>
    <a:defPPr>
      <a:defRPr lang="en-US"/>
    </a:defPPr>
    <a:lvl1pPr algn="ctr" rtl="0" fontAlgn="base">
      <a:spcBef>
        <a:spcPct val="0"/>
      </a:spcBef>
      <a:spcAft>
        <a:spcPct val="0"/>
      </a:spcAft>
      <a:defRPr sz="1200" kern="1200">
        <a:solidFill>
          <a:schemeClr val="tx2"/>
        </a:solidFill>
        <a:latin typeface="Tempus Sans ITC" pitchFamily="82" charset="0"/>
        <a:ea typeface="+mn-ea"/>
        <a:cs typeface="+mn-cs"/>
      </a:defRPr>
    </a:lvl1pPr>
    <a:lvl2pPr marL="457200" algn="ctr" rtl="0" fontAlgn="base">
      <a:spcBef>
        <a:spcPct val="0"/>
      </a:spcBef>
      <a:spcAft>
        <a:spcPct val="0"/>
      </a:spcAft>
      <a:defRPr sz="1200" kern="1200">
        <a:solidFill>
          <a:schemeClr val="tx2"/>
        </a:solidFill>
        <a:latin typeface="Tempus Sans ITC" pitchFamily="82" charset="0"/>
        <a:ea typeface="+mn-ea"/>
        <a:cs typeface="+mn-cs"/>
      </a:defRPr>
    </a:lvl2pPr>
    <a:lvl3pPr marL="914400" algn="ctr" rtl="0" fontAlgn="base">
      <a:spcBef>
        <a:spcPct val="0"/>
      </a:spcBef>
      <a:spcAft>
        <a:spcPct val="0"/>
      </a:spcAft>
      <a:defRPr sz="1200" kern="1200">
        <a:solidFill>
          <a:schemeClr val="tx2"/>
        </a:solidFill>
        <a:latin typeface="Tempus Sans ITC" pitchFamily="82" charset="0"/>
        <a:ea typeface="+mn-ea"/>
        <a:cs typeface="+mn-cs"/>
      </a:defRPr>
    </a:lvl3pPr>
    <a:lvl4pPr marL="1371600" algn="ctr" rtl="0" fontAlgn="base">
      <a:spcBef>
        <a:spcPct val="0"/>
      </a:spcBef>
      <a:spcAft>
        <a:spcPct val="0"/>
      </a:spcAft>
      <a:defRPr sz="1200" kern="1200">
        <a:solidFill>
          <a:schemeClr val="tx2"/>
        </a:solidFill>
        <a:latin typeface="Tempus Sans ITC" pitchFamily="82" charset="0"/>
        <a:ea typeface="+mn-ea"/>
        <a:cs typeface="+mn-cs"/>
      </a:defRPr>
    </a:lvl4pPr>
    <a:lvl5pPr marL="1828800" algn="ctr" rtl="0" fontAlgn="base">
      <a:spcBef>
        <a:spcPct val="0"/>
      </a:spcBef>
      <a:spcAft>
        <a:spcPct val="0"/>
      </a:spcAft>
      <a:defRPr sz="1200" kern="1200">
        <a:solidFill>
          <a:schemeClr val="tx2"/>
        </a:solidFill>
        <a:latin typeface="Tempus Sans ITC" pitchFamily="82" charset="0"/>
        <a:ea typeface="+mn-ea"/>
        <a:cs typeface="+mn-cs"/>
      </a:defRPr>
    </a:lvl5pPr>
    <a:lvl6pPr marL="2286000" algn="l" defTabSz="914400" rtl="0" eaLnBrk="1" latinLnBrk="0" hangingPunct="1">
      <a:defRPr sz="1200" kern="1200">
        <a:solidFill>
          <a:schemeClr val="tx2"/>
        </a:solidFill>
        <a:latin typeface="Tempus Sans ITC" pitchFamily="82" charset="0"/>
        <a:ea typeface="+mn-ea"/>
        <a:cs typeface="+mn-cs"/>
      </a:defRPr>
    </a:lvl6pPr>
    <a:lvl7pPr marL="2743200" algn="l" defTabSz="914400" rtl="0" eaLnBrk="1" latinLnBrk="0" hangingPunct="1">
      <a:defRPr sz="1200" kern="1200">
        <a:solidFill>
          <a:schemeClr val="tx2"/>
        </a:solidFill>
        <a:latin typeface="Tempus Sans ITC" pitchFamily="82" charset="0"/>
        <a:ea typeface="+mn-ea"/>
        <a:cs typeface="+mn-cs"/>
      </a:defRPr>
    </a:lvl7pPr>
    <a:lvl8pPr marL="3200400" algn="l" defTabSz="914400" rtl="0" eaLnBrk="1" latinLnBrk="0" hangingPunct="1">
      <a:defRPr sz="1200" kern="1200">
        <a:solidFill>
          <a:schemeClr val="tx2"/>
        </a:solidFill>
        <a:latin typeface="Tempus Sans ITC" pitchFamily="82" charset="0"/>
        <a:ea typeface="+mn-ea"/>
        <a:cs typeface="+mn-cs"/>
      </a:defRPr>
    </a:lvl8pPr>
    <a:lvl9pPr marL="3657600" algn="l" defTabSz="914400" rtl="0" eaLnBrk="1" latinLnBrk="0" hangingPunct="1">
      <a:defRPr sz="1200" kern="1200">
        <a:solidFill>
          <a:schemeClr val="tx2"/>
        </a:solidFill>
        <a:latin typeface="Tempus Sans ITC" pitchFamily="8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8040"/>
    <a:srgbClr val="00FF00"/>
    <a:srgbClr val="CC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907" autoAdjust="0"/>
    <p:restoredTop sz="74468" autoAdjust="0"/>
  </p:normalViewPr>
  <p:slideViewPr>
    <p:cSldViewPr>
      <p:cViewPr varScale="1">
        <p:scale>
          <a:sx n="115" d="100"/>
          <a:sy n="115" d="100"/>
        </p:scale>
        <p:origin x="3232"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4221"/>
    </p:cViewPr>
  </p:sorterViewPr>
  <p:notesViewPr>
    <p:cSldViewPr>
      <p:cViewPr varScale="1">
        <p:scale>
          <a:sx n="132" d="100"/>
          <a:sy n="132" d="100"/>
        </p:scale>
        <p:origin x="4744"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570" name="Rectangle 2"/>
          <p:cNvSpPr>
            <a:spLocks noGrp="1" noChangeArrowheads="1"/>
          </p:cNvSpPr>
          <p:nvPr>
            <p:ph type="hdr" sz="quarter"/>
          </p:nvPr>
        </p:nvSpPr>
        <p:spPr bwMode="auto">
          <a:xfrm>
            <a:off x="0"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1" name="Rectangle 3"/>
          <p:cNvSpPr>
            <a:spLocks noGrp="1" noChangeArrowheads="1"/>
          </p:cNvSpPr>
          <p:nvPr>
            <p:ph type="dt" sz="quarter" idx="1"/>
          </p:nvPr>
        </p:nvSpPr>
        <p:spPr bwMode="auto">
          <a:xfrm>
            <a:off x="4021294"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r" defTabSz="972546">
              <a:defRPr sz="1100">
                <a:solidFill>
                  <a:schemeClr val="tx1"/>
                </a:solidFill>
                <a:latin typeface="Arial" charset="0"/>
              </a:defRPr>
            </a:lvl1pPr>
          </a:lstStyle>
          <a:p>
            <a:endParaRPr lang="en-US"/>
          </a:p>
        </p:txBody>
      </p:sp>
      <p:sp>
        <p:nvSpPr>
          <p:cNvPr id="365572" name="Rectangle 4"/>
          <p:cNvSpPr>
            <a:spLocks noGrp="1" noChangeArrowheads="1"/>
          </p:cNvSpPr>
          <p:nvPr>
            <p:ph type="ftr" sz="quarter" idx="2"/>
          </p:nvPr>
        </p:nvSpPr>
        <p:spPr bwMode="auto">
          <a:xfrm>
            <a:off x="0"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3" name="Rectangle 5"/>
          <p:cNvSpPr>
            <a:spLocks noGrp="1" noChangeArrowheads="1"/>
          </p:cNvSpPr>
          <p:nvPr>
            <p:ph type="sldNum" sz="quarter" idx="3"/>
          </p:nvPr>
        </p:nvSpPr>
        <p:spPr bwMode="auto">
          <a:xfrm>
            <a:off x="4021294"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r" defTabSz="972546">
              <a:defRPr sz="1100">
                <a:solidFill>
                  <a:schemeClr val="tx1"/>
                </a:solidFill>
                <a:latin typeface="Arial" charset="0"/>
              </a:defRPr>
            </a:lvl1pPr>
          </a:lstStyle>
          <a:p>
            <a:fld id="{2D8CA0BC-0227-4EC0-BFD0-03DE60C18AD2}" type="slidenum">
              <a:rPr lang="en-US"/>
              <a:pPr/>
              <a:t>‹#›</a:t>
            </a:fld>
            <a:endParaRPr lang="en-US"/>
          </a:p>
        </p:txBody>
      </p:sp>
    </p:spTree>
    <p:extLst>
      <p:ext uri="{BB962C8B-B14F-4D97-AF65-F5344CB8AC3E}">
        <p14:creationId xmlns:p14="http://schemas.microsoft.com/office/powerpoint/2010/main" val="2709745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1" name="Rectangle 3"/>
          <p:cNvSpPr>
            <a:spLocks noGrp="1" noChangeArrowheads="1"/>
          </p:cNvSpPr>
          <p:nvPr>
            <p:ph type="dt" idx="1"/>
          </p:nvPr>
        </p:nvSpPr>
        <p:spPr bwMode="auto">
          <a:xfrm>
            <a:off x="4021294"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r" defTabSz="986172">
              <a:defRPr sz="1100">
                <a:solidFill>
                  <a:schemeClr val="tx1"/>
                </a:solidFill>
                <a:latin typeface="Arial" charset="0"/>
              </a:defRPr>
            </a:lvl1pPr>
          </a:lstStyle>
          <a:p>
            <a:endParaRPr lang="en-US"/>
          </a:p>
        </p:txBody>
      </p:sp>
      <p:sp>
        <p:nvSpPr>
          <p:cNvPr id="258052" name="Rectangle 4"/>
          <p:cNvSpPr>
            <a:spLocks noGrp="1" noRot="1" noChangeAspect="1" noChangeArrowheads="1" noTextEdit="1"/>
          </p:cNvSpPr>
          <p:nvPr>
            <p:ph type="sldImg" idx="2"/>
          </p:nvPr>
        </p:nvSpPr>
        <p:spPr bwMode="auto">
          <a:xfrm>
            <a:off x="992188" y="766763"/>
            <a:ext cx="5119687" cy="3838575"/>
          </a:xfrm>
          <a:prstGeom prst="rect">
            <a:avLst/>
          </a:prstGeom>
          <a:noFill/>
          <a:ln w="9525">
            <a:solidFill>
              <a:srgbClr val="000000"/>
            </a:solidFill>
            <a:miter lim="800000"/>
            <a:headEnd/>
            <a:tailEnd/>
          </a:ln>
          <a:effectLst/>
        </p:spPr>
      </p:sp>
      <p:sp>
        <p:nvSpPr>
          <p:cNvPr id="258053" name="Rectangle 5"/>
          <p:cNvSpPr>
            <a:spLocks noGrp="1" noChangeArrowheads="1"/>
          </p:cNvSpPr>
          <p:nvPr>
            <p:ph type="body" sz="quarter" idx="3"/>
          </p:nvPr>
        </p:nvSpPr>
        <p:spPr bwMode="auto">
          <a:xfrm>
            <a:off x="711576" y="4862142"/>
            <a:ext cx="5676153" cy="4605227"/>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8054" name="Rectangle 6"/>
          <p:cNvSpPr>
            <a:spLocks noGrp="1" noChangeArrowheads="1"/>
          </p:cNvSpPr>
          <p:nvPr>
            <p:ph type="ftr" sz="quarter" idx="4"/>
          </p:nvPr>
        </p:nvSpPr>
        <p:spPr bwMode="auto">
          <a:xfrm>
            <a:off x="0"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5" name="Rectangle 7"/>
          <p:cNvSpPr>
            <a:spLocks noGrp="1" noChangeArrowheads="1"/>
          </p:cNvSpPr>
          <p:nvPr>
            <p:ph type="sldNum" sz="quarter" idx="5"/>
          </p:nvPr>
        </p:nvSpPr>
        <p:spPr bwMode="auto">
          <a:xfrm>
            <a:off x="4021294"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r" defTabSz="986172">
              <a:defRPr sz="1100">
                <a:solidFill>
                  <a:schemeClr val="tx1"/>
                </a:solidFill>
                <a:latin typeface="Arial" charset="0"/>
              </a:defRPr>
            </a:lvl1pPr>
          </a:lstStyle>
          <a:p>
            <a:fld id="{E6C47E0B-2958-48CC-BA4E-C350203CF107}" type="slidenum">
              <a:rPr lang="en-US"/>
              <a:pPr/>
              <a:t>‹#›</a:t>
            </a:fld>
            <a:endParaRPr lang="en-US"/>
          </a:p>
        </p:txBody>
      </p:sp>
    </p:spTree>
    <p:extLst>
      <p:ext uri="{BB962C8B-B14F-4D97-AF65-F5344CB8AC3E}">
        <p14:creationId xmlns:p14="http://schemas.microsoft.com/office/powerpoint/2010/main" val="70337626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400" kern="1200">
        <a:solidFill>
          <a:schemeClr val="tx1"/>
        </a:solidFill>
        <a:latin typeface="+mn-lt"/>
        <a:ea typeface="+mn-ea"/>
        <a:cs typeface="+mn-cs"/>
      </a:defRPr>
    </a:lvl1pPr>
    <a:lvl2pPr marL="457200" algn="l" rtl="0" fontAlgn="base">
      <a:spcBef>
        <a:spcPct val="30000"/>
      </a:spcBef>
      <a:spcAft>
        <a:spcPct val="0"/>
      </a:spcAft>
      <a:defRPr sz="14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C</a:t>
            </a:r>
          </a:p>
          <a:p>
            <a:endParaRPr lang="en-CH" dirty="0"/>
          </a:p>
          <a:p>
            <a:r>
              <a:rPr lang="en-CH" dirty="0"/>
              <a:t>The number of itemsets containing both A and B is 5, therefore the support is 5%.</a:t>
            </a:r>
          </a:p>
          <a:p>
            <a:r>
              <a:rPr lang="en-CH" dirty="0"/>
              <a:t>In 5 out of 10 cases the rule is correct, therefore the confidence is 50%.</a:t>
            </a:r>
          </a:p>
        </p:txBody>
      </p:sp>
      <p:sp>
        <p:nvSpPr>
          <p:cNvPr id="4" name="Slide Number Placeholder 3"/>
          <p:cNvSpPr>
            <a:spLocks noGrp="1"/>
          </p:cNvSpPr>
          <p:nvPr>
            <p:ph type="sldNum" sz="quarter" idx="5"/>
          </p:nvPr>
        </p:nvSpPr>
        <p:spPr/>
        <p:txBody>
          <a:bodyPr/>
          <a:lstStyle/>
          <a:p>
            <a:fld id="{E6C47E0B-2958-48CC-BA4E-C350203CF107}" type="slidenum">
              <a:rPr lang="en-US" smtClean="0"/>
              <a:pPr/>
              <a:t>1</a:t>
            </a:fld>
            <a:endParaRPr lang="en-US"/>
          </a:p>
        </p:txBody>
      </p:sp>
    </p:spTree>
    <p:extLst>
      <p:ext uri="{BB962C8B-B14F-4D97-AF65-F5344CB8AC3E}">
        <p14:creationId xmlns:p14="http://schemas.microsoft.com/office/powerpoint/2010/main" val="1409054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D</a:t>
            </a:r>
          </a:p>
          <a:p>
            <a:endParaRPr lang="en-CH" dirty="0"/>
          </a:p>
          <a:p>
            <a:r>
              <a:rPr lang="en-CH" dirty="0"/>
              <a:t>As in the previous question the support is 5%.</a:t>
            </a:r>
          </a:p>
          <a:p>
            <a:r>
              <a:rPr lang="en-CH" dirty="0"/>
              <a:t>Since we do not know the number of itemsets containing the item B, we cannot determing the confidence of the rule.</a:t>
            </a:r>
          </a:p>
        </p:txBody>
      </p:sp>
      <p:sp>
        <p:nvSpPr>
          <p:cNvPr id="4" name="Slide Number Placeholder 3"/>
          <p:cNvSpPr>
            <a:spLocks noGrp="1"/>
          </p:cNvSpPr>
          <p:nvPr>
            <p:ph type="sldNum" sz="quarter" idx="5"/>
          </p:nvPr>
        </p:nvSpPr>
        <p:spPr/>
        <p:txBody>
          <a:bodyPr/>
          <a:lstStyle/>
          <a:p>
            <a:fld id="{E6C47E0B-2958-48CC-BA4E-C350203CF107}" type="slidenum">
              <a:rPr lang="en-US" smtClean="0"/>
              <a:pPr/>
              <a:t>2</a:t>
            </a:fld>
            <a:endParaRPr lang="en-US"/>
          </a:p>
        </p:txBody>
      </p:sp>
    </p:spTree>
    <p:extLst>
      <p:ext uri="{BB962C8B-B14F-4D97-AF65-F5344CB8AC3E}">
        <p14:creationId xmlns:p14="http://schemas.microsoft.com/office/powerpoint/2010/main" val="1089268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C</a:t>
            </a:r>
          </a:p>
          <a:p>
            <a:endParaRPr lang="en-CH" dirty="0"/>
          </a:p>
          <a:p>
            <a:r>
              <a:rPr lang="en-CH" dirty="0"/>
              <a:t>Only one itemset will be generated, {1,2,4} for the first shared prefix {1}. Since the itemset {2,4} is not frequent, it will be pruned.</a:t>
            </a:r>
          </a:p>
        </p:txBody>
      </p:sp>
      <p:sp>
        <p:nvSpPr>
          <p:cNvPr id="4" name="Slide Number Placeholder 3"/>
          <p:cNvSpPr>
            <a:spLocks noGrp="1"/>
          </p:cNvSpPr>
          <p:nvPr>
            <p:ph type="sldNum" sz="quarter" idx="5"/>
          </p:nvPr>
        </p:nvSpPr>
        <p:spPr/>
        <p:txBody>
          <a:bodyPr/>
          <a:lstStyle/>
          <a:p>
            <a:fld id="{E6C47E0B-2958-48CC-BA4E-C350203CF107}" type="slidenum">
              <a:rPr lang="en-US" smtClean="0"/>
              <a:pPr/>
              <a:t>3</a:t>
            </a:fld>
            <a:endParaRPr lang="en-US"/>
          </a:p>
        </p:txBody>
      </p:sp>
    </p:spTree>
    <p:extLst>
      <p:ext uri="{BB962C8B-B14F-4D97-AF65-F5344CB8AC3E}">
        <p14:creationId xmlns:p14="http://schemas.microsoft.com/office/powerpoint/2010/main" val="5659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B</a:t>
            </a:r>
          </a:p>
          <a:p>
            <a:endParaRPr lang="en-CH" dirty="0"/>
          </a:p>
          <a:p>
            <a:r>
              <a:rPr lang="en-CH" dirty="0"/>
              <a:t>We cannot make any statement on the cardinality of the candidate set generated in the join step.</a:t>
            </a:r>
          </a:p>
          <a:p>
            <a:r>
              <a:rPr lang="en-CH" dirty="0"/>
              <a:t>Examples:</a:t>
            </a:r>
          </a:p>
          <a:p>
            <a:r>
              <a:rPr lang="en-CH" dirty="0"/>
              <a:t>{1,2} {1,3} will generate 1 3-itemset, so the cardinality is lower.</a:t>
            </a:r>
          </a:p>
          <a:p>
            <a:r>
              <a:rPr lang="en-CH" dirty="0"/>
              <a:t>{1,2} {1,3} {1,4} will generate 3 3-itemsets, so the cardinality is equal.</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CH" dirty="0"/>
              <a:t>{1,2} {1,3} {1,4} {1, 5} will generate 6 3-itemsets, so the cardinality is higher.</a:t>
            </a:r>
          </a:p>
          <a:p>
            <a:endParaRPr lang="en-CH" dirty="0"/>
          </a:p>
        </p:txBody>
      </p:sp>
      <p:sp>
        <p:nvSpPr>
          <p:cNvPr id="4" name="Slide Number Placeholder 3"/>
          <p:cNvSpPr>
            <a:spLocks noGrp="1"/>
          </p:cNvSpPr>
          <p:nvPr>
            <p:ph type="sldNum" sz="quarter" idx="5"/>
          </p:nvPr>
        </p:nvSpPr>
        <p:spPr/>
        <p:txBody>
          <a:bodyPr/>
          <a:lstStyle/>
          <a:p>
            <a:fld id="{E6C47E0B-2958-48CC-BA4E-C350203CF107}" type="slidenum">
              <a:rPr lang="en-US" smtClean="0"/>
              <a:pPr/>
              <a:t>4</a:t>
            </a:fld>
            <a:endParaRPr lang="en-US"/>
          </a:p>
        </p:txBody>
      </p:sp>
    </p:spTree>
    <p:extLst>
      <p:ext uri="{BB962C8B-B14F-4D97-AF65-F5344CB8AC3E}">
        <p14:creationId xmlns:p14="http://schemas.microsoft.com/office/powerpoint/2010/main" val="2392068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B</a:t>
            </a:r>
          </a:p>
          <a:p>
            <a:endParaRPr lang="en-US" dirty="0"/>
          </a:p>
          <a:p>
            <a:r>
              <a:rPr lang="en-US" dirty="0"/>
              <a:t>See example on next slide.</a:t>
            </a:r>
          </a:p>
        </p:txBody>
      </p:sp>
      <p:sp>
        <p:nvSpPr>
          <p:cNvPr id="4" name="Slide Number Placeholder 3"/>
          <p:cNvSpPr>
            <a:spLocks noGrp="1"/>
          </p:cNvSpPr>
          <p:nvPr>
            <p:ph type="sldNum" sz="quarter" idx="10"/>
          </p:nvPr>
        </p:nvSpPr>
        <p:spPr/>
        <p:txBody>
          <a:bodyPr/>
          <a:lstStyle/>
          <a:p>
            <a:fld id="{E6C47E0B-2958-48CC-BA4E-C350203CF107}" type="slidenum">
              <a:rPr lang="en-US" smtClean="0"/>
              <a:pPr/>
              <a:t>5</a:t>
            </a:fld>
            <a:endParaRPr lang="en-US"/>
          </a:p>
        </p:txBody>
      </p:sp>
    </p:spTree>
    <p:extLst>
      <p:ext uri="{BB962C8B-B14F-4D97-AF65-F5344CB8AC3E}">
        <p14:creationId xmlns:p14="http://schemas.microsoft.com/office/powerpoint/2010/main" val="3210852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D (under reasonable assumptions)</a:t>
            </a:r>
          </a:p>
          <a:p>
            <a:endParaRPr lang="en-CH" dirty="0"/>
          </a:p>
          <a:p>
            <a:r>
              <a:rPr lang="en-CH" dirty="0"/>
              <a:t>A false negative occurs if an itemset has a support above the threshold s, but in the sample less then p*s transactions are selected that contain the itemset (respectively less than the lowered threshold).</a:t>
            </a:r>
          </a:p>
          <a:p>
            <a:endParaRPr lang="en-CH" dirty="0"/>
          </a:p>
          <a:p>
            <a:r>
              <a:rPr lang="en-CH" dirty="0"/>
              <a:t>For each of the options in answers A, B, C it is easy to construct an adversarial example in which this is the case.  Actually the more difficult case is when the itemset has the larger support count, as fewer remaining transactions remain to select from. </a:t>
            </a:r>
            <a:r>
              <a:rPr lang="en-GB" dirty="0"/>
              <a:t>T</a:t>
            </a:r>
            <a:r>
              <a:rPr lang="en-CH" dirty="0"/>
              <a:t>herefore, we conly consider the maximal possible size.</a:t>
            </a:r>
          </a:p>
          <a:p>
            <a:endParaRPr lang="en-CH" dirty="0"/>
          </a:p>
          <a:p>
            <a:r>
              <a:rPr lang="en-CH" dirty="0"/>
              <a:t>For answer A consider an itemset w</a:t>
            </a:r>
            <a:r>
              <a:rPr lang="en-GB" dirty="0"/>
              <a:t>it</a:t>
            </a:r>
            <a:r>
              <a:rPr lang="en-CH" dirty="0"/>
              <a:t>h support count larger than s. If m &gt; (s – p*s+1) + p*m, then we can select the sample such that it contains at most p*s – 1 of the occurrences of the itemset. This is equivalent to saying that m &gt; s, i.e. the database should have  larger size than the support threshold. We never explicitly stated that this shou</a:t>
            </a:r>
            <a:r>
              <a:rPr lang="en-GB" dirty="0" err="1"/>
              <a:t>ld</a:t>
            </a:r>
            <a:r>
              <a:rPr lang="en-GB" dirty="0"/>
              <a:t> be the case but is an obvious condition to satisfy.</a:t>
            </a:r>
          </a:p>
          <a:p>
            <a:endParaRPr lang="en-GB" dirty="0"/>
          </a:p>
          <a:p>
            <a:r>
              <a:rPr lang="en-CH" dirty="0"/>
              <a:t> For answer B the itemset has a support strictly smaller than s, and therefore for the same reasoning as in answer A, we can produce the counter-example.</a:t>
            </a:r>
          </a:p>
          <a:p>
            <a:endParaRPr lang="en-CH" dirty="0"/>
          </a:p>
          <a:p>
            <a:r>
              <a:rPr lang="en-CH" dirty="0"/>
              <a:t>For answer C we can select the occurrences without including the itemset from the (1-p)*m remaining occurrences if m &gt; (m – p*m + 1) + p*m, wh</a:t>
            </a:r>
            <a:r>
              <a:rPr lang="en-GB" dirty="0"/>
              <a:t>ich is equivalent to m &gt; m-1. Here lowering the threshold could in the extreme case avoid having a false negative.</a:t>
            </a:r>
          </a:p>
          <a:p>
            <a:endParaRPr lang="en-CH" dirty="0"/>
          </a:p>
        </p:txBody>
      </p:sp>
      <p:sp>
        <p:nvSpPr>
          <p:cNvPr id="4" name="Slide Number Placeholder 3"/>
          <p:cNvSpPr>
            <a:spLocks noGrp="1"/>
          </p:cNvSpPr>
          <p:nvPr>
            <p:ph type="sldNum" sz="quarter" idx="5"/>
          </p:nvPr>
        </p:nvSpPr>
        <p:spPr/>
        <p:txBody>
          <a:bodyPr/>
          <a:lstStyle/>
          <a:p>
            <a:fld id="{E6C47E0B-2958-48CC-BA4E-C350203CF107}" type="slidenum">
              <a:rPr lang="en-US" smtClean="0"/>
              <a:pPr/>
              <a:t>7</a:t>
            </a:fld>
            <a:endParaRPr lang="en-US"/>
          </a:p>
        </p:txBody>
      </p:sp>
    </p:spTree>
    <p:extLst>
      <p:ext uri="{BB962C8B-B14F-4D97-AF65-F5344CB8AC3E}">
        <p14:creationId xmlns:p14="http://schemas.microsoft.com/office/powerpoint/2010/main" val="527677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C</a:t>
            </a:r>
          </a:p>
          <a:p>
            <a:endParaRPr lang="en-CH" dirty="0"/>
          </a:p>
          <a:p>
            <a:r>
              <a:rPr lang="en-CH" dirty="0"/>
              <a:t>The algorithms proceeds in two steps, where the first step has two passes over the database. The first pass is to compute the frequency of items, and the second to construct the tree structure. The frequent itemsets are extracted in the second step.</a:t>
            </a:r>
          </a:p>
        </p:txBody>
      </p:sp>
      <p:sp>
        <p:nvSpPr>
          <p:cNvPr id="4" name="Slide Number Placeholder 3"/>
          <p:cNvSpPr>
            <a:spLocks noGrp="1"/>
          </p:cNvSpPr>
          <p:nvPr>
            <p:ph type="sldNum" sz="quarter" idx="5"/>
          </p:nvPr>
        </p:nvSpPr>
        <p:spPr/>
        <p:txBody>
          <a:bodyPr/>
          <a:lstStyle/>
          <a:p>
            <a:fld id="{E6C47E0B-2958-48CC-BA4E-C350203CF107}" type="slidenum">
              <a:rPr lang="en-US" smtClean="0"/>
              <a:pPr/>
              <a:t>8</a:t>
            </a:fld>
            <a:endParaRPr lang="en-US"/>
          </a:p>
        </p:txBody>
      </p:sp>
    </p:spTree>
    <p:extLst>
      <p:ext uri="{BB962C8B-B14F-4D97-AF65-F5344CB8AC3E}">
        <p14:creationId xmlns:p14="http://schemas.microsoft.com/office/powerpoint/2010/main" val="2586418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D</a:t>
            </a:r>
          </a:p>
          <a:p>
            <a:endParaRPr lang="en-CH" dirty="0"/>
          </a:p>
          <a:p>
            <a:r>
              <a:rPr lang="en-CH" dirty="0"/>
              <a:t>Answer A can be excluded, since it is possible to have paths that are not including some elements. It simply means that the corresponding itemsets do not occur.</a:t>
            </a:r>
          </a:p>
          <a:p>
            <a:r>
              <a:rPr lang="en-CH" dirty="0"/>
              <a:t>Answer B can be excluded since leaf counts can be larger than 1, of multiple itemsets corresponding to the path exist.</a:t>
            </a:r>
          </a:p>
          <a:p>
            <a:r>
              <a:rPr lang="en-CH" dirty="0"/>
              <a:t>Answer C is not possible, since in the presence of two transactions with itemset {a} and the tree structure implying that there exist two transactions with itemset {a,c}, the minimal count of node a has to be 4.</a:t>
            </a:r>
          </a:p>
          <a:p>
            <a:r>
              <a:rPr lang="en-CH" dirty="0"/>
              <a:t>Answer D is possible with three transactions {a}, {a,c}, {a,c}</a:t>
            </a:r>
          </a:p>
        </p:txBody>
      </p:sp>
      <p:sp>
        <p:nvSpPr>
          <p:cNvPr id="4" name="Slide Number Placeholder 3"/>
          <p:cNvSpPr>
            <a:spLocks noGrp="1"/>
          </p:cNvSpPr>
          <p:nvPr>
            <p:ph type="sldNum" sz="quarter" idx="5"/>
          </p:nvPr>
        </p:nvSpPr>
        <p:spPr/>
        <p:txBody>
          <a:bodyPr/>
          <a:lstStyle/>
          <a:p>
            <a:fld id="{E6C47E0B-2958-48CC-BA4E-C350203CF107}" type="slidenum">
              <a:rPr lang="en-US" smtClean="0"/>
              <a:pPr/>
              <a:t>9</a:t>
            </a:fld>
            <a:endParaRPr lang="en-US"/>
          </a:p>
        </p:txBody>
      </p:sp>
    </p:spTree>
    <p:extLst>
      <p:ext uri="{BB962C8B-B14F-4D97-AF65-F5344CB8AC3E}">
        <p14:creationId xmlns:p14="http://schemas.microsoft.com/office/powerpoint/2010/main" val="1329507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
        <p:nvSpPr>
          <p:cNvPr id="4" name="Footer Placeholder 3"/>
          <p:cNvSpPr>
            <a:spLocks noGrp="1"/>
          </p:cNvSpPr>
          <p:nvPr>
            <p:ph type="ftr" sz="quarter" idx="10"/>
          </p:nvPr>
        </p:nvSpPr>
        <p:spPr/>
        <p:txBody>
          <a:bodyPr/>
          <a:lstStyle>
            <a:lvl1pPr>
              <a:defRPr/>
            </a:lvl1pPr>
          </a:lstStyle>
          <a:p>
            <a:r>
              <a:rPr lang="fr-CH"/>
              <a:t>©2023, Karl Aberer, EPFL-IC, Laboratoire de systèmes d'informations répartis </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2388" y="304800"/>
            <a:ext cx="2082800" cy="6065838"/>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52400" y="304800"/>
            <a:ext cx="6097588" cy="6065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able Placeholder 2"/>
          <p:cNvSpPr>
            <a:spLocks noGrp="1"/>
          </p:cNvSpPr>
          <p:nvPr>
            <p:ph type="tbl" idx="1"/>
          </p:nvPr>
        </p:nvSpPr>
        <p:spPr>
          <a:xfrm>
            <a:off x="179388" y="1341438"/>
            <a:ext cx="8305800" cy="5029200"/>
          </a:xfrm>
        </p:spPr>
        <p:txBody>
          <a:bodyPr/>
          <a:lstStyle/>
          <a:p>
            <a:endParaRPr lang="fr-CH"/>
          </a:p>
        </p:txBody>
      </p:sp>
      <p:sp>
        <p:nvSpPr>
          <p:cNvPr id="4" name="Footer Placeholder 3"/>
          <p:cNvSpPr>
            <a:spLocks noGrp="1"/>
          </p:cNvSpPr>
          <p:nvPr>
            <p:ph type="ftr" sz="quarter" idx="10"/>
          </p:nvPr>
        </p:nvSpPr>
        <p:spPr>
          <a:xfrm>
            <a:off x="152400" y="6477000"/>
            <a:ext cx="5867400" cy="228600"/>
          </a:xfrm>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4408488" y="13414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4408488" y="39322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10"/>
          </p:nvPr>
        </p:nvSpPr>
        <p:spPr>
          <a:xfrm>
            <a:off x="152400" y="6477000"/>
            <a:ext cx="5867400" cy="228600"/>
          </a:xfrm>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a:xfrm>
            <a:off x="152400" y="6477000"/>
            <a:ext cx="5867400" cy="228600"/>
          </a:xfrm>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©2023, Karl Aberer, EPFL-IC, Laboratoire de systèmes d'informations répartis </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1793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Footer Placeholder 6"/>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Footer Placeholder 2"/>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52400" y="304800"/>
            <a:ext cx="83058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GB" dirty="0"/>
          </a:p>
        </p:txBody>
      </p:sp>
      <p:sp>
        <p:nvSpPr>
          <p:cNvPr id="5123" name="Rectangle 3"/>
          <p:cNvSpPr>
            <a:spLocks noGrp="1" noChangeArrowheads="1"/>
          </p:cNvSpPr>
          <p:nvPr>
            <p:ph type="body" idx="1"/>
          </p:nvPr>
        </p:nvSpPr>
        <p:spPr bwMode="auto">
          <a:xfrm>
            <a:off x="179388" y="1341438"/>
            <a:ext cx="83058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124" name="Rectangle 4"/>
          <p:cNvSpPr>
            <a:spLocks noGrp="1" noChangeArrowheads="1"/>
          </p:cNvSpPr>
          <p:nvPr>
            <p:ph type="ftr" sz="quarter" idx="3"/>
          </p:nvPr>
        </p:nvSpPr>
        <p:spPr bwMode="auto">
          <a:xfrm>
            <a:off x="152400" y="6477000"/>
            <a:ext cx="5867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900">
                <a:solidFill>
                  <a:schemeClr val="tx1"/>
                </a:solidFill>
                <a:latin typeface="Verdana" charset="0"/>
              </a:defRPr>
            </a:lvl1pPr>
          </a:lstStyle>
          <a:p>
            <a:r>
              <a:rPr lang="fr-CH"/>
              <a:t>©2023, Karl Aberer, EPFL-IC, Laboratoire de systèmes d'informations répartis </a:t>
            </a:r>
            <a:endParaRPr lang="en-GB" dirty="0"/>
          </a:p>
        </p:txBody>
      </p:sp>
      <p:sp>
        <p:nvSpPr>
          <p:cNvPr id="5127" name="Rectangle 7"/>
          <p:cNvSpPr>
            <a:spLocks noChangeArrowheads="1"/>
          </p:cNvSpPr>
          <p:nvPr userDrawn="1"/>
        </p:nvSpPr>
        <p:spPr bwMode="auto">
          <a:xfrm>
            <a:off x="6554788" y="6453188"/>
            <a:ext cx="1905000" cy="228600"/>
          </a:xfrm>
          <a:prstGeom prst="rect">
            <a:avLst/>
          </a:prstGeom>
          <a:noFill/>
          <a:ln w="9525">
            <a:noFill/>
            <a:miter lim="800000"/>
            <a:headEnd/>
            <a:tailEnd/>
          </a:ln>
          <a:effectLst/>
        </p:spPr>
        <p:txBody>
          <a:bodyPr lIns="92075" tIns="46038" rIns="92075" bIns="46038"/>
          <a:lstStyle/>
          <a:p>
            <a:pPr algn="r"/>
            <a:r>
              <a:rPr lang="en-US" sz="900" dirty="0">
                <a:solidFill>
                  <a:schemeClr val="tx1"/>
                </a:solidFill>
                <a:latin typeface="Verdana" charset="0"/>
              </a:rPr>
              <a:t>Association Rule Mining- </a:t>
            </a:r>
            <a:fld id="{FBCEA208-1882-4C4A-B71F-4FA789A04155}" type="slidenum">
              <a:rPr lang="en-US" sz="900">
                <a:solidFill>
                  <a:schemeClr val="tx1"/>
                </a:solidFill>
                <a:latin typeface="Verdana" charset="0"/>
              </a:rPr>
              <a:pPr algn="r"/>
              <a:t>‹#›</a:t>
            </a:fld>
            <a:endParaRPr lang="en-US" sz="900" dirty="0">
              <a:solidFill>
                <a:schemeClr val="tx1"/>
              </a:solidFill>
              <a:latin typeface="Verdana"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dt="0"/>
  <p:txStyles>
    <p:titleStyle>
      <a:lvl1pPr algn="l" rtl="0" fontAlgn="base">
        <a:spcBef>
          <a:spcPct val="0"/>
        </a:spcBef>
        <a:spcAft>
          <a:spcPct val="0"/>
        </a:spcAft>
        <a:defRPr sz="3600" b="1">
          <a:solidFill>
            <a:schemeClr val="tx2"/>
          </a:solidFill>
          <a:latin typeface="Calibri"/>
          <a:ea typeface="+mj-ea"/>
          <a:cs typeface="Calibri"/>
        </a:defRPr>
      </a:lvl1pPr>
      <a:lvl2pPr algn="ctr" rtl="0" fontAlgn="base">
        <a:spcBef>
          <a:spcPct val="0"/>
        </a:spcBef>
        <a:spcAft>
          <a:spcPct val="0"/>
        </a:spcAft>
        <a:defRPr sz="2400">
          <a:solidFill>
            <a:schemeClr val="tx2"/>
          </a:solidFill>
          <a:latin typeface="Comic Sans MS" charset="0"/>
        </a:defRPr>
      </a:lvl2pPr>
      <a:lvl3pPr algn="ctr" rtl="0" fontAlgn="base">
        <a:spcBef>
          <a:spcPct val="0"/>
        </a:spcBef>
        <a:spcAft>
          <a:spcPct val="0"/>
        </a:spcAft>
        <a:defRPr sz="2400">
          <a:solidFill>
            <a:schemeClr val="tx2"/>
          </a:solidFill>
          <a:latin typeface="Comic Sans MS" charset="0"/>
        </a:defRPr>
      </a:lvl3pPr>
      <a:lvl4pPr algn="ctr" rtl="0" fontAlgn="base">
        <a:spcBef>
          <a:spcPct val="0"/>
        </a:spcBef>
        <a:spcAft>
          <a:spcPct val="0"/>
        </a:spcAft>
        <a:defRPr sz="2400">
          <a:solidFill>
            <a:schemeClr val="tx2"/>
          </a:solidFill>
          <a:latin typeface="Comic Sans MS" charset="0"/>
        </a:defRPr>
      </a:lvl4pPr>
      <a:lvl5pPr algn="ctr" rtl="0" fontAlgn="base">
        <a:spcBef>
          <a:spcPct val="0"/>
        </a:spcBef>
        <a:spcAft>
          <a:spcPct val="0"/>
        </a:spcAft>
        <a:defRPr sz="2400">
          <a:solidFill>
            <a:schemeClr val="tx2"/>
          </a:solidFill>
          <a:latin typeface="Comic Sans MS" charset="0"/>
        </a:defRPr>
      </a:lvl5pPr>
      <a:lvl6pPr marL="457200" algn="ctr" rtl="0" fontAlgn="base">
        <a:spcBef>
          <a:spcPct val="0"/>
        </a:spcBef>
        <a:spcAft>
          <a:spcPct val="0"/>
        </a:spcAft>
        <a:defRPr sz="2400">
          <a:solidFill>
            <a:schemeClr val="tx2"/>
          </a:solidFill>
          <a:latin typeface="Comic Sans MS" charset="0"/>
        </a:defRPr>
      </a:lvl6pPr>
      <a:lvl7pPr marL="914400" algn="ctr" rtl="0" fontAlgn="base">
        <a:spcBef>
          <a:spcPct val="0"/>
        </a:spcBef>
        <a:spcAft>
          <a:spcPct val="0"/>
        </a:spcAft>
        <a:defRPr sz="2400">
          <a:solidFill>
            <a:schemeClr val="tx2"/>
          </a:solidFill>
          <a:latin typeface="Comic Sans MS" charset="0"/>
        </a:defRPr>
      </a:lvl7pPr>
      <a:lvl8pPr marL="1371600" algn="ctr" rtl="0" fontAlgn="base">
        <a:spcBef>
          <a:spcPct val="0"/>
        </a:spcBef>
        <a:spcAft>
          <a:spcPct val="0"/>
        </a:spcAft>
        <a:defRPr sz="2400">
          <a:solidFill>
            <a:schemeClr val="tx2"/>
          </a:solidFill>
          <a:latin typeface="Comic Sans MS" charset="0"/>
        </a:defRPr>
      </a:lvl8pPr>
      <a:lvl9pPr marL="1828800" algn="ctr" rtl="0" fontAlgn="base">
        <a:spcBef>
          <a:spcPct val="0"/>
        </a:spcBef>
        <a:spcAft>
          <a:spcPct val="0"/>
        </a:spcAft>
        <a:defRPr sz="2400">
          <a:solidFill>
            <a:schemeClr val="tx2"/>
          </a:solidFill>
          <a:latin typeface="Comic Sans MS" charset="0"/>
        </a:defRPr>
      </a:lvl9pPr>
    </p:titleStyle>
    <p:bodyStyle>
      <a:lvl1pPr marL="0" indent="0" algn="l" rtl="0" fontAlgn="base">
        <a:spcBef>
          <a:spcPct val="20000"/>
        </a:spcBef>
        <a:spcAft>
          <a:spcPct val="0"/>
        </a:spcAft>
        <a:buNone/>
        <a:defRPr sz="3200">
          <a:solidFill>
            <a:schemeClr val="tx1"/>
          </a:solidFill>
          <a:latin typeface="Calibri"/>
          <a:ea typeface="+mn-ea"/>
          <a:cs typeface="Calibri"/>
        </a:defRPr>
      </a:lvl1pPr>
      <a:lvl2pPr marL="742950" indent="-285750" algn="l" rtl="0" fontAlgn="base">
        <a:spcBef>
          <a:spcPct val="20000"/>
        </a:spcBef>
        <a:spcAft>
          <a:spcPct val="0"/>
        </a:spcAft>
        <a:buChar char="–"/>
        <a:defRPr sz="2800">
          <a:solidFill>
            <a:schemeClr val="tx1"/>
          </a:solidFill>
          <a:latin typeface="Calibri"/>
          <a:cs typeface="Calibri"/>
        </a:defRPr>
      </a:lvl2pPr>
      <a:lvl3pPr marL="1143000" indent="-228600" algn="l" rtl="0" fontAlgn="base">
        <a:spcBef>
          <a:spcPct val="20000"/>
        </a:spcBef>
        <a:spcAft>
          <a:spcPct val="0"/>
        </a:spcAft>
        <a:buChar char="•"/>
        <a:defRPr sz="2400">
          <a:solidFill>
            <a:schemeClr val="tx1"/>
          </a:solidFill>
          <a:latin typeface="Calibri"/>
          <a:cs typeface="Calibri"/>
        </a:defRPr>
      </a:lvl3pPr>
      <a:lvl4pPr marL="1600200" indent="-228600" algn="l" rtl="0" fontAlgn="base">
        <a:spcBef>
          <a:spcPct val="20000"/>
        </a:spcBef>
        <a:spcAft>
          <a:spcPct val="0"/>
        </a:spcAft>
        <a:buChar char="–"/>
        <a:defRPr sz="2000">
          <a:solidFill>
            <a:schemeClr val="tx1"/>
          </a:solidFill>
          <a:latin typeface="Calibri"/>
          <a:cs typeface="Calibri"/>
        </a:defRPr>
      </a:lvl4pPr>
      <a:lvl5pPr marL="2057400" indent="-228600" algn="l" rtl="0" fontAlgn="base">
        <a:spcBef>
          <a:spcPct val="20000"/>
        </a:spcBef>
        <a:spcAft>
          <a:spcPct val="0"/>
        </a:spcAft>
        <a:buChar char="»"/>
        <a:defRPr sz="2000">
          <a:solidFill>
            <a:schemeClr val="tx1"/>
          </a:solidFill>
          <a:latin typeface="Calibri"/>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3200" dirty="0"/>
              <a:t>10 </a:t>
            </a:r>
            <a:r>
              <a:rPr lang="en-GB" sz="3200" dirty="0" err="1"/>
              <a:t>itemsets</a:t>
            </a:r>
            <a:r>
              <a:rPr lang="en-GB" sz="3200" dirty="0"/>
              <a:t> out of 100 contain item A, of which 5 also contain B. The rule A </a:t>
            </a:r>
            <a:r>
              <a:rPr lang="en-GB" sz="2800" dirty="0">
                <a:solidFill>
                  <a:srgbClr val="000000"/>
                </a:solidFill>
                <a:latin typeface="Wingdings"/>
                <a:ea typeface="Wingdings"/>
                <a:cs typeface="Wingdings"/>
                <a:sym typeface="Wingdings"/>
              </a:rPr>
              <a:t></a:t>
            </a:r>
            <a:r>
              <a:rPr lang="en-GB" sz="3200" dirty="0"/>
              <a:t> B has:</a:t>
            </a:r>
          </a:p>
        </p:txBody>
      </p:sp>
      <p:sp>
        <p:nvSpPr>
          <p:cNvPr id="13314" name="TPAnswers"/>
          <p:cNvSpPr>
            <a:spLocks noGrp="1"/>
          </p:cNvSpPr>
          <p:nvPr>
            <p:ph idx="1"/>
            <p:custDataLst>
              <p:tags r:id="rId2"/>
            </p:custDataLst>
          </p:nvPr>
        </p:nvSpPr>
        <p:spPr/>
        <p:txBody>
          <a:bodyPr>
            <a:normAutofit/>
          </a:bodyPr>
          <a:lstStyle/>
          <a:p>
            <a:pPr marL="857250" indent="-514350">
              <a:buFont typeface="+mj-lt"/>
              <a:buAutoNum type="alphaUcPeriod"/>
            </a:pPr>
            <a:r>
              <a:rPr lang="en-GB" sz="2800" dirty="0">
                <a:cs typeface="Calibri"/>
              </a:rPr>
              <a:t>5% support and 10% confidence</a:t>
            </a:r>
          </a:p>
          <a:p>
            <a:pPr marL="857250" indent="-514350">
              <a:buFont typeface="+mj-lt"/>
              <a:buAutoNum type="alphaUcPeriod"/>
            </a:pPr>
            <a:r>
              <a:rPr lang="en-GB" sz="2800" dirty="0"/>
              <a:t>10% support and 50% confidence</a:t>
            </a:r>
          </a:p>
          <a:p>
            <a:pPr marL="857250" indent="-514350">
              <a:buFont typeface="+mj-lt"/>
              <a:buAutoNum type="alphaUcPeriod"/>
            </a:pPr>
            <a:r>
              <a:rPr lang="en-GB" sz="2800" dirty="0">
                <a:cs typeface="Calibri"/>
              </a:rPr>
              <a:t>5% support and 50% confidence</a:t>
            </a:r>
          </a:p>
          <a:p>
            <a:pPr marL="857250" indent="-514350">
              <a:buFont typeface="+mj-lt"/>
              <a:buAutoNum type="alphaUcPeriod"/>
            </a:pPr>
            <a:r>
              <a:rPr lang="en-GB" sz="2800" dirty="0">
                <a:cs typeface="Calibri"/>
              </a:rPr>
              <a:t>10% support and 10% confidence</a:t>
            </a:r>
          </a:p>
        </p:txBody>
      </p:sp>
      <p:sp>
        <p:nvSpPr>
          <p:cNvPr id="2" name="Footer Placeholder 1">
            <a:extLst>
              <a:ext uri="{FF2B5EF4-FFF2-40B4-BE49-F238E27FC236}">
                <a16:creationId xmlns:a16="http://schemas.microsoft.com/office/drawing/2014/main" id="{792D5470-71F7-B040-BC7E-C965BF6B59D5}"/>
              </a:ext>
            </a:extLst>
          </p:cNvPr>
          <p:cNvSpPr>
            <a:spLocks noGrp="1"/>
          </p:cNvSpPr>
          <p:nvPr>
            <p:ph type="ftr" sz="quarter" idx="10"/>
          </p:nvPr>
        </p:nvSpPr>
        <p:spPr/>
        <p:txBody>
          <a:bodyPr/>
          <a:lstStyle/>
          <a:p>
            <a:pPr>
              <a:defRPr/>
            </a:pPr>
            <a:r>
              <a:rPr lang="en-US"/>
              <a:t>©2023, Karl Aberer, EPFL-IC, Laboratoire de systèmes d'informations répartis </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3200" dirty="0"/>
              <a:t>10 </a:t>
            </a:r>
            <a:r>
              <a:rPr lang="en-GB" sz="3200" dirty="0" err="1"/>
              <a:t>itemsets</a:t>
            </a:r>
            <a:r>
              <a:rPr lang="en-GB" sz="3200" dirty="0"/>
              <a:t> out of 100 contain item A, of which 5 also contain B. The rule B </a:t>
            </a:r>
            <a:r>
              <a:rPr lang="en-GB" sz="2800" dirty="0">
                <a:solidFill>
                  <a:srgbClr val="000000"/>
                </a:solidFill>
                <a:latin typeface="Wingdings"/>
                <a:ea typeface="Wingdings"/>
                <a:cs typeface="Wingdings"/>
                <a:sym typeface="Wingdings"/>
              </a:rPr>
              <a:t></a:t>
            </a:r>
            <a:r>
              <a:rPr lang="en-GB" sz="3200" dirty="0"/>
              <a:t> A has:</a:t>
            </a:r>
          </a:p>
        </p:txBody>
      </p:sp>
      <p:sp>
        <p:nvSpPr>
          <p:cNvPr id="13314" name="TPAnswers"/>
          <p:cNvSpPr>
            <a:spLocks noGrp="1"/>
          </p:cNvSpPr>
          <p:nvPr>
            <p:ph idx="1"/>
            <p:custDataLst>
              <p:tags r:id="rId2"/>
            </p:custDataLst>
          </p:nvPr>
        </p:nvSpPr>
        <p:spPr/>
        <p:txBody>
          <a:bodyPr>
            <a:normAutofit/>
          </a:bodyPr>
          <a:lstStyle/>
          <a:p>
            <a:pPr marL="857250" indent="-514350">
              <a:buFont typeface="+mj-lt"/>
              <a:buAutoNum type="alphaUcPeriod"/>
            </a:pPr>
            <a:r>
              <a:rPr lang="en-GB" sz="2800" dirty="0"/>
              <a:t>unknown support and 50% confidence</a:t>
            </a:r>
          </a:p>
          <a:p>
            <a:pPr marL="857250" indent="-514350">
              <a:buFont typeface="+mj-lt"/>
              <a:buAutoNum type="alphaUcPeriod"/>
            </a:pPr>
            <a:r>
              <a:rPr lang="en-GB" sz="2800" dirty="0"/>
              <a:t>unknown support and unknown confidence</a:t>
            </a:r>
          </a:p>
          <a:p>
            <a:pPr marL="857250" indent="-514350">
              <a:buFont typeface="+mj-lt"/>
              <a:buAutoNum type="alphaUcPeriod"/>
            </a:pPr>
            <a:r>
              <a:rPr lang="en-GB" sz="2800" dirty="0"/>
              <a:t>5% support and 50% confidence</a:t>
            </a:r>
          </a:p>
          <a:p>
            <a:pPr marL="857250" indent="-514350">
              <a:buFont typeface="+mj-lt"/>
              <a:buAutoNum type="alphaUcPeriod"/>
            </a:pPr>
            <a:r>
              <a:rPr lang="en-GB" sz="2800" dirty="0"/>
              <a:t>5% support and unknown confidence</a:t>
            </a:r>
          </a:p>
        </p:txBody>
      </p:sp>
      <p:sp>
        <p:nvSpPr>
          <p:cNvPr id="2" name="Footer Placeholder 1">
            <a:extLst>
              <a:ext uri="{FF2B5EF4-FFF2-40B4-BE49-F238E27FC236}">
                <a16:creationId xmlns:a16="http://schemas.microsoft.com/office/drawing/2014/main" id="{C269673E-97AF-584D-8373-BC479E57A2A2}"/>
              </a:ext>
            </a:extLst>
          </p:cNvPr>
          <p:cNvSpPr>
            <a:spLocks noGrp="1"/>
          </p:cNvSpPr>
          <p:nvPr>
            <p:ph type="ftr" sz="quarter" idx="10"/>
          </p:nvPr>
        </p:nvSpPr>
        <p:spPr/>
        <p:txBody>
          <a:bodyPr/>
          <a:lstStyle/>
          <a:p>
            <a:pPr>
              <a:defRPr/>
            </a:pPr>
            <a:r>
              <a:rPr lang="en-US"/>
              <a:t>©2023, Karl Aberer, EPFL-IC, Laboratoire de systèmes d'informations répartis </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2800" dirty="0"/>
              <a:t>Given the frequent 2-itemsets {1,2}, {1,4}, {2,3} and {3,4}, how many 3-itemsets are generated and how many are pruned?</a:t>
            </a:r>
          </a:p>
        </p:txBody>
      </p:sp>
      <p:sp>
        <p:nvSpPr>
          <p:cNvPr id="13314" name="TPAnswers"/>
          <p:cNvSpPr>
            <a:spLocks noGrp="1"/>
          </p:cNvSpPr>
          <p:nvPr>
            <p:ph idx="1"/>
            <p:custDataLst>
              <p:tags r:id="rId2"/>
            </p:custDataLst>
          </p:nvPr>
        </p:nvSpPr>
        <p:spPr/>
        <p:txBody>
          <a:bodyPr>
            <a:normAutofit/>
          </a:bodyPr>
          <a:lstStyle/>
          <a:p>
            <a:pPr marL="857250" indent="-514350">
              <a:buFont typeface="+mj-lt"/>
              <a:buAutoNum type="alphaUcPeriod"/>
            </a:pPr>
            <a:endParaRPr lang="en-GB" sz="4000" dirty="0">
              <a:cs typeface="Calibri"/>
            </a:endParaRPr>
          </a:p>
          <a:p>
            <a:pPr marL="857250" indent="-514350">
              <a:buFont typeface="+mj-lt"/>
              <a:buAutoNum type="alphaUcPeriod"/>
            </a:pPr>
            <a:r>
              <a:rPr lang="en-GB" sz="4000" dirty="0">
                <a:cs typeface="Calibri"/>
              </a:rPr>
              <a:t>2, 2</a:t>
            </a:r>
          </a:p>
          <a:p>
            <a:pPr marL="857250" indent="-514350">
              <a:buFont typeface="+mj-lt"/>
              <a:buAutoNum type="alphaUcPeriod"/>
            </a:pPr>
            <a:r>
              <a:rPr lang="en-GB" sz="4000" dirty="0">
                <a:cs typeface="Calibri"/>
              </a:rPr>
              <a:t>1, 0</a:t>
            </a:r>
          </a:p>
          <a:p>
            <a:pPr marL="857250" indent="-514350">
              <a:buFont typeface="+mj-lt"/>
              <a:buAutoNum type="alphaUcPeriod"/>
            </a:pPr>
            <a:r>
              <a:rPr lang="en-GB" sz="4000" dirty="0">
                <a:cs typeface="Calibri"/>
              </a:rPr>
              <a:t>1, 1</a:t>
            </a:r>
          </a:p>
          <a:p>
            <a:pPr marL="857250" indent="-514350">
              <a:buFont typeface="+mj-lt"/>
              <a:buAutoNum type="alphaUcPeriod"/>
            </a:pPr>
            <a:r>
              <a:rPr lang="en-GB" sz="4000" dirty="0">
                <a:cs typeface="Calibri"/>
              </a:rPr>
              <a:t>2, 1</a:t>
            </a:r>
          </a:p>
        </p:txBody>
      </p:sp>
      <p:sp>
        <p:nvSpPr>
          <p:cNvPr id="2" name="Footer Placeholder 1">
            <a:extLst>
              <a:ext uri="{FF2B5EF4-FFF2-40B4-BE49-F238E27FC236}">
                <a16:creationId xmlns:a16="http://schemas.microsoft.com/office/drawing/2014/main" id="{47DE75CC-1932-B641-967F-1A0758E4444A}"/>
              </a:ext>
            </a:extLst>
          </p:cNvPr>
          <p:cNvSpPr>
            <a:spLocks noGrp="1"/>
          </p:cNvSpPr>
          <p:nvPr>
            <p:ph type="ftr" sz="quarter" idx="10"/>
          </p:nvPr>
        </p:nvSpPr>
        <p:spPr/>
        <p:txBody>
          <a:bodyPr/>
          <a:lstStyle/>
          <a:p>
            <a:pPr>
              <a:defRPr/>
            </a:pPr>
            <a:r>
              <a:rPr lang="en-US"/>
              <a:t>©2023, Karl Aberer, EPFL-IC, Laboratoire de systèmes d'informations répartis </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3600" dirty="0"/>
              <a:t>After the join step, the number of k+1-itemsets ...</a:t>
            </a:r>
          </a:p>
        </p:txBody>
      </p:sp>
      <p:sp>
        <p:nvSpPr>
          <p:cNvPr id="13314" name="TPAnswers"/>
          <p:cNvSpPr>
            <a:spLocks noGrp="1"/>
          </p:cNvSpPr>
          <p:nvPr>
            <p:ph idx="1"/>
            <p:custDataLst>
              <p:tags r:id="rId2"/>
            </p:custDataLst>
          </p:nvPr>
        </p:nvSpPr>
        <p:spPr>
          <a:xfrm>
            <a:off x="179388" y="1341438"/>
            <a:ext cx="7776988" cy="5029200"/>
          </a:xfrm>
        </p:spPr>
        <p:txBody>
          <a:bodyPr>
            <a:normAutofit/>
          </a:bodyPr>
          <a:lstStyle/>
          <a:p>
            <a:pPr marL="857250" indent="-514350">
              <a:buFont typeface="+mj-lt"/>
              <a:buAutoNum type="alphaUcPeriod"/>
            </a:pPr>
            <a:r>
              <a:rPr lang="en-GB" sz="2400" dirty="0">
                <a:cs typeface="Calibri"/>
              </a:rPr>
              <a:t>is equal to the number of frequent k-</a:t>
            </a:r>
            <a:r>
              <a:rPr lang="en-GB" sz="2400" dirty="0" err="1">
                <a:cs typeface="Calibri"/>
              </a:rPr>
              <a:t>itemsets</a:t>
            </a:r>
            <a:endParaRPr lang="en-GB" sz="2400" dirty="0">
              <a:cs typeface="Calibri"/>
            </a:endParaRPr>
          </a:p>
          <a:p>
            <a:pPr marL="857250" indent="-514350">
              <a:buFont typeface="+mj-lt"/>
              <a:buAutoNum type="alphaUcPeriod"/>
            </a:pPr>
            <a:r>
              <a:rPr lang="en-GB" sz="2400" dirty="0"/>
              <a:t>can be equal, lower or higher than the number of frequent k-</a:t>
            </a:r>
            <a:r>
              <a:rPr lang="en-GB" sz="2400" dirty="0" err="1"/>
              <a:t>itemsets</a:t>
            </a:r>
            <a:endParaRPr lang="en-GB" sz="2400" dirty="0"/>
          </a:p>
          <a:p>
            <a:pPr marL="857250" indent="-514350">
              <a:buFont typeface="+mj-lt"/>
              <a:buAutoNum type="alphaUcPeriod"/>
            </a:pPr>
            <a:r>
              <a:rPr lang="en-GB" sz="2400" dirty="0">
                <a:cs typeface="Calibri"/>
              </a:rPr>
              <a:t>is always higher than the number of frequent k-</a:t>
            </a:r>
            <a:r>
              <a:rPr lang="en-GB" sz="2400" dirty="0" err="1">
                <a:cs typeface="Calibri"/>
              </a:rPr>
              <a:t>itemsets</a:t>
            </a:r>
            <a:endParaRPr lang="en-GB" sz="2400" dirty="0">
              <a:cs typeface="Calibri"/>
            </a:endParaRPr>
          </a:p>
          <a:p>
            <a:pPr marL="857250" indent="-514350">
              <a:buFont typeface="+mj-lt"/>
              <a:buAutoNum type="alphaUcPeriod"/>
            </a:pPr>
            <a:r>
              <a:rPr lang="en-GB" sz="2400" dirty="0"/>
              <a:t>is always lower than the number of frequent k-itemsets</a:t>
            </a:r>
          </a:p>
        </p:txBody>
      </p:sp>
      <p:sp>
        <p:nvSpPr>
          <p:cNvPr id="2" name="Footer Placeholder 1">
            <a:extLst>
              <a:ext uri="{FF2B5EF4-FFF2-40B4-BE49-F238E27FC236}">
                <a16:creationId xmlns:a16="http://schemas.microsoft.com/office/drawing/2014/main" id="{34F4A4DC-9CE8-3E42-AC9B-02160D9FC9DA}"/>
              </a:ext>
            </a:extLst>
          </p:cNvPr>
          <p:cNvSpPr>
            <a:spLocks noGrp="1"/>
          </p:cNvSpPr>
          <p:nvPr>
            <p:ph type="ftr" sz="quarter" idx="10"/>
          </p:nvPr>
        </p:nvSpPr>
        <p:spPr/>
        <p:txBody>
          <a:bodyPr/>
          <a:lstStyle/>
          <a:p>
            <a:pPr>
              <a:defRPr/>
            </a:pPr>
            <a:r>
              <a:rPr lang="en-US"/>
              <a:t>©2023, Karl Aberer, EPFL-IC, Laboratoire de systèmes d'informations répartis </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3600" dirty="0"/>
              <a:t>If rule {A,B} </a:t>
            </a:r>
            <a:r>
              <a:rPr lang="en-GB" sz="3200" dirty="0">
                <a:latin typeface="Wingdings"/>
                <a:ea typeface="Wingdings"/>
                <a:cs typeface="Wingdings"/>
                <a:sym typeface="Wingdings"/>
              </a:rPr>
              <a:t></a:t>
            </a:r>
            <a:r>
              <a:rPr lang="en-GB" sz="3600" dirty="0"/>
              <a:t> {C} has confidence c</a:t>
            </a:r>
            <a:r>
              <a:rPr lang="en-GB" sz="3600" baseline="-25000" dirty="0"/>
              <a:t>1</a:t>
            </a:r>
            <a:r>
              <a:rPr lang="en-GB" sz="3600" dirty="0"/>
              <a:t> and rule {A} </a:t>
            </a:r>
            <a:r>
              <a:rPr lang="en-GB" sz="3200" dirty="0">
                <a:latin typeface="Wingdings"/>
                <a:ea typeface="Wingdings"/>
                <a:cs typeface="Wingdings"/>
                <a:sym typeface="Wingdings"/>
              </a:rPr>
              <a:t></a:t>
            </a:r>
            <a:r>
              <a:rPr lang="en-GB" sz="3600" dirty="0"/>
              <a:t> {C} has confidence c</a:t>
            </a:r>
            <a:r>
              <a:rPr lang="en-GB" sz="3600" baseline="-25000" dirty="0"/>
              <a:t>2</a:t>
            </a:r>
            <a:r>
              <a:rPr lang="en-GB" sz="3600" dirty="0"/>
              <a:t>, then ...</a:t>
            </a:r>
          </a:p>
        </p:txBody>
      </p:sp>
      <p:sp>
        <p:nvSpPr>
          <p:cNvPr id="13314" name="TPAnswers"/>
          <p:cNvSpPr>
            <a:spLocks noGrp="1"/>
          </p:cNvSpPr>
          <p:nvPr>
            <p:ph idx="1"/>
            <p:custDataLst>
              <p:tags r:id="rId2"/>
            </p:custDataLst>
          </p:nvPr>
        </p:nvSpPr>
        <p:spPr>
          <a:xfrm>
            <a:off x="179388" y="1341438"/>
            <a:ext cx="5040684" cy="5029200"/>
          </a:xfrm>
        </p:spPr>
        <p:txBody>
          <a:bodyPr>
            <a:normAutofit/>
          </a:bodyPr>
          <a:lstStyle/>
          <a:p>
            <a:pPr marL="857250" indent="-514350">
              <a:buFont typeface="+mj-lt"/>
              <a:buAutoNum type="alphaUcPeriod"/>
            </a:pPr>
            <a:endParaRPr lang="en-GB" dirty="0"/>
          </a:p>
          <a:p>
            <a:pPr marL="857250" indent="-514350">
              <a:buFont typeface="+mj-lt"/>
              <a:buAutoNum type="alphaUcPeriod"/>
            </a:pPr>
            <a:r>
              <a:rPr lang="en-GB" dirty="0"/>
              <a:t>c</a:t>
            </a:r>
            <a:r>
              <a:rPr lang="en-GB" baseline="-25000" dirty="0"/>
              <a:t>2</a:t>
            </a:r>
            <a:r>
              <a:rPr lang="en-GB" dirty="0"/>
              <a:t> &gt;= c</a:t>
            </a:r>
            <a:r>
              <a:rPr lang="en-GB" baseline="-25000" dirty="0"/>
              <a:t>1</a:t>
            </a:r>
          </a:p>
          <a:p>
            <a:pPr marL="857250" indent="-514350">
              <a:buFont typeface="+mj-lt"/>
              <a:buAutoNum type="alphaUcPeriod"/>
            </a:pPr>
            <a:r>
              <a:rPr lang="en-GB" dirty="0"/>
              <a:t>c</a:t>
            </a:r>
            <a:r>
              <a:rPr lang="en-GB" baseline="-25000" dirty="0"/>
              <a:t>1</a:t>
            </a:r>
            <a:r>
              <a:rPr lang="en-GB" dirty="0"/>
              <a:t> &gt; c</a:t>
            </a:r>
            <a:r>
              <a:rPr lang="en-GB" baseline="-25000" dirty="0"/>
              <a:t>2</a:t>
            </a:r>
            <a:r>
              <a:rPr lang="en-GB" dirty="0"/>
              <a:t> and c</a:t>
            </a:r>
            <a:r>
              <a:rPr lang="en-GB" baseline="-25000" dirty="0"/>
              <a:t>2</a:t>
            </a:r>
            <a:r>
              <a:rPr lang="en-GB" dirty="0"/>
              <a:t> &gt; c</a:t>
            </a:r>
            <a:r>
              <a:rPr lang="en-GB" baseline="-25000" dirty="0"/>
              <a:t>1</a:t>
            </a:r>
            <a:r>
              <a:rPr lang="en-GB" dirty="0"/>
              <a:t> are both possible</a:t>
            </a:r>
            <a:endParaRPr lang="en-GB" baseline="-25000" dirty="0"/>
          </a:p>
          <a:p>
            <a:pPr marL="857250" indent="-514350">
              <a:buFont typeface="+mj-lt"/>
              <a:buAutoNum type="alphaUcPeriod"/>
            </a:pPr>
            <a:r>
              <a:rPr lang="en-GB" dirty="0"/>
              <a:t>c</a:t>
            </a:r>
            <a:r>
              <a:rPr lang="en-GB" baseline="-25000" dirty="0"/>
              <a:t>1</a:t>
            </a:r>
            <a:r>
              <a:rPr lang="en-GB" dirty="0"/>
              <a:t> &gt;= c</a:t>
            </a:r>
            <a:r>
              <a:rPr lang="en-GB" baseline="-25000" dirty="0"/>
              <a:t>2</a:t>
            </a:r>
          </a:p>
        </p:txBody>
      </p:sp>
      <p:sp>
        <p:nvSpPr>
          <p:cNvPr id="2" name="Footer Placeholder 1">
            <a:extLst>
              <a:ext uri="{FF2B5EF4-FFF2-40B4-BE49-F238E27FC236}">
                <a16:creationId xmlns:a16="http://schemas.microsoft.com/office/drawing/2014/main" id="{6EB1F232-7F3B-A741-A1E0-AE3BEC6CBC2D}"/>
              </a:ext>
            </a:extLst>
          </p:cNvPr>
          <p:cNvSpPr>
            <a:spLocks noGrp="1"/>
          </p:cNvSpPr>
          <p:nvPr>
            <p:ph type="ftr" sz="quarter" idx="10"/>
          </p:nvPr>
        </p:nvSpPr>
        <p:spPr/>
        <p:txBody>
          <a:bodyPr/>
          <a:lstStyle/>
          <a:p>
            <a:pPr>
              <a:defRPr/>
            </a:pPr>
            <a:r>
              <a:rPr lang="en-US"/>
              <a:t>©2023, Karl Aberer, EPFL-IC, Laboratoire de systèmes d'informations répartis </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D7C77-847C-76B8-1333-EF4B433E532B}"/>
              </a:ext>
            </a:extLst>
          </p:cNvPr>
          <p:cNvSpPr>
            <a:spLocks noGrp="1"/>
          </p:cNvSpPr>
          <p:nvPr>
            <p:ph type="title"/>
          </p:nvPr>
        </p:nvSpPr>
        <p:spPr/>
        <p:txBody>
          <a:bodyPr/>
          <a:lstStyle/>
          <a:p>
            <a:r>
              <a:rPr lang="en-CH" dirty="0"/>
              <a:t>Example</a:t>
            </a:r>
          </a:p>
        </p:txBody>
      </p:sp>
      <p:pic>
        <p:nvPicPr>
          <p:cNvPr id="6" name="Content Placeholder 5" descr="Diagram&#10;&#10;Description automatically generated">
            <a:extLst>
              <a:ext uri="{FF2B5EF4-FFF2-40B4-BE49-F238E27FC236}">
                <a16:creationId xmlns:a16="http://schemas.microsoft.com/office/drawing/2014/main" id="{AB444482-1437-9A20-16E0-61C68EAE6F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401" y="1341438"/>
            <a:ext cx="8057773" cy="5029200"/>
          </a:xfrm>
        </p:spPr>
      </p:pic>
      <p:sp>
        <p:nvSpPr>
          <p:cNvPr id="4" name="Footer Placeholder 3">
            <a:extLst>
              <a:ext uri="{FF2B5EF4-FFF2-40B4-BE49-F238E27FC236}">
                <a16:creationId xmlns:a16="http://schemas.microsoft.com/office/drawing/2014/main" id="{1B222B9B-A2FC-018B-6EAF-3C9AD7E26438}"/>
              </a:ext>
            </a:extLst>
          </p:cNvPr>
          <p:cNvSpPr>
            <a:spLocks noGrp="1"/>
          </p:cNvSpPr>
          <p:nvPr>
            <p:ph type="ftr" sz="quarter" idx="10"/>
          </p:nvPr>
        </p:nvSpPr>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1132779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altLang="en-US" sz="3200" dirty="0">
                <a:ea typeface="MS PGothic" charset="-128"/>
              </a:rPr>
              <a:t>A false negative in sampling can only occur for itemsets with support smaller than …</a:t>
            </a:r>
          </a:p>
        </p:txBody>
      </p:sp>
      <p:sp>
        <p:nvSpPr>
          <p:cNvPr id="13314" name="TPAnswers"/>
          <p:cNvSpPr>
            <a:spLocks noGrp="1"/>
          </p:cNvSpPr>
          <p:nvPr>
            <p:ph idx="1"/>
            <p:custDataLst>
              <p:tags r:id="rId2"/>
            </p:custDataLst>
          </p:nvPr>
        </p:nvSpPr>
        <p:spPr/>
        <p:txBody>
          <a:bodyPr>
            <a:normAutofit/>
          </a:bodyPr>
          <a:lstStyle/>
          <a:p>
            <a:pPr marL="514350" indent="-514350">
              <a:buFont typeface="Arial" charset="0"/>
              <a:buAutoNum type="alphaUcPeriod"/>
            </a:pPr>
            <a:r>
              <a:rPr lang="en-US" altLang="en-US" dirty="0">
                <a:ea typeface="MS PGothic" charset="-128"/>
              </a:rPr>
              <a:t>the threshold s</a:t>
            </a:r>
          </a:p>
          <a:p>
            <a:pPr marL="514350" indent="-514350">
              <a:buFont typeface="Arial" charset="0"/>
              <a:buAutoNum type="alphaUcPeriod"/>
            </a:pPr>
            <a:r>
              <a:rPr lang="en-US" altLang="en-US" dirty="0">
                <a:ea typeface="MS PGothic" charset="-128"/>
              </a:rPr>
              <a:t>p*s</a:t>
            </a:r>
          </a:p>
          <a:p>
            <a:pPr marL="514350" indent="-514350">
              <a:buFont typeface="Arial" charset="0"/>
              <a:buAutoNum type="alphaUcPeriod"/>
            </a:pPr>
            <a:r>
              <a:rPr lang="en-US" altLang="en-US" dirty="0">
                <a:ea typeface="MS PGothic" charset="-128"/>
              </a:rPr>
              <a:t>p*m</a:t>
            </a:r>
          </a:p>
          <a:p>
            <a:pPr marL="514350" indent="-514350">
              <a:buFont typeface="Arial" charset="0"/>
              <a:buAutoNum type="alphaUcPeriod"/>
            </a:pPr>
            <a:r>
              <a:rPr lang="en-US" altLang="en-US" dirty="0">
                <a:ea typeface="MS PGothic" charset="-128"/>
              </a:rPr>
              <a:t>None of the above</a:t>
            </a:r>
          </a:p>
        </p:txBody>
      </p:sp>
      <p:sp>
        <p:nvSpPr>
          <p:cNvPr id="2" name="Footer Placeholder 1">
            <a:extLst>
              <a:ext uri="{FF2B5EF4-FFF2-40B4-BE49-F238E27FC236}">
                <a16:creationId xmlns:a16="http://schemas.microsoft.com/office/drawing/2014/main" id="{55D16581-A9FF-0849-97DD-A59520AA10A1}"/>
              </a:ext>
            </a:extLst>
          </p:cNvPr>
          <p:cNvSpPr>
            <a:spLocks noGrp="1"/>
          </p:cNvSpPr>
          <p:nvPr>
            <p:ph type="ftr" sz="quarter" idx="10"/>
          </p:nvPr>
        </p:nvSpPr>
        <p:spPr/>
        <p:txBody>
          <a:bodyPr/>
          <a:lstStyle/>
          <a:p>
            <a:pPr>
              <a:defRPr/>
            </a:pPr>
            <a:r>
              <a:rPr lang="en-US"/>
              <a:t>©2023, Karl Aberer, EPFL-IC, Laboratoire de systèmes d'informations répartis </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D06D9-24E2-BB4F-A973-CEC1FE1F22C6}"/>
              </a:ext>
            </a:extLst>
          </p:cNvPr>
          <p:cNvSpPr>
            <a:spLocks noGrp="1"/>
          </p:cNvSpPr>
          <p:nvPr>
            <p:ph type="title"/>
          </p:nvPr>
        </p:nvSpPr>
        <p:spPr/>
        <p:txBody>
          <a:bodyPr/>
          <a:lstStyle/>
          <a:p>
            <a:r>
              <a:rPr lang="en-US" dirty="0"/>
              <a:t>In the first pass over the database of the FP Growth algorithm</a:t>
            </a:r>
          </a:p>
        </p:txBody>
      </p:sp>
      <p:sp>
        <p:nvSpPr>
          <p:cNvPr id="3" name="Content Placeholder 2">
            <a:extLst>
              <a:ext uri="{FF2B5EF4-FFF2-40B4-BE49-F238E27FC236}">
                <a16:creationId xmlns:a16="http://schemas.microsoft.com/office/drawing/2014/main" id="{F45970C6-3DF0-2448-B17D-E4E549CAD826}"/>
              </a:ext>
            </a:extLst>
          </p:cNvPr>
          <p:cNvSpPr>
            <a:spLocks noGrp="1"/>
          </p:cNvSpPr>
          <p:nvPr>
            <p:ph idx="1"/>
          </p:nvPr>
        </p:nvSpPr>
        <p:spPr/>
        <p:txBody>
          <a:bodyPr/>
          <a:lstStyle/>
          <a:p>
            <a:pPr marL="514350" indent="-514350">
              <a:buFont typeface="+mj-lt"/>
              <a:buAutoNum type="alphaUcPeriod"/>
            </a:pPr>
            <a:r>
              <a:rPr lang="en-US" dirty="0"/>
              <a:t>Frequent itemsets are extracted</a:t>
            </a:r>
          </a:p>
          <a:p>
            <a:pPr marL="514350" indent="-514350">
              <a:buFont typeface="+mj-lt"/>
              <a:buAutoNum type="alphaUcPeriod"/>
            </a:pPr>
            <a:r>
              <a:rPr lang="en-US" dirty="0"/>
              <a:t>A tree structure is constructed</a:t>
            </a:r>
          </a:p>
          <a:p>
            <a:pPr marL="514350" indent="-514350">
              <a:buFont typeface="+mj-lt"/>
              <a:buAutoNum type="alphaUcPeriod"/>
            </a:pPr>
            <a:r>
              <a:rPr lang="en-US" dirty="0"/>
              <a:t>The frequency of items is computed</a:t>
            </a:r>
          </a:p>
          <a:p>
            <a:pPr marL="514350" indent="-514350">
              <a:buFont typeface="+mj-lt"/>
              <a:buAutoNum type="alphaUcPeriod"/>
            </a:pPr>
            <a:r>
              <a:rPr lang="en-US" dirty="0"/>
              <a:t>Prefixes among itemsets are determined</a:t>
            </a:r>
          </a:p>
          <a:p>
            <a:pPr marL="514350" indent="-514350">
              <a:buFont typeface="+mj-lt"/>
              <a:buAutoNum type="alphaUcPeriod"/>
            </a:pPr>
            <a:endParaRPr lang="en-US" dirty="0"/>
          </a:p>
        </p:txBody>
      </p:sp>
      <p:sp>
        <p:nvSpPr>
          <p:cNvPr id="4" name="Footer Placeholder 3">
            <a:extLst>
              <a:ext uri="{FF2B5EF4-FFF2-40B4-BE49-F238E27FC236}">
                <a16:creationId xmlns:a16="http://schemas.microsoft.com/office/drawing/2014/main" id="{BB41A942-13B6-1D47-A779-EE41308385F5}"/>
              </a:ext>
            </a:extLst>
          </p:cNvPr>
          <p:cNvSpPr>
            <a:spLocks noGrp="1"/>
          </p:cNvSpPr>
          <p:nvPr>
            <p:ph type="ftr" sz="quarter" idx="10"/>
          </p:nvPr>
        </p:nvSpPr>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3831269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US" altLang="en-US" dirty="0">
                <a:ea typeface="MS PGothic" charset="-128"/>
              </a:rPr>
              <a:t>The FP tree below is …</a:t>
            </a:r>
          </a:p>
        </p:txBody>
      </p:sp>
      <p:sp>
        <p:nvSpPr>
          <p:cNvPr id="13314" name="TPAnswers"/>
          <p:cNvSpPr>
            <a:spLocks noGrp="1"/>
          </p:cNvSpPr>
          <p:nvPr>
            <p:ph idx="1"/>
            <p:custDataLst>
              <p:tags r:id="rId2"/>
            </p:custDataLst>
          </p:nvPr>
        </p:nvSpPr>
        <p:spPr/>
        <p:txBody>
          <a:bodyPr>
            <a:noAutofit/>
          </a:bodyPr>
          <a:lstStyle/>
          <a:p>
            <a:pPr marL="514350" indent="-514350">
              <a:buFont typeface="Arial" charset="0"/>
              <a:buAutoNum type="alphaUcPeriod"/>
            </a:pPr>
            <a:r>
              <a:rPr lang="en-US" altLang="en-US" sz="2400" dirty="0">
                <a:ea typeface="MS PGothic" charset="-128"/>
              </a:rPr>
              <a:t>not valid, b is missing</a:t>
            </a:r>
          </a:p>
          <a:p>
            <a:pPr marL="514350" indent="-514350">
              <a:buFont typeface="Arial" charset="0"/>
              <a:buAutoNum type="alphaUcPeriod"/>
            </a:pPr>
            <a:r>
              <a:rPr lang="en-US" altLang="en-US" sz="2400" dirty="0">
                <a:ea typeface="MS PGothic" charset="-128"/>
              </a:rPr>
              <a:t>not valid, since count at leaf level larger than 1</a:t>
            </a:r>
          </a:p>
          <a:p>
            <a:pPr marL="514350" indent="-514350">
              <a:buFont typeface="Arial" charset="0"/>
              <a:buAutoNum type="alphaUcPeriod"/>
            </a:pPr>
            <a:r>
              <a:rPr lang="en-US" altLang="en-US" sz="2400" dirty="0">
                <a:ea typeface="MS PGothic" charset="-128"/>
              </a:rPr>
              <a:t>possible, with 2 transactions {a}</a:t>
            </a:r>
          </a:p>
          <a:p>
            <a:pPr marL="514350" indent="-514350">
              <a:buFont typeface="Arial" charset="0"/>
              <a:buAutoNum type="alphaUcPeriod"/>
            </a:pPr>
            <a:r>
              <a:rPr lang="en-US" altLang="en-US" sz="2400" dirty="0">
                <a:ea typeface="MS PGothic" charset="-128"/>
              </a:rPr>
              <a:t>possible, with 2 transactions {</a:t>
            </a:r>
            <a:r>
              <a:rPr lang="en-US" altLang="en-US" sz="2400" dirty="0" err="1">
                <a:ea typeface="MS PGothic" charset="-128"/>
              </a:rPr>
              <a:t>a,c</a:t>
            </a:r>
            <a:r>
              <a:rPr lang="en-US" altLang="en-US" sz="2400" dirty="0">
                <a:ea typeface="MS PGothic" charset="-128"/>
              </a:rPr>
              <a:t>}</a:t>
            </a:r>
          </a:p>
        </p:txBody>
      </p:sp>
      <p:sp>
        <p:nvSpPr>
          <p:cNvPr id="2" name="Footer Placeholder 1">
            <a:extLst>
              <a:ext uri="{FF2B5EF4-FFF2-40B4-BE49-F238E27FC236}">
                <a16:creationId xmlns:a16="http://schemas.microsoft.com/office/drawing/2014/main" id="{E051BD4C-E06F-1947-AE04-48E89BCD8E14}"/>
              </a:ext>
            </a:extLst>
          </p:cNvPr>
          <p:cNvSpPr>
            <a:spLocks noGrp="1"/>
          </p:cNvSpPr>
          <p:nvPr>
            <p:ph type="ftr" sz="quarter" idx="10"/>
          </p:nvPr>
        </p:nvSpPr>
        <p:spPr/>
        <p:txBody>
          <a:bodyPr/>
          <a:lstStyle/>
          <a:p>
            <a:pPr>
              <a:defRPr/>
            </a:pPr>
            <a:r>
              <a:rPr lang="en-US"/>
              <a:t>©2023, Karl Aberer, EPFL-IC, Laboratoire de systèmes d'informations répartis </a:t>
            </a:r>
          </a:p>
        </p:txBody>
      </p:sp>
      <p:sp>
        <p:nvSpPr>
          <p:cNvPr id="5" name="Oval 4"/>
          <p:cNvSpPr/>
          <p:nvPr/>
        </p:nvSpPr>
        <p:spPr>
          <a:xfrm>
            <a:off x="1879246" y="3643737"/>
            <a:ext cx="360040" cy="3600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Calibri" panose="020F0502020204030204" pitchFamily="34" charset="0"/>
              <a:cs typeface="Calibri" panose="020F0502020204030204" pitchFamily="34" charset="0"/>
            </a:endParaRPr>
          </a:p>
        </p:txBody>
      </p:sp>
      <p:sp>
        <p:nvSpPr>
          <p:cNvPr id="6" name="Oval 5"/>
          <p:cNvSpPr/>
          <p:nvPr/>
        </p:nvSpPr>
        <p:spPr>
          <a:xfrm>
            <a:off x="1879246" y="4236234"/>
            <a:ext cx="360040" cy="3600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Calibri" panose="020F0502020204030204" pitchFamily="34" charset="0"/>
              <a:cs typeface="Calibri" panose="020F0502020204030204" pitchFamily="34" charset="0"/>
            </a:endParaRPr>
          </a:p>
        </p:txBody>
      </p:sp>
      <p:sp>
        <p:nvSpPr>
          <p:cNvPr id="7" name="Oval 6"/>
          <p:cNvSpPr/>
          <p:nvPr/>
        </p:nvSpPr>
        <p:spPr>
          <a:xfrm>
            <a:off x="1879246" y="4828732"/>
            <a:ext cx="360040" cy="3600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Calibri" panose="020F0502020204030204" pitchFamily="34" charset="0"/>
              <a:cs typeface="Calibri" panose="020F0502020204030204" pitchFamily="34" charset="0"/>
            </a:endParaRPr>
          </a:p>
        </p:txBody>
      </p:sp>
      <p:cxnSp>
        <p:nvCxnSpPr>
          <p:cNvPr id="8" name="Straight Connector 7"/>
          <p:cNvCxnSpPr>
            <a:stCxn id="6" idx="4"/>
            <a:endCxn id="9" idx="0"/>
          </p:cNvCxnSpPr>
          <p:nvPr/>
        </p:nvCxnSpPr>
        <p:spPr>
          <a:xfrm>
            <a:off x="2059266" y="4003777"/>
            <a:ext cx="0" cy="2324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9" idx="4"/>
            <a:endCxn id="10" idx="0"/>
          </p:cNvCxnSpPr>
          <p:nvPr/>
        </p:nvCxnSpPr>
        <p:spPr>
          <a:xfrm>
            <a:off x="2059266" y="4596274"/>
            <a:ext cx="0" cy="2324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555776" y="3573016"/>
            <a:ext cx="649537" cy="461665"/>
          </a:xfrm>
          <a:prstGeom prst="rect">
            <a:avLst/>
          </a:prstGeom>
          <a:noFill/>
        </p:spPr>
        <p:txBody>
          <a:bodyPr wrap="none" rtlCol="0">
            <a:spAutoFit/>
          </a:bodyPr>
          <a:lstStyle/>
          <a:p>
            <a:r>
              <a:rPr lang="en-US" sz="2400">
                <a:latin typeface="Calibri" panose="020F0502020204030204" pitchFamily="34" charset="0"/>
                <a:cs typeface="Calibri" panose="020F0502020204030204" pitchFamily="34" charset="0"/>
              </a:rPr>
              <a:t>null</a:t>
            </a:r>
          </a:p>
        </p:txBody>
      </p:sp>
      <p:sp>
        <p:nvSpPr>
          <p:cNvPr id="11" name="TextBox 10"/>
          <p:cNvSpPr txBox="1"/>
          <p:nvPr/>
        </p:nvSpPr>
        <p:spPr>
          <a:xfrm>
            <a:off x="2595852" y="4204237"/>
            <a:ext cx="569387" cy="461665"/>
          </a:xfrm>
          <a:prstGeom prst="rect">
            <a:avLst/>
          </a:prstGeom>
          <a:noFill/>
        </p:spPr>
        <p:txBody>
          <a:bodyPr wrap="none" rtlCol="0">
            <a:spAutoFit/>
          </a:bodyPr>
          <a:lstStyle/>
          <a:p>
            <a:r>
              <a:rPr lang="en-US" sz="2400" dirty="0">
                <a:latin typeface="Calibri" panose="020F0502020204030204" pitchFamily="34" charset="0"/>
                <a:cs typeface="Calibri" panose="020F0502020204030204" pitchFamily="34" charset="0"/>
              </a:rPr>
              <a:t>a:3</a:t>
            </a:r>
          </a:p>
        </p:txBody>
      </p:sp>
      <p:sp>
        <p:nvSpPr>
          <p:cNvPr id="12" name="TextBox 11"/>
          <p:cNvSpPr txBox="1"/>
          <p:nvPr/>
        </p:nvSpPr>
        <p:spPr>
          <a:xfrm>
            <a:off x="2593025" y="4838256"/>
            <a:ext cx="551754" cy="461665"/>
          </a:xfrm>
          <a:prstGeom prst="rect">
            <a:avLst/>
          </a:prstGeom>
          <a:noFill/>
        </p:spPr>
        <p:txBody>
          <a:bodyPr wrap="none" rtlCol="0">
            <a:spAutoFit/>
          </a:bodyPr>
          <a:lstStyle/>
          <a:p>
            <a:r>
              <a:rPr lang="en-US" sz="2400" dirty="0">
                <a:latin typeface="Calibri" panose="020F0502020204030204" pitchFamily="34" charset="0"/>
                <a:cs typeface="Calibri" panose="020F0502020204030204" pitchFamily="34" charset="0"/>
              </a:rPr>
              <a:t>c</a:t>
            </a:r>
            <a:r>
              <a:rPr lang="en-US" sz="2400">
                <a:latin typeface="Calibri" panose="020F0502020204030204" pitchFamily="34" charset="0"/>
                <a:cs typeface="Calibri" panose="020F0502020204030204" pitchFamily="34" charset="0"/>
              </a:rPr>
              <a:t>:2</a:t>
            </a:r>
            <a:endParaRPr lang="en-US" sz="2400" dirty="0">
              <a:latin typeface="Calibri" panose="020F0502020204030204" pitchFamily="34" charset="0"/>
              <a:cs typeface="Calibri" panose="020F0502020204030204" pitchFamily="34" charset="0"/>
            </a:endParaRP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10.xml><?xml version="1.0" encoding="utf-8"?>
<p:tagLst xmlns:a="http://schemas.openxmlformats.org/drawingml/2006/main" xmlns:r="http://schemas.openxmlformats.org/officeDocument/2006/relationships" xmlns:p="http://schemas.openxmlformats.org/presentationml/2006/main">
  <p:tag name="SLIDEGUID" val="66A3297E0E024A13824D51F219394366"/>
  <p:tag name="AUTOOPENPOLL" val="False"/>
  <p:tag name="TYPE" val="MultiChoiceSlide"/>
  <p:tag name="TPSLIDEBULLETSTYLE" val="2"/>
  <p:tag name="TPQUESTIONXML" val="&lt;?xml version=&quot;1.0&quot; encoding=&quot;UTF-8&quot; standalone=&quot;yes&quot;?&gt;&lt;questionlist&gt;&lt;properties&gt;&lt;guid&gt;CD373F851CAC4BF48D4D21D9362782C4&lt;/guid&gt;&lt;date&gt;3/19/2020 11:58:03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66A3297E0E024A13824D51F219394366&lt;/guid&gt;&lt;repollguid&gt;144F14142C7849A38A3C839A25275C5A&lt;/repollguid&gt;&lt;sourceid&gt;76B2F9370C4E41029A4BE0A60AC2F046&lt;/sourceid&gt;&lt;questiontext&gt;If rule {A,B} ? {C} has confidence c1 and rule {A} ? {C} has confidence c2, then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4F19125D9F0F4EB29EF515CE26DDF38D&lt;/guid&gt;&lt;answertext&gt;c2 &amp;gt;= c1&lt;/answertext&gt;&lt;valuetype&gt;0&lt;/valuetype&gt;&lt;/answer&gt;&lt;answer&gt;&lt;guid&gt;563D94BE9910409C8837BDF3664B4EB5&lt;/guid&gt;&lt;answertext&gt;c1 &amp;gt; c2 and c2 &amp;gt; c1 are both possible&lt;/answertext&gt;&lt;valuetype&gt;0&lt;/valuetype&gt;&lt;/answer&gt;&lt;answer&gt;&lt;guid&gt;E3AA2555523349CE9D5ED42D53737593&lt;/guid&gt;&lt;answertext&gt;c1 &amp;gt;= c2&lt;/answertext&gt;&lt;valuetype&gt;0&lt;/valuetype&gt;&lt;/answer&gt;&lt;/answers&gt;&lt;/multichoice&gt;&lt;/questions&gt;&lt;/questionlist&gt;"/>
  <p:tag name="LIVECHARTING" val="False"/>
  <p:tag name="HASRESULTS" val="False"/>
  <p:tag name="CHARTTYPE" val="0"/>
  <p:tag name="CHARTDEFINEDCOLORS" val="3,6,10,45,32,50,13,4,9,55,1"/>
</p:tagLst>
</file>

<file path=ppt/tags/tag11.xml><?xml version="1.0" encoding="utf-8"?>
<p:tagLst xmlns:a="http://schemas.openxmlformats.org/drawingml/2006/main" xmlns:r="http://schemas.openxmlformats.org/officeDocument/2006/relationships" xmlns:p="http://schemas.openxmlformats.org/presentationml/2006/main">
  <p:tag name="ZEROBASED" val="False"/>
</p:tagLst>
</file>

<file path=ppt/tags/tag12.xml><?xml version="1.0" encoding="utf-8"?>
<p:tagLst xmlns:a="http://schemas.openxmlformats.org/drawingml/2006/main" xmlns:r="http://schemas.openxmlformats.org/officeDocument/2006/relationships" xmlns:p="http://schemas.openxmlformats.org/presentationml/2006/main">
  <p:tag name="SLIDEGUID" val="74E062C485BC4BD99B12A4E9F753024B"/>
  <p:tag name="AUTOOPENPOLL" val="False"/>
  <p:tag name="TYPE" val="MultiChoiceSlide"/>
  <p:tag name="TPSLIDEBULLETSTYLE" val="2"/>
  <p:tag name="TPQUESTIONXML" val="&lt;?xml version=&quot;1.0&quot; encoding=&quot;UTF-8&quot; standalone=&quot;yes&quot;?&gt;&lt;questionlist&gt;&lt;properties&gt;&lt;guid&gt;C99F335F52A64C80AD6D93B154A914A7&lt;/guid&gt;&lt;date&gt;3/19/2020 11:58:03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74E062C485BC4BD99B12A4E9F753024B&lt;/guid&gt;&lt;repollguid&gt;590F8248254749CE9F89A11882D99C0C&lt;/repollguid&gt;&lt;sourceid&gt;36E63CC8D9444B27849F1AC942566B7D&lt;/sourceid&gt;&lt;questiontext&gt;A false negative in sampling can only occur for itemsets with support smaller than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4D2482279D2F4B819CC6E0B0C4E0B552&lt;/guid&gt;&lt;answertext&gt;the threshold s&lt;/answertext&gt;&lt;valuetype&gt;0&lt;/valuetype&gt;&lt;/answer&gt;&lt;answer&gt;&lt;guid&gt;5E22D962673A4B73BA73A52D54CC4677&lt;/guid&gt;&lt;answertext&gt;p*s&lt;/answertext&gt;&lt;valuetype&gt;0&lt;/valuetype&gt;&lt;/answer&gt;&lt;answer&gt;&lt;guid&gt;882A46E49A9F407383BF43C10A872F33&lt;/guid&gt;&lt;answertext&gt;p*m&lt;/answertext&gt;&lt;valuetype&gt;0&lt;/valuetype&gt;&lt;/answer&gt;&lt;answer&gt;&lt;guid&gt;3BB02EE5F90941EFB345E9D606B20F1C&lt;/guid&gt;&lt;answertext&gt;None of the above&lt;/answertext&gt;&lt;valuetype&gt;0&lt;/valuetype&gt;&lt;/answer&gt;&lt;/answers&gt;&lt;/multichoice&gt;&lt;/questions&gt;&lt;/questionlist&gt;"/>
  <p:tag name="LIVECHARTING" val="False"/>
  <p:tag name="HASRESULTS" val="False"/>
  <p:tag name="CHARTTYPE" val="0"/>
  <p:tag name="CHARTDEFINEDCOLORS" val="3,6,10,45,32,50,13,4,9,55,1"/>
</p:tagLst>
</file>

<file path=ppt/tags/tag13.xml><?xml version="1.0" encoding="utf-8"?>
<p:tagLst xmlns:a="http://schemas.openxmlformats.org/drawingml/2006/main" xmlns:r="http://schemas.openxmlformats.org/officeDocument/2006/relationships" xmlns:p="http://schemas.openxmlformats.org/presentationml/2006/main">
  <p:tag name="ZEROBASED" val="False"/>
</p:tagLst>
</file>

<file path=ppt/tags/tag14.xml><?xml version="1.0" encoding="utf-8"?>
<p:tagLst xmlns:a="http://schemas.openxmlformats.org/drawingml/2006/main" xmlns:r="http://schemas.openxmlformats.org/officeDocument/2006/relationships" xmlns:p="http://schemas.openxmlformats.org/presentationml/2006/main">
  <p:tag name="SLIDEGUID" val="F351F15A33F9443198169AC6C1654A83"/>
  <p:tag name="AUTOOPENPOLL" val="False"/>
  <p:tag name="TYPE" val="MultiChoiceSlide"/>
  <p:tag name="TPSLIDEBULLETSTYLE" val="2"/>
  <p:tag name="TPQUESTIONXML" val="&lt;?xml version=&quot;1.0&quot; encoding=&quot;UTF-8&quot; standalone=&quot;yes&quot;?&gt;&lt;questionlist&gt;&lt;properties&gt;&lt;guid&gt;57637789E9774AAF9A96FF26B77E4B17&lt;/guid&gt;&lt;date&gt;3/19/2020 11:58:03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F351F15A33F9443198169AC6C1654A83&lt;/guid&gt;&lt;repollguid&gt;4AA178542C30400ABB2F19066F28019F&lt;/repollguid&gt;&lt;sourceid&gt;079BFDFB4F2B40B296F04E4C595EBB25&lt;/sourceid&gt;&lt;questiontext&gt;The FP tree below is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3011A6D026374DBCB51789B596395AA2&lt;/guid&gt;&lt;answertext&gt;not valid, b is missing&lt;/answertext&gt;&lt;valuetype&gt;0&lt;/valuetype&gt;&lt;/answer&gt;&lt;answer&gt;&lt;guid&gt;B5A3F8807B5449C18DF481ECF7AE13B1&lt;/guid&gt;&lt;answertext&gt;not valid, since count at leaf level larger than 1&lt;/answertext&gt;&lt;valuetype&gt;0&lt;/valuetype&gt;&lt;/answer&gt;&lt;answer&gt;&lt;guid&gt;2F4692E39FE749B08E0B546681E576DF&lt;/guid&gt;&lt;answertext&gt;possible, with 2 transactions {a}&lt;/answertext&gt;&lt;valuetype&gt;0&lt;/valuetype&gt;&lt;/answer&gt;&lt;answer&gt;&lt;guid&gt;4329A570871748F7BECA0E3516EF78C1&lt;/guid&gt;&lt;answertext&gt;possible, with 2 transactions {a,c}&lt;/answertext&gt;&lt;valuetype&gt;0&lt;/valuetype&gt;&lt;/answer&gt;&lt;/answers&gt;&lt;/multichoice&gt;&lt;/questions&gt;&lt;/questionlist&gt;"/>
  <p:tag name="LIVECHARTING" val="False"/>
  <p:tag name="HASRESULTS" val="False"/>
  <p:tag name="CHARTTYPE" val="0"/>
  <p:tag name="CHARTDEFINEDCOLORS" val="3,6,10,45,32,50,13,4,9,55,1"/>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2.xml><?xml version="1.0" encoding="utf-8"?>
<p:tagLst xmlns:a="http://schemas.openxmlformats.org/drawingml/2006/main" xmlns:r="http://schemas.openxmlformats.org/officeDocument/2006/relationships" xmlns:p="http://schemas.openxmlformats.org/presentationml/2006/main">
  <p:tag name="SLIDEGUID" val="CB4618591BD149AFB79D72437210F677"/>
  <p:tag name="AUTOOPENPOLL" val="False"/>
  <p:tag name="TYPE" val="MultiChoiceSlide"/>
  <p:tag name="TPSLIDEBULLETSTYLE" val="2"/>
  <p:tag name="TPQUESTIONXML" val="&lt;?xml version=&quot;1.0&quot; encoding=&quot;UTF-8&quot; standalone=&quot;yes&quot;?&gt;&lt;questionlist&gt;&lt;properties&gt;&lt;guid&gt;03D8D808AFE343A4919BD16A7B2351D8&lt;/guid&gt;&lt;date&gt;3/19/2020 11:58:02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CB4618591BD149AFB79D72437210F677&lt;/guid&gt;&lt;repollguid&gt;C48A9B508AF54ABD8E91FB32865D0521&lt;/repollguid&gt;&lt;sourceid&gt;E8AABEB5016F402C8733D7AE09A6752A&lt;/sourceid&gt;&lt;questiontext&gt;10 itemsets out of 100 contain item A, of which 5 also contain B. The rule A ? B has:&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01DB53EE3E504BEF9FE9500443808BD2&lt;/guid&gt;&lt;answertext&gt;5% support and 10% confidence&lt;/answertext&gt;&lt;valuetype&gt;0&lt;/valuetype&gt;&lt;/answer&gt;&lt;answer&gt;&lt;guid&gt;D69B1056918E4B2B9C4F5615B956EFA0&lt;/guid&gt;&lt;answertext&gt;10% support and 50% confidence&lt;/answertext&gt;&lt;valuetype&gt;0&lt;/valuetype&gt;&lt;/answer&gt;&lt;answer&gt;&lt;guid&gt;C5CF76644D424AE2B06AE73FB7DD44E8&lt;/guid&gt;&lt;answertext&gt;5% support and 50% confidence&lt;/answertext&gt;&lt;valuetype&gt;0&lt;/valuetype&gt;&lt;/answer&gt;&lt;answer&gt;&lt;guid&gt;B6BB72239A1042249922C0479D70D301&lt;/guid&gt;&lt;answertext&gt;10% support and 10% confidence&lt;/answertext&gt;&lt;valuetype&gt;0&lt;/valuetype&gt;&lt;/answer&gt;&lt;/answers&gt;&lt;/multichoice&gt;&lt;/questions&gt;&lt;/questionlist&gt;"/>
  <p:tag name="LIVECHARTING" val="False"/>
  <p:tag name="HASRESULTS" val="False"/>
  <p:tag name="CHARTTYPE" val="0"/>
  <p:tag name="CHARTDEFINEDCOLORS" val="3,6,10,45,32,50,13,4,9,55,1"/>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SLIDEGUID" val="987E58A223B94CBE9971FA07C2B64090"/>
  <p:tag name="AUTOOPENPOLL" val="False"/>
  <p:tag name="TYPE" val="MultiChoiceSlide"/>
  <p:tag name="TPSLIDEBULLETSTYLE" val="2"/>
  <p:tag name="TPQUESTIONXML" val="&lt;?xml version=&quot;1.0&quot; encoding=&quot;UTF-8&quot; standalone=&quot;yes&quot;?&gt;&lt;questionlist&gt;&lt;properties&gt;&lt;guid&gt;64AA989B46964684A8FFE01509F71D58&lt;/guid&gt;&lt;date&gt;3/19/2020 11:58:02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987E58A223B94CBE9971FA07C2B64090&lt;/guid&gt;&lt;repollguid&gt;26E57644B0694BF690D3F334F6DB2117&lt;/repollguid&gt;&lt;sourceid&gt;A0CC515EC8614A47BBB34E6E4759E472&lt;/sourceid&gt;&lt;questiontext&gt;10 itemsets out of 100 contain item A, of which 5 also contain B. The rule B ? A has:&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5070946D29644190A6E1391990D14A1A&lt;/guid&gt;&lt;answertext&gt;unknown support and 50% confidence&lt;/answertext&gt;&lt;valuetype&gt;0&lt;/valuetype&gt;&lt;/answer&gt;&lt;answer&gt;&lt;guid&gt;9B186ABAA4BF4F46BE327A9E62AFEB44&lt;/guid&gt;&lt;answertext&gt;unknown support and unknown confidence&lt;/answertext&gt;&lt;valuetype&gt;0&lt;/valuetype&gt;&lt;/answer&gt;&lt;answer&gt;&lt;guid&gt;D389D36CE77A473A97D2549599F440E3&lt;/guid&gt;&lt;answertext&gt;5% support and 50% confidence&lt;/answertext&gt;&lt;valuetype&gt;0&lt;/valuetype&gt;&lt;/answer&gt;&lt;answer&gt;&lt;guid&gt;3186016CCBFC4B398A825F18B5C7EB6D&lt;/guid&gt;&lt;answertext&gt;5% support and unknown confidence&lt;/answertext&gt;&lt;valuetype&gt;0&lt;/valuetype&gt;&lt;/answer&gt;&lt;/answers&gt;&lt;/multichoice&gt;&lt;/questions&gt;&lt;/questionlist&gt;"/>
  <p:tag name="LIVECHARTING" val="False"/>
  <p:tag name="HASRESULTS" val="False"/>
  <p:tag name="CHARTTYPE" val="0"/>
  <p:tag name="CHARTDEFINEDCOLORS" val="3,6,10,45,32,50,13,4,9,55,1"/>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SLIDEGUID" val="2FCFDDA26A5B4941A54D9B78D2F89F60"/>
  <p:tag name="AUTOOPENPOLL" val="False"/>
  <p:tag name="TYPE" val="MultiChoiceSlide"/>
  <p:tag name="TPSLIDEBULLETSTYLE" val="2"/>
  <p:tag name="TPQUESTIONXML" val="&lt;?xml version=&quot;1.0&quot; encoding=&quot;UTF-8&quot; standalone=&quot;yes&quot;?&gt;&lt;questionlist&gt;&lt;properties&gt;&lt;guid&gt;03EC94076F5745F2916BD50752164372&lt;/guid&gt;&lt;date&gt;3/19/2020 11:58:02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2FCFDDA26A5B4941A54D9B78D2F89F60&lt;/guid&gt;&lt;repollguid&gt;C3BE796ED40D463D8435671A6DA32D55&lt;/repollguid&gt;&lt;sourceid&gt;6295704D52F24602A290FB9EC274E112&lt;/sourceid&gt;&lt;questiontext&gt;Given the frequent 2-itemsets {1,2}, {1,4}, {2,3} and {3,4}, how many 3-itemsets are generated and how many are pruned?&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D6F38AB85F434D0BA1396C805B59A628&lt;/guid&gt;&lt;answertext&gt;2, 2&lt;/answertext&gt;&lt;valuetype&gt;0&lt;/valuetype&gt;&lt;/answer&gt;&lt;answer&gt;&lt;guid&gt;9FC4FDA121C14E72A96067C60DBC2256&lt;/guid&gt;&lt;answertext&gt;1, 0&lt;/answertext&gt;&lt;valuetype&gt;0&lt;/valuetype&gt;&lt;/answer&gt;&lt;answer&gt;&lt;guid&gt;249FC92718D94C18816EFBFC710ED889&lt;/guid&gt;&lt;answertext&gt;1, 1&lt;/answertext&gt;&lt;valuetype&gt;0&lt;/valuetype&gt;&lt;/answer&gt;&lt;answer&gt;&lt;guid&gt;951726A9465841C69A752E429E7CD4DB&lt;/guid&gt;&lt;answertext&gt;2, 1&lt;/answertext&gt;&lt;valuetype&gt;0&lt;/valuetype&gt;&lt;/answer&gt;&lt;/answers&gt;&lt;/multichoice&gt;&lt;/questions&gt;&lt;/questionlist&gt;"/>
  <p:tag name="LIVECHARTING" val="False"/>
  <p:tag name="HASRESULTS" val="False"/>
  <p:tag name="CHARTTYPE" val="0"/>
  <p:tag name="CHARTDEFINEDCOLORS" val="3,6,10,45,32,50,13,4,9,55,1"/>
</p:tagLst>
</file>

<file path=ppt/tags/tag7.xml><?xml version="1.0" encoding="utf-8"?>
<p:tagLst xmlns:a="http://schemas.openxmlformats.org/drawingml/2006/main" xmlns:r="http://schemas.openxmlformats.org/officeDocument/2006/relationships" xmlns:p="http://schemas.openxmlformats.org/presentationml/2006/main">
  <p:tag name="ZEROBASED" val="False"/>
</p:tagLst>
</file>

<file path=ppt/tags/tag8.xml><?xml version="1.0" encoding="utf-8"?>
<p:tagLst xmlns:a="http://schemas.openxmlformats.org/drawingml/2006/main" xmlns:r="http://schemas.openxmlformats.org/officeDocument/2006/relationships" xmlns:p="http://schemas.openxmlformats.org/presentationml/2006/main">
  <p:tag name="SLIDEGUID" val="D7AD97F1F0E343A78F5A9D9E44F50B77"/>
  <p:tag name="AUTOOPENPOLL" val="False"/>
  <p:tag name="TYPE" val="MultiChoiceSlide"/>
  <p:tag name="TPSLIDEBULLETSTYLE" val="2"/>
  <p:tag name="TPQUESTIONXML" val="&lt;?xml version=&quot;1.0&quot; encoding=&quot;UTF-8&quot; standalone=&quot;yes&quot;?&gt;&lt;questionlist&gt;&lt;properties&gt;&lt;guid&gt;37B94594E0824822BD3707CF8C087280&lt;/guid&gt;&lt;date&gt;3/19/2020 11:58:02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D7AD97F1F0E343A78F5A9D9E44F50B77&lt;/guid&gt;&lt;repollguid&gt;A5EE8C2F2442461994F43A1CF6DF9334&lt;/repollguid&gt;&lt;sourceid&gt;C3ACD40AAD244115AC1749A0754D3916&lt;/sourceid&gt;&lt;questiontext&gt;After the join step, the number of k+1-itemsets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02CAE420C9024849A8154ED5AF848826&lt;/guid&gt;&lt;answertext&gt;is equal to the number of frequent k-itemsets&lt;/answertext&gt;&lt;valuetype&gt;0&lt;/valuetype&gt;&lt;/answer&gt;&lt;answer&gt;&lt;guid&gt;AE78F36618CF4332A0B7B2D389FA733C&lt;/guid&gt;&lt;answertext&gt;can be equal, lower or higher than the number of frequent k-itemsets&lt;/answertext&gt;&lt;valuetype&gt;0&lt;/valuetype&gt;&lt;/answer&gt;&lt;answer&gt;&lt;guid&gt;25A5D5A3E99B4BD48C95D9E8F875700F&lt;/guid&gt;&lt;answertext&gt;is always higher than the number of frequent k-itemsets&lt;/answertext&gt;&lt;valuetype&gt;0&lt;/valuetype&gt;&lt;/answer&gt;&lt;answer&gt;&lt;guid&gt;DE104E5D0629462F9F988E59806C2B31&lt;/guid&gt;&lt;answertext&gt;is always lower than the number of frequent k-itemsets&lt;/answertext&gt;&lt;valuetype&gt;0&lt;/valuetype&gt;&lt;/answer&gt;&lt;/answers&gt;&lt;/multichoice&gt;&lt;/questions&gt;&lt;/questionlist&gt;"/>
  <p:tag name="LIVECHARTING" val="False"/>
  <p:tag name="HASRESULTS" val="False"/>
  <p:tag name="CHARTTYPE" val="0"/>
  <p:tag name="CHARTDEFINEDCOLORS" val="3,6,10,45,32,50,13,4,9,55,1"/>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part0 Basics</Template>
  <TotalTime>24413</TotalTime>
  <Words>1139</Words>
  <Application>Microsoft Macintosh PowerPoint</Application>
  <PresentationFormat>On-screen Show (4:3)</PresentationFormat>
  <Paragraphs>103</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Comic Sans MS</vt:lpstr>
      <vt:lpstr>Tempus Sans ITC</vt:lpstr>
      <vt:lpstr>Verdana</vt:lpstr>
      <vt:lpstr>Wingdings</vt:lpstr>
      <vt:lpstr>part1 XML</vt:lpstr>
      <vt:lpstr>10 itemsets out of 100 contain item A, of which 5 also contain B. The rule A  B has:</vt:lpstr>
      <vt:lpstr>10 itemsets out of 100 contain item A, of which 5 also contain B. The rule B  A has:</vt:lpstr>
      <vt:lpstr>Given the frequent 2-itemsets {1,2}, {1,4}, {2,3} and {3,4}, how many 3-itemsets are generated and how many are pruned?</vt:lpstr>
      <vt:lpstr>After the join step, the number of k+1-itemsets ...</vt:lpstr>
      <vt:lpstr>If rule {A,B}  {C} has confidence c1 and rule {A}  {C} has confidence c2, then ...</vt:lpstr>
      <vt:lpstr>Example</vt:lpstr>
      <vt:lpstr>A false negative in sampling can only occur for itemsets with support smaller than …</vt:lpstr>
      <vt:lpstr>In the first pass over the database of the FP Growth algorithm</vt:lpstr>
      <vt:lpstr>The FP tree below is …</vt:lpstr>
    </vt:vector>
  </TitlesOfParts>
  <Company>EPFL I&amp;C - LSIR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aberer</dc:creator>
  <cp:lastModifiedBy>Aberer Karl</cp:lastModifiedBy>
  <cp:revision>866</cp:revision>
  <cp:lastPrinted>2023-12-21T08:02:54Z</cp:lastPrinted>
  <dcterms:created xsi:type="dcterms:W3CDTF">2002-10-01T12:44:42Z</dcterms:created>
  <dcterms:modified xsi:type="dcterms:W3CDTF">2023-12-21T08:35:35Z</dcterms:modified>
</cp:coreProperties>
</file>