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0"/>
  </p:notesMasterIdLst>
  <p:handoutMasterIdLst>
    <p:handoutMasterId r:id="rId11"/>
  </p:handoutMasterIdLst>
  <p:sldIdLst>
    <p:sldId id="361" r:id="rId2"/>
    <p:sldId id="720" r:id="rId3"/>
    <p:sldId id="721" r:id="rId4"/>
    <p:sldId id="722" r:id="rId5"/>
    <p:sldId id="723" r:id="rId6"/>
    <p:sldId id="391" r:id="rId7"/>
    <p:sldId id="724" r:id="rId8"/>
    <p:sldId id="725" r:id="rId9"/>
  </p:sldIdLst>
  <p:sldSz cx="9144000" cy="6858000" type="screen4x3"/>
  <p:notesSz cx="7099300" cy="10234613"/>
  <p:custDataLst>
    <p:tags r:id="rId12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75102" autoAdjust="0"/>
  </p:normalViewPr>
  <p:slideViewPr>
    <p:cSldViewPr>
      <p:cViewPr varScale="1">
        <p:scale>
          <a:sx n="94" d="100"/>
          <a:sy n="94" d="100"/>
        </p:scale>
        <p:origin x="3360" y="200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2422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t" anchorCtr="0" compatLnSpc="1">
            <a:prstTxWarp prst="textNoShape">
              <a:avLst/>
            </a:prstTxWarp>
          </a:bodyPr>
          <a:lstStyle>
            <a:lvl1pPr algn="l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t" anchorCtr="0" compatLnSpc="1">
            <a:prstTxWarp prst="textNoShape">
              <a:avLst/>
            </a:prstTxWarp>
          </a:bodyPr>
          <a:lstStyle>
            <a:lvl1pPr algn="r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b" anchorCtr="0" compatLnSpc="1">
            <a:prstTxWarp prst="textNoShape">
              <a:avLst/>
            </a:prstTxWarp>
          </a:bodyPr>
          <a:lstStyle>
            <a:lvl1pPr algn="l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b" anchorCtr="0" compatLnSpc="1">
            <a:prstTxWarp prst="textNoShape">
              <a:avLst/>
            </a:prstTxWarp>
          </a:bodyPr>
          <a:lstStyle>
            <a:lvl1pPr algn="r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2D8CA0BC-0227-4EC0-BFD0-03DE60C18A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4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>
            <a:lvl1pPr algn="l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>
            <a:lvl1pPr algn="r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9687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8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576" y="4862142"/>
            <a:ext cx="5676153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8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785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b" anchorCtr="0" compatLnSpc="1">
            <a:prstTxWarp prst="textNoShape">
              <a:avLst/>
            </a:prstTxWarp>
          </a:bodyPr>
          <a:lstStyle>
            <a:lvl1pPr algn="l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0785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b" anchorCtr="0" compatLnSpc="1">
            <a:prstTxWarp prst="textNoShape">
              <a:avLst/>
            </a:prstTxWarp>
          </a:bodyPr>
          <a:lstStyle>
            <a:lvl1pPr algn="r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E6C47E0B-2958-48CC-BA4E-C350203CF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76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Answer 1</a:t>
            </a:r>
          </a:p>
          <a:p>
            <a:endParaRPr lang="en-GB" dirty="0"/>
          </a:p>
          <a:p>
            <a:r>
              <a:rPr lang="en-GB" dirty="0"/>
              <a:t>The rows of the matrix correspond to the dimensions of the embedding. Each entry in the row corresponds to a word from the vocabulary. Therefore the row represents the importance of each word for a given dimension.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43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Answer 1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fr-CH" sz="12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GB" sz="1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𝑤</m:t>
                        </m:r>
                        <m:r>
                          <a:rPr kumimoji="0" lang="en-GB" sz="1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a:rPr kumimoji="0" lang="en-GB" sz="1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dirty="0"/>
                  <a:t> is the function to be approximated.</a:t>
                </a:r>
                <a:r>
                  <a:rPr lang="en-GB" baseline="0" dirty="0"/>
                  <a:t> The three other functions are the same, with a more detailed specification for answers 2, 3 and 4.</a:t>
                </a:r>
                <a:endParaRPr lang="en-GB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Answer 1</a:t>
                </a:r>
              </a:p>
              <a:p>
                <a:endParaRPr lang="en-GB" dirty="0"/>
              </a:p>
              <a:p>
                <a:r>
                  <a:rPr lang="fr-CH" sz="1200" i="0">
                    <a:latin typeface="Cambria Math" panose="02040503050406030204" pitchFamily="18" charset="0"/>
                  </a:rPr>
                  <a:t>𝑓(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</a:rPr>
                  <a:t>𝑤,𝑐)</a:t>
                </a:r>
                <a:r>
                  <a:rPr lang="en-GB" dirty="0"/>
                  <a:t> is the function to be approximated.</a:t>
                </a:r>
                <a:r>
                  <a:rPr lang="en-GB" baseline="0" dirty="0"/>
                  <a:t> The three other functions are the same, with a more detailed specification for answers 2, 3 and 4.</a:t>
                </a:r>
                <a:endParaRPr lang="en-GB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90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Answer 4</a:t>
            </a:r>
          </a:p>
          <a:p>
            <a:endParaRPr lang="en-GB" dirty="0"/>
          </a:p>
          <a:p>
            <a:r>
              <a:rPr lang="en-GB" dirty="0"/>
              <a:t>In the </a:t>
            </a:r>
            <a:r>
              <a:rPr lang="en-GB" dirty="0" err="1"/>
              <a:t>skipgram</a:t>
            </a:r>
            <a:r>
              <a:rPr lang="en-GB" dirty="0"/>
              <a:t> model the sample data consists of word-context pairs that are present or absent in the document collection.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Answer 4</a:t>
            </a:r>
          </a:p>
          <a:p>
            <a:endParaRPr lang="en-GB" dirty="0"/>
          </a:p>
          <a:p>
            <a:r>
              <a:rPr lang="en-GB" dirty="0"/>
              <a:t>For each occurrence of a word-context pair, a set of negative samples is produced. Note that this is also different from creating a set of negative samples for each word-context pair, since the same word-context pair can occur multiple times in the document collection.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0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Answer 1</a:t>
            </a:r>
          </a:p>
          <a:p>
            <a:endParaRPr lang="en-GB" dirty="0"/>
          </a:p>
          <a:p>
            <a:r>
              <a:rPr lang="en-GB" dirty="0"/>
              <a:t>The loss function is minimized by incrementally modifying the word embedding vectors. Answer 4 refers to an approach to improve the quality of the word embeddings achieved, but not to minimize the loss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69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Answer 4</a:t>
            </a:r>
          </a:p>
          <a:p>
            <a:endParaRPr lang="en-GB" dirty="0"/>
          </a:p>
          <a:p>
            <a:r>
              <a:rPr lang="en-GB" dirty="0"/>
              <a:t>Other factors that can influence the outcome of the optimization are</a:t>
            </a:r>
          </a:p>
          <a:p>
            <a:pPr marL="171450" indent="-171450">
              <a:buFontTx/>
              <a:buChar char="-"/>
            </a:pPr>
            <a:r>
              <a:rPr lang="en-GB" dirty="0"/>
              <a:t>The order in which the documents are processed</a:t>
            </a:r>
          </a:p>
          <a:p>
            <a:pPr marL="171450" indent="-171450">
              <a:buFontTx/>
              <a:buChar char="-"/>
            </a:pPr>
            <a:r>
              <a:rPr lang="en-GB" dirty="0"/>
              <a:t>The initialization of the word embedding 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22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Answer 3</a:t>
            </a:r>
          </a:p>
          <a:p>
            <a:endParaRPr lang="en-GB" dirty="0"/>
          </a:p>
          <a:p>
            <a:r>
              <a:rPr lang="en-GB" dirty="0"/>
              <a:t>Answer 1 improves the quality of embeddings, but may slow down learning. Answer 4 speeds up the selection of frequent phrases, but not learning.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09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Answer 2</a:t>
            </a:r>
          </a:p>
          <a:p>
            <a:endParaRPr lang="en-GB" dirty="0"/>
          </a:p>
          <a:p>
            <a:r>
              <a:rPr lang="en-GB" dirty="0"/>
              <a:t>The main difference between Glove and earlier methods, including </a:t>
            </a:r>
            <a:r>
              <a:rPr lang="en-GB" dirty="0" err="1"/>
              <a:t>skipgram</a:t>
            </a:r>
            <a:r>
              <a:rPr lang="en-GB" dirty="0"/>
              <a:t> and CBOW, is the computation of global co-occurrence counts. This is an additional processing step, but provides additional information on the global statistics. Answer 3 refers to a difference that is rather a consequence of using a global statistics. As for answer 4, in a sense also </a:t>
            </a:r>
            <a:r>
              <a:rPr lang="en-GB" dirty="0" err="1"/>
              <a:t>skipgram</a:t>
            </a:r>
            <a:r>
              <a:rPr lang="en-GB" dirty="0"/>
              <a:t> </a:t>
            </a:r>
            <a:r>
              <a:rPr lang="en-GB"/>
              <a:t>does not </a:t>
            </a:r>
            <a:r>
              <a:rPr lang="en-GB" dirty="0"/>
              <a:t>really distinguish between words and context words.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90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524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400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2388" y="304800"/>
            <a:ext cx="2082800" cy="6065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097588" cy="6065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043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1341438"/>
            <a:ext cx="8305800" cy="5029200"/>
          </a:xfrm>
        </p:spPr>
        <p:txBody>
          <a:bodyPr/>
          <a:lstStyle/>
          <a:p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484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08488" y="1341438"/>
            <a:ext cx="40767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08488" y="3932238"/>
            <a:ext cx="40767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793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4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86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00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488" y="1341438"/>
            <a:ext cx="4076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33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67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63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32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893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98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30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341438"/>
            <a:ext cx="8305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tx1"/>
                </a:solidFill>
                <a:latin typeface="Verdana" charset="0"/>
              </a:defRPr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  <p:sp>
        <p:nvSpPr>
          <p:cNvPr id="5127" name="Rectangle 7"/>
          <p:cNvSpPr>
            <a:spLocks noChangeArrowheads="1"/>
          </p:cNvSpPr>
          <p:nvPr userDrawn="1"/>
        </p:nvSpPr>
        <p:spPr bwMode="auto">
          <a:xfrm>
            <a:off x="5796136" y="6453188"/>
            <a:ext cx="266365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r"/>
            <a:r>
              <a:rPr lang="en-US" sz="900" dirty="0">
                <a:solidFill>
                  <a:schemeClr val="tx1"/>
                </a:solidFill>
                <a:latin typeface="Verdana" charset="0"/>
              </a:rPr>
              <a:t>Embedding Models - </a:t>
            </a:r>
            <a:fld id="{FBCEA208-1882-4C4A-B71F-4FA789A04155}" type="slidenum">
              <a:rPr lang="en-US" sz="900">
                <a:solidFill>
                  <a:schemeClr val="tx1"/>
                </a:solidFill>
                <a:latin typeface="Verdana" charset="0"/>
              </a:rPr>
              <a:pPr algn="r"/>
              <a:t>‹#›</a:t>
            </a:fld>
            <a:endParaRPr lang="en-US" sz="900" dirty="0">
              <a:solidFill>
                <a:schemeClr val="tx1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67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/>
          <a:ea typeface="+mj-ea"/>
          <a:cs typeface="Calibri"/>
        </a:defRPr>
      </a:lvl1pPr>
      <a:lvl2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2pPr>
      <a:lvl3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3pPr>
      <a:lvl4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4pPr>
      <a:lvl5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cs typeface="Calibri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cs typeface="Calibri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cs typeface="Calibri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tags" Target="../tags/tag3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 title="Question Tex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4" name="TPAnswers" title="Answer Text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A row of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sz="2800" b="0" i="1" dirty="0">
                            <a:latin typeface="Cambria Math" panose="02040503050406030204" pitchFamily="18" charset="0"/>
                            <a:cs typeface="Calibri" charset="0"/>
                          </a:rPr>
                        </m:ctrlPr>
                      </m:sSupPr>
                      <m:e>
                        <m:r>
                          <a:rPr lang="fr-CH" sz="2800" b="0" i="1" dirty="0">
                            <a:latin typeface="Cambria Math" panose="02040503050406030204" pitchFamily="18" charset="0"/>
                            <a:cs typeface="Calibri" charset="0"/>
                          </a:rPr>
                          <m:t>𝑊</m:t>
                        </m:r>
                      </m:e>
                      <m:sup>
                        <m:r>
                          <a:rPr lang="fr-CH" sz="2800" b="0" i="1" dirty="0">
                            <a:latin typeface="Cambria Math" panose="02040503050406030204" pitchFamily="18" charset="0"/>
                            <a:cs typeface="Calibri" charset="0"/>
                          </a:rPr>
                          <m:t>(</m:t>
                        </m:r>
                        <m:r>
                          <a:rPr lang="fr-CH" sz="2800" b="0" i="1" dirty="0">
                            <a:latin typeface="Cambria Math" panose="02040503050406030204" pitchFamily="18" charset="0"/>
                            <a:cs typeface="Calibri" charset="0"/>
                          </a:rPr>
                          <m:t>𝑐</m:t>
                        </m:r>
                        <m:r>
                          <a:rPr lang="fr-CH" sz="2800" b="0" i="1" dirty="0">
                            <a:latin typeface="Cambria Math" panose="02040503050406030204" pitchFamily="18" charset="0"/>
                            <a:cs typeface="Calibri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/>
                  <a:t> represents</a:t>
                </a:r>
                <a:endParaRPr lang="en-US" sz="240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How relevant each word is for a dimension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How often a context word </a:t>
                </a:r>
                <a14:m>
                  <m:oMath xmlns:m="http://schemas.openxmlformats.org/officeDocument/2006/math">
                    <m:r>
                      <a:rPr lang="fr-CH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co-occurs with all words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A representation of word </a:t>
                </a:r>
                <a14:m>
                  <m:oMath xmlns:m="http://schemas.openxmlformats.org/officeDocument/2006/math">
                    <m:r>
                      <a:rPr lang="fr-CH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in concept space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13314" name="TPAnswers" title="Answer Text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blipFill>
                <a:blip r:embed="rId6"/>
                <a:stretch>
                  <a:fillRect l="-1372" t="-75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638C3B-B036-A34D-B2E9-1A4A9B6296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©2023, Karl Aberer, EPFL-IC, Laboratoire de systèmes d'informations répartis 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594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B7E6-4596-41CA-1991-2AE516B78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A24928-1A3C-9CCA-C272-40B7A90DE2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Which of the following functions is not equal to the three others?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fr-CH" sz="32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GB" sz="3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𝑤</m:t>
                        </m:r>
                        <m:r>
                          <a:rPr kumimoji="0" lang="en-GB" sz="3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a:rPr kumimoji="0" lang="en-GB" sz="3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</m:d>
                  </m:oMath>
                </a14:m>
                <a:endParaRPr lang="en-GB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H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CH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fr-CH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fr-CH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CH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GB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fr-CH" sz="32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fr-CH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sz="3200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fr-CH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H" sz="32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</m:oMath>
                </a14:m>
                <a:endParaRPr lang="en-GB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  <m:r>
                      <a:rPr lang="fr-CH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fr-CH" sz="3200" b="1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𝒄</m:t>
                    </m:r>
                    <m:r>
                      <a:rPr lang="fr-CH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∙</m:t>
                    </m:r>
                    <m:r>
                      <a:rPr lang="fr-CH" sz="3200" b="1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𝒘</m:t>
                    </m:r>
                    <m:r>
                      <a:rPr lang="fr-CH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514350" indent="-514350">
                  <a:buAutoNum type="arabicPeriod"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A24928-1A3C-9CCA-C272-40B7A90DE2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29" t="-151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109EB-C56B-FBC3-809D-DAD7F92F36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255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8640-E0DF-59DB-5E56-59ECF43F8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AC3CC-C0F3-4FA0-7A54-09D7A6F4B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which data samples the embeddings are learnt?</a:t>
            </a:r>
          </a:p>
          <a:p>
            <a:pPr marL="514350" indent="-514350">
              <a:buAutoNum type="arabicPeriod"/>
            </a:pPr>
            <a:r>
              <a:rPr lang="en-GB" sz="2800" dirty="0"/>
              <a:t>Known embeddings for (</a:t>
            </a:r>
            <a:r>
              <a:rPr lang="en-GB" sz="2800" dirty="0" err="1"/>
              <a:t>w,c</a:t>
            </a:r>
            <a:r>
              <a:rPr lang="en-GB" sz="2800" dirty="0"/>
              <a:t>) pairs</a:t>
            </a:r>
          </a:p>
          <a:p>
            <a:pPr marL="514350" indent="-514350">
              <a:buAutoNum type="arabicPeriod"/>
            </a:pPr>
            <a:r>
              <a:rPr lang="en-GB" sz="2800" dirty="0"/>
              <a:t>Frequency of occurrences of (</a:t>
            </a:r>
            <a:r>
              <a:rPr lang="en-GB" sz="2800" dirty="0" err="1"/>
              <a:t>w,c</a:t>
            </a:r>
            <a:r>
              <a:rPr lang="en-GB" sz="2800" dirty="0"/>
              <a:t>) pairs in the document collection</a:t>
            </a:r>
          </a:p>
          <a:p>
            <a:pPr marL="514350" indent="-514350">
              <a:buAutoNum type="arabicPeriod"/>
            </a:pPr>
            <a:r>
              <a:rPr lang="en-GB" sz="2800" dirty="0"/>
              <a:t>Approximate probabilities of occurrences of (</a:t>
            </a:r>
            <a:r>
              <a:rPr lang="en-GB" sz="2800" dirty="0" err="1"/>
              <a:t>w,c</a:t>
            </a:r>
            <a:r>
              <a:rPr lang="en-GB" sz="2800" dirty="0"/>
              <a:t>) pairs</a:t>
            </a:r>
          </a:p>
          <a:p>
            <a:pPr marL="514350" indent="-514350">
              <a:buAutoNum type="arabicPeriod"/>
            </a:pPr>
            <a:r>
              <a:rPr lang="en-GB" sz="2800" dirty="0"/>
              <a:t>Presence or absence of (</a:t>
            </a:r>
            <a:r>
              <a:rPr lang="en-GB" sz="2800" dirty="0" err="1"/>
              <a:t>w,c</a:t>
            </a:r>
            <a:r>
              <a:rPr lang="en-GB" sz="2800" dirty="0"/>
              <a:t>) pairs in the document collection</a:t>
            </a:r>
          </a:p>
          <a:p>
            <a:pPr marL="514350" indent="-514350">
              <a:buAutoNum type="arabicPeriod"/>
            </a:pPr>
            <a:endParaRPr lang="en-GB" dirty="0"/>
          </a:p>
          <a:p>
            <a:pPr marL="514350" indent="-514350">
              <a:buAutoNum type="arabicPeriod"/>
            </a:pPr>
            <a:endParaRPr lang="en-GB" dirty="0"/>
          </a:p>
          <a:p>
            <a:pPr marL="514350" indent="-514350">
              <a:buAutoNum type="arabicPeriod"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D84AD-EA91-DFB5-7E02-429C253465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859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8F1C5-AAB4-6050-C60E-BF9723F9C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F1FF-D249-4D60-99DC-10E1EBB00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negative sampling a set of negative samples is created for</a:t>
            </a:r>
          </a:p>
          <a:p>
            <a:pPr marL="514350" indent="-514350">
              <a:buAutoNum type="arabicPeriod"/>
            </a:pPr>
            <a:r>
              <a:rPr lang="en-GB" sz="2800" dirty="0"/>
              <a:t>For each word of the vocabulary</a:t>
            </a:r>
          </a:p>
          <a:p>
            <a:pPr marL="514350" indent="-514350">
              <a:buAutoNum type="arabicPeriod"/>
            </a:pPr>
            <a:r>
              <a:rPr lang="en-GB" sz="2800" dirty="0"/>
              <a:t>For each word-context pair</a:t>
            </a:r>
          </a:p>
          <a:p>
            <a:pPr marL="514350" indent="-514350">
              <a:buAutoNum type="arabicPeriod"/>
            </a:pPr>
            <a:r>
              <a:rPr lang="en-GB" sz="2800" dirty="0"/>
              <a:t>For each occurrence of a word in the text</a:t>
            </a:r>
          </a:p>
          <a:p>
            <a:pPr marL="514350" indent="-514350">
              <a:buAutoNum type="arabicPeriod"/>
            </a:pPr>
            <a:r>
              <a:rPr lang="en-GB" sz="2800" dirty="0"/>
              <a:t>For each occurrence of a word-context pair in the text</a:t>
            </a:r>
          </a:p>
          <a:p>
            <a:pPr marL="514350" indent="-514350">
              <a:buAutoNum type="arabicPeriod"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97016-B467-B2DC-A518-5DBDFD182D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4786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FCFB-CC89-499A-3E48-02D3BB24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4411A-1B99-1E9B-A310-EB2C4E1FB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loss function is minimized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By modifying the word embedding vectors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By changing the sampling strategy for negative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By carefully choosing the positive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By sampling non-frequent word-context pairs more frequently</a:t>
            </a:r>
          </a:p>
          <a:p>
            <a:pPr marL="457200" indent="-457200">
              <a:buFontTx/>
              <a:buChar char="-"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7E371-67DD-F001-2FC8-527C25FB0E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5040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 title="Question Tex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Question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13314" name="TPAnswers" title="Answer Text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 word embedding for given corpus 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depends only on the dimension 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depends on the dimension d and number of iterations in gradient descent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depends on the dimension d, number of iterations and chosen negative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there are further factors on which it depends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B72282-EBA0-B14D-A011-F79550A4F2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©2023, Karl Aberer, EPFL-IC, Laboratoire de systèmes d'informations répartis 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559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0F67-D361-F5D5-F77E-1AEF84808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8302E-3C28-EBA7-2321-0CE525E71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Fasttext</a:t>
            </a:r>
            <a:r>
              <a:rPr lang="en-GB" dirty="0"/>
              <a:t> speeds up learning by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Considering </a:t>
            </a:r>
            <a:r>
              <a:rPr lang="en-GB" sz="2800" dirty="0" err="1"/>
              <a:t>subwords</a:t>
            </a:r>
            <a:r>
              <a:rPr lang="en-GB" sz="2800" dirty="0"/>
              <a:t> of words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By selecting the most frequent phrases in the text as tokens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By selecting the most frequent </a:t>
            </a:r>
            <a:r>
              <a:rPr lang="en-GB" sz="2800" dirty="0" err="1"/>
              <a:t>subwords</a:t>
            </a:r>
            <a:r>
              <a:rPr lang="en-GB" sz="2800" dirty="0"/>
              <a:t> in the text as tokens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By pre-computing frequencies of n-grams</a:t>
            </a:r>
          </a:p>
          <a:p>
            <a:pPr marL="457200" indent="-457200">
              <a:buFontTx/>
              <a:buChar char="-"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3EA89-4E80-D0D5-F4B1-3F0AEA4418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1502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ED5B-8D95-EE4D-82DC-C9C02C2E7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AC4A9-8E98-07E5-08F5-999A425CC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most important difference between Glove and </a:t>
            </a:r>
            <a:r>
              <a:rPr lang="en-GB" dirty="0" err="1"/>
              <a:t>skipgram</a:t>
            </a:r>
            <a:r>
              <a:rPr lang="en-GB" dirty="0"/>
              <a:t> is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That Glove considers the complete context of a word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That Glove computes a global frequency for word-context pair occurrences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That Glove uses a squared error loss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That Glove does not differentiate words and context words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E757D-FF8E-D11F-E2BD-53AAD622D6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62849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7"/>
  <p:tag name="TPFULLVERSION" val="8.3.0.130"/>
  <p:tag name="PPTVERSION" val="16"/>
  <p:tag name="TPOS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4286B343E620461C88C463AAF3ABE1D0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614269E8AB5C41FD8BF4E7660990C2BC&lt;/guid&gt;&lt;date&gt;3/13/2020 10:57:00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4286B343E620461C88C463AAF3ABE1D0&lt;/guid&gt;&lt;repollguid&gt;071AEC1D818E454EB2459247BB3F0D85&lt;/repollguid&gt;&lt;sourceid&gt;5C0EB3C1814E481C869140E513254F48&lt;/sourceid&gt;&lt;questiontext&gt;A column of matrix  ? (?)  represents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B6F645FB4AC34EDBB963FC8138D4E003&lt;/guid&gt;&lt;answertext&gt;How relevant word ? is for each concept&lt;/answertext&gt;&lt;valuetype&gt;0&lt;/valuetype&gt;&lt;/answer&gt;&lt;answer&gt;&lt;guid&gt;8BF7838BFDC748BA94D2BF482416A108&lt;/guid&gt;&lt;answertext&gt;How often a context word ? co-occurs with all words&lt;/answertext&gt;&lt;valuetype&gt;0&lt;/valuetype&gt;&lt;/answer&gt;&lt;answer&gt;&lt;guid&gt;2769B743E9A44EBE8405A643034887DC&lt;/guid&gt;&lt;answertext&gt;A representation of word ? in concept space&lt;/answertext&gt;&lt;valuetype&gt;0&lt;/valuetype&gt;&lt;/answer&gt;&lt;/answers&gt;&lt;/multichoice&gt;&lt;/questions&gt;&lt;/questionlist&gt;"/>
  <p:tag name="LIVECHARTING" val="False"/>
  <p:tag name="HASRESULTS" val="False"/>
  <p:tag name="CHARTTYPE" val="0"/>
  <p:tag name="CHARTDEFINEDCOLORS" val="3,6,10,45,32,50,13,4,9,55,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BAC77B6C813D4E2B8AD0B8EC0DBE4064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9BB61578B58048AD8D906B5B920EB4D0&lt;/guid&gt;&lt;date&gt;3/13/2020 10:57:00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BAC77B6C813D4E2B8AD0B8EC0DBE4064&lt;/guid&gt;&lt;repollguid&gt;BC2D9E8B3DFF4078A0BB04B4EBFAF01E&lt;/repollguid&gt;&lt;sourceid&gt;D3BC2DB98C464AACACC73ABCE9DAAD5E&lt;/sourceid&gt;&lt;questiontext&gt;A word embedding for given corpus …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19F932AD8156414EBE4CF9CAFD748AE0&lt;/guid&gt;&lt;answertext&gt;depends only on the dimension d&lt;/answertext&gt;&lt;valuetype&gt;0&lt;/valuetype&gt;&lt;/answer&gt;&lt;answer&gt;&lt;guid&gt;64C7B3D6AF254DFC8E31AB9CD5B2039C&lt;/guid&gt;&lt;answertext&gt;depends on the dimension d and number of iterations in gradient descent&lt;/answertext&gt;&lt;valuetype&gt;0&lt;/valuetype&gt;&lt;/answer&gt;&lt;answer&gt;&lt;guid&gt;00B17388B3F342F390E081C50C3462D6&lt;/guid&gt;&lt;answertext&gt;depends on the dimension d, number of iterations and chosen negative samples&lt;/answertext&gt;&lt;valuetype&gt;0&lt;/valuetype&gt;&lt;/answer&gt;&lt;answer&gt;&lt;guid&gt;2AE631F1BA4246D6A6DCD973F863405F&lt;/guid&gt;&lt;answertext&gt;there are further factors on which it depends&lt;/answertext&gt;&lt;valuetype&gt;0&lt;/valuetype&gt;&lt;/answer&gt;&lt;/answers&gt;&lt;/multichoice&gt;&lt;/questions&gt;&lt;/questionlist&gt;"/>
  <p:tag name="LIVECHARTING" val="False"/>
  <p:tag name="HASRESULTS" val="False"/>
  <p:tag name="CHARTTYPE" val="0"/>
  <p:tag name="CHARTDEFINEDCOLORS" val="3,6,10,45,32,50,13,4,9,55,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1_part1 XML">
  <a:themeElements>
    <a:clrScheme name="part1 XM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rt1 XM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empus Sans ITC" pitchFamily="8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empus Sans ITC" pitchFamily="82" charset="0"/>
          </a:defRPr>
        </a:defPPr>
      </a:lstStyle>
    </a:lnDef>
  </a:objectDefaults>
  <a:extraClrSchemeLst>
    <a:extraClrScheme>
      <a:clrScheme name="part1 XM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t1 XM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part0 Basics</Template>
  <TotalTime>60624</TotalTime>
  <Words>754</Words>
  <Application>Microsoft Macintosh PowerPoint</Application>
  <PresentationFormat>On-screen Show (4:3)</PresentationFormat>
  <Paragraphs>91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Comic Sans MS</vt:lpstr>
      <vt:lpstr>Tempus Sans ITC</vt:lpstr>
      <vt:lpstr>Verdana</vt:lpstr>
      <vt:lpstr>1_part1 XML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</vt:vector>
  </TitlesOfParts>
  <Company>EPFL I&amp;C - LSIR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aberer</dc:creator>
  <cp:lastModifiedBy>Aberer Karl</cp:lastModifiedBy>
  <cp:revision>655</cp:revision>
  <cp:lastPrinted>2022-10-27T07:15:07Z</cp:lastPrinted>
  <dcterms:created xsi:type="dcterms:W3CDTF">2002-10-01T12:44:42Z</dcterms:created>
  <dcterms:modified xsi:type="dcterms:W3CDTF">2023-10-19T07:14:25Z</dcterms:modified>
</cp:coreProperties>
</file>