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
  </p:notesMasterIdLst>
  <p:handoutMasterIdLst>
    <p:handoutMasterId r:id="rId33"/>
  </p:handoutMasterIdLst>
  <p:sldIdLst>
    <p:sldId id="379" r:id="rId2"/>
    <p:sldId id="337" r:id="rId3"/>
    <p:sldId id="341" r:id="rId4"/>
    <p:sldId id="342" r:id="rId5"/>
    <p:sldId id="403" r:id="rId6"/>
    <p:sldId id="344" r:id="rId7"/>
    <p:sldId id="297" r:id="rId8"/>
    <p:sldId id="336" r:id="rId9"/>
    <p:sldId id="299" r:id="rId10"/>
    <p:sldId id="325" r:id="rId11"/>
    <p:sldId id="326" r:id="rId12"/>
    <p:sldId id="327" r:id="rId13"/>
    <p:sldId id="328" r:id="rId14"/>
    <p:sldId id="384" r:id="rId15"/>
    <p:sldId id="329" r:id="rId16"/>
    <p:sldId id="330" r:id="rId17"/>
    <p:sldId id="332" r:id="rId18"/>
    <p:sldId id="333" r:id="rId19"/>
    <p:sldId id="404" r:id="rId20"/>
    <p:sldId id="398" r:id="rId21"/>
    <p:sldId id="381" r:id="rId22"/>
    <p:sldId id="310" r:id="rId23"/>
    <p:sldId id="335" r:id="rId24"/>
    <p:sldId id="317" r:id="rId25"/>
    <p:sldId id="385" r:id="rId26"/>
    <p:sldId id="376" r:id="rId27"/>
    <p:sldId id="399" r:id="rId28"/>
    <p:sldId id="382" r:id="rId29"/>
    <p:sldId id="371" r:id="rId30"/>
    <p:sldId id="378" r:id="rId31"/>
  </p:sldIdLst>
  <p:sldSz cx="9144000" cy="6858000" type="screen4x3"/>
  <p:notesSz cx="7099300" cy="10234613"/>
  <p:custDataLst>
    <p:tags r:id="rId34"/>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8"/>
    <p:restoredTop sz="69388" autoAdjust="0"/>
  </p:normalViewPr>
  <p:slideViewPr>
    <p:cSldViewPr>
      <p:cViewPr varScale="1">
        <p:scale>
          <a:sx n="87" d="100"/>
          <a:sy n="87" d="100"/>
        </p:scale>
        <p:origin x="3208" y="184"/>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799035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249744E-8796-4CFC-9A8E-72261D4BC00C}" type="slidenum">
              <a:rPr lang="en-US" smtClean="0"/>
              <a:pPr/>
              <a:t>10</a:t>
            </a:fld>
            <a:endParaRPr lang="en-US"/>
          </a:p>
        </p:txBody>
      </p:sp>
      <p:sp>
        <p:nvSpPr>
          <p:cNvPr id="57347" name="Rectangle 2"/>
          <p:cNvSpPr>
            <a:spLocks noGrp="1" noRot="1" noChangeAspect="1" noChangeArrowheads="1" noTextEdit="1"/>
          </p:cNvSpPr>
          <p:nvPr>
            <p:ph type="sldImg"/>
          </p:nvPr>
        </p:nvSpPr>
        <p:spPr>
          <a:xfrm>
            <a:off x="992188" y="766763"/>
            <a:ext cx="5119687" cy="3838575"/>
          </a:xfrm>
          <a:ln cap="flat"/>
        </p:spPr>
      </p:sp>
      <p:sp>
        <p:nvSpPr>
          <p:cNvPr id="57348" name="Rectangle 3"/>
          <p:cNvSpPr>
            <a:spLocks noGrp="1" noChangeArrowheads="1"/>
          </p:cNvSpPr>
          <p:nvPr>
            <p:ph type="body" idx="1"/>
          </p:nvPr>
        </p:nvSpPr>
        <p:spPr>
          <a:noFill/>
          <a:ln/>
        </p:spPr>
        <p:txBody>
          <a:bodyPr/>
          <a:lstStyle/>
          <a:p>
            <a:r>
              <a:rPr lang="en-US" dirty="0"/>
              <a:t>We provide a formal description of the random walker model. The model is a Markov chain, a discrete-time stochastic process in which at each time-step a random choice is made.</a:t>
            </a:r>
          </a:p>
          <a:p>
            <a:endParaRPr lang="en-US" dirty="0"/>
          </a:p>
          <a:p>
            <a:r>
              <a:rPr lang="en-US" dirty="0"/>
              <a:t>We assign to each page a visiting probability </a:t>
            </a:r>
            <a:r>
              <a:rPr lang="en-US" sz="1200" i="1" dirty="0">
                <a:latin typeface="Calibri" charset="0"/>
                <a:ea typeface="Calibri" charset="0"/>
                <a:cs typeface="Calibri" charset="0"/>
              </a:rPr>
              <a:t>P(p</a:t>
            </a:r>
            <a:r>
              <a:rPr lang="en-US" sz="1200" i="1" baseline="-25000" dirty="0">
                <a:latin typeface="Calibri" charset="0"/>
                <a:ea typeface="Calibri" charset="0"/>
                <a:cs typeface="Calibri" charset="0"/>
              </a:rPr>
              <a:t>i</a:t>
            </a:r>
            <a:r>
              <a:rPr lang="en-US" sz="1200" i="1" dirty="0">
                <a:latin typeface="Calibri" charset="0"/>
                <a:ea typeface="Calibri" charset="0"/>
                <a:cs typeface="Calibri" charset="0"/>
              </a:rPr>
              <a:t>). </a:t>
            </a:r>
            <a:r>
              <a:rPr lang="en-US" sz="1200" kern="1200" dirty="0">
                <a:solidFill>
                  <a:schemeClr val="tx1"/>
                </a:solidFill>
                <a:latin typeface="Arial" charset="0"/>
                <a:ea typeface="+mn-ea"/>
                <a:cs typeface="+mn-cs"/>
              </a:rPr>
              <a:t>Then the probability that a page p</a:t>
            </a:r>
            <a:r>
              <a:rPr lang="en-US" sz="1200" kern="1200" baseline="-25000" dirty="0">
                <a:solidFill>
                  <a:schemeClr val="tx1"/>
                </a:solidFill>
                <a:latin typeface="Arial" charset="0"/>
                <a:ea typeface="+mn-ea"/>
                <a:cs typeface="+mn-cs"/>
              </a:rPr>
              <a:t>i</a:t>
            </a:r>
            <a:r>
              <a:rPr lang="en-US" sz="1200" kern="1200" dirty="0">
                <a:solidFill>
                  <a:schemeClr val="tx1"/>
                </a:solidFill>
                <a:latin typeface="Arial" charset="0"/>
                <a:ea typeface="+mn-ea"/>
                <a:cs typeface="+mn-cs"/>
              </a:rPr>
              <a:t> is visited depends on the probabilities of the pages with a hyperlink to this page to be visited. For the source pages of the hyperlink the visiting probability is evenly split among all outgoing links. This formulation of the process results in a recursive equation, of which the solution is the steady-state of the process.</a:t>
            </a:r>
          </a:p>
          <a:p>
            <a:endParaRPr lang="en-US" dirty="0"/>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4D818A4-933F-4CF2-A62A-652077117A75}" type="slidenum">
              <a:rPr lang="en-US" smtClean="0"/>
              <a:pPr/>
              <a:t>11</a:t>
            </a:fld>
            <a:endParaRPr lang="en-US"/>
          </a:p>
        </p:txBody>
      </p:sp>
      <p:sp>
        <p:nvSpPr>
          <p:cNvPr id="58371" name="Rectangle 2"/>
          <p:cNvSpPr>
            <a:spLocks noGrp="1" noRot="1" noChangeAspect="1" noChangeArrowheads="1" noTextEdit="1"/>
          </p:cNvSpPr>
          <p:nvPr>
            <p:ph type="sldImg"/>
          </p:nvPr>
        </p:nvSpPr>
        <p:spPr>
          <a:xfrm>
            <a:off x="992188" y="766763"/>
            <a:ext cx="5119687" cy="3838575"/>
          </a:xfrm>
          <a:ln/>
        </p:spPr>
      </p:sp>
      <p:sp>
        <p:nvSpPr>
          <p:cNvPr id="5837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In order to determine </a:t>
            </a:r>
            <a:r>
              <a:rPr lang="en-US" baseline="0" dirty="0"/>
              <a:t>the solution to the recursive equation on the probabilities of a random walker to visit a page, we define a transition probability matrix R, which captures the probability of transitioning from one page to another. We also require that the probabilities of visiting a page add up to 1. With this formulation of the problem, </a:t>
            </a:r>
            <a:r>
              <a:rPr lang="en-US" dirty="0"/>
              <a:t>the long-term visiting</a:t>
            </a:r>
            <a:r>
              <a:rPr lang="en-US" baseline="0" dirty="0"/>
              <a:t> probabilities become the Eigenvector of matrix R. More precisely, they are the Eigenvector with the largest Eigenvalue. </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014CF6C-812F-408F-BD96-F74ECD5D18AC}" type="slidenum">
              <a:rPr lang="en-US" smtClean="0"/>
              <a:pPr/>
              <a:t>12</a:t>
            </a:fld>
            <a:endParaRPr lang="en-US"/>
          </a:p>
        </p:txBody>
      </p:sp>
      <p:sp>
        <p:nvSpPr>
          <p:cNvPr id="59395" name="Rectangle 2"/>
          <p:cNvSpPr>
            <a:spLocks noGrp="1" noRot="1" noChangeAspect="1" noChangeArrowheads="1" noTextEdit="1"/>
          </p:cNvSpPr>
          <p:nvPr>
            <p:ph type="sldImg"/>
          </p:nvPr>
        </p:nvSpPr>
        <p:spPr>
          <a:xfrm>
            <a:off x="992188" y="766763"/>
            <a:ext cx="5119687" cy="3838575"/>
          </a:xfrm>
          <a:ln/>
        </p:spPr>
      </p:sp>
      <p:sp>
        <p:nvSpPr>
          <p:cNvPr id="59396" name="Rectangle 3"/>
          <p:cNvSpPr>
            <a:spLocks noGrp="1" noChangeArrowheads="1"/>
          </p:cNvSpPr>
          <p:nvPr>
            <p:ph type="body" idx="1"/>
          </p:nvPr>
        </p:nvSpPr>
        <p:spPr>
          <a:noFill/>
          <a:ln/>
        </p:spPr>
        <p:txBody>
          <a:bodyPr/>
          <a:lstStyle/>
          <a:p>
            <a:r>
              <a:rPr lang="en-US" dirty="0"/>
              <a:t>This example illustrates the computation of the probabilities for visiting a specific Web page. The values C(p</a:t>
            </a:r>
            <a:r>
              <a:rPr lang="en-US" baseline="-25000" dirty="0"/>
              <a:t>i</a:t>
            </a:r>
            <a:r>
              <a:rPr lang="en-US" dirty="0"/>
              <a:t>) correspond to the transition probabilities. They can be derived from the link matrix. The link matrix is defined as </a:t>
            </a:r>
            <a:r>
              <a:rPr lang="en-US" dirty="0" err="1"/>
              <a:t>L</a:t>
            </a:r>
            <a:r>
              <a:rPr lang="en-US" baseline="-25000" dirty="0" err="1"/>
              <a:t>ij</a:t>
            </a:r>
            <a:r>
              <a:rPr lang="en-US" baseline="0" dirty="0"/>
              <a:t>=1 if there is a link from </a:t>
            </a:r>
            <a:r>
              <a:rPr lang="en-US" dirty="0"/>
              <a:t> </a:t>
            </a:r>
            <a:r>
              <a:rPr lang="en-US" dirty="0" err="1"/>
              <a:t>p</a:t>
            </a:r>
            <a:r>
              <a:rPr lang="en-US" baseline="-25000" dirty="0" err="1"/>
              <a:t>j</a:t>
            </a:r>
            <a:r>
              <a:rPr lang="en-US" dirty="0"/>
              <a:t> to p</a:t>
            </a:r>
            <a:r>
              <a:rPr lang="en-US" baseline="-25000" dirty="0"/>
              <a:t>i</a:t>
            </a:r>
            <a:r>
              <a:rPr lang="en-US" baseline="0" dirty="0"/>
              <a:t>. The link matrix is normalized by the outdegree, </a:t>
            </a:r>
            <a:r>
              <a:rPr lang="en-US" dirty="0"/>
              <a:t>by dividing the values in the columns by the sum of the values found in the column, resulting in matrix R. The probability of a random walker visiting a node is then obtained from the Eigenvector of this matrix.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CD8187A-8803-4C04-9F2D-3C21D7D97773}" type="slidenum">
              <a:rPr lang="en-US" smtClean="0"/>
              <a:pPr/>
              <a:t>13</a:t>
            </a:fld>
            <a:endParaRPr lang="en-US"/>
          </a:p>
        </p:txBody>
      </p:sp>
      <p:sp>
        <p:nvSpPr>
          <p:cNvPr id="60419" name="Rectangle 2"/>
          <p:cNvSpPr>
            <a:spLocks noGrp="1" noRot="1" noChangeAspect="1" noChangeArrowheads="1" noTextEdit="1"/>
          </p:cNvSpPr>
          <p:nvPr>
            <p:ph type="sldImg"/>
          </p:nvPr>
        </p:nvSpPr>
        <p:spPr>
          <a:xfrm>
            <a:off x="992188" y="766763"/>
            <a:ext cx="5119687" cy="3838575"/>
          </a:xfrm>
          <a:ln/>
        </p:spPr>
      </p:sp>
      <p:sp>
        <p:nvSpPr>
          <p:cNvPr id="60420" name="Rectangle 3"/>
          <p:cNvSpPr>
            <a:spLocks noGrp="1" noChangeArrowheads="1"/>
          </p:cNvSpPr>
          <p:nvPr>
            <p:ph type="body" idx="1"/>
          </p:nvPr>
        </p:nvSpPr>
        <p:spPr>
          <a:noFill/>
          <a:ln/>
        </p:spPr>
        <p:txBody>
          <a:bodyPr/>
          <a:lstStyle/>
          <a:p>
            <a:r>
              <a:rPr lang="en-US" dirty="0"/>
              <a:t>This example illustrates a problem with the random walker as we have formulated, the existence of dead ends. We see that there exists a node p</a:t>
            </a:r>
            <a:r>
              <a:rPr lang="en-US" baseline="-25000" dirty="0"/>
              <a:t>3</a:t>
            </a:r>
            <a:r>
              <a:rPr lang="en-US" dirty="0"/>
              <a:t> that is a "sink of rank". Any random walk ends up in this sink, and therefore the other nodes do not receive any ranking weight. Consequently, also the rank of sink does not. Therefore, the only solution to the equation p=Rp is the zero vector.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practical problem with the random walker is the fact that</a:t>
            </a:r>
            <a:r>
              <a:rPr lang="en-US" baseline="0" dirty="0"/>
              <a:t> there exist Web pages that have no outgoing links. Thus, the random walker would get stuck. To address this problem, the concept of teleporting is introduced, where the random walker jumps to a randomly selected Web page with a given probability. If the random walker arrives at a dead end, it will then always jump to a randomly selected page.</a:t>
            </a:r>
          </a:p>
          <a:p>
            <a:endParaRPr lang="en-US" baseline="0" dirty="0"/>
          </a:p>
          <a:p>
            <a:r>
              <a:rPr lang="en-US" baseline="0" dirty="0"/>
              <a:t>Another problem are pages that have no incoming links: they would never be reached by the random walker, and the weight that they could provide to other pages would not be considered. This problem is also addressed by teleporting.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14</a:t>
            </a:fld>
            <a:endParaRPr lang="en-US"/>
          </a:p>
        </p:txBody>
      </p:sp>
    </p:spTree>
    <p:extLst>
      <p:ext uri="{BB962C8B-B14F-4D97-AF65-F5344CB8AC3E}">
        <p14:creationId xmlns:p14="http://schemas.microsoft.com/office/powerpoint/2010/main" val="1657861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6420D05-2E49-49DB-AF4F-9DBCF42BF5C5}" type="slidenum">
              <a:rPr lang="en-US" smtClean="0"/>
              <a:pPr/>
              <a:t>15</a:t>
            </a:fld>
            <a:endParaRPr lang="en-US"/>
          </a:p>
        </p:txBody>
      </p:sp>
      <p:sp>
        <p:nvSpPr>
          <p:cNvPr id="61443" name="Rectangle 2"/>
          <p:cNvSpPr>
            <a:spLocks noGrp="1" noRot="1" noChangeAspect="1" noChangeArrowheads="1" noTextEdit="1"/>
          </p:cNvSpPr>
          <p:nvPr>
            <p:ph type="sldImg"/>
          </p:nvPr>
        </p:nvSpPr>
        <p:spPr>
          <a:xfrm>
            <a:off x="992188" y="766763"/>
            <a:ext cx="5119687" cy="3838575"/>
          </a:xfrm>
          <a:ln cap="flat"/>
        </p:spPr>
      </p:sp>
      <p:sp>
        <p:nvSpPr>
          <p:cNvPr id="61444" name="Rectangle 3"/>
          <p:cNvSpPr>
            <a:spLocks noGrp="1" noChangeArrowheads="1"/>
          </p:cNvSpPr>
          <p:nvPr>
            <p:ph type="body" idx="1"/>
          </p:nvPr>
        </p:nvSpPr>
        <p:spPr>
          <a:noFill/>
          <a:ln/>
        </p:spPr>
        <p:txBody>
          <a:bodyPr/>
          <a:lstStyle/>
          <a:p>
            <a:r>
              <a:rPr lang="en-US" dirty="0"/>
              <a:t>We give now the formal specification of the random walker with teleporting. At each step, the random walker makes a jump with a probability 1-q and any of the N pages is reached with the same probability. Therefore, an additional term is (1-q)/N is added to the probability for reaching a given page. Reformulating the equation for the probabilities in matrix form, results in adding a NxN Matrix E with all entries being 1/N. This is equivalent to saying that with probability 1/N transitions among any pairs of nodes (including transition from a node to itself) are performed. Since the vector p has norm 1, i.e., the sum of the components is exactly 1, E.p=e. Based on this property, an alternative formulation for the equation can be given. The method described is called PageRank and is used by Google for Web ranking.</a:t>
            </a:r>
            <a:r>
              <a:rPr lang="en-US" baseline="0" dirty="0"/>
              <a:t> </a:t>
            </a:r>
            <a:r>
              <a:rPr lang="en-US" dirty="0"/>
              <a:t>By modifying</a:t>
            </a:r>
            <a:r>
              <a:rPr lang="en-US" baseline="0" dirty="0"/>
              <a:t> the values of the matrix E also a priori knowledge about the relative importance of pages can be added to the ranking algorithm.</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46D4EE0-B22A-48A0-A844-1B3096F8845B}" type="slidenum">
              <a:rPr lang="en-US" smtClean="0"/>
              <a:pPr/>
              <a:t>16</a:t>
            </a:fld>
            <a:endParaRPr lang="en-US"/>
          </a:p>
        </p:txBody>
      </p:sp>
      <p:sp>
        <p:nvSpPr>
          <p:cNvPr id="62467" name="Rectangle 2"/>
          <p:cNvSpPr>
            <a:spLocks noGrp="1" noRot="1" noChangeAspect="1" noChangeArrowheads="1" noTextEdit="1"/>
          </p:cNvSpPr>
          <p:nvPr>
            <p:ph type="sldImg"/>
          </p:nvPr>
        </p:nvSpPr>
        <p:spPr>
          <a:xfrm>
            <a:off x="992188" y="766763"/>
            <a:ext cx="5119687" cy="3838575"/>
          </a:xfrm>
          <a:ln/>
        </p:spPr>
      </p:sp>
      <p:sp>
        <p:nvSpPr>
          <p:cNvPr id="62468" name="Rectangle 3"/>
          <p:cNvSpPr>
            <a:spLocks noGrp="1" noChangeArrowheads="1"/>
          </p:cNvSpPr>
          <p:nvPr>
            <p:ph type="body" idx="1"/>
          </p:nvPr>
        </p:nvSpPr>
        <p:spPr>
          <a:noFill/>
          <a:ln/>
        </p:spPr>
        <p:txBody>
          <a:bodyPr/>
          <a:lstStyle/>
          <a:p>
            <a:r>
              <a:rPr lang="en-US" dirty="0"/>
              <a:t>With the modification of rank computation using a source of rank, we obtain for our example a non-trivial ranking which appears to match intuition about the relative importance of the pages in the graph well.</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6DFA40-C2D6-46D1-9D0C-F1A1128CA5E7}" type="slidenum">
              <a:rPr lang="en-US" smtClean="0"/>
              <a:pPr/>
              <a:t>17</a:t>
            </a:fld>
            <a:endParaRPr lang="en-US"/>
          </a:p>
        </p:txBody>
      </p:sp>
      <p:sp>
        <p:nvSpPr>
          <p:cNvPr id="63491" name="Rectangle 2"/>
          <p:cNvSpPr>
            <a:spLocks noGrp="1" noRot="1" noChangeAspect="1" noChangeArrowheads="1" noTextEdit="1"/>
          </p:cNvSpPr>
          <p:nvPr>
            <p:ph type="sldImg"/>
          </p:nvPr>
        </p:nvSpPr>
        <p:spPr>
          <a:xfrm>
            <a:off x="992188" y="766763"/>
            <a:ext cx="5119687" cy="3838575"/>
          </a:xfrm>
          <a:ln cap="flat"/>
        </p:spPr>
      </p:sp>
      <p:sp>
        <p:nvSpPr>
          <p:cNvPr id="63492" name="Rectangle 3"/>
          <p:cNvSpPr>
            <a:spLocks noGrp="1" noChangeArrowheads="1"/>
          </p:cNvSpPr>
          <p:nvPr>
            <p:ph type="body" idx="1"/>
          </p:nvPr>
        </p:nvSpPr>
        <p:spPr>
          <a:noFill/>
          <a:ln/>
        </p:spPr>
        <p:txBody>
          <a:bodyPr/>
          <a:lstStyle/>
          <a:p>
            <a:r>
              <a:rPr lang="en-US" dirty="0"/>
              <a:t>For the practical computation of the PageRank ranking an iterative approach can</a:t>
            </a:r>
            <a:r>
              <a:rPr lang="en-US" baseline="0" dirty="0"/>
              <a:t> be</a:t>
            </a:r>
            <a:r>
              <a:rPr lang="en-US" dirty="0"/>
              <a:t> used. The vector e is used to add a source of rank. It can uniformly distribute weights to all pages, but it could also incorporate pre-existing knowledge on the importance of pages and bias the ranking towards them. The vector can also be used as initial probability distribution.</a:t>
            </a:r>
          </a:p>
          <a:p>
            <a:endParaRPr lang="en-US" dirty="0"/>
          </a:p>
          <a:p>
            <a:endParaRPr lang="en-US" dirty="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9425190-3BDA-4D83-8376-CE5F35306EA6}" type="slidenum">
              <a:rPr lang="en-US" smtClean="0"/>
              <a:pPr/>
              <a:t>18</a:t>
            </a:fld>
            <a:endParaRPr lang="en-US"/>
          </a:p>
        </p:txBody>
      </p:sp>
      <p:sp>
        <p:nvSpPr>
          <p:cNvPr id="64515" name="Rectangle 2"/>
          <p:cNvSpPr>
            <a:spLocks noGrp="1" noRot="1" noChangeAspect="1" noChangeArrowheads="1" noTextEdit="1"/>
          </p:cNvSpPr>
          <p:nvPr>
            <p:ph type="sldImg"/>
          </p:nvPr>
        </p:nvSpPr>
        <p:spPr>
          <a:xfrm>
            <a:off x="992188" y="766763"/>
            <a:ext cx="5119687" cy="3838575"/>
          </a:xfrm>
          <a:ln/>
        </p:spPr>
      </p:sp>
      <p:sp>
        <p:nvSpPr>
          <p:cNvPr id="64516" name="Rectangle 3"/>
          <p:cNvSpPr>
            <a:spLocks noGrp="1" noChangeArrowheads="1"/>
          </p:cNvSpPr>
          <p:nvPr>
            <p:ph type="body" idx="1"/>
          </p:nvPr>
        </p:nvSpPr>
        <p:spPr>
          <a:noFill/>
          <a:ln/>
        </p:spPr>
        <p:txBody>
          <a:bodyPr/>
          <a:lstStyle/>
          <a:p>
            <a:r>
              <a:rPr lang="en-US" dirty="0"/>
              <a:t>These are the top documents from the PageRank ranking of all Web pages at ETHZ (Data from 2001). It is interesting to see that documents related to Java documentation receive high ranking values. This is related to the fact that these documents have many internal cross-references.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E5D0458-25E2-4AEA-8C36-E467D73FE615}" type="slidenum">
              <a:rPr lang="en-US" smtClean="0"/>
              <a:pPr/>
              <a:t>19</a:t>
            </a:fld>
            <a:endParaRPr lang="en-US"/>
          </a:p>
        </p:txBody>
      </p:sp>
      <p:sp>
        <p:nvSpPr>
          <p:cNvPr id="65539" name="Rectangle 2"/>
          <p:cNvSpPr>
            <a:spLocks noGrp="1" noRot="1" noChangeAspect="1" noChangeArrowheads="1" noTextEdit="1"/>
          </p:cNvSpPr>
          <p:nvPr>
            <p:ph type="sldImg"/>
          </p:nvPr>
        </p:nvSpPr>
        <p:spPr>
          <a:xfrm>
            <a:off x="992188" y="766763"/>
            <a:ext cx="5119687" cy="3838575"/>
          </a:xfrm>
          <a:ln cap="flat"/>
        </p:spPr>
      </p:sp>
      <p:sp>
        <p:nvSpPr>
          <p:cNvPr id="65540" name="Rectangle 3"/>
          <p:cNvSpPr>
            <a:spLocks noGrp="1" noChangeArrowheads="1"/>
          </p:cNvSpPr>
          <p:nvPr>
            <p:ph type="body" idx="1"/>
          </p:nvPr>
        </p:nvSpPr>
        <p:spPr>
          <a:noFill/>
          <a:ln/>
        </p:spPr>
        <p:txBody>
          <a:bodyPr/>
          <a:lstStyle/>
          <a:p>
            <a:r>
              <a:rPr lang="en-US" dirty="0"/>
              <a:t>PageRank is used as one metrics to rank result documents in Google. At the basis Google uses text retrieval methods to retrieve relevant documents and then applies PageRank to create a more appropriate ranking. Google uses also many other methods to improve ranking, e.g., today largely based on personal information collected from users, like search history and pages visited. The details of the ranking methods are trade secrets of the Web search engine providers.</a:t>
            </a:r>
          </a:p>
          <a:p>
            <a:endParaRPr lang="en-US" dirty="0"/>
          </a:p>
          <a:p>
            <a:r>
              <a:rPr lang="en-US" dirty="0"/>
              <a:t>Building a Web Search engine requires to solve several additional problems, beyond providing a ranking system. Efficient Web crawling requires algorithms that can traverse the Web avoiding redundant accesses to pages and techniques for managing large link databases.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textual content, Web documents</a:t>
            </a:r>
            <a:r>
              <a:rPr lang="en-US" baseline="0" dirty="0"/>
              <a:t> contain also hyperlinks. A hyperlink can be exploited for information retrieval in two ways:</a:t>
            </a:r>
          </a:p>
          <a:p>
            <a:pPr marL="228600" indent="-228600">
              <a:buAutoNum type="arabicPeriod"/>
            </a:pPr>
            <a:r>
              <a:rPr lang="en-US" baseline="0" dirty="0"/>
              <a:t>The link is embedded into some text that typically contains relevant information on the content of the document the link is pointing to. Thus, this text can complement the content of the referred document.</a:t>
            </a:r>
          </a:p>
          <a:p>
            <a:pPr marL="228600" indent="-228600">
              <a:buAutoNum type="arabicPeriod"/>
            </a:pPr>
            <a:r>
              <a:rPr lang="en-US" baseline="0" dirty="0"/>
              <a:t>The link can also be considered as an endorsement of the referenced document by the author of the referring document. Thus, the link can be used as a signal for quality and importance of the referred document. </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865689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20</a:t>
            </a:fld>
            <a:endParaRPr lang="en-US"/>
          </a:p>
        </p:txBody>
      </p:sp>
    </p:spTree>
    <p:extLst>
      <p:ext uri="{BB962C8B-B14F-4D97-AF65-F5344CB8AC3E}">
        <p14:creationId xmlns:p14="http://schemas.microsoft.com/office/powerpoint/2010/main" val="2216087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21</a:t>
            </a:fld>
            <a:endParaRPr lang="en-US"/>
          </a:p>
        </p:txBody>
      </p:sp>
    </p:spTree>
    <p:extLst>
      <p:ext uri="{BB962C8B-B14F-4D97-AF65-F5344CB8AC3E}">
        <p14:creationId xmlns:p14="http://schemas.microsoft.com/office/powerpoint/2010/main" val="1445845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 basic idea of HITS is to apply not a single measure for link-based relevance of a document, but to distinguish two different roles documents can play. Hub pages are pages that provide references to high quality pages, whereas authority pages are high quality pages. The method has been conceived for understand a larger topic in general and obtain an overview of the essential contents related to a given topic. It can nevertheless also be used as an alternative ranking model for Web search, that provides a more refined quality evaluation of Web pages.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22</a:t>
            </a:fld>
            <a:endParaRPr lang="en-US"/>
          </a:p>
        </p:txBody>
      </p:sp>
    </p:spTree>
    <p:extLst>
      <p:ext uri="{BB962C8B-B14F-4D97-AF65-F5344CB8AC3E}">
        <p14:creationId xmlns:p14="http://schemas.microsoft.com/office/powerpoint/2010/main" val="1308817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6CA276D-07C4-4F25-9DA9-AEFA175A371B}" type="slidenum">
              <a:rPr lang="en-US" smtClean="0"/>
              <a:pPr/>
              <a:t>23</a:t>
            </a:fld>
            <a:endParaRPr lang="en-US"/>
          </a:p>
        </p:txBody>
      </p:sp>
      <p:sp>
        <p:nvSpPr>
          <p:cNvPr id="66563" name="Rectangle 2"/>
          <p:cNvSpPr>
            <a:spLocks noGrp="1" noRot="1" noChangeAspect="1" noChangeArrowheads="1" noTextEdit="1"/>
          </p:cNvSpPr>
          <p:nvPr>
            <p:ph type="sldImg"/>
          </p:nvPr>
        </p:nvSpPr>
        <p:spPr>
          <a:xfrm>
            <a:off x="992188" y="766763"/>
            <a:ext cx="5119687" cy="3838575"/>
          </a:xfrm>
          <a:ln cap="flat"/>
        </p:spPr>
      </p:sp>
      <p:sp>
        <p:nvSpPr>
          <p:cNvPr id="66564" name="Rectangle 3"/>
          <p:cNvSpPr>
            <a:spLocks noGrp="1" noChangeArrowheads="1"/>
          </p:cNvSpPr>
          <p:nvPr>
            <p:ph type="body" idx="1"/>
          </p:nvPr>
        </p:nvSpPr>
        <p:spPr>
          <a:noFill/>
          <a:ln/>
        </p:spPr>
        <p:txBody>
          <a:bodyPr lIns="95666" tIns="47833" rIns="95666" bIns="47833"/>
          <a:lstStyle/>
          <a:p>
            <a:r>
              <a:rPr lang="en-US" dirty="0"/>
              <a:t>Hub-authority ranking is, like PageRank, based on a quantitative analysis of the link structure. Different to PageRank two different measures are considered. The number of incoming links as a measure for authority, and the number of links pointing to an authority as a measure for the quality of a hub. The example shows of how in this way </a:t>
            </a:r>
            <a:r>
              <a:rPr lang="en-US" dirty="0" err="1"/>
              <a:t>authorative</a:t>
            </a:r>
            <a:r>
              <a:rPr lang="en-US" dirty="0"/>
              <a:t> pages, such as university home pages, can be distinguished from hub pages, such as portal sites referencing universities.</a:t>
            </a:r>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 PageRank the approach is to consider the ranking value of pages from which hyperlinks are emanating in the weighting of the influence the hyperlink has on the page it is pointing to. This results directly in a recursive formulation of the ranking values for hub and authority weights. Note that in the HITS method presented here you find subtle differences how those equations are formulated, as compared to PageRank:</a:t>
            </a:r>
          </a:p>
          <a:p>
            <a:pPr marL="228600" indent="-228600">
              <a:buAutoNum type="arabicPeriod"/>
            </a:pPr>
            <a:r>
              <a:rPr lang="en-US" dirty="0"/>
              <a:t>The weights are not split among the outgoing links, but each link transfers the while hub or authority weight from the originating page</a:t>
            </a:r>
          </a:p>
          <a:p>
            <a:pPr marL="228600" indent="-228600">
              <a:buAutoNum type="arabicPeriod"/>
            </a:pPr>
            <a:r>
              <a:rPr lang="en-US" dirty="0"/>
              <a:t>Since the weights are not split, the ranking values need to be normalized</a:t>
            </a:r>
          </a:p>
          <a:p>
            <a:pPr marL="228600" indent="-228600">
              <a:buAutoNum type="arabicPeriod"/>
            </a:pPr>
            <a:r>
              <a:rPr lang="en-US" dirty="0"/>
              <a:t>The normalization uses L2 norm, and not L1 norm as for PageRank.</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649435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Similarly, as for PageRank, the equations can be solved using iteration. Here we show a possible realization of such an iterative computation, using uniformly distributed weights for initialization.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25</a:t>
            </a:fld>
            <a:endParaRPr lang="en-US"/>
          </a:p>
        </p:txBody>
      </p:sp>
    </p:spTree>
    <p:extLst>
      <p:ext uri="{BB962C8B-B14F-4D97-AF65-F5344CB8AC3E}">
        <p14:creationId xmlns:p14="http://schemas.microsoft.com/office/powerpoint/2010/main" val="602383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When formulating the HITS equations in matrix form, using the link matrix L, we see that the authority and hub weights correspond to the Eigenvectors of the matrices </a:t>
                </a:r>
                <a14:m>
                  <m:oMath xmlns:m="http://schemas.openxmlformats.org/officeDocument/2006/math">
                    <m:r>
                      <a:rPr lang="en-US" sz="1200" i="1" dirty="0" smtClean="0">
                        <a:latin typeface="Cambria Math" panose="02040503050406030204" pitchFamily="18" charset="0"/>
                      </a:rPr>
                      <m:t>𝐿𝐿</m:t>
                    </m:r>
                    <m:r>
                      <a:rPr lang="en-US" sz="1200" i="1" baseline="30000" dirty="0" err="1">
                        <a:latin typeface="Cambria Math" panose="02040503050406030204" pitchFamily="18" charset="0"/>
                      </a:rPr>
                      <m:t>𝑡</m:t>
                    </m:r>
                  </m:oMath>
                </a14:m>
                <a:r>
                  <a:rPr lang="en-US" dirty="0"/>
                  <a:t> and </a:t>
                </a:r>
                <a14:m>
                  <m:oMath xmlns:m="http://schemas.openxmlformats.org/officeDocument/2006/math">
                    <m:r>
                      <a:rPr lang="en-US" sz="1200" i="1" dirty="0" smtClean="0">
                        <a:latin typeface="Cambria Math" panose="02040503050406030204" pitchFamily="18" charset="0"/>
                      </a:rPr>
                      <m:t>𝐿</m:t>
                    </m:r>
                    <m:r>
                      <a:rPr lang="en-US" sz="1200" i="1" baseline="30000" dirty="0" err="1">
                        <a:latin typeface="Cambria Math" panose="02040503050406030204" pitchFamily="18" charset="0"/>
                      </a:rPr>
                      <m:t>𝑡</m:t>
                    </m:r>
                    <m:r>
                      <a:rPr lang="en-US" sz="1200" i="1" dirty="0" err="1">
                        <a:latin typeface="Cambria Math" panose="02040503050406030204" pitchFamily="18" charset="0"/>
                      </a:rPr>
                      <m:t>𝐿</m:t>
                    </m:r>
                  </m:oMath>
                </a14:m>
                <a:r>
                  <a:rPr lang="en-US" dirty="0"/>
                  <a:t> This</a:t>
                </a:r>
                <a:r>
                  <a:rPr lang="en-US" baseline="0" dirty="0"/>
                  <a:t> shows that the iterative computation with normalization of the hub and authority values will converge to the principal Eigenvectors of the matrices </a:t>
                </a:r>
                <a14:m>
                  <m:oMath xmlns:m="http://schemas.openxmlformats.org/officeDocument/2006/math">
                    <m:r>
                      <a:rPr lang="en-US" sz="1200" i="1" dirty="0" smtClean="0">
                        <a:latin typeface="Cambria Math" panose="02040503050406030204" pitchFamily="18" charset="0"/>
                      </a:rPr>
                      <m:t>𝐿𝐿</m:t>
                    </m:r>
                    <m:r>
                      <a:rPr lang="en-US" sz="1200" i="1" baseline="30000" dirty="0" err="1">
                        <a:latin typeface="Cambria Math" panose="02040503050406030204" pitchFamily="18" charset="0"/>
                      </a:rPr>
                      <m:t>𝑡</m:t>
                    </m:r>
                  </m:oMath>
                </a14:m>
                <a:r>
                  <a:rPr lang="en-US" dirty="0"/>
                  <a:t> and </a:t>
                </a:r>
                <a14:m>
                  <m:oMath xmlns:m="http://schemas.openxmlformats.org/officeDocument/2006/math">
                    <m:r>
                      <a:rPr lang="en-US" sz="1200" i="1" dirty="0" smtClean="0">
                        <a:latin typeface="Cambria Math" panose="02040503050406030204" pitchFamily="18" charset="0"/>
                      </a:rPr>
                      <m:t>𝐿</m:t>
                    </m:r>
                    <m:r>
                      <a:rPr lang="en-US" sz="1200" i="1" baseline="30000" dirty="0" err="1">
                        <a:latin typeface="Cambria Math" panose="02040503050406030204" pitchFamily="18" charset="0"/>
                      </a:rPr>
                      <m:t>𝑡</m:t>
                    </m:r>
                    <m:r>
                      <a:rPr lang="en-US" sz="1200" i="1" dirty="0" err="1">
                        <a:latin typeface="Cambria Math" panose="02040503050406030204" pitchFamily="18" charset="0"/>
                      </a:rPr>
                      <m:t>𝐿</m:t>
                    </m:r>
                  </m:oMath>
                </a14:m>
                <a:r>
                  <a:rPr lang="en-US" dirty="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When formulating the HITS equations in matrix form, using the link matrix L, we see that the authority and hub weights correspond to the Eigenvectors of the matrices </a:t>
                </a:r>
                <a:r>
                  <a:rPr lang="en-US" sz="1200" i="0" dirty="0">
                    <a:latin typeface="Cambria Math" panose="02040503050406030204" pitchFamily="18" charset="0"/>
                  </a:rPr>
                  <a:t>𝐿𝐿</a:t>
                </a:r>
                <a:r>
                  <a:rPr lang="en-US" sz="1200" i="0" baseline="30000" dirty="0" err="1">
                    <a:latin typeface="Cambria Math" panose="02040503050406030204" pitchFamily="18" charset="0"/>
                  </a:rPr>
                  <a:t>𝑡</a:t>
                </a:r>
                <a:r>
                  <a:rPr lang="en-US" dirty="0"/>
                  <a:t> and </a:t>
                </a:r>
                <a:r>
                  <a:rPr lang="en-US" sz="1200" i="0" dirty="0">
                    <a:latin typeface="Cambria Math" panose="02040503050406030204" pitchFamily="18" charset="0"/>
                  </a:rPr>
                  <a:t>𝐿</a:t>
                </a:r>
                <a:r>
                  <a:rPr lang="en-US" sz="1200" i="0" baseline="30000" dirty="0" err="1">
                    <a:latin typeface="Cambria Math" panose="02040503050406030204" pitchFamily="18" charset="0"/>
                  </a:rPr>
                  <a:t>𝑡</a:t>
                </a:r>
                <a:r>
                  <a:rPr lang="en-US" sz="1200" i="0" dirty="0" err="1">
                    <a:latin typeface="Cambria Math" panose="02040503050406030204" pitchFamily="18" charset="0"/>
                  </a:rPr>
                  <a:t>𝐿</a:t>
                </a:r>
                <a:r>
                  <a:rPr lang="en-US" dirty="0"/>
                  <a:t> This</a:t>
                </a:r>
                <a:r>
                  <a:rPr lang="en-US" baseline="0" dirty="0"/>
                  <a:t> shows that the iterative computation with normalization of the hub and authority values will converge to the principal Eigenvectors of the matrices </a:t>
                </a:r>
                <a:r>
                  <a:rPr lang="en-US" sz="1200" i="0" dirty="0">
                    <a:latin typeface="Cambria Math" panose="02040503050406030204" pitchFamily="18" charset="0"/>
                  </a:rPr>
                  <a:t>𝐿𝐿</a:t>
                </a:r>
                <a:r>
                  <a:rPr lang="en-US" sz="1200" i="0" baseline="30000" dirty="0" err="1">
                    <a:latin typeface="Cambria Math" panose="02040503050406030204" pitchFamily="18" charset="0"/>
                  </a:rPr>
                  <a:t>𝑡</a:t>
                </a:r>
                <a:r>
                  <a:rPr lang="en-US" dirty="0"/>
                  <a:t> and </a:t>
                </a:r>
                <a:r>
                  <a:rPr lang="en-US" sz="1200" i="0" dirty="0">
                    <a:latin typeface="Cambria Math" panose="02040503050406030204" pitchFamily="18" charset="0"/>
                  </a:rPr>
                  <a:t>𝐿</a:t>
                </a:r>
                <a:r>
                  <a:rPr lang="en-US" sz="1200" i="0" baseline="30000" dirty="0" err="1">
                    <a:latin typeface="Cambria Math" panose="02040503050406030204" pitchFamily="18" charset="0"/>
                  </a:rPr>
                  <a:t>𝑡</a:t>
                </a:r>
                <a:r>
                  <a:rPr lang="en-US" sz="1200" i="0" dirty="0" err="1">
                    <a:latin typeface="Cambria Math" panose="02040503050406030204" pitchFamily="18" charset="0"/>
                  </a:rPr>
                  <a:t>𝐿</a:t>
                </a:r>
                <a:r>
                  <a:rPr lang="en-US" dirty="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26</a:t>
            </a:fld>
            <a:endParaRPr lang="en-US"/>
          </a:p>
        </p:txBody>
      </p:sp>
    </p:spTree>
    <p:extLst>
      <p:ext uri="{BB962C8B-B14F-4D97-AF65-F5344CB8AC3E}">
        <p14:creationId xmlns:p14="http://schemas.microsoft.com/office/powerpoint/2010/main" val="2092352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27</a:t>
            </a:fld>
            <a:endParaRPr lang="en-US"/>
          </a:p>
        </p:txBody>
      </p:sp>
    </p:spTree>
    <p:extLst>
      <p:ext uri="{BB962C8B-B14F-4D97-AF65-F5344CB8AC3E}">
        <p14:creationId xmlns:p14="http://schemas.microsoft.com/office/powerpoint/2010/main" val="131928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28</a:t>
            </a:fld>
            <a:endParaRPr lang="en-US"/>
          </a:p>
        </p:txBody>
      </p:sp>
    </p:spTree>
    <p:extLst>
      <p:ext uri="{BB962C8B-B14F-4D97-AF65-F5344CB8AC3E}">
        <p14:creationId xmlns:p14="http://schemas.microsoft.com/office/powerpoint/2010/main" val="1837972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application of HITS is to compute the ranking on the complete Web Graph, as it is done with PageRank. Another way to use it (and this is how it was initially conceived), is to apply it in the context of a given query, to </a:t>
            </a:r>
            <a:r>
              <a:rPr lang="en-US" dirty="0" err="1"/>
              <a:t>rerank</a:t>
            </a:r>
            <a:r>
              <a:rPr lang="en-US" dirty="0"/>
              <a:t> the results by promoting results with high authority and hub values. In order to perform this operation, first all results for a query are retrieved (using a standard text retrieval model). Then the neighboring pages (either pointing to a result page, or referred by a result page) are added to the set of pages, which is then called the base set. HITS is then computed on the base set. This makes sense, as in this way we both consider referred pages and referring pages for the relevant documents, which helps to identify both hubs and authorities.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140213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Anchor text </a:t>
            </a:r>
            <a:r>
              <a:rPr lang="en-US" baseline="0" dirty="0"/>
              <a:t>corresponds to the text that is surrounding the link, and not only the text contained as part of the link tag (in the example, the text in the link tag would simply be “here”.) The anchor text can contain valuable information on the referred page and thus be helpful in retrieval.</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555826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HITS suffers from similar potential problems related to the manipulation of the link structure through link spamming as PageRank. In addition, when performing a broad topic search and computing a base set for analysis, topic drift may occur, e.g., through the introduction of off-topic hubs. This is a problem that is similar to the issues of topic drift in pseudo-relevance feedback that we have observed earlier.</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Both, HITS and PageRank are examples of social network analysis algorithms. We will introduce later other types of algorithms for this purpose, aiming at community detection.</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dirty="0">
                <a:latin typeface="Calibri" charset="0"/>
                <a:ea typeface="MS PGothic" charset="0"/>
              </a:rPr>
              <a:t>For efficient implementation, link-based</a:t>
            </a:r>
            <a:r>
              <a:rPr lang="en-US" sz="1200" baseline="0" dirty="0">
                <a:latin typeface="Calibri" charset="0"/>
                <a:ea typeface="MS PGothic" charset="0"/>
              </a:rPr>
              <a:t> ranking algorithms require an efficient representation of the Web graph. This is a topic that we will explore next.</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baseline="0" dirty="0">
              <a:latin typeface="Calibri" charset="0"/>
              <a:ea typeface="MS PGothic" charset="0"/>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sz="1200" dirty="0">
              <a:latin typeface="Calibri" charset="0"/>
              <a:ea typeface="MS PGothic"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161483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illustrates</a:t>
            </a:r>
            <a:r>
              <a:rPr lang="en-US" baseline="0" dirty="0"/>
              <a:t> the use of anchor text in retrieval. Often, a home page is very visual and contains often little relevant text content. If we consider a home page, such as the EPFL home page, we probably find many pages pointing to the EPFL home page that very well characterize EPFL, such as pages mentioning topics related to research and technology transfer. </a:t>
            </a:r>
          </a:p>
          <a:p>
            <a:endParaRPr lang="en-US" baseline="0" dirty="0"/>
          </a:p>
          <a:p>
            <a:r>
              <a:rPr lang="en-US" baseline="0" dirty="0"/>
              <a:t>Assume that a malicious Internet user would create a fake EPFL home page. Then chances that such a page is referred by reputed organizations, such as SNF, is very low. On the other hand, pages listing spam pages might point to such a page and reveal its true character. These pages would probably also mention terminology related to spam pages or blacklists, and such text can give indications about the true character of the spam page.</a:t>
            </a:r>
          </a:p>
          <a:p>
            <a:endParaRPr lang="en-US" baseline="0" dirty="0"/>
          </a:p>
          <a:p>
            <a:r>
              <a:rPr lang="en-US" baseline="0" dirty="0"/>
              <a:t>In addition, links to the EPFL home page indicate a higher importance of the page, as compared to other less referenced pages, such as pages containing the EPFL regulations.</a:t>
            </a:r>
          </a:p>
          <a:p>
            <a:endParaRPr lang="en-US" baseline="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518556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risks</a:t>
            </a:r>
            <a:r>
              <a:rPr lang="en-US" baseline="0" dirty="0"/>
              <a:t> of including anchor text is that it makes pages </a:t>
            </a:r>
            <a:r>
              <a:rPr lang="en-US" baseline="0" dirty="0" err="1"/>
              <a:t>spammable</a:t>
            </a:r>
            <a:r>
              <a:rPr lang="en-US" baseline="0" dirty="0"/>
              <a:t>. Malicious users could create spam pages that point to web pages and try to relate it to contents that serve their interests (e.g., higher the quality of preferred pages by adding links, lower the quality of the undesired page by attaching negative anchor text). That this is. Real phenomenon can be inferred from statistics on the in-degree distribution of Web pages that has been produced.</a:t>
            </a:r>
          </a:p>
          <a:p>
            <a:endParaRPr lang="en-US" baseline="0" dirty="0"/>
          </a:p>
          <a:p>
            <a:r>
              <a:rPr lang="en-US" baseline="0" dirty="0"/>
              <a:t>The figure shows a standard log-log representation of the in-degree vs. the frequency of pages. Normally this relationship should follow a power-law, which shows in a log-log representation as a linear relationship. In real Web data, we see that this power law is violated, and that certain levels of in-degrees are over-represented. This can be attributed to link spamming, which does create moderate numbers of additional links on Web pages.</a:t>
            </a:r>
          </a:p>
          <a:p>
            <a:endParaRPr lang="en-US" baseline="0" dirty="0"/>
          </a:p>
          <a:p>
            <a:r>
              <a:rPr lang="en-US" baseline="0" dirty="0"/>
              <a:t>This is of course only one example of spamming techniques, and Web search engines are in a continuous “battle” against this and other forms of spam.</a:t>
            </a:r>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711536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fight link spamming, when considering anchor text, the text from pages with poor reputation can be given lower weight. We will later introduce methods of how to rank pages based in the hyperlink graph, which is one method to evaluate the reputation of a page.</a:t>
            </a:r>
          </a:p>
          <a:p>
            <a:endParaRPr lang="en-US" baseline="0" dirty="0"/>
          </a:p>
          <a:p>
            <a:r>
              <a:rPr lang="en-US" baseline="0" dirty="0"/>
              <a:t>In order to avoid self-promotion, another method to fight link spamming is to give lower weights to links within the same site (nepotism = promoting your own family members).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178232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links</a:t>
            </a:r>
            <a:r>
              <a:rPr lang="en-US" baseline="0" dirty="0"/>
              <a:t> in order to evaluate the quality of information sources has a long tradition, specifically in science. The discipline of </a:t>
            </a:r>
            <a:r>
              <a:rPr lang="en-US" baseline="0" dirty="0" err="1"/>
              <a:t>bibliometry</a:t>
            </a:r>
            <a:r>
              <a:rPr lang="en-US" baseline="0" dirty="0"/>
              <a:t> is fully devoted to the problem of evaluating the quality of research through citation analysis. Different ideas can be exploited to that end:</a:t>
            </a:r>
          </a:p>
          <a:p>
            <a:pPr marL="171450" indent="-171450">
              <a:buFontTx/>
              <a:buChar char="-"/>
            </a:pPr>
            <a:r>
              <a:rPr lang="en-US" baseline="0" dirty="0"/>
              <a:t>The frequency of citations to a paper, indicating how popular or visible it is</a:t>
            </a:r>
          </a:p>
          <a:p>
            <a:pPr marL="171450" indent="-171450">
              <a:buFontTx/>
              <a:buChar char="-"/>
            </a:pPr>
            <a:r>
              <a:rPr lang="en-US" baseline="0" dirty="0"/>
              <a:t>Co-citation analysis in order to identify researchers working in related disciplines</a:t>
            </a:r>
          </a:p>
          <a:p>
            <a:pPr marL="171450" indent="-171450">
              <a:buFontTx/>
              <a:buChar char="-"/>
            </a:pPr>
            <a:r>
              <a:rPr lang="en-US" baseline="0" dirty="0"/>
              <a:t>Analysis of the authority of sources of scientific publications, e.g., journals, publishers, conferences. This measure can then in turn be used to weight the relevance of publications.</a:t>
            </a:r>
          </a:p>
          <a:p>
            <a:pPr marL="0" indent="0">
              <a:buFontTx/>
              <a:buNone/>
            </a:pPr>
            <a:r>
              <a:rPr lang="en-US" baseline="0" dirty="0"/>
              <a:t>All these ideas can also be exploited for any other document collections that have references, in particular, for Web document collections with hyperlinks.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365140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18C089F-4B50-46ED-897D-B334F0509284}" type="slidenum">
              <a:rPr lang="en-US" smtClean="0"/>
              <a:pPr/>
              <a:t>8</a:t>
            </a:fld>
            <a:endParaRPr lang="en-US"/>
          </a:p>
        </p:txBody>
      </p:sp>
      <p:sp>
        <p:nvSpPr>
          <p:cNvPr id="56323" name="Rectangle 2"/>
          <p:cNvSpPr>
            <a:spLocks noGrp="1" noRot="1" noChangeAspect="1" noChangeArrowheads="1" noTextEdit="1"/>
          </p:cNvSpPr>
          <p:nvPr>
            <p:ph type="sldImg"/>
          </p:nvPr>
        </p:nvSpPr>
        <p:spPr>
          <a:xfrm>
            <a:off x="992188" y="766763"/>
            <a:ext cx="5119687" cy="3838575"/>
          </a:xfrm>
          <a:ln/>
        </p:spPr>
      </p:sp>
      <p:sp>
        <p:nvSpPr>
          <p:cNvPr id="56324" name="Rectangle 3"/>
          <p:cNvSpPr>
            <a:spLocks noGrp="1" noChangeArrowheads="1"/>
          </p:cNvSpPr>
          <p:nvPr>
            <p:ph type="body" idx="1"/>
          </p:nvPr>
        </p:nvSpPr>
        <p:spPr>
          <a:noFill/>
          <a:ln/>
        </p:spPr>
        <p:txBody>
          <a:bodyPr/>
          <a:lstStyle/>
          <a:p>
            <a:r>
              <a:rPr lang="en-US" dirty="0"/>
              <a:t>When retrieving documents from the Web, the link structure bears important information on the relevance of documents. A document that is referred more often by other documents through hyperlinks, is likely to be of higher interest and therefore relevance. Therefore, a possibility to rank documents is considering the number of incoming links. Considering the number of incoming links allows to distinguish documents that otherwise would be ranked similarly when relying on text-based relevance ranking.</a:t>
            </a:r>
          </a:p>
          <a:p>
            <a:endParaRPr lang="en-US" dirty="0"/>
          </a:p>
          <a:p>
            <a:r>
              <a:rPr lang="en-US" dirty="0"/>
              <a:t>However, when doing this, also the importance of the link sources can be different. Therefore, not only counting then number of incoming links, but also weighing the links by the relevance of documents that contain these links can help to better assess the quality of a document. The same reasoning of course again applies then for evaluating the relevance of documents pointing to the source of the link and so forth. </a:t>
            </a:r>
          </a:p>
          <a:p>
            <a:endParaRPr lang="en-US" dirty="0"/>
          </a:p>
          <a:p>
            <a:r>
              <a:rPr lang="en-US" dirty="0"/>
              <a:t>Different to scientific publishing, in the Web references are not reliable and therefore simple link counting might not be appropriate. Since 1998 when search engines started to consider links for ranking the phenomenon of link spamming started. Link farms are groups of websites that are heavily linked to one another to boost their ranking.</a:t>
            </a:r>
          </a:p>
          <a:p>
            <a:endParaRPr lang="en-US" dirty="0"/>
          </a:p>
        </p:txBody>
      </p:sp>
    </p:spTree>
    <p:extLst>
      <p:ext uri="{BB962C8B-B14F-4D97-AF65-F5344CB8AC3E}">
        <p14:creationId xmlns:p14="http://schemas.microsoft.com/office/powerpoint/2010/main" val="1579927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 now an approach for link-based scoring that considers not only the absolute count of links, but also the quality of the link source. The basic idea is to consider a random walker that visits Web pages following the hyperlinks. At each page the random walker would select randomly among the hyperlinks of the page with uniform probability and move to the next page. When the random walker runs for a long time, it will visit every page with a given probability, which we can consider as a score for ranking the page. This score can be used to control the impact of the outgoing links of a page on the ranking of other pages.</a:t>
            </a:r>
          </a:p>
          <a:p>
            <a:endParaRPr lang="en-US" baseline="0" dirty="0"/>
          </a:p>
          <a:p>
            <a:r>
              <a:rPr lang="en-US" baseline="0" dirty="0"/>
              <a:t>One of the consequences of this model would be that pages that have few in-links, would be relatively infrequently visited. Since link farms and spam pages usually have not many links pointing to them, the expectation is that this approach could reduce their impact on ranking.</a:t>
            </a:r>
          </a:p>
          <a:p>
            <a:endParaRPr lang="en-US" baseline="0" dirty="0"/>
          </a:p>
          <a:p>
            <a:r>
              <a:rPr lang="en-US" baseline="0" dirty="0"/>
              <a:t>On the other hand, popular pages with many incoming links will have a higher impact on ranking, as they have a higher score.</a:t>
            </a: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0631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©2024, Karl Aberer, EPFL-IC, Laboratoire de systèmes d'informations répartis </a:t>
            </a:r>
            <a:endParaRPr lang="en-GB" dirty="0"/>
          </a:p>
        </p:txBody>
      </p:sp>
      <p:sp>
        <p:nvSpPr>
          <p:cNvPr id="5127" name="Rectangle 7"/>
          <p:cNvSpPr>
            <a:spLocks noChangeArrowheads="1"/>
          </p:cNvSpPr>
          <p:nvPr userDrawn="1"/>
        </p:nvSpPr>
        <p:spPr bwMode="auto">
          <a:xfrm>
            <a:off x="5821536" y="6477000"/>
            <a:ext cx="2663652"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Link-based Ranking -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3.png"/><Relationship Id="rId5" Type="http://schemas.openxmlformats.org/officeDocument/2006/relationships/tags" Target="../tags/tag7.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3.2 Link-Based Ranking</a:t>
            </a:r>
          </a:p>
        </p:txBody>
      </p:sp>
      <p:sp>
        <p:nvSpPr>
          <p:cNvPr id="6" name="Text Placeholder 5"/>
          <p:cNvSpPr>
            <a:spLocks noGrp="1"/>
          </p:cNvSpPr>
          <p:nvPr>
            <p:ph type="body" idx="1"/>
          </p:nvPr>
        </p:nvSpPr>
        <p:spPr/>
        <p:txBody>
          <a:bodyPr/>
          <a:lstStyle/>
          <a:p>
            <a:r>
              <a:rPr lang="en-US"/>
              <a:t> </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3027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3077" name="Rectangle 3"/>
          <p:cNvSpPr>
            <a:spLocks noGrp="1" noChangeArrowheads="1"/>
          </p:cNvSpPr>
          <p:nvPr>
            <p:ph type="title"/>
          </p:nvPr>
        </p:nvSpPr>
        <p:spPr>
          <a:noFill/>
        </p:spPr>
        <p:txBody>
          <a:bodyPr lIns="92075" tIns="46038" rIns="92075" bIns="46038"/>
          <a:lstStyle/>
          <a:p>
            <a:pPr eaLnBrk="1" hangingPunct="1"/>
            <a:r>
              <a:rPr lang="en-US"/>
              <a:t>Random Walker Model</a:t>
            </a:r>
          </a:p>
        </p:txBody>
      </p:sp>
      <p:sp>
        <p:nvSpPr>
          <p:cNvPr id="3078" name="Rectangle 4"/>
          <p:cNvSpPr>
            <a:spLocks noGrp="1" noChangeArrowheads="1"/>
          </p:cNvSpPr>
          <p:nvPr>
            <p:ph type="body" idx="1"/>
          </p:nvPr>
        </p:nvSpPr>
        <p:spPr>
          <a:xfrm>
            <a:off x="208313" y="4566485"/>
            <a:ext cx="8748588" cy="2133600"/>
          </a:xfrm>
          <a:noFill/>
        </p:spPr>
        <p:txBody>
          <a:bodyPr lIns="92075" tIns="46038" rIns="92075" bIns="46038"/>
          <a:lstStyle/>
          <a:p>
            <a:pPr eaLnBrk="1" hangingPunct="1"/>
            <a:r>
              <a:rPr lang="en-US" sz="2800" dirty="0"/>
              <a:t>Result</a:t>
            </a:r>
          </a:p>
          <a:p>
            <a:pPr lvl="1">
              <a:buFont typeface="Arial" charset="0"/>
              <a:buChar char="–"/>
            </a:pPr>
            <a:r>
              <a:rPr lang="en-US" sz="2400" dirty="0">
                <a:latin typeface="Calibri" charset="0"/>
                <a:ea typeface="MS PGothic" charset="0"/>
              </a:rPr>
              <a:t>If a random walker visits a page more often it is more relevant</a:t>
            </a:r>
          </a:p>
          <a:p>
            <a:pPr lvl="1">
              <a:buFont typeface="Arial" charset="0"/>
              <a:buChar char="–"/>
            </a:pPr>
            <a:r>
              <a:rPr lang="en-US" sz="2400" dirty="0">
                <a:latin typeface="Calibri" charset="0"/>
                <a:ea typeface="MS PGothic" charset="0"/>
              </a:rPr>
              <a:t>takes into account the number of referrals AND the relevance of referrals</a:t>
            </a:r>
          </a:p>
          <a:p>
            <a:pPr eaLnBrk="1" hangingPunct="1"/>
            <a:endParaRPr lang="en-US" sz="2800" i="1" baseline="-25000" dirty="0"/>
          </a:p>
        </p:txBody>
      </p:sp>
      <p:graphicFrame>
        <p:nvGraphicFramePr>
          <p:cNvPr id="3074" name="Object 5"/>
          <p:cNvGraphicFramePr>
            <a:graphicFrameLocks/>
          </p:cNvGraphicFramePr>
          <p:nvPr>
            <p:extLst>
              <p:ext uri="{D42A27DB-BD31-4B8C-83A1-F6EECF244321}">
                <p14:modId xmlns:p14="http://schemas.microsoft.com/office/powerpoint/2010/main" val="311237150"/>
              </p:ext>
            </p:extLst>
          </p:nvPr>
        </p:nvGraphicFramePr>
        <p:xfrm>
          <a:off x="4536250" y="1445321"/>
          <a:ext cx="2808287" cy="915987"/>
        </p:xfrm>
        <a:graphic>
          <a:graphicData uri="http://schemas.openxmlformats.org/presentationml/2006/ole">
            <mc:AlternateContent xmlns:mc="http://schemas.openxmlformats.org/markup-compatibility/2006">
              <mc:Choice xmlns:v="urn:schemas-microsoft-com:vml" Requires="v">
                <p:oleObj name="Equation" r:id="rId3" imgW="1358647" imgH="482278" progId="Equation.3">
                  <p:embed/>
                </p:oleObj>
              </mc:Choice>
              <mc:Fallback>
                <p:oleObj name="Equation" r:id="rId3" imgW="1358647" imgH="482278"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6250" y="1445321"/>
                        <a:ext cx="2808287"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079" name="Oval 6"/>
          <p:cNvSpPr>
            <a:spLocks noChangeArrowheads="1"/>
          </p:cNvSpPr>
          <p:nvPr/>
        </p:nvSpPr>
        <p:spPr bwMode="auto">
          <a:xfrm>
            <a:off x="3261297" y="2733110"/>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0" name="Oval 7"/>
          <p:cNvSpPr>
            <a:spLocks noChangeArrowheads="1"/>
          </p:cNvSpPr>
          <p:nvPr/>
        </p:nvSpPr>
        <p:spPr bwMode="auto">
          <a:xfrm>
            <a:off x="872109" y="2758510"/>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1" name="Oval 8"/>
          <p:cNvSpPr>
            <a:spLocks noChangeArrowheads="1"/>
          </p:cNvSpPr>
          <p:nvPr/>
        </p:nvSpPr>
        <p:spPr bwMode="auto">
          <a:xfrm>
            <a:off x="1592833" y="2037785"/>
            <a:ext cx="301625" cy="301625"/>
          </a:xfrm>
          <a:prstGeom prst="ellipse">
            <a:avLst/>
          </a:prstGeom>
          <a:solidFill>
            <a:schemeClr val="tx1"/>
          </a:solidFill>
          <a:ln w="127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sp>
        <p:nvSpPr>
          <p:cNvPr id="3082" name="Oval 9"/>
          <p:cNvSpPr>
            <a:spLocks noChangeArrowheads="1"/>
          </p:cNvSpPr>
          <p:nvPr/>
        </p:nvSpPr>
        <p:spPr bwMode="auto">
          <a:xfrm>
            <a:off x="2096072" y="3695135"/>
            <a:ext cx="301625" cy="301625"/>
          </a:xfrm>
          <a:prstGeom prst="ellipse">
            <a:avLst/>
          </a:prstGeom>
          <a:noFill/>
          <a:ln w="38100">
            <a:solidFill>
              <a:schemeClr val="tx1"/>
            </a:solidFill>
            <a:round/>
            <a:headEnd/>
            <a:tailEnd/>
          </a:ln>
        </p:spPr>
        <p:txBody>
          <a:bodyPr wrap="none" anchor="ctr"/>
          <a:lstStyle/>
          <a:p>
            <a:endParaRPr lang="fr-FR" sz="1800">
              <a:latin typeface="Calibri" panose="020F0502020204030204" pitchFamily="34" charset="0"/>
              <a:cs typeface="Calibri" panose="020F0502020204030204" pitchFamily="34" charset="0"/>
            </a:endParaRPr>
          </a:p>
        </p:txBody>
      </p:sp>
      <p:cxnSp>
        <p:nvCxnSpPr>
          <p:cNvPr id="3083" name="AutoShape 10"/>
          <p:cNvCxnSpPr>
            <a:cxnSpLocks noChangeShapeType="1"/>
            <a:stCxn id="3080" idx="5"/>
            <a:endCxn id="3082" idx="1"/>
          </p:cNvCxnSpPr>
          <p:nvPr/>
        </p:nvCxnSpPr>
        <p:spPr bwMode="auto">
          <a:xfrm>
            <a:off x="1129562" y="3015963"/>
            <a:ext cx="1010682" cy="723344"/>
          </a:xfrm>
          <a:prstGeom prst="straightConnector1">
            <a:avLst/>
          </a:prstGeom>
          <a:noFill/>
          <a:ln w="9525">
            <a:solidFill>
              <a:schemeClr val="tx1"/>
            </a:solidFill>
            <a:round/>
            <a:headEnd/>
            <a:tailEnd type="triangle" w="med" len="med"/>
          </a:ln>
        </p:spPr>
      </p:cxnSp>
      <p:cxnSp>
        <p:nvCxnSpPr>
          <p:cNvPr id="3084" name="AutoShape 11"/>
          <p:cNvCxnSpPr>
            <a:cxnSpLocks noChangeShapeType="1"/>
            <a:stCxn id="3081" idx="4"/>
            <a:endCxn id="3082" idx="0"/>
          </p:cNvCxnSpPr>
          <p:nvPr/>
        </p:nvCxnSpPr>
        <p:spPr bwMode="auto">
          <a:xfrm>
            <a:off x="1743646" y="2339410"/>
            <a:ext cx="503239" cy="1355725"/>
          </a:xfrm>
          <a:prstGeom prst="straightConnector1">
            <a:avLst/>
          </a:prstGeom>
          <a:noFill/>
          <a:ln w="9525">
            <a:solidFill>
              <a:schemeClr val="tx1"/>
            </a:solidFill>
            <a:round/>
            <a:headEnd/>
            <a:tailEnd type="triangle" w="med" len="med"/>
          </a:ln>
        </p:spPr>
      </p:cxnSp>
      <p:cxnSp>
        <p:nvCxnSpPr>
          <p:cNvPr id="3085" name="AutoShape 12"/>
          <p:cNvCxnSpPr>
            <a:cxnSpLocks noChangeShapeType="1"/>
            <a:stCxn id="3079" idx="3"/>
            <a:endCxn id="3082" idx="7"/>
          </p:cNvCxnSpPr>
          <p:nvPr/>
        </p:nvCxnSpPr>
        <p:spPr bwMode="auto">
          <a:xfrm flipH="1">
            <a:off x="2353525" y="2990563"/>
            <a:ext cx="951944" cy="748744"/>
          </a:xfrm>
          <a:prstGeom prst="straightConnector1">
            <a:avLst/>
          </a:prstGeom>
          <a:noFill/>
          <a:ln w="9525">
            <a:solidFill>
              <a:schemeClr val="tx1"/>
            </a:solidFill>
            <a:round/>
            <a:headEnd/>
            <a:tailEnd type="triangle" w="med" len="med"/>
          </a:ln>
        </p:spPr>
      </p:cxnSp>
      <p:sp>
        <p:nvSpPr>
          <p:cNvPr id="3086" name="Rectangle 13"/>
          <p:cNvSpPr>
            <a:spLocks noChangeArrowheads="1"/>
          </p:cNvSpPr>
          <p:nvPr/>
        </p:nvSpPr>
        <p:spPr bwMode="auto">
          <a:xfrm>
            <a:off x="402721" y="2477521"/>
            <a:ext cx="386324"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1</a:t>
            </a:r>
          </a:p>
        </p:txBody>
      </p:sp>
      <p:sp>
        <p:nvSpPr>
          <p:cNvPr id="3087" name="Rectangle 14"/>
          <p:cNvSpPr>
            <a:spLocks noChangeArrowheads="1"/>
          </p:cNvSpPr>
          <p:nvPr/>
        </p:nvSpPr>
        <p:spPr bwMode="auto">
          <a:xfrm>
            <a:off x="1544321" y="1653610"/>
            <a:ext cx="347852"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j</a:t>
            </a:r>
          </a:p>
        </p:txBody>
      </p:sp>
      <p:sp>
        <p:nvSpPr>
          <p:cNvPr id="3088" name="Rectangle 15"/>
          <p:cNvSpPr>
            <a:spLocks noChangeArrowheads="1"/>
          </p:cNvSpPr>
          <p:nvPr/>
        </p:nvSpPr>
        <p:spPr bwMode="auto">
          <a:xfrm>
            <a:off x="3487919" y="2445771"/>
            <a:ext cx="408766"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N</a:t>
            </a:r>
          </a:p>
        </p:txBody>
      </p:sp>
      <p:cxnSp>
        <p:nvCxnSpPr>
          <p:cNvPr id="3089" name="AutoShape 16"/>
          <p:cNvCxnSpPr>
            <a:cxnSpLocks noChangeShapeType="1"/>
            <a:stCxn id="3081" idx="4"/>
          </p:cNvCxnSpPr>
          <p:nvPr/>
        </p:nvCxnSpPr>
        <p:spPr bwMode="auto">
          <a:xfrm>
            <a:off x="1743646" y="2339408"/>
            <a:ext cx="582612" cy="827088"/>
          </a:xfrm>
          <a:prstGeom prst="straightConnector1">
            <a:avLst/>
          </a:prstGeom>
          <a:noFill/>
          <a:ln w="9525">
            <a:solidFill>
              <a:schemeClr val="tx1"/>
            </a:solidFill>
            <a:round/>
            <a:headEnd/>
            <a:tailEnd type="triangle" w="med" len="med"/>
          </a:ln>
        </p:spPr>
      </p:cxnSp>
      <p:cxnSp>
        <p:nvCxnSpPr>
          <p:cNvPr id="3090" name="AutoShape 17"/>
          <p:cNvCxnSpPr>
            <a:cxnSpLocks noChangeShapeType="1"/>
            <a:stCxn id="3081" idx="4"/>
          </p:cNvCxnSpPr>
          <p:nvPr/>
        </p:nvCxnSpPr>
        <p:spPr bwMode="auto">
          <a:xfrm>
            <a:off x="1743646" y="2339409"/>
            <a:ext cx="798512" cy="682625"/>
          </a:xfrm>
          <a:prstGeom prst="straightConnector1">
            <a:avLst/>
          </a:prstGeom>
          <a:noFill/>
          <a:ln w="9525">
            <a:solidFill>
              <a:schemeClr val="tx1"/>
            </a:solidFill>
            <a:round/>
            <a:headEnd/>
            <a:tailEnd type="triangle" w="med" len="med"/>
          </a:ln>
        </p:spPr>
      </p:cxnSp>
      <p:cxnSp>
        <p:nvCxnSpPr>
          <p:cNvPr id="3091" name="AutoShape 18"/>
          <p:cNvCxnSpPr>
            <a:cxnSpLocks noChangeShapeType="1"/>
            <a:stCxn id="3081" idx="4"/>
          </p:cNvCxnSpPr>
          <p:nvPr/>
        </p:nvCxnSpPr>
        <p:spPr bwMode="auto">
          <a:xfrm>
            <a:off x="1743646" y="2339410"/>
            <a:ext cx="1014412" cy="466725"/>
          </a:xfrm>
          <a:prstGeom prst="straightConnector1">
            <a:avLst/>
          </a:prstGeom>
          <a:noFill/>
          <a:ln w="9525">
            <a:solidFill>
              <a:schemeClr val="tx1"/>
            </a:solidFill>
            <a:round/>
            <a:headEnd/>
            <a:tailEnd type="triangle" w="med" len="med"/>
          </a:ln>
        </p:spPr>
      </p:cxnSp>
      <p:sp>
        <p:nvSpPr>
          <p:cNvPr id="3092" name="Rectangle 19"/>
          <p:cNvSpPr>
            <a:spLocks noChangeArrowheads="1"/>
          </p:cNvSpPr>
          <p:nvPr/>
        </p:nvSpPr>
        <p:spPr bwMode="auto">
          <a:xfrm>
            <a:off x="2194349" y="2158435"/>
            <a:ext cx="654346" cy="369332"/>
          </a:xfrm>
          <a:prstGeom prst="rect">
            <a:avLst/>
          </a:prstGeom>
          <a:noFill/>
          <a:ln w="9525" algn="ctr">
            <a:noFill/>
            <a:miter lim="800000"/>
            <a:headEnd/>
            <a:tailEnd/>
          </a:ln>
        </p:spPr>
        <p:txBody>
          <a:bodyPr wrap="none">
            <a:spAutoFit/>
          </a:bodyPr>
          <a:lstStyle/>
          <a:p>
            <a:r>
              <a:rPr lang="en-US" sz="1800" i="1">
                <a:latin typeface="Calibri" panose="020F0502020204030204" pitchFamily="34" charset="0"/>
                <a:cs typeface="Calibri" panose="020F0502020204030204" pitchFamily="34" charset="0"/>
              </a:rPr>
              <a:t>C(p</a:t>
            </a:r>
            <a:r>
              <a:rPr lang="en-US" sz="1800" i="1" baseline="-25000">
                <a:latin typeface="Calibri" panose="020F0502020204030204" pitchFamily="34" charset="0"/>
                <a:cs typeface="Calibri" panose="020F0502020204030204" pitchFamily="34" charset="0"/>
              </a:rPr>
              <a:t>j</a:t>
            </a:r>
            <a:r>
              <a:rPr lang="en-US" sz="1800" i="1">
                <a:latin typeface="Calibri" panose="020F0502020204030204" pitchFamily="34" charset="0"/>
                <a:cs typeface="Calibri" panose="020F0502020204030204" pitchFamily="34" charset="0"/>
              </a:rPr>
              <a:t>)</a:t>
            </a:r>
            <a:r>
              <a:rPr lang="en-US" sz="1800">
                <a:latin typeface="Calibri" panose="020F0502020204030204" pitchFamily="34" charset="0"/>
                <a:cs typeface="Calibri" panose="020F0502020204030204" pitchFamily="34" charset="0"/>
              </a:rPr>
              <a:t> </a:t>
            </a:r>
          </a:p>
        </p:txBody>
      </p:sp>
      <p:sp>
        <p:nvSpPr>
          <p:cNvPr id="3093" name="Rectangle 20"/>
          <p:cNvSpPr>
            <a:spLocks noChangeArrowheads="1"/>
          </p:cNvSpPr>
          <p:nvPr/>
        </p:nvSpPr>
        <p:spPr bwMode="auto">
          <a:xfrm>
            <a:off x="2111860" y="4023747"/>
            <a:ext cx="346249" cy="369974"/>
          </a:xfrm>
          <a:prstGeom prst="rect">
            <a:avLst/>
          </a:prstGeom>
          <a:noFill/>
          <a:ln w="9525">
            <a:noFill/>
            <a:miter lim="800000"/>
            <a:headEnd/>
            <a:tailEnd/>
          </a:ln>
        </p:spPr>
        <p:txBody>
          <a:bodyPr wrap="none" lIns="92075" tIns="46038" rIns="92075" bIns="46038">
            <a:spAutoFit/>
          </a:bodyPr>
          <a:lstStyle/>
          <a:p>
            <a:r>
              <a:rPr lang="en-US" sz="1800" b="1" i="1">
                <a:latin typeface="Calibri" panose="020F0502020204030204" pitchFamily="34" charset="0"/>
                <a:cs typeface="Calibri" panose="020F0502020204030204" pitchFamily="34" charset="0"/>
              </a:rPr>
              <a:t>p</a:t>
            </a:r>
            <a:r>
              <a:rPr lang="en-US" sz="1800" b="1" i="1" baseline="-25000">
                <a:latin typeface="Calibri" panose="020F0502020204030204" pitchFamily="34" charset="0"/>
                <a:cs typeface="Calibri" panose="020F0502020204030204" pitchFamily="34" charset="0"/>
              </a:rPr>
              <a:t>i</a:t>
            </a:r>
          </a:p>
        </p:txBody>
      </p:sp>
      <p:sp>
        <p:nvSpPr>
          <p:cNvPr id="2" name="Rectangle 1"/>
          <p:cNvSpPr/>
          <p:nvPr/>
        </p:nvSpPr>
        <p:spPr>
          <a:xfrm>
            <a:off x="4427984" y="2566224"/>
            <a:ext cx="4572000" cy="2062103"/>
          </a:xfrm>
          <a:prstGeom prst="rect">
            <a:avLst/>
          </a:prstGeom>
        </p:spPr>
        <p:txBody>
          <a:bodyPr>
            <a:spAutoFit/>
          </a:bodyPr>
          <a:lstStyle/>
          <a:p>
            <a:pPr algn="l">
              <a:spcBef>
                <a:spcPct val="20000"/>
              </a:spcBef>
            </a:pPr>
            <a:r>
              <a:rPr lang="en-US" sz="2000" i="1" dirty="0">
                <a:latin typeface="Calibri" charset="0"/>
                <a:ea typeface="Calibri" charset="0"/>
                <a:cs typeface="Calibri" charset="0"/>
              </a:rPr>
              <a:t>N</a:t>
            </a:r>
            <a:r>
              <a:rPr lang="en-US" sz="2000" dirty="0">
                <a:latin typeface="Calibri" charset="0"/>
                <a:ea typeface="Calibri" charset="0"/>
                <a:cs typeface="Calibri" charset="0"/>
              </a:rPr>
              <a:t> is the number of Web pages</a:t>
            </a:r>
          </a:p>
          <a:p>
            <a:pPr algn="l">
              <a:spcBef>
                <a:spcPct val="20000"/>
              </a:spcBef>
            </a:pPr>
            <a:r>
              <a:rPr lang="en-US" sz="2000" i="1" dirty="0">
                <a:latin typeface="Calibri" charset="0"/>
                <a:ea typeface="Calibri" charset="0"/>
                <a:cs typeface="Calibri" charset="0"/>
              </a:rPr>
              <a:t>C(p)</a:t>
            </a:r>
            <a:r>
              <a:rPr lang="en-US" sz="2000" dirty="0">
                <a:latin typeface="Calibri" charset="0"/>
                <a:ea typeface="Calibri" charset="0"/>
                <a:cs typeface="Calibri" charset="0"/>
              </a:rPr>
              <a:t> is the number of outgoing links of page </a:t>
            </a:r>
            <a:r>
              <a:rPr lang="en-US" sz="2000" i="1" dirty="0">
                <a:latin typeface="Calibri" charset="0"/>
                <a:ea typeface="Calibri" charset="0"/>
                <a:cs typeface="Calibri" charset="0"/>
              </a:rPr>
              <a:t>p</a:t>
            </a:r>
            <a:r>
              <a:rPr lang="en-US" sz="2000" dirty="0">
                <a:latin typeface="Calibri" charset="0"/>
                <a:ea typeface="Calibri" charset="0"/>
                <a:cs typeface="Calibri" charset="0"/>
              </a:rPr>
              <a:t> </a:t>
            </a:r>
          </a:p>
          <a:p>
            <a:pPr algn="l">
              <a:spcBef>
                <a:spcPct val="20000"/>
              </a:spcBef>
            </a:pPr>
            <a:r>
              <a:rPr lang="en-US" sz="2000" i="1" dirty="0">
                <a:latin typeface="Calibri" charset="0"/>
                <a:ea typeface="Calibri" charset="0"/>
                <a:cs typeface="Calibri" charset="0"/>
              </a:rPr>
              <a:t>P(p</a:t>
            </a:r>
            <a:r>
              <a:rPr lang="en-US" sz="2000" i="1" baseline="-25000" dirty="0">
                <a:latin typeface="Calibri" charset="0"/>
                <a:ea typeface="Calibri" charset="0"/>
                <a:cs typeface="Calibri" charset="0"/>
              </a:rPr>
              <a:t>i</a:t>
            </a:r>
            <a:r>
              <a:rPr lang="en-US" sz="2000" i="1" dirty="0">
                <a:latin typeface="Calibri" charset="0"/>
                <a:ea typeface="Calibri" charset="0"/>
                <a:cs typeface="Calibri" charset="0"/>
              </a:rPr>
              <a:t>)</a:t>
            </a:r>
            <a:r>
              <a:rPr lang="en-US" sz="2000" dirty="0">
                <a:latin typeface="Calibri" charset="0"/>
                <a:ea typeface="Calibri" charset="0"/>
                <a:cs typeface="Calibri" charset="0"/>
              </a:rPr>
              <a:t>  probability to visit page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i</a:t>
            </a:r>
            <a:r>
              <a:rPr lang="en-US" sz="2000" dirty="0">
                <a:latin typeface="Calibri" charset="0"/>
                <a:ea typeface="Calibri" charset="0"/>
                <a:cs typeface="Calibri" charset="0"/>
              </a:rPr>
              <a:t>, where page</a:t>
            </a:r>
            <a:r>
              <a:rPr lang="en-US" sz="2000" i="1" dirty="0">
                <a:latin typeface="Calibri" charset="0"/>
                <a:ea typeface="Calibri" charset="0"/>
                <a:cs typeface="Calibri" charset="0"/>
              </a:rPr>
              <a:t> p</a:t>
            </a:r>
            <a:r>
              <a:rPr lang="en-US" sz="2000" i="1" baseline="-25000" dirty="0">
                <a:latin typeface="Calibri" charset="0"/>
                <a:ea typeface="Calibri" charset="0"/>
                <a:cs typeface="Calibri" charset="0"/>
              </a:rPr>
              <a:t>i</a:t>
            </a:r>
            <a:r>
              <a:rPr lang="en-US" sz="2000" dirty="0">
                <a:latin typeface="Calibri" charset="0"/>
                <a:ea typeface="Calibri" charset="0"/>
                <a:cs typeface="Calibri" charset="0"/>
              </a:rPr>
              <a:t> is pointed to by pages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1</a:t>
            </a:r>
            <a:r>
              <a:rPr lang="en-US" sz="2000" dirty="0">
                <a:latin typeface="Calibri" charset="0"/>
                <a:ea typeface="Calibri" charset="0"/>
                <a:cs typeface="Calibri" charset="0"/>
              </a:rPr>
              <a:t> to </a:t>
            </a:r>
            <a:r>
              <a:rPr lang="en-US" sz="2000" i="1" dirty="0">
                <a:latin typeface="Calibri" charset="0"/>
                <a:ea typeface="Calibri" charset="0"/>
                <a:cs typeface="Calibri" charset="0"/>
              </a:rPr>
              <a:t>p</a:t>
            </a:r>
            <a:r>
              <a:rPr lang="en-US" sz="2000" i="1" baseline="-25000" dirty="0">
                <a:latin typeface="Calibri" charset="0"/>
                <a:ea typeface="Calibri" charset="0"/>
                <a:cs typeface="Calibri" charset="0"/>
              </a:rPr>
              <a:t>N</a:t>
            </a:r>
            <a:r>
              <a:rPr lang="en-US" sz="2000" i="1" dirty="0">
                <a:latin typeface="Calibri" charset="0"/>
                <a:ea typeface="Calibri" charset="0"/>
                <a:cs typeface="Calibri" charset="0"/>
              </a:rPr>
              <a:t>  </a:t>
            </a:r>
            <a:r>
              <a:rPr lang="en-US" sz="2000" b="1" dirty="0">
                <a:latin typeface="Calibri" charset="0"/>
                <a:ea typeface="Calibri" charset="0"/>
                <a:cs typeface="Calibri" charset="0"/>
              </a:rPr>
              <a:t>= relevance</a:t>
            </a:r>
          </a:p>
        </p:txBody>
      </p:sp>
    </p:spTree>
    <p:extLst>
      <p:ext uri="{BB962C8B-B14F-4D97-AF65-F5344CB8AC3E}">
        <p14:creationId xmlns:p14="http://schemas.microsoft.com/office/powerpoint/2010/main" val="81844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4100" name="Rectangle 2"/>
          <p:cNvSpPr>
            <a:spLocks noGrp="1" noChangeArrowheads="1"/>
          </p:cNvSpPr>
          <p:nvPr>
            <p:ph type="title"/>
          </p:nvPr>
        </p:nvSpPr>
        <p:spPr/>
        <p:txBody>
          <a:bodyPr/>
          <a:lstStyle/>
          <a:p>
            <a:pPr eaLnBrk="1" hangingPunct="1"/>
            <a:r>
              <a:rPr lang="en-US"/>
              <a:t>Transition Matrix for Random Walker</a:t>
            </a:r>
          </a:p>
        </p:txBody>
      </p:sp>
      <p:sp>
        <p:nvSpPr>
          <p:cNvPr id="4101" name="Rectangle 3"/>
          <p:cNvSpPr>
            <a:spLocks noGrp="1" noChangeArrowheads="1"/>
          </p:cNvSpPr>
          <p:nvPr>
            <p:ph type="body" idx="1"/>
          </p:nvPr>
        </p:nvSpPr>
        <p:spPr/>
        <p:txBody>
          <a:bodyPr/>
          <a:lstStyle/>
          <a:p>
            <a:pPr eaLnBrk="1" hangingPunct="1"/>
            <a:r>
              <a:rPr lang="en-US" sz="2800" dirty="0"/>
              <a:t>The definition of </a:t>
            </a:r>
            <a:r>
              <a:rPr lang="en-US" sz="2800" i="1" dirty="0"/>
              <a:t>P(p</a:t>
            </a:r>
            <a:r>
              <a:rPr lang="en-US" sz="2800" i="1" baseline="-25000" dirty="0"/>
              <a:t>i</a:t>
            </a:r>
            <a:r>
              <a:rPr lang="en-US" sz="2800" i="1" dirty="0"/>
              <a:t>)</a:t>
            </a:r>
            <a:r>
              <a:rPr lang="en-US" sz="2800" dirty="0"/>
              <a:t> can be reformulated as matrix equation</a:t>
            </a:r>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endParaRPr lang="en-US" sz="2800" dirty="0"/>
          </a:p>
          <a:p>
            <a:pPr eaLnBrk="1" hangingPunct="1"/>
            <a:r>
              <a:rPr lang="en-US" sz="2800" dirty="0"/>
              <a:t>The vector of page relevance values is the Eigenvector of the matrix R for the largest Eigenvalue</a:t>
            </a:r>
          </a:p>
        </p:txBody>
      </p:sp>
      <p:graphicFrame>
        <p:nvGraphicFramePr>
          <p:cNvPr id="4098" name="Object 4"/>
          <p:cNvGraphicFramePr>
            <a:graphicFrameLocks/>
          </p:cNvGraphicFramePr>
          <p:nvPr>
            <p:extLst>
              <p:ext uri="{D42A27DB-BD31-4B8C-83A1-F6EECF244321}">
                <p14:modId xmlns:p14="http://schemas.microsoft.com/office/powerpoint/2010/main" val="1157192590"/>
              </p:ext>
            </p:extLst>
          </p:nvPr>
        </p:nvGraphicFramePr>
        <p:xfrm>
          <a:off x="2411760" y="1988840"/>
          <a:ext cx="3324225" cy="2913062"/>
        </p:xfrm>
        <a:graphic>
          <a:graphicData uri="http://schemas.openxmlformats.org/presentationml/2006/ole">
            <mc:AlternateContent xmlns:mc="http://schemas.openxmlformats.org/markup-compatibility/2006">
              <mc:Choice xmlns:v="urn:schemas-microsoft-com:vml" Requires="v">
                <p:oleObj name="Equation" r:id="rId3" imgW="1676400" imgH="1562100" progId="Equation.3">
                  <p:embed/>
                </p:oleObj>
              </mc:Choice>
              <mc:Fallback>
                <p:oleObj name="Equation" r:id="rId3" imgW="1676400" imgH="1562100" progId="Equation.3">
                  <p:embed/>
                  <p:pic>
                    <p:nvPicPr>
                      <p:cNvPr id="0" name=""/>
                      <p:cNvPicPr>
                        <a:picLocks noChangeArrowheads="1"/>
                      </p:cNvPicPr>
                      <p:nvPr/>
                    </p:nvPicPr>
                    <p:blipFill>
                      <a:blip r:embed="rId4"/>
                      <a:srcRect/>
                      <a:stretch>
                        <a:fillRect/>
                      </a:stretch>
                    </p:blipFill>
                    <p:spPr bwMode="auto">
                      <a:xfrm>
                        <a:off x="2411760" y="1988840"/>
                        <a:ext cx="3324225" cy="2913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45473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15"/>
          <p:cNvGraphicFramePr>
            <a:graphicFrameLocks noChangeAspect="1"/>
          </p:cNvGraphicFramePr>
          <p:nvPr>
            <p:extLst>
              <p:ext uri="{D42A27DB-BD31-4B8C-83A1-F6EECF244321}">
                <p14:modId xmlns:p14="http://schemas.microsoft.com/office/powerpoint/2010/main" val="1834628448"/>
              </p:ext>
            </p:extLst>
          </p:nvPr>
        </p:nvGraphicFramePr>
        <p:xfrm>
          <a:off x="4427985" y="1663700"/>
          <a:ext cx="2281238" cy="1658938"/>
        </p:xfrm>
        <a:graphic>
          <a:graphicData uri="http://schemas.openxmlformats.org/presentationml/2006/ole">
            <mc:AlternateContent xmlns:mc="http://schemas.openxmlformats.org/markup-compatibility/2006">
              <mc:Choice xmlns:v="urn:schemas-microsoft-com:vml" Requires="v">
                <p:oleObj name="Equation" r:id="rId3" imgW="1066800" imgH="774700" progId="Equation.3">
                  <p:embed/>
                </p:oleObj>
              </mc:Choice>
              <mc:Fallback>
                <p:oleObj name="Equation" r:id="rId3" imgW="1066800" imgH="774700" progId="Equation.3">
                  <p:embed/>
                  <p:pic>
                    <p:nvPicPr>
                      <p:cNvPr id="0" name=""/>
                      <p:cNvPicPr>
                        <a:picLocks noChangeAspect="1" noChangeArrowheads="1"/>
                      </p:cNvPicPr>
                      <p:nvPr/>
                    </p:nvPicPr>
                    <p:blipFill>
                      <a:blip r:embed="rId4"/>
                      <a:srcRect/>
                      <a:stretch>
                        <a:fillRect/>
                      </a:stretch>
                    </p:blipFill>
                    <p:spPr bwMode="auto">
                      <a:xfrm>
                        <a:off x="4427985" y="1663700"/>
                        <a:ext cx="2281238" cy="16589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124"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5125" name="Rectangle 2"/>
          <p:cNvSpPr>
            <a:spLocks noGrp="1" noChangeArrowheads="1"/>
          </p:cNvSpPr>
          <p:nvPr>
            <p:ph type="title"/>
          </p:nvPr>
        </p:nvSpPr>
        <p:spPr/>
        <p:txBody>
          <a:bodyPr/>
          <a:lstStyle/>
          <a:p>
            <a:pPr eaLnBrk="1" hangingPunct="1"/>
            <a:r>
              <a:rPr lang="en-US"/>
              <a:t>Example</a:t>
            </a:r>
          </a:p>
        </p:txBody>
      </p:sp>
      <p:sp>
        <p:nvSpPr>
          <p:cNvPr id="5126"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5127" name="AutoShape 4"/>
          <p:cNvCxnSpPr>
            <a:cxnSpLocks noChangeShapeType="1"/>
            <a:stCxn id="5126" idx="4"/>
            <a:endCxn id="5129" idx="1"/>
          </p:cNvCxnSpPr>
          <p:nvPr/>
        </p:nvCxnSpPr>
        <p:spPr bwMode="auto">
          <a:xfrm>
            <a:off x="1050926" y="2074865"/>
            <a:ext cx="828675" cy="966787"/>
          </a:xfrm>
          <a:prstGeom prst="straightConnector1">
            <a:avLst/>
          </a:prstGeom>
          <a:noFill/>
          <a:ln w="9525">
            <a:solidFill>
              <a:schemeClr val="tx1"/>
            </a:solidFill>
            <a:round/>
            <a:headEnd type="triangle" w="med" len="med"/>
            <a:tailEnd/>
          </a:ln>
        </p:spPr>
      </p:cxnSp>
      <p:sp>
        <p:nvSpPr>
          <p:cNvPr id="5128" name="Oval 5"/>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5129" name="Oval 6"/>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5130" name="AutoShape 7"/>
          <p:cNvCxnSpPr>
            <a:cxnSpLocks noChangeShapeType="1"/>
            <a:stCxn id="5126" idx="6"/>
            <a:endCxn id="5128"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5131" name="AutoShape 8"/>
          <p:cNvCxnSpPr>
            <a:cxnSpLocks noChangeShapeType="1"/>
            <a:stCxn id="5129" idx="0"/>
            <a:endCxn id="5126"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5132" name="AutoShape 9"/>
          <p:cNvCxnSpPr>
            <a:cxnSpLocks noChangeShapeType="1"/>
            <a:stCxn id="5128" idx="4"/>
            <a:endCxn id="5129"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5133" name="Rectangle 10"/>
          <p:cNvSpPr>
            <a:spLocks noChangeArrowheads="1"/>
          </p:cNvSpPr>
          <p:nvPr/>
        </p:nvSpPr>
        <p:spPr bwMode="auto">
          <a:xfrm>
            <a:off x="587074" y="1412876"/>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)=2/5</a:t>
            </a:r>
            <a:endParaRPr lang="en-US" sz="1400" i="1" baseline="-25000">
              <a:latin typeface="Calibri" panose="020F0502020204030204" pitchFamily="34" charset="0"/>
              <a:cs typeface="Calibri" panose="020F0502020204030204" pitchFamily="34" charset="0"/>
            </a:endParaRPr>
          </a:p>
        </p:txBody>
      </p:sp>
      <p:sp>
        <p:nvSpPr>
          <p:cNvPr id="5134" name="Rectangle 11"/>
          <p:cNvSpPr>
            <a:spLocks noChangeArrowheads="1"/>
          </p:cNvSpPr>
          <p:nvPr/>
        </p:nvSpPr>
        <p:spPr bwMode="auto">
          <a:xfrm>
            <a:off x="2387298" y="1412876"/>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)=1/5</a:t>
            </a:r>
            <a:endParaRPr lang="en-US" sz="1400" i="1" baseline="-25000">
              <a:latin typeface="Calibri" panose="020F0502020204030204" pitchFamily="34" charset="0"/>
              <a:cs typeface="Calibri" panose="020F0502020204030204" pitchFamily="34" charset="0"/>
            </a:endParaRPr>
          </a:p>
        </p:txBody>
      </p:sp>
      <p:sp>
        <p:nvSpPr>
          <p:cNvPr id="5135" name="Rectangle 12"/>
          <p:cNvSpPr>
            <a:spLocks noChangeArrowheads="1"/>
          </p:cNvSpPr>
          <p:nvPr/>
        </p:nvSpPr>
        <p:spPr bwMode="auto">
          <a:xfrm>
            <a:off x="1555449" y="3284539"/>
            <a:ext cx="883255"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)=2/5</a:t>
            </a:r>
            <a:endParaRPr lang="en-US" sz="1400" i="1" baseline="-25000">
              <a:latin typeface="Calibri" panose="020F0502020204030204" pitchFamily="34" charset="0"/>
              <a:cs typeface="Calibri" panose="020F0502020204030204" pitchFamily="34" charset="0"/>
            </a:endParaRPr>
          </a:p>
        </p:txBody>
      </p:sp>
      <p:sp>
        <p:nvSpPr>
          <p:cNvPr id="5136" name="Rectangle 13"/>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5137" name="Rectangle 14"/>
          <p:cNvSpPr>
            <a:spLocks noChangeArrowheads="1"/>
          </p:cNvSpPr>
          <p:nvPr/>
        </p:nvSpPr>
        <p:spPr bwMode="auto">
          <a:xfrm>
            <a:off x="526722" y="24209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5138" name="Rectangle 15"/>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sp>
        <p:nvSpPr>
          <p:cNvPr id="5139" name="Rectangle 17"/>
          <p:cNvSpPr>
            <a:spLocks noChangeArrowheads="1"/>
          </p:cNvSpPr>
          <p:nvPr/>
        </p:nvSpPr>
        <p:spPr bwMode="auto">
          <a:xfrm>
            <a:off x="5306524" y="3429000"/>
            <a:ext cx="1112228"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 Matrix</a:t>
            </a:r>
          </a:p>
        </p:txBody>
      </p:sp>
      <p:sp>
        <p:nvSpPr>
          <p:cNvPr id="5141" name="Rectangle 19"/>
          <p:cNvSpPr>
            <a:spLocks noChangeArrowheads="1"/>
          </p:cNvSpPr>
          <p:nvPr/>
        </p:nvSpPr>
        <p:spPr bwMode="auto">
          <a:xfrm>
            <a:off x="6863530" y="1844675"/>
            <a:ext cx="104304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to p</a:t>
            </a:r>
            <a:r>
              <a:rPr lang="en-US" sz="1600" baseline="-25000" dirty="0">
                <a:latin typeface="Calibri" charset="0"/>
                <a:ea typeface="Calibri" charset="0"/>
                <a:cs typeface="Calibri" charset="0"/>
              </a:rPr>
              <a:t>1</a:t>
            </a:r>
          </a:p>
        </p:txBody>
      </p:sp>
      <p:sp>
        <p:nvSpPr>
          <p:cNvPr id="5143" name="Rectangle 21"/>
          <p:cNvSpPr>
            <a:spLocks noChangeArrowheads="1"/>
          </p:cNvSpPr>
          <p:nvPr/>
        </p:nvSpPr>
        <p:spPr bwMode="auto">
          <a:xfrm>
            <a:off x="4735083" y="1268413"/>
            <a:ext cx="127086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from p</a:t>
            </a:r>
            <a:r>
              <a:rPr lang="en-US" sz="1600" baseline="-25000" dirty="0">
                <a:latin typeface="Calibri" charset="0"/>
                <a:ea typeface="Calibri" charset="0"/>
                <a:cs typeface="Calibri" charset="0"/>
              </a:rPr>
              <a:t>1</a:t>
            </a:r>
          </a:p>
        </p:txBody>
      </p:sp>
      <p:graphicFrame>
        <p:nvGraphicFramePr>
          <p:cNvPr id="5123" name="Object 22"/>
          <p:cNvGraphicFramePr>
            <a:graphicFrameLocks noChangeAspect="1"/>
          </p:cNvGraphicFramePr>
          <p:nvPr>
            <p:extLst>
              <p:ext uri="{D42A27DB-BD31-4B8C-83A1-F6EECF244321}">
                <p14:modId xmlns:p14="http://schemas.microsoft.com/office/powerpoint/2010/main" val="3498407146"/>
              </p:ext>
            </p:extLst>
          </p:nvPr>
        </p:nvGraphicFramePr>
        <p:xfrm>
          <a:off x="2451100" y="3825875"/>
          <a:ext cx="3803650" cy="1957388"/>
        </p:xfrm>
        <a:graphic>
          <a:graphicData uri="http://schemas.openxmlformats.org/presentationml/2006/ole">
            <mc:AlternateContent xmlns:mc="http://schemas.openxmlformats.org/markup-compatibility/2006">
              <mc:Choice xmlns:v="urn:schemas-microsoft-com:vml" Requires="v">
                <p:oleObj name="Equation" r:id="rId5" imgW="1778000" imgH="914400" progId="Equation.3">
                  <p:embed/>
                </p:oleObj>
              </mc:Choice>
              <mc:Fallback>
                <p:oleObj name="Equation" r:id="rId5" imgW="1778000" imgH="914400" progId="Equation.3">
                  <p:embed/>
                  <p:pic>
                    <p:nvPicPr>
                      <p:cNvPr id="0" name=""/>
                      <p:cNvPicPr>
                        <a:picLocks noChangeAspect="1" noChangeArrowheads="1"/>
                      </p:cNvPicPr>
                      <p:nvPr/>
                    </p:nvPicPr>
                    <p:blipFill>
                      <a:blip r:embed="rId6"/>
                      <a:srcRect/>
                      <a:stretch>
                        <a:fillRect/>
                      </a:stretch>
                    </p:blipFill>
                    <p:spPr bwMode="auto">
                      <a:xfrm>
                        <a:off x="2451100" y="3825875"/>
                        <a:ext cx="3803650" cy="19573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144" name="Rectangle 23"/>
          <p:cNvSpPr>
            <a:spLocks noChangeArrowheads="1"/>
          </p:cNvSpPr>
          <p:nvPr/>
        </p:nvSpPr>
        <p:spPr bwMode="auto">
          <a:xfrm>
            <a:off x="3385243" y="5949952"/>
            <a:ext cx="2483052" cy="462307"/>
          </a:xfrm>
          <a:prstGeom prst="rect">
            <a:avLst/>
          </a:prstGeom>
          <a:noFill/>
          <a:ln w="9525">
            <a:noFill/>
            <a:miter lim="800000"/>
            <a:headEnd/>
            <a:tailEnd/>
          </a:ln>
        </p:spPr>
        <p:txBody>
          <a:bodyPr wrap="none" lIns="92075" tIns="46038" rIns="92075" bIns="46038">
            <a:spAutoFit/>
          </a:bodyPr>
          <a:lstStyle/>
          <a:p>
            <a:r>
              <a:rPr lang="en-US" sz="2400" dirty="0">
                <a:latin typeface="Calibri" charset="0"/>
                <a:ea typeface="Calibri" charset="0"/>
                <a:cs typeface="Calibri" charset="0"/>
              </a:rPr>
              <a:t>Ranking p</a:t>
            </a:r>
            <a:r>
              <a:rPr lang="en-US" sz="2400" baseline="-25000" dirty="0">
                <a:latin typeface="Calibri" charset="0"/>
                <a:ea typeface="Calibri" charset="0"/>
                <a:cs typeface="Calibri" charset="0"/>
              </a:rPr>
              <a:t>1</a:t>
            </a:r>
            <a:r>
              <a:rPr lang="en-US" sz="2400" dirty="0">
                <a:latin typeface="Calibri" charset="0"/>
                <a:ea typeface="Calibri" charset="0"/>
                <a:cs typeface="Calibri" charset="0"/>
              </a:rPr>
              <a:t>, p</a:t>
            </a:r>
            <a:r>
              <a:rPr lang="en-US" sz="2400" baseline="-25000" dirty="0">
                <a:latin typeface="Calibri" charset="0"/>
                <a:ea typeface="Calibri" charset="0"/>
                <a:cs typeface="Calibri" charset="0"/>
              </a:rPr>
              <a:t>3</a:t>
            </a:r>
            <a:r>
              <a:rPr lang="en-US" sz="2400" dirty="0">
                <a:latin typeface="Calibri" charset="0"/>
                <a:ea typeface="Calibri" charset="0"/>
                <a:cs typeface="Calibri" charset="0"/>
              </a:rPr>
              <a:t> &gt; p</a:t>
            </a:r>
            <a:r>
              <a:rPr lang="en-US" sz="2400" baseline="-25000" dirty="0">
                <a:latin typeface="Calibri" charset="0"/>
                <a:ea typeface="Calibri" charset="0"/>
                <a:cs typeface="Calibri" charset="0"/>
              </a:rPr>
              <a:t>2</a:t>
            </a:r>
          </a:p>
        </p:txBody>
      </p:sp>
      <p:sp>
        <p:nvSpPr>
          <p:cNvPr id="2" name="Rectangle 1"/>
          <p:cNvSpPr/>
          <p:nvPr/>
        </p:nvSpPr>
        <p:spPr bwMode="auto">
          <a:xfrm>
            <a:off x="5136556" y="1800419"/>
            <a:ext cx="432048" cy="13855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
        <p:nvSpPr>
          <p:cNvPr id="27" name="Rectangle 26"/>
          <p:cNvSpPr/>
          <p:nvPr/>
        </p:nvSpPr>
        <p:spPr bwMode="auto">
          <a:xfrm>
            <a:off x="5066690" y="1841903"/>
            <a:ext cx="1449526" cy="344739"/>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84782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6149" name="Rectangle 2"/>
          <p:cNvSpPr>
            <a:spLocks noGrp="1" noChangeArrowheads="1"/>
          </p:cNvSpPr>
          <p:nvPr>
            <p:ph type="title"/>
          </p:nvPr>
        </p:nvSpPr>
        <p:spPr/>
        <p:txBody>
          <a:bodyPr/>
          <a:lstStyle/>
          <a:p>
            <a:pPr eaLnBrk="1" hangingPunct="1"/>
            <a:r>
              <a:rPr lang="en-US"/>
              <a:t>Modified Example</a:t>
            </a:r>
          </a:p>
        </p:txBody>
      </p:sp>
      <p:sp>
        <p:nvSpPr>
          <p:cNvPr id="6150"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151" name="Oval 4"/>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152" name="Oval 5"/>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6153" name="AutoShape 6"/>
          <p:cNvCxnSpPr>
            <a:cxnSpLocks noChangeShapeType="1"/>
            <a:stCxn id="6150" idx="6"/>
            <a:endCxn id="6151"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6154" name="AutoShape 7"/>
          <p:cNvCxnSpPr>
            <a:cxnSpLocks noChangeShapeType="1"/>
            <a:stCxn id="6152" idx="0"/>
            <a:endCxn id="6150"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6155" name="AutoShape 8"/>
          <p:cNvCxnSpPr>
            <a:cxnSpLocks noChangeShapeType="1"/>
            <a:stCxn id="6151" idx="4"/>
            <a:endCxn id="6152"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6156" name="Rectangle 9"/>
          <p:cNvSpPr>
            <a:spLocks noChangeArrowheads="1"/>
          </p:cNvSpPr>
          <p:nvPr/>
        </p:nvSpPr>
        <p:spPr bwMode="auto">
          <a:xfrm>
            <a:off x="666431" y="1412876"/>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7" name="Rectangle 10"/>
          <p:cNvSpPr>
            <a:spLocks noChangeArrowheads="1"/>
          </p:cNvSpPr>
          <p:nvPr/>
        </p:nvSpPr>
        <p:spPr bwMode="auto">
          <a:xfrm>
            <a:off x="2466656" y="1412876"/>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8" name="Rectangle 11"/>
          <p:cNvSpPr>
            <a:spLocks noChangeArrowheads="1"/>
          </p:cNvSpPr>
          <p:nvPr/>
        </p:nvSpPr>
        <p:spPr bwMode="auto">
          <a:xfrm>
            <a:off x="1634806" y="3284539"/>
            <a:ext cx="722954"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P(p</a:t>
            </a:r>
            <a:r>
              <a:rPr lang="en-US" sz="1400" i="1" baseline="-25000">
                <a:latin typeface="Calibri" panose="020F0502020204030204" pitchFamily="34" charset="0"/>
                <a:cs typeface="Calibri" panose="020F0502020204030204" pitchFamily="34" charset="0"/>
              </a:rPr>
              <a:t>3</a:t>
            </a:r>
            <a:r>
              <a:rPr lang="en-US" sz="1400" i="1">
                <a:latin typeface="Calibri" panose="020F0502020204030204" pitchFamily="34" charset="0"/>
                <a:cs typeface="Calibri" panose="020F0502020204030204" pitchFamily="34" charset="0"/>
              </a:rPr>
              <a:t>)=0</a:t>
            </a:r>
            <a:endParaRPr lang="en-US" sz="1400" i="1" baseline="-25000">
              <a:latin typeface="Calibri" panose="020F0502020204030204" pitchFamily="34" charset="0"/>
              <a:cs typeface="Calibri" panose="020F0502020204030204" pitchFamily="34" charset="0"/>
            </a:endParaRPr>
          </a:p>
        </p:txBody>
      </p:sp>
      <p:sp>
        <p:nvSpPr>
          <p:cNvPr id="6159" name="Rectangle 12"/>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6160" name="Rectangle 14"/>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graphicFrame>
        <p:nvGraphicFramePr>
          <p:cNvPr id="6146" name="Object 15"/>
          <p:cNvGraphicFramePr>
            <a:graphicFrameLocks noChangeAspect="1"/>
          </p:cNvGraphicFramePr>
          <p:nvPr>
            <p:extLst>
              <p:ext uri="{D42A27DB-BD31-4B8C-83A1-F6EECF244321}">
                <p14:modId xmlns:p14="http://schemas.microsoft.com/office/powerpoint/2010/main" val="2295403506"/>
              </p:ext>
            </p:extLst>
          </p:nvPr>
        </p:nvGraphicFramePr>
        <p:xfrm>
          <a:off x="4427985" y="1698054"/>
          <a:ext cx="2281238" cy="1658938"/>
        </p:xfrm>
        <a:graphic>
          <a:graphicData uri="http://schemas.openxmlformats.org/presentationml/2006/ole">
            <mc:AlternateContent xmlns:mc="http://schemas.openxmlformats.org/markup-compatibility/2006">
              <mc:Choice xmlns:v="urn:schemas-microsoft-com:vml" Requires="v">
                <p:oleObj name="Equation" r:id="rId3" imgW="1066800" imgH="774700" progId="Equation.3">
                  <p:embed/>
                </p:oleObj>
              </mc:Choice>
              <mc:Fallback>
                <p:oleObj name="Equation" r:id="rId3" imgW="1066800" imgH="774700" progId="Equation.3">
                  <p:embed/>
                  <p:pic>
                    <p:nvPicPr>
                      <p:cNvPr id="0" name=""/>
                      <p:cNvPicPr>
                        <a:picLocks noChangeAspect="1" noChangeArrowheads="1"/>
                      </p:cNvPicPr>
                      <p:nvPr/>
                    </p:nvPicPr>
                    <p:blipFill>
                      <a:blip r:embed="rId4"/>
                      <a:srcRect/>
                      <a:stretch>
                        <a:fillRect/>
                      </a:stretch>
                    </p:blipFill>
                    <p:spPr bwMode="auto">
                      <a:xfrm>
                        <a:off x="4427985" y="1698054"/>
                        <a:ext cx="2281238" cy="165893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161" name="Rectangle 16"/>
          <p:cNvSpPr>
            <a:spLocks noChangeArrowheads="1"/>
          </p:cNvSpPr>
          <p:nvPr/>
        </p:nvSpPr>
        <p:spPr bwMode="auto">
          <a:xfrm>
            <a:off x="5306524" y="3429000"/>
            <a:ext cx="1112228"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Link Matrix</a:t>
            </a:r>
          </a:p>
        </p:txBody>
      </p:sp>
      <p:sp>
        <p:nvSpPr>
          <p:cNvPr id="6162" name="Rectangle 17"/>
          <p:cNvSpPr>
            <a:spLocks noChangeArrowheads="1"/>
          </p:cNvSpPr>
          <p:nvPr/>
        </p:nvSpPr>
        <p:spPr bwMode="auto">
          <a:xfrm>
            <a:off x="5042398" y="1906872"/>
            <a:ext cx="1582738" cy="276999"/>
          </a:xfrm>
          <a:prstGeom prst="rect">
            <a:avLst/>
          </a:prstGeom>
          <a:noFill/>
          <a:ln w="9525" algn="ctr">
            <a:solidFill>
              <a:schemeClr val="tx1"/>
            </a:solidFill>
            <a:prstDash val="dash"/>
            <a:miter lim="800000"/>
            <a:headEnd/>
            <a:tailEnd/>
          </a:ln>
        </p:spPr>
        <p:txBody>
          <a:bodyPr anchor="ctr">
            <a:spAutoFit/>
          </a:bodyPr>
          <a:lstStyle/>
          <a:p>
            <a:endParaRPr lang="fr-FR"/>
          </a:p>
        </p:txBody>
      </p:sp>
      <p:sp>
        <p:nvSpPr>
          <p:cNvPr id="6163" name="Rectangle 18"/>
          <p:cNvSpPr>
            <a:spLocks noChangeArrowheads="1"/>
          </p:cNvSpPr>
          <p:nvPr/>
        </p:nvSpPr>
        <p:spPr bwMode="auto">
          <a:xfrm>
            <a:off x="6863530" y="1844675"/>
            <a:ext cx="1043041"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Links to p</a:t>
            </a:r>
            <a:r>
              <a:rPr lang="en-US" sz="1600" baseline="-25000">
                <a:latin typeface="Calibri" charset="0"/>
                <a:ea typeface="Calibri" charset="0"/>
                <a:cs typeface="Calibri" charset="0"/>
              </a:rPr>
              <a:t>1</a:t>
            </a:r>
          </a:p>
        </p:txBody>
      </p:sp>
      <p:sp>
        <p:nvSpPr>
          <p:cNvPr id="6164" name="Rectangle 19"/>
          <p:cNvSpPr>
            <a:spLocks noChangeArrowheads="1"/>
          </p:cNvSpPr>
          <p:nvPr/>
        </p:nvSpPr>
        <p:spPr bwMode="auto">
          <a:xfrm>
            <a:off x="5165845" y="1791094"/>
            <a:ext cx="358775" cy="1384995"/>
          </a:xfrm>
          <a:prstGeom prst="rect">
            <a:avLst/>
          </a:prstGeom>
          <a:noFill/>
          <a:ln w="9525" algn="ctr">
            <a:solidFill>
              <a:schemeClr val="tx1"/>
            </a:solidFill>
            <a:prstDash val="dash"/>
            <a:miter lim="800000"/>
            <a:headEnd/>
            <a:tailEnd/>
          </a:ln>
        </p:spPr>
        <p:txBody>
          <a:bodyPr anchor="ctr">
            <a:spAutoFit/>
          </a:bodyPr>
          <a:lstStyle/>
          <a:p>
            <a:endParaRPr lang="fr-FR" dirty="0"/>
          </a:p>
          <a:p>
            <a:endParaRPr lang="fr-FR" dirty="0"/>
          </a:p>
          <a:p>
            <a:endParaRPr lang="fr-FR" dirty="0"/>
          </a:p>
          <a:p>
            <a:endParaRPr lang="fr-FR" dirty="0"/>
          </a:p>
          <a:p>
            <a:endParaRPr lang="fr-FR" dirty="0"/>
          </a:p>
          <a:p>
            <a:endParaRPr lang="fr-FR" dirty="0"/>
          </a:p>
          <a:p>
            <a:endParaRPr lang="fr-FR" dirty="0"/>
          </a:p>
        </p:txBody>
      </p:sp>
      <p:sp>
        <p:nvSpPr>
          <p:cNvPr id="6165" name="Rectangle 20"/>
          <p:cNvSpPr>
            <a:spLocks noChangeArrowheads="1"/>
          </p:cNvSpPr>
          <p:nvPr/>
        </p:nvSpPr>
        <p:spPr bwMode="auto">
          <a:xfrm>
            <a:off x="4735083" y="1268413"/>
            <a:ext cx="1270861"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Links from p</a:t>
            </a:r>
            <a:r>
              <a:rPr lang="en-US" sz="1600" baseline="-25000" dirty="0">
                <a:latin typeface="Calibri" charset="0"/>
                <a:ea typeface="Calibri" charset="0"/>
                <a:cs typeface="Calibri" charset="0"/>
              </a:rPr>
              <a:t>1</a:t>
            </a:r>
          </a:p>
        </p:txBody>
      </p:sp>
      <p:graphicFrame>
        <p:nvGraphicFramePr>
          <p:cNvPr id="6147" name="Object 21"/>
          <p:cNvGraphicFramePr>
            <a:graphicFrameLocks noChangeAspect="1"/>
          </p:cNvGraphicFramePr>
          <p:nvPr>
            <p:extLst>
              <p:ext uri="{D42A27DB-BD31-4B8C-83A1-F6EECF244321}">
                <p14:modId xmlns:p14="http://schemas.microsoft.com/office/powerpoint/2010/main" val="1978125822"/>
              </p:ext>
            </p:extLst>
          </p:nvPr>
        </p:nvGraphicFramePr>
        <p:xfrm>
          <a:off x="2370139" y="3825875"/>
          <a:ext cx="3965575" cy="1957388"/>
        </p:xfrm>
        <a:graphic>
          <a:graphicData uri="http://schemas.openxmlformats.org/presentationml/2006/ole">
            <mc:AlternateContent xmlns:mc="http://schemas.openxmlformats.org/markup-compatibility/2006">
              <mc:Choice xmlns:v="urn:schemas-microsoft-com:vml" Requires="v">
                <p:oleObj name="Equation" r:id="rId5" imgW="1854200" imgH="914400" progId="Equation.3">
                  <p:embed/>
                </p:oleObj>
              </mc:Choice>
              <mc:Fallback>
                <p:oleObj name="Equation" r:id="rId5" imgW="1854200" imgH="914400" progId="Equation.3">
                  <p:embed/>
                  <p:pic>
                    <p:nvPicPr>
                      <p:cNvPr id="0" name=""/>
                      <p:cNvPicPr>
                        <a:picLocks noChangeAspect="1" noChangeArrowheads="1"/>
                      </p:cNvPicPr>
                      <p:nvPr/>
                    </p:nvPicPr>
                    <p:blipFill>
                      <a:blip r:embed="rId6"/>
                      <a:srcRect/>
                      <a:stretch>
                        <a:fillRect/>
                      </a:stretch>
                    </p:blipFill>
                    <p:spPr bwMode="auto">
                      <a:xfrm>
                        <a:off x="2370139" y="3825875"/>
                        <a:ext cx="3965575" cy="19573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166" name="Rectangle 22"/>
          <p:cNvSpPr>
            <a:spLocks noChangeArrowheads="1"/>
          </p:cNvSpPr>
          <p:nvPr/>
        </p:nvSpPr>
        <p:spPr bwMode="auto">
          <a:xfrm>
            <a:off x="3789194" y="5949952"/>
            <a:ext cx="1676741" cy="462307"/>
          </a:xfrm>
          <a:prstGeom prst="rect">
            <a:avLst/>
          </a:prstGeom>
          <a:noFill/>
          <a:ln w="9525">
            <a:noFill/>
            <a:miter lim="800000"/>
            <a:headEnd/>
            <a:tailEnd/>
          </a:ln>
        </p:spPr>
        <p:txBody>
          <a:bodyPr wrap="none" lIns="92075" tIns="46038" rIns="92075" bIns="46038">
            <a:spAutoFit/>
          </a:bodyPr>
          <a:lstStyle/>
          <a:p>
            <a:r>
              <a:rPr lang="en-US" sz="2400" dirty="0">
                <a:latin typeface="Calibri" charset="0"/>
                <a:ea typeface="Calibri" charset="0"/>
                <a:cs typeface="Calibri" charset="0"/>
              </a:rPr>
              <a:t>No Ranking </a:t>
            </a:r>
            <a:endParaRPr lang="en-US" sz="2400" baseline="-25000" dirty="0">
              <a:latin typeface="Calibri" charset="0"/>
              <a:ea typeface="Calibri" charset="0"/>
              <a:cs typeface="Calibri" charset="0"/>
            </a:endParaRPr>
          </a:p>
        </p:txBody>
      </p:sp>
    </p:spTree>
    <p:extLst>
      <p:ext uri="{BB962C8B-B14F-4D97-AF65-F5344CB8AC3E}">
        <p14:creationId xmlns:p14="http://schemas.microsoft.com/office/powerpoint/2010/main" val="373411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MS PGothic" charset="0"/>
              </a:rPr>
              <a:t>Pure Random Walker Does Not Work</a:t>
            </a:r>
          </a:p>
        </p:txBody>
      </p:sp>
      <p:sp>
        <p:nvSpPr>
          <p:cNvPr id="47106" name="Rectangle 3"/>
          <p:cNvSpPr>
            <a:spLocks noGrp="1" noChangeArrowheads="1"/>
          </p:cNvSpPr>
          <p:nvPr>
            <p:ph type="body" idx="1"/>
          </p:nvPr>
        </p:nvSpPr>
        <p:spPr/>
        <p:txBody>
          <a:bodyPr/>
          <a:lstStyle/>
          <a:p>
            <a:pPr eaLnBrk="1" hangingPunct="1"/>
            <a:r>
              <a:rPr lang="en-US" sz="2800" dirty="0">
                <a:latin typeface="Calibri" charset="0"/>
                <a:ea typeface="MS PGothic" charset="0"/>
              </a:rPr>
              <a:t>The web is full of dead-ends</a:t>
            </a:r>
          </a:p>
          <a:p>
            <a:pPr lvl="1" eaLnBrk="1" hangingPunct="1"/>
            <a:r>
              <a:rPr lang="en-US" sz="2400" dirty="0">
                <a:latin typeface="Calibri" charset="0"/>
                <a:ea typeface="MS PGothic" charset="0"/>
              </a:rPr>
              <a:t>Random walk can get stuck in dead-ends</a:t>
            </a:r>
          </a:p>
          <a:p>
            <a:pPr lvl="1" eaLnBrk="1" hangingPunct="1"/>
            <a:r>
              <a:rPr lang="en-US" sz="2400" dirty="0">
                <a:latin typeface="Calibri" charset="0"/>
                <a:ea typeface="MS PGothic" charset="0"/>
              </a:rPr>
              <a:t>Makes no sense to talk about long-term visit rates</a:t>
            </a:r>
          </a:p>
          <a:p>
            <a:pPr lvl="1" eaLnBrk="1" hangingPunct="1"/>
            <a:endParaRPr lang="en-US" sz="2400" dirty="0">
              <a:latin typeface="Calibri" charset="0"/>
              <a:ea typeface="MS PGothic" charset="0"/>
            </a:endParaRPr>
          </a:p>
          <a:p>
            <a:pPr lvl="1" eaLnBrk="1" hangingPunct="1"/>
            <a:endParaRPr lang="en-US" sz="2400" dirty="0">
              <a:latin typeface="Calibri" charset="0"/>
              <a:ea typeface="MS PGothic" charset="0"/>
            </a:endParaRPr>
          </a:p>
          <a:p>
            <a:pPr eaLnBrk="1" hangingPunct="1"/>
            <a:br>
              <a:rPr lang="en-US" sz="2400" dirty="0">
                <a:latin typeface="Calibri" charset="0"/>
                <a:ea typeface="MS PGothic" charset="0"/>
              </a:rPr>
            </a:br>
            <a:r>
              <a:rPr lang="en-US" sz="2800" b="1" dirty="0">
                <a:latin typeface="Calibri" charset="0"/>
                <a:ea typeface="MS PGothic" charset="0"/>
              </a:rPr>
              <a:t>Teleporting</a:t>
            </a:r>
          </a:p>
          <a:p>
            <a:pPr lvl="1">
              <a:buFont typeface="Arial" charset="0"/>
              <a:buChar char="–"/>
            </a:pPr>
            <a:r>
              <a:rPr lang="en-US" sz="2400" dirty="0">
                <a:latin typeface="Calibri" charset="0"/>
                <a:ea typeface="MS PGothic" charset="0"/>
              </a:rPr>
              <a:t>At a dead end, jump to a random web page</a:t>
            </a:r>
          </a:p>
          <a:p>
            <a:pPr lvl="1">
              <a:buFont typeface="Arial" charset="0"/>
              <a:buChar char="–"/>
            </a:pPr>
            <a:r>
              <a:rPr lang="en-US" sz="2400" dirty="0">
                <a:latin typeface="Calibri" charset="0"/>
                <a:ea typeface="MS PGothic" charset="0"/>
              </a:rPr>
              <a:t>At any non-dead end, jump to a random web page with some probability (e.g. 15%)</a:t>
            </a:r>
          </a:p>
          <a:p>
            <a:pPr lvl="1">
              <a:buFont typeface="Arial" charset="0"/>
              <a:buChar char="–"/>
            </a:pPr>
            <a:r>
              <a:rPr lang="en-US" sz="2400" dirty="0">
                <a:latin typeface="Calibri" charset="0"/>
                <a:ea typeface="MS PGothic" charset="0"/>
              </a:rPr>
              <a:t>Result: Now cannot get stuck locally, there is a long-term rate at which any page is visited</a:t>
            </a:r>
          </a:p>
          <a:p>
            <a:pPr lvl="1" eaLnBrk="1" hangingPunct="1"/>
            <a:endParaRPr lang="en-US" sz="1800" dirty="0">
              <a:latin typeface="Calibri" charset="0"/>
              <a:ea typeface="MS PGothic" charset="0"/>
            </a:endParaRPr>
          </a:p>
        </p:txBody>
      </p:sp>
      <p:sp>
        <p:nvSpPr>
          <p:cNvPr id="47107" name="Oval 4"/>
          <p:cNvSpPr>
            <a:spLocks noChangeArrowheads="1"/>
          </p:cNvSpPr>
          <p:nvPr/>
        </p:nvSpPr>
        <p:spPr bwMode="auto">
          <a:xfrm>
            <a:off x="3779912" y="3010272"/>
            <a:ext cx="914400" cy="914400"/>
          </a:xfrm>
          <a:prstGeom prst="ellipse">
            <a:avLst/>
          </a:prstGeom>
          <a:noFill/>
          <a:ln w="9525">
            <a:solidFill>
              <a:schemeClr val="tx1"/>
            </a:solidFill>
            <a:round/>
            <a:headEnd/>
            <a:tailEnd/>
          </a:ln>
        </p:spPr>
        <p:txBody>
          <a:bodyPr wrap="none" anchor="ctr"/>
          <a:lstStyle/>
          <a:p>
            <a:pPr algn="r"/>
            <a:endParaRPr lang="en-US"/>
          </a:p>
        </p:txBody>
      </p:sp>
      <p:sp>
        <p:nvSpPr>
          <p:cNvPr id="47108" name="Line 5"/>
          <p:cNvSpPr>
            <a:spLocks noChangeShapeType="1"/>
          </p:cNvSpPr>
          <p:nvPr/>
        </p:nvSpPr>
        <p:spPr bwMode="auto">
          <a:xfrm flipV="1">
            <a:off x="2636912" y="3696072"/>
            <a:ext cx="1219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7109" name="Line 6"/>
          <p:cNvSpPr>
            <a:spLocks noChangeShapeType="1"/>
          </p:cNvSpPr>
          <p:nvPr/>
        </p:nvSpPr>
        <p:spPr bwMode="auto">
          <a:xfrm>
            <a:off x="2636912" y="2857872"/>
            <a:ext cx="12192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7110" name="Line 7"/>
          <p:cNvSpPr>
            <a:spLocks noChangeShapeType="1"/>
          </p:cNvSpPr>
          <p:nvPr/>
        </p:nvSpPr>
        <p:spPr bwMode="auto">
          <a:xfrm>
            <a:off x="2484512" y="3467472"/>
            <a:ext cx="1295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7111" name="Line 8"/>
          <p:cNvSpPr>
            <a:spLocks noChangeShapeType="1"/>
          </p:cNvSpPr>
          <p:nvPr/>
        </p:nvSpPr>
        <p:spPr bwMode="auto">
          <a:xfrm>
            <a:off x="4694312" y="3467472"/>
            <a:ext cx="990600" cy="0"/>
          </a:xfrm>
          <a:prstGeom prst="line">
            <a:avLst/>
          </a:prstGeom>
          <a:noFill/>
          <a:ln w="9525">
            <a:solidFill>
              <a:schemeClr val="tx1"/>
            </a:solidFill>
            <a:prstDash val="dash"/>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7112" name="Text Box 9"/>
          <p:cNvSpPr txBox="1">
            <a:spLocks noChangeArrowheads="1"/>
          </p:cNvSpPr>
          <p:nvPr/>
        </p:nvSpPr>
        <p:spPr bwMode="auto">
          <a:xfrm>
            <a:off x="5815880" y="3238872"/>
            <a:ext cx="4540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algn="ctr" eaLnBrk="1" hangingPunct="1"/>
            <a:r>
              <a:rPr lang="en-US">
                <a:latin typeface="Arial" charset="0"/>
              </a:rPr>
              <a:t>??</a:t>
            </a:r>
          </a:p>
        </p:txBody>
      </p:sp>
      <p:sp>
        <p:nvSpPr>
          <p:cNvPr id="47113"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21.2</a:t>
            </a:r>
          </a:p>
        </p:txBody>
      </p:sp>
      <p:sp>
        <p:nvSpPr>
          <p:cNvPr id="2" name="Footer Placeholder 1"/>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9543892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7173" name="Rectangle 2"/>
          <p:cNvSpPr>
            <a:spLocks noGrp="1" noChangeArrowheads="1"/>
          </p:cNvSpPr>
          <p:nvPr>
            <p:ph type="title"/>
          </p:nvPr>
        </p:nvSpPr>
        <p:spPr>
          <a:noFill/>
        </p:spPr>
        <p:txBody>
          <a:bodyPr lIns="92075" tIns="46038" rIns="92075" bIns="46038"/>
          <a:lstStyle/>
          <a:p>
            <a:pPr eaLnBrk="1" hangingPunct="1"/>
            <a:r>
              <a:rPr lang="en-US" sz="3600" b="1" dirty="0"/>
              <a:t>PageRank</a:t>
            </a:r>
          </a:p>
        </p:txBody>
      </p:sp>
      <p:sp>
        <p:nvSpPr>
          <p:cNvPr id="7174" name="Rectangle 3"/>
          <p:cNvSpPr>
            <a:spLocks noGrp="1" noChangeArrowheads="1"/>
          </p:cNvSpPr>
          <p:nvPr>
            <p:ph type="body" idx="1"/>
          </p:nvPr>
        </p:nvSpPr>
        <p:spPr>
          <a:xfrm>
            <a:off x="179388" y="1341438"/>
            <a:ext cx="8694738" cy="2133600"/>
          </a:xfrm>
          <a:noFill/>
        </p:spPr>
        <p:txBody>
          <a:bodyPr lIns="92075" tIns="46038" rIns="92075" bIns="46038"/>
          <a:lstStyle/>
          <a:p>
            <a:pPr eaLnBrk="1" hangingPunct="1"/>
            <a:r>
              <a:rPr lang="en-US" sz="2400" dirty="0"/>
              <a:t>Assumption</a:t>
            </a:r>
          </a:p>
          <a:p>
            <a:pPr lvl="1" eaLnBrk="1" hangingPunct="1">
              <a:buFont typeface="Arial" charset="0"/>
              <a:buChar char="–"/>
            </a:pPr>
            <a:r>
              <a:rPr lang="en-US" sz="2000" dirty="0">
                <a:latin typeface="Calibri" charset="0"/>
                <a:ea typeface="MS PGothic" charset="0"/>
              </a:rPr>
              <a:t>random walker jumps with probability 1-q to an arbitrary node</a:t>
            </a:r>
          </a:p>
          <a:p>
            <a:pPr lvl="1" eaLnBrk="1" hangingPunct="1">
              <a:buFont typeface="Arial" charset="0"/>
              <a:buChar char="–"/>
            </a:pPr>
            <a:r>
              <a:rPr lang="en-US" sz="2000" dirty="0">
                <a:latin typeface="Calibri" charset="0"/>
                <a:ea typeface="MS PGothic" charset="0"/>
              </a:rPr>
              <a:t>thus it can leave dead ends and nodes without incoming links are reached</a:t>
            </a:r>
          </a:p>
          <a:p>
            <a:pPr eaLnBrk="1" hangingPunct="1"/>
            <a:endParaRPr lang="en-US" sz="2400" i="1" baseline="-25000" dirty="0"/>
          </a:p>
        </p:txBody>
      </p:sp>
      <p:graphicFrame>
        <p:nvGraphicFramePr>
          <p:cNvPr id="7170" name="Object 4"/>
          <p:cNvGraphicFramePr>
            <a:graphicFrameLocks/>
          </p:cNvGraphicFramePr>
          <p:nvPr/>
        </p:nvGraphicFramePr>
        <p:xfrm>
          <a:off x="3771901" y="2852740"/>
          <a:ext cx="5095875" cy="915987"/>
        </p:xfrm>
        <a:graphic>
          <a:graphicData uri="http://schemas.openxmlformats.org/presentationml/2006/ole">
            <mc:AlternateContent xmlns:mc="http://schemas.openxmlformats.org/markup-compatibility/2006">
              <mc:Choice xmlns:v="urn:schemas-microsoft-com:vml" Requires="v">
                <p:oleObj name="Equation" r:id="rId3" imgW="2463203" imgH="482278" progId="Equation.DSMT4">
                  <p:embed/>
                </p:oleObj>
              </mc:Choice>
              <mc:Fallback>
                <p:oleObj name="Equation" r:id="rId3" imgW="2463203" imgH="482278"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1" y="2852740"/>
                        <a:ext cx="5095875" cy="915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7175" name="Oval 5"/>
          <p:cNvSpPr>
            <a:spLocks noChangeArrowheads="1"/>
          </p:cNvSpPr>
          <p:nvPr/>
        </p:nvSpPr>
        <p:spPr bwMode="auto">
          <a:xfrm>
            <a:off x="3189289" y="41719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6" name="Oval 6"/>
          <p:cNvSpPr>
            <a:spLocks noChangeArrowheads="1"/>
          </p:cNvSpPr>
          <p:nvPr/>
        </p:nvSpPr>
        <p:spPr bwMode="auto">
          <a:xfrm>
            <a:off x="800101" y="41973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7" name="Oval 7"/>
          <p:cNvSpPr>
            <a:spLocks noChangeArrowheads="1"/>
          </p:cNvSpPr>
          <p:nvPr/>
        </p:nvSpPr>
        <p:spPr bwMode="auto">
          <a:xfrm>
            <a:off x="1520825" y="3476627"/>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178" name="Oval 8"/>
          <p:cNvSpPr>
            <a:spLocks noChangeArrowheads="1"/>
          </p:cNvSpPr>
          <p:nvPr/>
        </p:nvSpPr>
        <p:spPr bwMode="auto">
          <a:xfrm>
            <a:off x="2024064" y="5133977"/>
            <a:ext cx="301625" cy="301625"/>
          </a:xfrm>
          <a:prstGeom prst="ellipse">
            <a:avLst/>
          </a:prstGeom>
          <a:noFill/>
          <a:ln w="381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7179" name="AutoShape 9"/>
          <p:cNvCxnSpPr>
            <a:cxnSpLocks noChangeShapeType="1"/>
            <a:stCxn id="7176" idx="5"/>
          </p:cNvCxnSpPr>
          <p:nvPr/>
        </p:nvCxnSpPr>
        <p:spPr bwMode="auto">
          <a:xfrm>
            <a:off x="1057276" y="4454527"/>
            <a:ext cx="981075" cy="822325"/>
          </a:xfrm>
          <a:prstGeom prst="straightConnector1">
            <a:avLst/>
          </a:prstGeom>
          <a:noFill/>
          <a:ln w="9525">
            <a:solidFill>
              <a:schemeClr val="tx1"/>
            </a:solidFill>
            <a:round/>
            <a:headEnd/>
            <a:tailEnd type="triangle" w="med" len="med"/>
          </a:ln>
        </p:spPr>
      </p:cxnSp>
      <p:cxnSp>
        <p:nvCxnSpPr>
          <p:cNvPr id="7180" name="AutoShape 10"/>
          <p:cNvCxnSpPr>
            <a:cxnSpLocks noChangeShapeType="1"/>
            <a:stCxn id="7177" idx="4"/>
            <a:endCxn id="7178" idx="1"/>
          </p:cNvCxnSpPr>
          <p:nvPr/>
        </p:nvCxnSpPr>
        <p:spPr bwMode="auto">
          <a:xfrm>
            <a:off x="1671639" y="3778252"/>
            <a:ext cx="396875" cy="1381125"/>
          </a:xfrm>
          <a:prstGeom prst="straightConnector1">
            <a:avLst/>
          </a:prstGeom>
          <a:noFill/>
          <a:ln w="9525">
            <a:solidFill>
              <a:schemeClr val="tx1"/>
            </a:solidFill>
            <a:round/>
            <a:headEnd/>
            <a:tailEnd type="triangle" w="med" len="med"/>
          </a:ln>
        </p:spPr>
      </p:cxnSp>
      <p:cxnSp>
        <p:nvCxnSpPr>
          <p:cNvPr id="7181" name="AutoShape 11"/>
          <p:cNvCxnSpPr>
            <a:cxnSpLocks noChangeShapeType="1"/>
            <a:stCxn id="7175" idx="4"/>
            <a:endCxn id="7178" idx="7"/>
          </p:cNvCxnSpPr>
          <p:nvPr/>
        </p:nvCxnSpPr>
        <p:spPr bwMode="auto">
          <a:xfrm flipH="1">
            <a:off x="2281239" y="4473575"/>
            <a:ext cx="1058862" cy="685800"/>
          </a:xfrm>
          <a:prstGeom prst="straightConnector1">
            <a:avLst/>
          </a:prstGeom>
          <a:noFill/>
          <a:ln w="9525">
            <a:solidFill>
              <a:schemeClr val="tx1"/>
            </a:solidFill>
            <a:round/>
            <a:headEnd/>
            <a:tailEnd type="triangle" w="med" len="med"/>
          </a:ln>
        </p:spPr>
      </p:cxnSp>
      <p:sp>
        <p:nvSpPr>
          <p:cNvPr id="7182" name="Rectangle 12"/>
          <p:cNvSpPr>
            <a:spLocks noChangeArrowheads="1"/>
          </p:cNvSpPr>
          <p:nvPr/>
        </p:nvSpPr>
        <p:spPr bwMode="auto">
          <a:xfrm>
            <a:off x="364376" y="3916363"/>
            <a:ext cx="318997"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1</a:t>
            </a:r>
          </a:p>
        </p:txBody>
      </p:sp>
      <p:sp>
        <p:nvSpPr>
          <p:cNvPr id="7183" name="Rectangle 13"/>
          <p:cNvSpPr>
            <a:spLocks noChangeArrowheads="1"/>
          </p:cNvSpPr>
          <p:nvPr/>
        </p:nvSpPr>
        <p:spPr bwMode="auto">
          <a:xfrm>
            <a:off x="1499564" y="3092452"/>
            <a:ext cx="293350"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j</a:t>
            </a:r>
          </a:p>
        </p:txBody>
      </p:sp>
      <p:sp>
        <p:nvSpPr>
          <p:cNvPr id="7184" name="Rectangle 14"/>
          <p:cNvSpPr>
            <a:spLocks noChangeArrowheads="1"/>
          </p:cNvSpPr>
          <p:nvPr/>
        </p:nvSpPr>
        <p:spPr bwMode="auto">
          <a:xfrm>
            <a:off x="3452780" y="3884613"/>
            <a:ext cx="335027"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N</a:t>
            </a:r>
          </a:p>
        </p:txBody>
      </p:sp>
      <p:cxnSp>
        <p:nvCxnSpPr>
          <p:cNvPr id="7185" name="AutoShape 15"/>
          <p:cNvCxnSpPr>
            <a:cxnSpLocks noChangeShapeType="1"/>
            <a:stCxn id="7177" idx="4"/>
          </p:cNvCxnSpPr>
          <p:nvPr/>
        </p:nvCxnSpPr>
        <p:spPr bwMode="auto">
          <a:xfrm>
            <a:off x="1671638" y="3778250"/>
            <a:ext cx="582612" cy="827088"/>
          </a:xfrm>
          <a:prstGeom prst="straightConnector1">
            <a:avLst/>
          </a:prstGeom>
          <a:noFill/>
          <a:ln w="9525">
            <a:solidFill>
              <a:schemeClr val="tx1"/>
            </a:solidFill>
            <a:round/>
            <a:headEnd/>
            <a:tailEnd type="triangle" w="med" len="med"/>
          </a:ln>
        </p:spPr>
      </p:cxnSp>
      <p:cxnSp>
        <p:nvCxnSpPr>
          <p:cNvPr id="7186" name="AutoShape 16"/>
          <p:cNvCxnSpPr>
            <a:cxnSpLocks noChangeShapeType="1"/>
            <a:stCxn id="7177" idx="4"/>
          </p:cNvCxnSpPr>
          <p:nvPr/>
        </p:nvCxnSpPr>
        <p:spPr bwMode="auto">
          <a:xfrm>
            <a:off x="1671638" y="3778251"/>
            <a:ext cx="798512" cy="682625"/>
          </a:xfrm>
          <a:prstGeom prst="straightConnector1">
            <a:avLst/>
          </a:prstGeom>
          <a:noFill/>
          <a:ln w="9525">
            <a:solidFill>
              <a:schemeClr val="tx1"/>
            </a:solidFill>
            <a:round/>
            <a:headEnd/>
            <a:tailEnd type="triangle" w="med" len="med"/>
          </a:ln>
        </p:spPr>
      </p:cxnSp>
      <p:cxnSp>
        <p:nvCxnSpPr>
          <p:cNvPr id="7187" name="AutoShape 17"/>
          <p:cNvCxnSpPr>
            <a:cxnSpLocks noChangeShapeType="1"/>
            <a:stCxn id="7177" idx="4"/>
          </p:cNvCxnSpPr>
          <p:nvPr/>
        </p:nvCxnSpPr>
        <p:spPr bwMode="auto">
          <a:xfrm>
            <a:off x="1671638" y="3778252"/>
            <a:ext cx="1014412" cy="466725"/>
          </a:xfrm>
          <a:prstGeom prst="straightConnector1">
            <a:avLst/>
          </a:prstGeom>
          <a:noFill/>
          <a:ln w="9525">
            <a:solidFill>
              <a:schemeClr val="tx1"/>
            </a:solidFill>
            <a:round/>
            <a:headEnd/>
            <a:tailEnd type="triangle" w="med" len="med"/>
          </a:ln>
        </p:spPr>
      </p:cxnSp>
      <p:sp>
        <p:nvSpPr>
          <p:cNvPr id="7188" name="Rectangle 18"/>
          <p:cNvSpPr>
            <a:spLocks noChangeArrowheads="1"/>
          </p:cNvSpPr>
          <p:nvPr/>
        </p:nvSpPr>
        <p:spPr bwMode="auto">
          <a:xfrm>
            <a:off x="2201689" y="3597277"/>
            <a:ext cx="495649" cy="276999"/>
          </a:xfrm>
          <a:prstGeom prst="rect">
            <a:avLst/>
          </a:prstGeom>
          <a:noFill/>
          <a:ln w="9525" algn="ctr">
            <a:noFill/>
            <a:miter lim="800000"/>
            <a:headEnd/>
            <a:tailEnd/>
          </a:ln>
        </p:spPr>
        <p:txBody>
          <a:bodyPr wrap="none">
            <a:spAutoFit/>
          </a:bodyPr>
          <a:lstStyle/>
          <a:p>
            <a:r>
              <a:rPr lang="en-US" i="1">
                <a:latin typeface="Calibri" panose="020F0502020204030204" pitchFamily="34" charset="0"/>
                <a:cs typeface="Calibri" panose="020F0502020204030204" pitchFamily="34" charset="0"/>
              </a:rPr>
              <a:t>C(p</a:t>
            </a:r>
            <a:r>
              <a:rPr lang="en-US" i="1" baseline="-25000">
                <a:latin typeface="Calibri" panose="020F0502020204030204" pitchFamily="34" charset="0"/>
                <a:cs typeface="Calibri" panose="020F0502020204030204" pitchFamily="34" charset="0"/>
              </a:rPr>
              <a:t>j</a:t>
            </a:r>
            <a:r>
              <a:rPr lang="en-US" i="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p>
        </p:txBody>
      </p:sp>
      <p:sp>
        <p:nvSpPr>
          <p:cNvPr id="7189" name="Rectangle 19"/>
          <p:cNvSpPr>
            <a:spLocks noChangeArrowheads="1"/>
          </p:cNvSpPr>
          <p:nvPr/>
        </p:nvSpPr>
        <p:spPr bwMode="auto">
          <a:xfrm>
            <a:off x="2066301" y="5462589"/>
            <a:ext cx="293350"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p</a:t>
            </a:r>
            <a:r>
              <a:rPr lang="en-US" b="1" i="1" baseline="-25000">
                <a:latin typeface="Calibri" panose="020F0502020204030204" pitchFamily="34" charset="0"/>
                <a:cs typeface="Calibri" panose="020F0502020204030204" pitchFamily="34" charset="0"/>
              </a:rPr>
              <a:t>i</a:t>
            </a:r>
          </a:p>
        </p:txBody>
      </p:sp>
      <p:cxnSp>
        <p:nvCxnSpPr>
          <p:cNvPr id="7190" name="AutoShape 20"/>
          <p:cNvCxnSpPr>
            <a:cxnSpLocks noChangeShapeType="1"/>
          </p:cNvCxnSpPr>
          <p:nvPr/>
        </p:nvCxnSpPr>
        <p:spPr bwMode="auto">
          <a:xfrm rot="10800000">
            <a:off x="2339975" y="5300663"/>
            <a:ext cx="1223963" cy="792162"/>
          </a:xfrm>
          <a:prstGeom prst="curvedConnector3">
            <a:avLst>
              <a:gd name="adj1" fmla="val 49935"/>
            </a:avLst>
          </a:prstGeom>
          <a:noFill/>
          <a:ln w="9525">
            <a:solidFill>
              <a:schemeClr val="tx1"/>
            </a:solidFill>
            <a:round/>
            <a:headEnd/>
            <a:tailEnd type="triangle" w="med" len="med"/>
          </a:ln>
        </p:spPr>
      </p:cxnSp>
      <p:sp>
        <p:nvSpPr>
          <p:cNvPr id="7191" name="Rectangle 21"/>
          <p:cNvSpPr>
            <a:spLocks noChangeArrowheads="1"/>
          </p:cNvSpPr>
          <p:nvPr/>
        </p:nvSpPr>
        <p:spPr bwMode="auto">
          <a:xfrm>
            <a:off x="2931800" y="5229227"/>
            <a:ext cx="392735"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1-q</a:t>
            </a:r>
            <a:endParaRPr lang="en-US" b="1" i="1" baseline="-25000">
              <a:latin typeface="Calibri" panose="020F0502020204030204" pitchFamily="34" charset="0"/>
              <a:cs typeface="Calibri" panose="020F0502020204030204" pitchFamily="34" charset="0"/>
            </a:endParaRPr>
          </a:p>
        </p:txBody>
      </p:sp>
      <p:sp>
        <p:nvSpPr>
          <p:cNvPr id="7192" name="Rectangle 22"/>
          <p:cNvSpPr>
            <a:spLocks noChangeArrowheads="1"/>
          </p:cNvSpPr>
          <p:nvPr/>
        </p:nvSpPr>
        <p:spPr bwMode="auto">
          <a:xfrm>
            <a:off x="2068806" y="4652964"/>
            <a:ext cx="267701"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q</a:t>
            </a:r>
            <a:endParaRPr lang="en-US" b="1" i="1" baseline="-25000">
              <a:latin typeface="Calibri" panose="020F0502020204030204" pitchFamily="34" charset="0"/>
              <a:cs typeface="Calibri" panose="020F0502020204030204" pitchFamily="34" charset="0"/>
            </a:endParaRPr>
          </a:p>
        </p:txBody>
      </p:sp>
      <p:graphicFrame>
        <p:nvGraphicFramePr>
          <p:cNvPr id="7171" name="Object 23"/>
          <p:cNvGraphicFramePr>
            <a:graphicFrameLocks/>
          </p:cNvGraphicFramePr>
          <p:nvPr>
            <p:extLst>
              <p:ext uri="{D42A27DB-BD31-4B8C-83A1-F6EECF244321}">
                <p14:modId xmlns:p14="http://schemas.microsoft.com/office/powerpoint/2010/main" val="3434262475"/>
              </p:ext>
            </p:extLst>
          </p:nvPr>
        </p:nvGraphicFramePr>
        <p:xfrm>
          <a:off x="4200526" y="4051302"/>
          <a:ext cx="4673600" cy="1787525"/>
        </p:xfrm>
        <a:graphic>
          <a:graphicData uri="http://schemas.openxmlformats.org/presentationml/2006/ole">
            <mc:AlternateContent xmlns:mc="http://schemas.openxmlformats.org/markup-compatibility/2006">
              <mc:Choice xmlns:v="urn:schemas-microsoft-com:vml" Requires="v">
                <p:oleObj name="Equation" r:id="rId5" imgW="2413000" imgH="889000" progId="Equation.3">
                  <p:embed/>
                </p:oleObj>
              </mc:Choice>
              <mc:Fallback>
                <p:oleObj name="Equation" r:id="rId5" imgW="2413000" imgH="889000" progId="Equation.3">
                  <p:embed/>
                  <p:pic>
                    <p:nvPicPr>
                      <p:cNvPr id="0" name=""/>
                      <p:cNvPicPr>
                        <a:picLocks noChangeArrowheads="1"/>
                      </p:cNvPicPr>
                      <p:nvPr/>
                    </p:nvPicPr>
                    <p:blipFill>
                      <a:blip r:embed="rId6"/>
                      <a:srcRect/>
                      <a:stretch>
                        <a:fillRect/>
                      </a:stretch>
                    </p:blipFill>
                    <p:spPr bwMode="auto">
                      <a:xfrm>
                        <a:off x="4200526" y="4051302"/>
                        <a:ext cx="4673600" cy="178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cxnSp>
        <p:nvCxnSpPr>
          <p:cNvPr id="7193" name="AutoShape 24"/>
          <p:cNvCxnSpPr>
            <a:cxnSpLocks noChangeShapeType="1"/>
          </p:cNvCxnSpPr>
          <p:nvPr/>
        </p:nvCxnSpPr>
        <p:spPr bwMode="auto">
          <a:xfrm rot="10800000">
            <a:off x="2484439" y="6092827"/>
            <a:ext cx="1008062" cy="144463"/>
          </a:xfrm>
          <a:prstGeom prst="curvedConnector3">
            <a:avLst>
              <a:gd name="adj1" fmla="val 49921"/>
            </a:avLst>
          </a:prstGeom>
          <a:noFill/>
          <a:ln w="9525">
            <a:solidFill>
              <a:schemeClr val="tx1"/>
            </a:solidFill>
            <a:round/>
            <a:headEnd/>
            <a:tailEnd type="triangle" w="med" len="med"/>
          </a:ln>
        </p:spPr>
      </p:cxnSp>
      <p:cxnSp>
        <p:nvCxnSpPr>
          <p:cNvPr id="7194" name="AutoShape 25"/>
          <p:cNvCxnSpPr>
            <a:cxnSpLocks noChangeShapeType="1"/>
          </p:cNvCxnSpPr>
          <p:nvPr/>
        </p:nvCxnSpPr>
        <p:spPr bwMode="auto">
          <a:xfrm rot="10800000">
            <a:off x="2484439" y="6237288"/>
            <a:ext cx="1008062" cy="144462"/>
          </a:xfrm>
          <a:prstGeom prst="curvedConnector3">
            <a:avLst>
              <a:gd name="adj1" fmla="val 49921"/>
            </a:avLst>
          </a:prstGeom>
          <a:noFill/>
          <a:ln w="9525">
            <a:solidFill>
              <a:schemeClr val="tx1"/>
            </a:solidFill>
            <a:round/>
            <a:headEnd/>
            <a:tailEnd type="triangle" w="med" len="med"/>
          </a:ln>
        </p:spPr>
      </p:cxnSp>
      <p:cxnSp>
        <p:nvCxnSpPr>
          <p:cNvPr id="7195" name="AutoShape 26"/>
          <p:cNvCxnSpPr>
            <a:cxnSpLocks noChangeShapeType="1"/>
          </p:cNvCxnSpPr>
          <p:nvPr/>
        </p:nvCxnSpPr>
        <p:spPr bwMode="auto">
          <a:xfrm rot="10800000">
            <a:off x="2484439" y="6381752"/>
            <a:ext cx="1008062" cy="144463"/>
          </a:xfrm>
          <a:prstGeom prst="curvedConnector3">
            <a:avLst>
              <a:gd name="adj1" fmla="val 49921"/>
            </a:avLst>
          </a:prstGeom>
          <a:noFill/>
          <a:ln w="9525">
            <a:solidFill>
              <a:schemeClr val="tx1"/>
            </a:solidFill>
            <a:round/>
            <a:headEnd/>
            <a:tailEnd type="triangle" w="med" len="med"/>
          </a:ln>
        </p:spPr>
      </p:cxnSp>
      <p:sp>
        <p:nvSpPr>
          <p:cNvPr id="7196" name="Rectangle 27"/>
          <p:cNvSpPr>
            <a:spLocks noChangeArrowheads="1"/>
          </p:cNvSpPr>
          <p:nvPr/>
        </p:nvSpPr>
        <p:spPr bwMode="auto">
          <a:xfrm>
            <a:off x="1448367" y="6021389"/>
            <a:ext cx="703718" cy="277641"/>
          </a:xfrm>
          <a:prstGeom prst="rect">
            <a:avLst/>
          </a:prstGeom>
          <a:noFill/>
          <a:ln w="9525">
            <a:noFill/>
            <a:miter lim="800000"/>
            <a:headEnd/>
            <a:tailEnd/>
          </a:ln>
        </p:spPr>
        <p:txBody>
          <a:bodyPr wrap="none" lIns="92075" tIns="46038" rIns="92075" bIns="46038">
            <a:spAutoFit/>
          </a:bodyPr>
          <a:lstStyle/>
          <a:p>
            <a:r>
              <a:rPr lang="en-US" b="1" i="1">
                <a:latin typeface="Calibri" panose="020F0502020204030204" pitchFamily="34" charset="0"/>
                <a:cs typeface="Calibri" panose="020F0502020204030204" pitchFamily="34" charset="0"/>
              </a:rPr>
              <a:t>N nodes</a:t>
            </a:r>
            <a:endParaRPr lang="en-US" b="1" i="1" baseline="-250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163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8196" name="Rectangle 2"/>
          <p:cNvSpPr>
            <a:spLocks noGrp="1" noChangeArrowheads="1"/>
          </p:cNvSpPr>
          <p:nvPr>
            <p:ph type="title"/>
          </p:nvPr>
        </p:nvSpPr>
        <p:spPr/>
        <p:txBody>
          <a:bodyPr/>
          <a:lstStyle/>
          <a:p>
            <a:pPr eaLnBrk="1" hangingPunct="1"/>
            <a:r>
              <a:rPr lang="en-US"/>
              <a:t>Modified Example</a:t>
            </a:r>
          </a:p>
        </p:txBody>
      </p:sp>
      <p:sp>
        <p:nvSpPr>
          <p:cNvPr id="8197" name="Oval 3"/>
          <p:cNvSpPr>
            <a:spLocks noChangeArrowheads="1"/>
          </p:cNvSpPr>
          <p:nvPr/>
        </p:nvSpPr>
        <p:spPr bwMode="auto">
          <a:xfrm>
            <a:off x="900113"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8198" name="Oval 4"/>
          <p:cNvSpPr>
            <a:spLocks noChangeArrowheads="1"/>
          </p:cNvSpPr>
          <p:nvPr/>
        </p:nvSpPr>
        <p:spPr bwMode="auto">
          <a:xfrm>
            <a:off x="2700339" y="177323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8199" name="Oval 5"/>
          <p:cNvSpPr>
            <a:spLocks noChangeArrowheads="1"/>
          </p:cNvSpPr>
          <p:nvPr/>
        </p:nvSpPr>
        <p:spPr bwMode="auto">
          <a:xfrm>
            <a:off x="1835151" y="299720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8200" name="AutoShape 6"/>
          <p:cNvCxnSpPr>
            <a:cxnSpLocks noChangeShapeType="1"/>
            <a:stCxn id="8197" idx="6"/>
            <a:endCxn id="8198" idx="2"/>
          </p:cNvCxnSpPr>
          <p:nvPr/>
        </p:nvCxnSpPr>
        <p:spPr bwMode="auto">
          <a:xfrm>
            <a:off x="1201738" y="1924050"/>
            <a:ext cx="1498600" cy="0"/>
          </a:xfrm>
          <a:prstGeom prst="straightConnector1">
            <a:avLst/>
          </a:prstGeom>
          <a:noFill/>
          <a:ln w="9525">
            <a:solidFill>
              <a:schemeClr val="tx1"/>
            </a:solidFill>
            <a:round/>
            <a:headEnd/>
            <a:tailEnd type="triangle" w="med" len="med"/>
          </a:ln>
        </p:spPr>
      </p:cxnSp>
      <p:cxnSp>
        <p:nvCxnSpPr>
          <p:cNvPr id="8201" name="AutoShape 7"/>
          <p:cNvCxnSpPr>
            <a:cxnSpLocks noChangeShapeType="1"/>
            <a:stCxn id="8199" idx="0"/>
            <a:endCxn id="8197" idx="5"/>
          </p:cNvCxnSpPr>
          <p:nvPr/>
        </p:nvCxnSpPr>
        <p:spPr bwMode="auto">
          <a:xfrm flipH="1" flipV="1">
            <a:off x="1157289" y="2030415"/>
            <a:ext cx="828675" cy="966787"/>
          </a:xfrm>
          <a:prstGeom prst="straightConnector1">
            <a:avLst/>
          </a:prstGeom>
          <a:noFill/>
          <a:ln w="9525">
            <a:solidFill>
              <a:schemeClr val="tx1"/>
            </a:solidFill>
            <a:round/>
            <a:headEnd type="triangle" w="med" len="med"/>
            <a:tailEnd/>
          </a:ln>
        </p:spPr>
      </p:cxnSp>
      <p:cxnSp>
        <p:nvCxnSpPr>
          <p:cNvPr id="8202" name="AutoShape 8"/>
          <p:cNvCxnSpPr>
            <a:cxnSpLocks noChangeShapeType="1"/>
            <a:stCxn id="8198" idx="4"/>
            <a:endCxn id="8199" idx="7"/>
          </p:cNvCxnSpPr>
          <p:nvPr/>
        </p:nvCxnSpPr>
        <p:spPr bwMode="auto">
          <a:xfrm flipH="1">
            <a:off x="2092325" y="2074865"/>
            <a:ext cx="758825" cy="966787"/>
          </a:xfrm>
          <a:prstGeom prst="straightConnector1">
            <a:avLst/>
          </a:prstGeom>
          <a:noFill/>
          <a:ln w="9525">
            <a:solidFill>
              <a:schemeClr val="tx1"/>
            </a:solidFill>
            <a:round/>
            <a:headEnd/>
            <a:tailEnd type="triangle" w="med" len="med"/>
          </a:ln>
        </p:spPr>
      </p:cxnSp>
      <p:sp>
        <p:nvSpPr>
          <p:cNvPr id="8203" name="Rectangle 9"/>
          <p:cNvSpPr>
            <a:spLocks noChangeArrowheads="1"/>
          </p:cNvSpPr>
          <p:nvPr/>
        </p:nvSpPr>
        <p:spPr bwMode="auto">
          <a:xfrm>
            <a:off x="506932" y="1412876"/>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)=0.091</a:t>
            </a:r>
            <a:endParaRPr lang="en-US" sz="1400" i="1" baseline="-25000" dirty="0">
              <a:latin typeface="Calibri" panose="020F0502020204030204" pitchFamily="34" charset="0"/>
              <a:cs typeface="Calibri" panose="020F0502020204030204" pitchFamily="34" charset="0"/>
            </a:endParaRPr>
          </a:p>
        </p:txBody>
      </p:sp>
      <p:sp>
        <p:nvSpPr>
          <p:cNvPr id="8204" name="Rectangle 10"/>
          <p:cNvSpPr>
            <a:spLocks noChangeArrowheads="1"/>
          </p:cNvSpPr>
          <p:nvPr/>
        </p:nvSpPr>
        <p:spPr bwMode="auto">
          <a:xfrm>
            <a:off x="2307157" y="1412876"/>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)=0.203</a:t>
            </a:r>
            <a:endParaRPr lang="en-US" sz="1400" i="1" baseline="-25000" dirty="0">
              <a:latin typeface="Calibri" panose="020F0502020204030204" pitchFamily="34" charset="0"/>
              <a:cs typeface="Calibri" panose="020F0502020204030204" pitchFamily="34" charset="0"/>
            </a:endParaRPr>
          </a:p>
        </p:txBody>
      </p:sp>
      <p:sp>
        <p:nvSpPr>
          <p:cNvPr id="8205" name="Rectangle 11"/>
          <p:cNvSpPr>
            <a:spLocks noChangeArrowheads="1"/>
          </p:cNvSpPr>
          <p:nvPr/>
        </p:nvSpPr>
        <p:spPr bwMode="auto">
          <a:xfrm>
            <a:off x="1475307" y="3284539"/>
            <a:ext cx="1041952"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)=0.705</a:t>
            </a:r>
            <a:endParaRPr lang="en-US" sz="1400" i="1" baseline="-25000" dirty="0">
              <a:latin typeface="Calibri" panose="020F0502020204030204" pitchFamily="34" charset="0"/>
              <a:cs typeface="Calibri" panose="020F0502020204030204" pitchFamily="34" charset="0"/>
            </a:endParaRPr>
          </a:p>
        </p:txBody>
      </p:sp>
      <p:sp>
        <p:nvSpPr>
          <p:cNvPr id="8206" name="Rectangle 12"/>
          <p:cNvSpPr>
            <a:spLocks noChangeArrowheads="1"/>
          </p:cNvSpPr>
          <p:nvPr/>
        </p:nvSpPr>
        <p:spPr bwMode="auto">
          <a:xfrm>
            <a:off x="2499985" y="2349501"/>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2</a:t>
            </a:r>
            <a:r>
              <a:rPr lang="en-US" sz="1400" i="1">
                <a:latin typeface="Calibri" panose="020F0502020204030204" pitchFamily="34" charset="0"/>
                <a:cs typeface="Calibri" panose="020F0502020204030204" pitchFamily="34" charset="0"/>
              </a:rPr>
              <a:t>)=1</a:t>
            </a:r>
            <a:endParaRPr lang="en-US" sz="1400" i="1" baseline="-25000">
              <a:latin typeface="Calibri" panose="020F0502020204030204" pitchFamily="34" charset="0"/>
              <a:cs typeface="Calibri" panose="020F0502020204030204" pitchFamily="34" charset="0"/>
            </a:endParaRPr>
          </a:p>
        </p:txBody>
      </p:sp>
      <p:sp>
        <p:nvSpPr>
          <p:cNvPr id="8207" name="Rectangle 14"/>
          <p:cNvSpPr>
            <a:spLocks noChangeArrowheads="1"/>
          </p:cNvSpPr>
          <p:nvPr/>
        </p:nvSpPr>
        <p:spPr bwMode="auto">
          <a:xfrm>
            <a:off x="1436360" y="1989139"/>
            <a:ext cx="724557" cy="308419"/>
          </a:xfrm>
          <a:prstGeom prst="rect">
            <a:avLst/>
          </a:prstGeom>
          <a:noFill/>
          <a:ln w="9525">
            <a:noFill/>
            <a:miter lim="800000"/>
            <a:headEnd/>
            <a:tailEnd/>
          </a:ln>
        </p:spPr>
        <p:txBody>
          <a:bodyPr wrap="none" lIns="92075" tIns="46038" rIns="92075" bIns="46038">
            <a:spAutoFit/>
          </a:bodyPr>
          <a:lstStyle/>
          <a:p>
            <a:r>
              <a:rPr lang="en-US" sz="1400" i="1">
                <a:latin typeface="Calibri" panose="020F0502020204030204" pitchFamily="34" charset="0"/>
                <a:cs typeface="Calibri" panose="020F0502020204030204" pitchFamily="34" charset="0"/>
              </a:rPr>
              <a:t>C(p</a:t>
            </a:r>
            <a:r>
              <a:rPr lang="en-US" sz="1400" i="1" baseline="-25000">
                <a:latin typeface="Calibri" panose="020F0502020204030204" pitchFamily="34" charset="0"/>
                <a:cs typeface="Calibri" panose="020F0502020204030204" pitchFamily="34" charset="0"/>
              </a:rPr>
              <a:t>1</a:t>
            </a:r>
            <a:r>
              <a:rPr lang="en-US" sz="1400" i="1">
                <a:latin typeface="Calibri" panose="020F0502020204030204" pitchFamily="34" charset="0"/>
                <a:cs typeface="Calibri" panose="020F0502020204030204" pitchFamily="34" charset="0"/>
              </a:rPr>
              <a:t>)=2</a:t>
            </a:r>
            <a:endParaRPr lang="en-US" sz="1400" i="1" baseline="-25000">
              <a:latin typeface="Calibri" panose="020F0502020204030204" pitchFamily="34" charset="0"/>
              <a:cs typeface="Calibri" panose="020F0502020204030204" pitchFamily="34" charset="0"/>
            </a:endParaRPr>
          </a:p>
        </p:txBody>
      </p:sp>
      <p:graphicFrame>
        <p:nvGraphicFramePr>
          <p:cNvPr id="8194" name="Object 15"/>
          <p:cNvGraphicFramePr>
            <a:graphicFrameLocks noChangeAspect="1"/>
          </p:cNvGraphicFramePr>
          <p:nvPr>
            <p:extLst>
              <p:ext uri="{D42A27DB-BD31-4B8C-83A1-F6EECF244321}">
                <p14:modId xmlns:p14="http://schemas.microsoft.com/office/powerpoint/2010/main" val="4222151775"/>
              </p:ext>
            </p:extLst>
          </p:nvPr>
        </p:nvGraphicFramePr>
        <p:xfrm>
          <a:off x="3400426" y="1263650"/>
          <a:ext cx="5649913" cy="3722688"/>
        </p:xfrm>
        <a:graphic>
          <a:graphicData uri="http://schemas.openxmlformats.org/presentationml/2006/ole">
            <mc:AlternateContent xmlns:mc="http://schemas.openxmlformats.org/markup-compatibility/2006">
              <mc:Choice xmlns:v="urn:schemas-microsoft-com:vml" Requires="v">
                <p:oleObj name="Equation" r:id="rId3" imgW="2641600" imgH="1739900" progId="Equation.3">
                  <p:embed/>
                </p:oleObj>
              </mc:Choice>
              <mc:Fallback>
                <p:oleObj name="Equation" r:id="rId3" imgW="2641600" imgH="1739900" progId="Equation.3">
                  <p:embed/>
                  <p:pic>
                    <p:nvPicPr>
                      <p:cNvPr id="0" name=""/>
                      <p:cNvPicPr>
                        <a:picLocks noChangeAspect="1" noChangeArrowheads="1"/>
                      </p:cNvPicPr>
                      <p:nvPr/>
                    </p:nvPicPr>
                    <p:blipFill>
                      <a:blip r:embed="rId4"/>
                      <a:srcRect/>
                      <a:stretch>
                        <a:fillRect/>
                      </a:stretch>
                    </p:blipFill>
                    <p:spPr bwMode="auto">
                      <a:xfrm>
                        <a:off x="3400426" y="1263650"/>
                        <a:ext cx="5649913" cy="37226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208" name="Rectangle 16"/>
          <p:cNvSpPr>
            <a:spLocks noChangeArrowheads="1"/>
          </p:cNvSpPr>
          <p:nvPr/>
        </p:nvSpPr>
        <p:spPr bwMode="auto">
          <a:xfrm>
            <a:off x="5111524" y="5541821"/>
            <a:ext cx="2281074" cy="400752"/>
          </a:xfrm>
          <a:prstGeom prst="rect">
            <a:avLst/>
          </a:prstGeom>
          <a:noFill/>
          <a:ln w="9525">
            <a:noFill/>
            <a:miter lim="800000"/>
            <a:headEnd/>
            <a:tailEnd/>
          </a:ln>
        </p:spPr>
        <p:txBody>
          <a:bodyPr wrap="none" lIns="92075" tIns="46038" rIns="92075" bIns="46038">
            <a:spAutoFit/>
          </a:bodyPr>
          <a:lstStyle/>
          <a:p>
            <a:r>
              <a:rPr lang="en-US" sz="2000" dirty="0">
                <a:latin typeface="Calibri" panose="020F0502020204030204" pitchFamily="34" charset="0"/>
                <a:cs typeface="Calibri" panose="020F0502020204030204" pitchFamily="34" charset="0"/>
              </a:rPr>
              <a:t>Ranking p</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&gt;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&gt;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endParaRPr lang="en-US" sz="2000" baseline="-250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8ABBB37-06F6-09EF-E070-07DFA03135D8}"/>
              </a:ext>
            </a:extLst>
          </p:cNvPr>
          <p:cNvSpPr/>
          <p:nvPr/>
        </p:nvSpPr>
        <p:spPr bwMode="auto">
          <a:xfrm>
            <a:off x="7092280" y="3233637"/>
            <a:ext cx="1958059" cy="175270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a:ln>
                <a:noFill/>
              </a:ln>
              <a:solidFill>
                <a:schemeClr val="tx2"/>
              </a:solidFill>
              <a:effectLst/>
              <a:latin typeface="Tempus Sans ITC" pitchFamily="8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55382E9-D4B7-F243-804A-D938756C4214}"/>
                  </a:ext>
                </a:extLst>
              </p:cNvPr>
              <p:cNvSpPr txBox="1"/>
              <p:nvPr/>
            </p:nvSpPr>
            <p:spPr>
              <a:xfrm>
                <a:off x="6948854" y="3401140"/>
                <a:ext cx="2152803" cy="125199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fr-CH" sz="2800" b="0" i="1">
                              <a:latin typeface="Cambria Math" panose="02040503050406030204" pitchFamily="18" charset="0"/>
                            </a:rPr>
                            <m:t>𝑝</m:t>
                          </m:r>
                        </m:e>
                      </m:acc>
                      <m:r>
                        <a:rPr lang="fr-CH" sz="2800" b="0" i="1">
                          <a:latin typeface="Cambria Math" panose="02040503050406030204" pitchFamily="18" charset="0"/>
                        </a:rPr>
                        <m:t>=</m:t>
                      </m:r>
                      <m:d>
                        <m:dPr>
                          <m:ctrlPr>
                            <a:rPr lang="fr-CH" sz="2800" b="0" i="1">
                              <a:latin typeface="Cambria Math" panose="02040503050406030204" pitchFamily="18" charset="0"/>
                            </a:rPr>
                          </m:ctrlPr>
                        </m:dPr>
                        <m:e>
                          <m:m>
                            <m:mPr>
                              <m:mcs>
                                <m:mc>
                                  <m:mcPr>
                                    <m:count m:val="1"/>
                                    <m:mcJc m:val="center"/>
                                  </m:mcPr>
                                </m:mc>
                              </m:mcs>
                              <m:ctrlPr>
                                <a:rPr lang="fr-CH" sz="2800" b="0" i="1">
                                  <a:latin typeface="Cambria Math" panose="02040503050406030204" pitchFamily="18" charset="0"/>
                                </a:rPr>
                              </m:ctrlPr>
                            </m:mPr>
                            <m:mr>
                              <m:e>
                                <m:r>
                                  <m:rPr>
                                    <m:brk m:alnAt="7"/>
                                  </m:rPr>
                                  <a:rPr lang="fr-CH" sz="2800" b="0" i="1">
                                    <a:latin typeface="Cambria Math" panose="02040503050406030204" pitchFamily="18" charset="0"/>
                                  </a:rPr>
                                  <m:t>0</m:t>
                                </m:r>
                                <m:r>
                                  <a:rPr lang="fr-CH" sz="2800" b="0" i="1">
                                    <a:latin typeface="Cambria Math" panose="02040503050406030204" pitchFamily="18" charset="0"/>
                                  </a:rPr>
                                  <m:t>.091</m:t>
                                </m:r>
                              </m:e>
                            </m:mr>
                            <m:mr>
                              <m:e>
                                <m:r>
                                  <a:rPr lang="fr-CH" sz="2800" b="0" i="1">
                                    <a:latin typeface="Cambria Math" panose="02040503050406030204" pitchFamily="18" charset="0"/>
                                  </a:rPr>
                                  <m:t>0.203</m:t>
                                </m:r>
                              </m:e>
                            </m:mr>
                            <m:mr>
                              <m:e>
                                <m:r>
                                  <a:rPr lang="fr-CH" sz="2800" b="0" i="1">
                                    <a:latin typeface="Cambria Math" panose="02040503050406030204" pitchFamily="18" charset="0"/>
                                  </a:rPr>
                                  <m:t>0.705</m:t>
                                </m:r>
                              </m:e>
                            </m:mr>
                          </m:m>
                        </m:e>
                      </m:d>
                    </m:oMath>
                  </m:oMathPara>
                </a14:m>
                <a:endParaRPr lang="en-US" sz="2800" dirty="0">
                  <a:latin typeface="Calibri" panose="020F0502020204030204" pitchFamily="34"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055382E9-D4B7-F243-804A-D938756C4214}"/>
                  </a:ext>
                </a:extLst>
              </p:cNvPr>
              <p:cNvSpPr txBox="1">
                <a:spLocks noRot="1" noChangeAspect="1" noMove="1" noResize="1" noEditPoints="1" noAdjustHandles="1" noChangeArrowheads="1" noChangeShapeType="1" noTextEdit="1"/>
              </p:cNvSpPr>
              <p:nvPr/>
            </p:nvSpPr>
            <p:spPr>
              <a:xfrm>
                <a:off x="6948854" y="3401140"/>
                <a:ext cx="2152803" cy="1251996"/>
              </a:xfrm>
              <a:prstGeom prst="rect">
                <a:avLst/>
              </a:prstGeom>
              <a:blipFill>
                <a:blip r:embed="rId5"/>
                <a:stretch>
                  <a:fillRect l="-3529" b="-3000"/>
                </a:stretch>
              </a:blipFill>
            </p:spPr>
            <p:txBody>
              <a:bodyPr/>
              <a:lstStyle/>
              <a:p>
                <a:r>
                  <a:rPr lang="en-CH">
                    <a:noFill/>
                  </a:rPr>
                  <a:t> </a:t>
                </a:r>
              </a:p>
            </p:txBody>
          </p:sp>
        </mc:Fallback>
      </mc:AlternateContent>
    </p:spTree>
    <p:extLst>
      <p:ext uri="{BB962C8B-B14F-4D97-AF65-F5344CB8AC3E}">
        <p14:creationId xmlns:p14="http://schemas.microsoft.com/office/powerpoint/2010/main" val="10022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9220" name="Rectangle 2"/>
          <p:cNvSpPr>
            <a:spLocks noGrp="1" noChangeArrowheads="1"/>
          </p:cNvSpPr>
          <p:nvPr>
            <p:ph type="title"/>
          </p:nvPr>
        </p:nvSpPr>
        <p:spPr>
          <a:noFill/>
        </p:spPr>
        <p:txBody>
          <a:bodyPr lIns="92075" tIns="46038" rIns="92075" bIns="46038"/>
          <a:lstStyle/>
          <a:p>
            <a:pPr eaLnBrk="1" hangingPunct="1"/>
            <a:r>
              <a:rPr lang="en-US"/>
              <a:t>Practical Computation of PageRank</a:t>
            </a:r>
          </a:p>
        </p:txBody>
      </p:sp>
      <p:sp>
        <p:nvSpPr>
          <p:cNvPr id="9221" name="Rectangle 3"/>
          <p:cNvSpPr>
            <a:spLocks noGrp="1" noChangeArrowheads="1"/>
          </p:cNvSpPr>
          <p:nvPr>
            <p:ph type="body" idx="1"/>
          </p:nvPr>
        </p:nvSpPr>
        <p:spPr>
          <a:noFill/>
        </p:spPr>
        <p:txBody>
          <a:bodyPr lIns="92075" tIns="46038" rIns="92075" bIns="46038"/>
          <a:lstStyle/>
          <a:p>
            <a:pPr eaLnBrk="1" hangingPunct="1"/>
            <a:r>
              <a:rPr lang="en-US" sz="2800" dirty="0"/>
              <a:t>Iterative computation</a:t>
            </a:r>
          </a:p>
          <a:p>
            <a:pPr eaLnBrk="1" hangingPunct="1"/>
            <a:endParaRPr lang="en-US" sz="2800" dirty="0"/>
          </a:p>
        </p:txBody>
      </p:sp>
      <p:graphicFrame>
        <p:nvGraphicFramePr>
          <p:cNvPr id="9218" name="Object 4"/>
          <p:cNvGraphicFramePr>
            <a:graphicFrameLocks/>
          </p:cNvGraphicFramePr>
          <p:nvPr>
            <p:extLst>
              <p:ext uri="{D42A27DB-BD31-4B8C-83A1-F6EECF244321}">
                <p14:modId xmlns:p14="http://schemas.microsoft.com/office/powerpoint/2010/main" val="1433815259"/>
              </p:ext>
            </p:extLst>
          </p:nvPr>
        </p:nvGraphicFramePr>
        <p:xfrm>
          <a:off x="3955256" y="1323454"/>
          <a:ext cx="2921000" cy="3041650"/>
        </p:xfrm>
        <a:graphic>
          <a:graphicData uri="http://schemas.openxmlformats.org/presentationml/2006/ole">
            <mc:AlternateContent xmlns:mc="http://schemas.openxmlformats.org/markup-compatibility/2006">
              <mc:Choice xmlns:v="urn:schemas-microsoft-com:vml" Requires="v">
                <p:oleObj name="Equation" r:id="rId3" imgW="1435100" imgH="1435100" progId="Equation.3">
                  <p:embed/>
                </p:oleObj>
              </mc:Choice>
              <mc:Fallback>
                <p:oleObj name="Equation" r:id="rId3" imgW="1435100" imgH="1435100" progId="Equation.3">
                  <p:embed/>
                  <p:pic>
                    <p:nvPicPr>
                      <p:cNvPr id="0" name=""/>
                      <p:cNvPicPr>
                        <a:picLocks noChangeArrowheads="1"/>
                      </p:cNvPicPr>
                      <p:nvPr/>
                    </p:nvPicPr>
                    <p:blipFill>
                      <a:blip r:embed="rId4"/>
                      <a:srcRect/>
                      <a:stretch>
                        <a:fillRect/>
                      </a:stretch>
                    </p:blipFill>
                    <p:spPr bwMode="auto">
                      <a:xfrm>
                        <a:off x="3955256" y="1323454"/>
                        <a:ext cx="2921000" cy="304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222" name="Rectangle 5"/>
              <p:cNvSpPr>
                <a:spLocks noChangeArrowheads="1"/>
              </p:cNvSpPr>
              <p:nvPr/>
            </p:nvSpPr>
            <p:spPr bwMode="auto">
              <a:xfrm>
                <a:off x="251520" y="4653138"/>
                <a:ext cx="4573111" cy="1024449"/>
              </a:xfrm>
              <a:prstGeom prst="rect">
                <a:avLst/>
              </a:prstGeom>
              <a:noFill/>
              <a:ln w="9525">
                <a:noFill/>
                <a:miter lim="800000"/>
                <a:headEnd/>
                <a:tailEnd/>
              </a:ln>
            </p:spPr>
            <p:txBody>
              <a:bodyPr wrap="none" lIns="92075" tIns="46038" rIns="92075" bIns="46038">
                <a:spAutoFit/>
              </a:bodyPr>
              <a:lstStyle/>
              <a:p>
                <a:pPr algn="l"/>
                <a:r>
                  <a:rPr lang="el-GR" sz="2400" dirty="0">
                    <a:latin typeface="Calibri" panose="020F0502020204030204" pitchFamily="34" charset="0"/>
                    <a:cs typeface="Calibri" panose="020F0502020204030204" pitchFamily="34" charset="0"/>
                  </a:rPr>
                  <a:t>ε</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ea typeface="Calibri" charset="0"/>
                    <a:cs typeface="Calibri" panose="020F0502020204030204" pitchFamily="34" charset="0"/>
                  </a:rPr>
                  <a:t>termination criterion</a:t>
                </a:r>
              </a:p>
              <a:p>
                <a:pPr algn="l"/>
                <a:r>
                  <a:rPr lang="en-US" sz="2400" dirty="0">
                    <a:latin typeface="Calibri" panose="020F0502020204030204" pitchFamily="34" charset="0"/>
                    <a:cs typeface="Calibri" panose="020F0502020204030204" pitchFamily="34" charset="0"/>
                  </a:rPr>
                  <a:t>s </a:t>
                </a:r>
                <a:r>
                  <a:rPr lang="en-US" sz="2400" dirty="0">
                    <a:latin typeface="Calibri" panose="020F0502020204030204" pitchFamily="34" charset="0"/>
                    <a:ea typeface="Calibri" charset="0"/>
                    <a:cs typeface="Calibri" panose="020F0502020204030204" pitchFamily="34" charset="0"/>
                  </a:rPr>
                  <a:t>arbitrary start vector, e.g., </a:t>
                </a:r>
                <a14:m>
                  <m:oMath xmlns:m="http://schemas.openxmlformats.org/officeDocument/2006/math">
                    <m:r>
                      <a:rPr lang="en-US" sz="2400" i="1" dirty="0" smtClean="0">
                        <a:latin typeface="Cambria Math" panose="02040503050406030204" pitchFamily="18" charset="0"/>
                        <a:cs typeface="Calibri" panose="020F0502020204030204" pitchFamily="34" charset="0"/>
                      </a:rPr>
                      <m:t>𝑠</m:t>
                    </m:r>
                    <m:r>
                      <a:rPr lang="en-US" sz="2400" i="1" dirty="0" smtClean="0">
                        <a:latin typeface="Cambria Math" panose="02040503050406030204" pitchFamily="18" charset="0"/>
                        <a:cs typeface="Calibri" panose="020F0502020204030204" pitchFamily="34" charset="0"/>
                      </a:rPr>
                      <m:t> = </m:t>
                    </m:r>
                    <m:f>
                      <m:fPr>
                        <m:ctrlPr>
                          <a:rPr lang="en-US" sz="2400" i="1" dirty="0" smtClean="0">
                            <a:latin typeface="Cambria Math" panose="02040503050406030204" pitchFamily="18" charset="0"/>
                            <a:cs typeface="Calibri" panose="020F0502020204030204" pitchFamily="34" charset="0"/>
                          </a:rPr>
                        </m:ctrlPr>
                      </m:fPr>
                      <m:num>
                        <m:acc>
                          <m:accPr>
                            <m:chr m:val="⃗"/>
                            <m:ctrlPr>
                              <a:rPr lang="en-US" sz="2400" i="1" dirty="0" smtClean="0">
                                <a:latin typeface="Cambria Math" panose="02040503050406030204" pitchFamily="18" charset="0"/>
                                <a:cs typeface="Calibri" panose="020F0502020204030204" pitchFamily="34" charset="0"/>
                              </a:rPr>
                            </m:ctrlPr>
                          </m:accPr>
                          <m:e>
                            <m:r>
                              <a:rPr lang="fr-CH" sz="2400" b="0" i="1" dirty="0" smtClean="0">
                                <a:latin typeface="Cambria Math" panose="02040503050406030204" pitchFamily="18" charset="0"/>
                                <a:cs typeface="Calibri" panose="020F0502020204030204" pitchFamily="34" charset="0"/>
                              </a:rPr>
                              <m:t>𝑒</m:t>
                            </m:r>
                          </m:e>
                        </m:acc>
                      </m:num>
                      <m:den>
                        <m:r>
                          <a:rPr lang="fr-CH" sz="2400" b="0" i="1" dirty="0" smtClean="0">
                            <a:latin typeface="Cambria Math" panose="02040503050406030204" pitchFamily="18" charset="0"/>
                            <a:cs typeface="Calibri" panose="020F0502020204030204" pitchFamily="34" charset="0"/>
                          </a:rPr>
                          <m:t>𝑁</m:t>
                        </m:r>
                      </m:den>
                    </m:f>
                  </m:oMath>
                </a14:m>
                <a:endParaRPr lang="en-US" sz="2400" dirty="0">
                  <a:latin typeface="Calibri" panose="020F0502020204030204" pitchFamily="34" charset="0"/>
                  <a:cs typeface="Calibri" panose="020F0502020204030204" pitchFamily="34" charset="0"/>
                </a:endParaRPr>
              </a:p>
            </p:txBody>
          </p:sp>
        </mc:Choice>
        <mc:Fallback xmlns="">
          <p:sp>
            <p:nvSpPr>
              <p:cNvPr id="9222" name="Rectangle 5"/>
              <p:cNvSpPr>
                <a:spLocks noRot="1" noChangeAspect="1" noMove="1" noResize="1" noEditPoints="1" noAdjustHandles="1" noChangeArrowheads="1" noChangeShapeType="1" noTextEdit="1"/>
              </p:cNvSpPr>
              <p:nvPr/>
            </p:nvSpPr>
            <p:spPr bwMode="auto">
              <a:xfrm>
                <a:off x="251520" y="4653138"/>
                <a:ext cx="4573111" cy="1024449"/>
              </a:xfrm>
              <a:prstGeom prst="rect">
                <a:avLst/>
              </a:prstGeom>
              <a:blipFill>
                <a:blip r:embed="rId5"/>
                <a:stretch>
                  <a:fillRect l="-1939" t="-4938" b="-6173"/>
                </a:stretch>
              </a:blipFill>
              <a:ln w="9525">
                <a:noFill/>
                <a:miter lim="800000"/>
                <a:headEnd/>
                <a:tailEnd/>
              </a:ln>
            </p:spPr>
            <p:txBody>
              <a:bodyPr/>
              <a:lstStyle/>
              <a:p>
                <a:r>
                  <a:rPr lang="en-CH">
                    <a:noFill/>
                  </a:rPr>
                  <a:t> </a:t>
                </a:r>
              </a:p>
            </p:txBody>
          </p:sp>
        </mc:Fallback>
      </mc:AlternateContent>
    </p:spTree>
    <p:extLst>
      <p:ext uri="{BB962C8B-B14F-4D97-AF65-F5344CB8AC3E}">
        <p14:creationId xmlns:p14="http://schemas.microsoft.com/office/powerpoint/2010/main" val="4178029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29699" name="Rectangle 2"/>
          <p:cNvSpPr>
            <a:spLocks noGrp="1" noChangeArrowheads="1"/>
          </p:cNvSpPr>
          <p:nvPr>
            <p:ph type="title"/>
          </p:nvPr>
        </p:nvSpPr>
        <p:spPr/>
        <p:txBody>
          <a:bodyPr/>
          <a:lstStyle/>
          <a:p>
            <a:pPr eaLnBrk="1" hangingPunct="1"/>
            <a:r>
              <a:rPr lang="en-US"/>
              <a:t>Example: ETHZ Page Rank</a:t>
            </a:r>
          </a:p>
        </p:txBody>
      </p:sp>
      <p:pic>
        <p:nvPicPr>
          <p:cNvPr id="29700" name="Picture 3"/>
          <p:cNvPicPr>
            <a:picLocks noChangeAspect="1" noChangeArrowheads="1"/>
          </p:cNvPicPr>
          <p:nvPr/>
        </p:nvPicPr>
        <p:blipFill>
          <a:blip r:embed="rId3" cstate="print"/>
          <a:srcRect/>
          <a:stretch>
            <a:fillRect/>
          </a:stretch>
        </p:blipFill>
        <p:spPr bwMode="auto">
          <a:xfrm>
            <a:off x="395537" y="1124744"/>
            <a:ext cx="8280400" cy="5353050"/>
          </a:xfrm>
          <a:prstGeom prst="rect">
            <a:avLst/>
          </a:prstGeom>
          <a:noFill/>
          <a:ln w="9525" algn="ctr">
            <a:noFill/>
            <a:miter lim="800000"/>
            <a:headEnd/>
            <a:tailEnd/>
          </a:ln>
        </p:spPr>
      </p:pic>
    </p:spTree>
    <p:extLst>
      <p:ext uri="{BB962C8B-B14F-4D97-AF65-F5344CB8AC3E}">
        <p14:creationId xmlns:p14="http://schemas.microsoft.com/office/powerpoint/2010/main" val="321138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30723" name="Rectangle 2"/>
          <p:cNvSpPr>
            <a:spLocks noGrp="1" noChangeArrowheads="1"/>
          </p:cNvSpPr>
          <p:nvPr>
            <p:ph type="title"/>
          </p:nvPr>
        </p:nvSpPr>
        <p:spPr>
          <a:noFill/>
        </p:spPr>
        <p:txBody>
          <a:bodyPr lIns="92075" tIns="46038" rIns="92075" bIns="46038"/>
          <a:lstStyle/>
          <a:p>
            <a:pPr eaLnBrk="1" hangingPunct="1"/>
            <a:r>
              <a:rPr lang="en-US" dirty="0"/>
              <a:t>Web Search</a:t>
            </a:r>
          </a:p>
        </p:txBody>
      </p:sp>
      <p:sp>
        <p:nvSpPr>
          <p:cNvPr id="30724" name="Rectangle 3"/>
          <p:cNvSpPr>
            <a:spLocks noGrp="1" noChangeArrowheads="1"/>
          </p:cNvSpPr>
          <p:nvPr>
            <p:ph type="body" idx="1"/>
          </p:nvPr>
        </p:nvSpPr>
        <p:spPr>
          <a:noFill/>
        </p:spPr>
        <p:txBody>
          <a:bodyPr lIns="92075" tIns="46038" rIns="92075" bIns="46038"/>
          <a:lstStyle/>
          <a:p>
            <a:pPr lvl="1" eaLnBrk="1" hangingPunct="1"/>
            <a:endParaRPr lang="en-US"/>
          </a:p>
          <a:p>
            <a:pPr eaLnBrk="1" hangingPunct="1">
              <a:buFontTx/>
              <a:buChar char="–"/>
            </a:pPr>
            <a:endParaRPr lang="en-US" sz="1600"/>
          </a:p>
        </p:txBody>
      </p:sp>
      <p:sp>
        <p:nvSpPr>
          <p:cNvPr id="30725" name="Rectangle 4"/>
          <p:cNvSpPr>
            <a:spLocks noChangeArrowheads="1"/>
          </p:cNvSpPr>
          <p:nvPr/>
        </p:nvSpPr>
        <p:spPr bwMode="auto">
          <a:xfrm>
            <a:off x="395288" y="1557338"/>
            <a:ext cx="8305800" cy="5029200"/>
          </a:xfrm>
          <a:prstGeom prst="rect">
            <a:avLst/>
          </a:prstGeom>
          <a:noFill/>
          <a:ln w="9525">
            <a:noFill/>
            <a:miter lim="800000"/>
            <a:headEnd/>
            <a:tailEnd/>
          </a:ln>
        </p:spPr>
        <p:txBody>
          <a:bodyPr lIns="92075" tIns="46038" rIns="92075" bIns="46038"/>
          <a:lstStyle/>
          <a:p>
            <a:pPr algn="l">
              <a:spcBef>
                <a:spcPct val="20000"/>
              </a:spcBef>
            </a:pPr>
            <a:r>
              <a:rPr lang="en-US" sz="2400" dirty="0">
                <a:latin typeface="Calibri" charset="0"/>
                <a:ea typeface="Calibri" charset="0"/>
                <a:cs typeface="Calibri" charset="0"/>
              </a:rPr>
              <a:t>PageRank is part of the ranking method used by Google </a:t>
            </a:r>
          </a:p>
          <a:p>
            <a:pPr marL="742950" lvl="1" indent="-285750" algn="l">
              <a:spcBef>
                <a:spcPct val="20000"/>
              </a:spcBef>
              <a:buFontTx/>
              <a:buChar char="–"/>
            </a:pPr>
            <a:r>
              <a:rPr lang="en-US" sz="2000" dirty="0">
                <a:latin typeface="Calibri" charset="0"/>
                <a:ea typeface="Calibri" charset="0"/>
                <a:cs typeface="Calibri" charset="0"/>
              </a:rPr>
              <a:t>Compute the global PageRank for all Web pages</a:t>
            </a:r>
          </a:p>
          <a:p>
            <a:pPr marL="742950" lvl="1" indent="-285750" algn="l">
              <a:spcBef>
                <a:spcPct val="20000"/>
              </a:spcBef>
              <a:buFontTx/>
              <a:buChar char="–"/>
            </a:pPr>
            <a:r>
              <a:rPr lang="en-US" sz="2000" dirty="0">
                <a:latin typeface="Calibri" charset="0"/>
                <a:ea typeface="Calibri" charset="0"/>
                <a:cs typeface="Calibri" charset="0"/>
              </a:rPr>
              <a:t>Given a keyword-based query retrieve a ranked set of documents using standard text retrieval methods</a:t>
            </a:r>
          </a:p>
          <a:p>
            <a:pPr marL="742950" lvl="1" indent="-285750" algn="l">
              <a:spcBef>
                <a:spcPct val="20000"/>
              </a:spcBef>
              <a:buFontTx/>
              <a:buChar char="–"/>
            </a:pPr>
            <a:r>
              <a:rPr lang="en-US" sz="2000" dirty="0">
                <a:latin typeface="Calibri" charset="0"/>
                <a:ea typeface="Calibri" charset="0"/>
                <a:cs typeface="Calibri" charset="0"/>
              </a:rPr>
              <a:t>Merge the ranking with the result of PageRank to both achieve high precision (text retrieval) and high quality (PageRank)</a:t>
            </a:r>
          </a:p>
          <a:p>
            <a:pPr marL="742950" lvl="1" indent="-285750" algn="l">
              <a:spcBef>
                <a:spcPct val="20000"/>
              </a:spcBef>
              <a:buFontTx/>
              <a:buChar char="–"/>
            </a:pPr>
            <a:r>
              <a:rPr lang="en-US" sz="2000" dirty="0">
                <a:latin typeface="Calibri" charset="0"/>
                <a:ea typeface="Calibri" charset="0"/>
                <a:cs typeface="Calibri" charset="0"/>
              </a:rPr>
              <a:t>Google uses also many other methods to improve ranking</a:t>
            </a:r>
            <a:endParaRPr lang="en-US" sz="2400" dirty="0">
              <a:latin typeface="Calibri" charset="0"/>
              <a:ea typeface="Calibri" charset="0"/>
              <a:cs typeface="Calibri" charset="0"/>
            </a:endParaRPr>
          </a:p>
          <a:p>
            <a:pPr marL="742950" lvl="1" indent="-285750" algn="l">
              <a:spcBef>
                <a:spcPct val="20000"/>
              </a:spcBef>
              <a:buFontTx/>
              <a:buChar char="–"/>
            </a:pPr>
            <a:r>
              <a:rPr lang="en-US" sz="2000" dirty="0">
                <a:latin typeface="Calibri" charset="0"/>
                <a:ea typeface="Calibri" charset="0"/>
                <a:cs typeface="Calibri" charset="0"/>
              </a:rPr>
              <a:t>Crawling the Web is a technical challenge</a:t>
            </a:r>
          </a:p>
        </p:txBody>
      </p:sp>
    </p:spTree>
    <p:extLst>
      <p:ext uri="{BB962C8B-B14F-4D97-AF65-F5344CB8AC3E}">
        <p14:creationId xmlns:p14="http://schemas.microsoft.com/office/powerpoint/2010/main" val="86315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Web documents are connected through hyperlinks</a:t>
            </a:r>
          </a:p>
          <a:p>
            <a:pPr marL="514350" indent="-514350">
              <a:buFont typeface="+mj-lt"/>
              <a:buAutoNum type="arabicPeriod"/>
            </a:pPr>
            <a:r>
              <a:rPr lang="en-US" sz="2400" b="1" dirty="0"/>
              <a:t>Anchor text </a:t>
            </a:r>
            <a:r>
              <a:rPr lang="en-US" sz="2400" dirty="0"/>
              <a:t>describes content of referred document</a:t>
            </a:r>
          </a:p>
          <a:p>
            <a:pPr marL="514350" indent="-514350">
              <a:buFont typeface="+mj-lt"/>
              <a:buAutoNum type="arabicPeriod"/>
            </a:pPr>
            <a:r>
              <a:rPr lang="en-US" sz="2400" b="1" dirty="0"/>
              <a:t>Hyperlink</a:t>
            </a:r>
            <a:r>
              <a:rPr lang="en-US" sz="2400" dirty="0"/>
              <a:t> is a quality signal</a:t>
            </a:r>
          </a:p>
        </p:txBody>
      </p:sp>
      <p:sp>
        <p:nvSpPr>
          <p:cNvPr id="2" name="Title 1"/>
          <p:cNvSpPr>
            <a:spLocks noGrp="1"/>
          </p:cNvSpPr>
          <p:nvPr>
            <p:ph type="title"/>
          </p:nvPr>
        </p:nvSpPr>
        <p:spPr/>
        <p:txBody>
          <a:bodyPr/>
          <a:lstStyle/>
          <a:p>
            <a:r>
              <a:rPr lang="en-US" dirty="0"/>
              <a:t>Web is a Hypertext</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Folded Corner 4"/>
          <p:cNvSpPr/>
          <p:nvPr/>
        </p:nvSpPr>
        <p:spPr bwMode="auto">
          <a:xfrm>
            <a:off x="971600" y="3573016"/>
            <a:ext cx="1944216" cy="2592288"/>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2"/>
              </a:solidFill>
              <a:effectLst/>
              <a:latin typeface="Calibri" charset="0"/>
              <a:ea typeface="Calibri" charset="0"/>
              <a:cs typeface="Calibri" charset="0"/>
            </a:endParaRPr>
          </a:p>
        </p:txBody>
      </p:sp>
      <p:sp>
        <p:nvSpPr>
          <p:cNvPr id="6" name="Folded Corner 5"/>
          <p:cNvSpPr/>
          <p:nvPr/>
        </p:nvSpPr>
        <p:spPr bwMode="auto">
          <a:xfrm>
            <a:off x="5580112" y="3573016"/>
            <a:ext cx="1944216" cy="2592288"/>
          </a:xfrm>
          <a:prstGeom prst="foldedCorner">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2"/>
              </a:solidFill>
              <a:effectLst/>
              <a:latin typeface="Calibri" charset="0"/>
              <a:ea typeface="Calibri" charset="0"/>
              <a:cs typeface="Calibri" charset="0"/>
            </a:endParaRPr>
          </a:p>
        </p:txBody>
      </p:sp>
      <p:sp>
        <p:nvSpPr>
          <p:cNvPr id="7" name="Rectangle 6"/>
          <p:cNvSpPr/>
          <p:nvPr/>
        </p:nvSpPr>
        <p:spPr bwMode="auto">
          <a:xfrm>
            <a:off x="1043608" y="4581128"/>
            <a:ext cx="1728192" cy="504056"/>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2"/>
                </a:solidFill>
                <a:effectLst/>
                <a:latin typeface="Calibri" charset="0"/>
                <a:ea typeface="Calibri" charset="0"/>
                <a:cs typeface="Calibri" charset="0"/>
              </a:rPr>
              <a:t>Anchor text</a:t>
            </a:r>
          </a:p>
        </p:txBody>
      </p:sp>
      <p:cxnSp>
        <p:nvCxnSpPr>
          <p:cNvPr id="9" name="Straight Arrow Connector 8"/>
          <p:cNvCxnSpPr>
            <a:stCxn id="7" idx="3"/>
            <a:endCxn id="6" idx="1"/>
          </p:cNvCxnSpPr>
          <p:nvPr/>
        </p:nvCxnSpPr>
        <p:spPr bwMode="auto">
          <a:xfrm>
            <a:off x="2771800" y="4833156"/>
            <a:ext cx="2808312" cy="3600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p:cNvSpPr txBox="1"/>
          <p:nvPr/>
        </p:nvSpPr>
        <p:spPr>
          <a:xfrm>
            <a:off x="1441454" y="3731666"/>
            <a:ext cx="1004507" cy="461665"/>
          </a:xfrm>
          <a:prstGeom prst="rect">
            <a:avLst/>
          </a:prstGeom>
          <a:noFill/>
        </p:spPr>
        <p:txBody>
          <a:bodyPr wrap="none" rtlCol="0">
            <a:spAutoFit/>
          </a:bodyPr>
          <a:lstStyle/>
          <a:p>
            <a:r>
              <a:rPr lang="en-US" sz="2400" dirty="0">
                <a:latin typeface="Calibri" charset="0"/>
                <a:ea typeface="Calibri" charset="0"/>
                <a:cs typeface="Calibri" charset="0"/>
              </a:rPr>
              <a:t>Page 1</a:t>
            </a:r>
          </a:p>
        </p:txBody>
      </p:sp>
      <p:sp>
        <p:nvSpPr>
          <p:cNvPr id="11" name="TextBox 10"/>
          <p:cNvSpPr txBox="1"/>
          <p:nvPr/>
        </p:nvSpPr>
        <p:spPr>
          <a:xfrm>
            <a:off x="6019800" y="3731665"/>
            <a:ext cx="1004507" cy="461665"/>
          </a:xfrm>
          <a:prstGeom prst="rect">
            <a:avLst/>
          </a:prstGeom>
          <a:noFill/>
        </p:spPr>
        <p:txBody>
          <a:bodyPr wrap="none" rtlCol="0">
            <a:spAutoFit/>
          </a:bodyPr>
          <a:lstStyle/>
          <a:p>
            <a:r>
              <a:rPr lang="en-US" sz="2400" dirty="0">
                <a:latin typeface="Calibri" charset="0"/>
                <a:ea typeface="Calibri" charset="0"/>
                <a:cs typeface="Calibri" charset="0"/>
              </a:rPr>
              <a:t>Page 2</a:t>
            </a:r>
          </a:p>
        </p:txBody>
      </p:sp>
      <p:sp>
        <p:nvSpPr>
          <p:cNvPr id="14" name="TextBox 13"/>
          <p:cNvSpPr txBox="1"/>
          <p:nvPr/>
        </p:nvSpPr>
        <p:spPr>
          <a:xfrm>
            <a:off x="3470713" y="4284675"/>
            <a:ext cx="1527086" cy="461665"/>
          </a:xfrm>
          <a:prstGeom prst="rect">
            <a:avLst/>
          </a:prstGeom>
          <a:noFill/>
        </p:spPr>
        <p:txBody>
          <a:bodyPr wrap="none" rtlCol="0">
            <a:spAutoFit/>
          </a:bodyPr>
          <a:lstStyle/>
          <a:p>
            <a:r>
              <a:rPr lang="en-US" sz="2400">
                <a:latin typeface="Calibri" charset="0"/>
                <a:ea typeface="Calibri" charset="0"/>
                <a:cs typeface="Calibri" charset="0"/>
              </a:rPr>
              <a:t>Hyper-Link</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160225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The relevance determined using the random walker model corresponds to</a:t>
            </a:r>
          </a:p>
        </p:txBody>
      </p:sp>
      <p:sp>
        <p:nvSpPr>
          <p:cNvPr id="13314" name="TPAnswers"/>
          <p:cNvSpPr>
            <a:spLocks noGrp="1"/>
          </p:cNvSpPr>
          <p:nvPr>
            <p:ph idx="1"/>
            <p:custDataLst>
              <p:tags r:id="rId2"/>
            </p:custDataLst>
          </p:nvPr>
        </p:nvSpPr>
        <p:spPr/>
        <p:txBody>
          <a:bodyPr>
            <a:normAutofit/>
          </a:bodyPr>
          <a:lstStyle/>
          <a:p>
            <a:pPr marL="514350" indent="-514350">
              <a:buAutoNum type="arabicPeriod"/>
            </a:pPr>
            <a:r>
              <a:rPr lang="en-GB" sz="2400" dirty="0"/>
              <a:t>The number of steps a random walker needs to reach a page</a:t>
            </a:r>
          </a:p>
          <a:p>
            <a:pPr marL="514350" indent="-514350">
              <a:buAutoNum type="arabicPeriod"/>
            </a:pPr>
            <a:r>
              <a:rPr lang="en-GB" sz="2400" dirty="0"/>
              <a:t>The probability that the random walker visits the page in the long term</a:t>
            </a:r>
          </a:p>
          <a:p>
            <a:pPr marL="514350" indent="-514350">
              <a:buAutoNum type="arabicPeriod"/>
            </a:pPr>
            <a:r>
              <a:rPr lang="en-GB" sz="2400" dirty="0"/>
              <a:t>The number of incoming links a random walker can use to visit the page</a:t>
            </a:r>
          </a:p>
          <a:p>
            <a:pPr marL="514350" indent="-514350">
              <a:buAutoNum type="arabicPeriod"/>
            </a:pPr>
            <a:r>
              <a:rPr lang="en-GB" sz="2400" dirty="0"/>
              <a:t>The probability that the random walker will visit once the page</a:t>
            </a:r>
          </a:p>
          <a:p>
            <a:pPr marL="514350" indent="-514350">
              <a:buAutoNum type="arabicPeriod"/>
            </a:pPr>
            <a:endParaRPr lang="en-GB" sz="2400" dirty="0"/>
          </a:p>
        </p:txBody>
      </p:sp>
      <p:sp>
        <p:nvSpPr>
          <p:cNvPr id="2" name="Footer Placeholder 1">
            <a:extLst>
              <a:ext uri="{FF2B5EF4-FFF2-40B4-BE49-F238E27FC236}">
                <a16:creationId xmlns:a16="http://schemas.microsoft.com/office/drawing/2014/main" id="{F30F8587-5F30-224C-B947-8B2AB40B758F}"/>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extLst>
      <p:ext uri="{BB962C8B-B14F-4D97-AF65-F5344CB8AC3E}">
        <p14:creationId xmlns:p14="http://schemas.microsoft.com/office/powerpoint/2010/main" val="3937706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Consider a random jump matrix with entries 1/3 in the first column and 0 otherwise. It means</a:t>
            </a:r>
          </a:p>
        </p:txBody>
      </p:sp>
      <p:sp>
        <p:nvSpPr>
          <p:cNvPr id="13314" name="TPAnswers"/>
          <p:cNvSpPr>
            <a:spLocks noGrp="1"/>
          </p:cNvSpPr>
          <p:nvPr>
            <p:ph idx="1"/>
            <p:custDataLst>
              <p:tags r:id="rId2"/>
            </p:custDataLst>
          </p:nvPr>
        </p:nvSpPr>
        <p:spPr/>
        <p:txBody>
          <a:bodyPr>
            <a:normAutofit/>
          </a:bodyPr>
          <a:lstStyle/>
          <a:p>
            <a:pPr marL="514350" indent="-514350">
              <a:buAutoNum type="arabicPeriod"/>
            </a:pPr>
            <a:r>
              <a:rPr lang="en-GB" sz="2400" dirty="0"/>
              <a:t>A random walker can always leave node 1 even without outgoing edges</a:t>
            </a:r>
          </a:p>
          <a:p>
            <a:pPr marL="514350" indent="-514350">
              <a:buAutoNum type="arabicPeriod"/>
            </a:pPr>
            <a:r>
              <a:rPr lang="en-GB" sz="2400" dirty="0"/>
              <a:t>A random walker can always reach node 1, even without incoming edges</a:t>
            </a:r>
          </a:p>
          <a:p>
            <a:pPr marL="514350" indent="-514350">
              <a:buAutoNum type="arabicPeriod"/>
            </a:pPr>
            <a:r>
              <a:rPr lang="en-GB" sz="2400" dirty="0"/>
              <a:t>A random walker can always leave node 2, even without outgoing edges</a:t>
            </a:r>
          </a:p>
          <a:p>
            <a:pPr marL="514350" indent="-514350">
              <a:buAutoNum type="arabicPeriod"/>
            </a:pPr>
            <a:r>
              <a:rPr lang="en-GB" sz="2400" dirty="0"/>
              <a:t>none of the above</a:t>
            </a:r>
          </a:p>
        </p:txBody>
      </p:sp>
      <p:sp>
        <p:nvSpPr>
          <p:cNvPr id="2" name="Footer Placeholder 1">
            <a:extLst>
              <a:ext uri="{FF2B5EF4-FFF2-40B4-BE49-F238E27FC236}">
                <a16:creationId xmlns:a16="http://schemas.microsoft.com/office/drawing/2014/main" id="{F30F8587-5F30-224C-B947-8B2AB40B758F}"/>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52399" y="304800"/>
            <a:ext cx="8569325" cy="914400"/>
          </a:xfrm>
        </p:spPr>
        <p:txBody>
          <a:bodyPr/>
          <a:lstStyle/>
          <a:p>
            <a:pPr eaLnBrk="1" hangingPunct="1"/>
            <a:r>
              <a:rPr lang="en-US" dirty="0">
                <a:latin typeface="Calibri" charset="0"/>
                <a:ea typeface="MS PGothic" charset="0"/>
              </a:rPr>
              <a:t>3.2.3 Hyperlink-Induced Topic Search (HITS)</a:t>
            </a:r>
          </a:p>
        </p:txBody>
      </p:sp>
      <p:sp>
        <p:nvSpPr>
          <p:cNvPr id="57346" name="Rectangle 3"/>
          <p:cNvSpPr>
            <a:spLocks noGrp="1" noChangeArrowheads="1"/>
          </p:cNvSpPr>
          <p:nvPr>
            <p:ph type="body" idx="1"/>
          </p:nvPr>
        </p:nvSpPr>
        <p:spPr/>
        <p:txBody>
          <a:bodyPr/>
          <a:lstStyle/>
          <a:p>
            <a:pPr eaLnBrk="1" hangingPunct="1"/>
            <a:r>
              <a:rPr lang="en-US" sz="2800" dirty="0">
                <a:latin typeface="Calibri" charset="0"/>
                <a:ea typeface="MS PGothic" charset="0"/>
              </a:rPr>
              <a:t>Key Idea: in response to a query, instead of an ordered list of pages, find </a:t>
            </a:r>
            <a:r>
              <a:rPr lang="en-US" sz="2800" b="1" dirty="0">
                <a:latin typeface="Calibri" charset="0"/>
                <a:ea typeface="MS PGothic" charset="0"/>
              </a:rPr>
              <a:t>two</a:t>
            </a:r>
            <a:r>
              <a:rPr lang="en-US" sz="2800" dirty="0">
                <a:latin typeface="Calibri" charset="0"/>
                <a:ea typeface="MS PGothic" charset="0"/>
              </a:rPr>
              <a:t> sets of inter-related pages:</a:t>
            </a:r>
          </a:p>
          <a:p>
            <a:pPr lvl="1" eaLnBrk="1" hangingPunct="1"/>
            <a:r>
              <a:rPr lang="en-US" sz="2400" b="1" dirty="0">
                <a:latin typeface="Calibri" charset="0"/>
                <a:ea typeface="MS PGothic" charset="0"/>
              </a:rPr>
              <a:t>Hub pages </a:t>
            </a:r>
            <a:r>
              <a:rPr lang="en-US" sz="2400" dirty="0">
                <a:latin typeface="Calibri" charset="0"/>
                <a:ea typeface="MS PGothic" charset="0"/>
              </a:rPr>
              <a:t>are good lists of links on a subject</a:t>
            </a:r>
          </a:p>
          <a:p>
            <a:pPr marL="914400" lvl="2" indent="0" eaLnBrk="1" hangingPunct="1">
              <a:buNone/>
            </a:pPr>
            <a:r>
              <a:rPr lang="en-US" sz="2000" dirty="0">
                <a:latin typeface="Calibri" charset="0"/>
                <a:ea typeface="MS PGothic" charset="0"/>
              </a:rPr>
              <a:t>e.g., </a:t>
            </a:r>
            <a:r>
              <a:rPr lang="ja-JP" altLang="en-US" sz="2000" dirty="0">
                <a:latin typeface="Calibri" charset="0"/>
                <a:ea typeface="MS PGothic" charset="0"/>
              </a:rPr>
              <a:t>“</a:t>
            </a:r>
            <a:r>
              <a:rPr lang="fr-CH" altLang="ja-JP" sz="2000" dirty="0">
                <a:latin typeface="Calibri" charset="0"/>
                <a:ea typeface="MS PGothic" charset="0"/>
              </a:rPr>
              <a:t>World top </a:t>
            </a:r>
            <a:r>
              <a:rPr lang="fr-CH" altLang="ja-JP" sz="2000" dirty="0" err="1">
                <a:latin typeface="Calibri" charset="0"/>
                <a:ea typeface="MS PGothic" charset="0"/>
              </a:rPr>
              <a:t>universities</a:t>
            </a:r>
            <a:r>
              <a:rPr lang="ja-JP" altLang="en-US" sz="2000" dirty="0">
                <a:latin typeface="Calibri" charset="0"/>
                <a:ea typeface="MS PGothic" charset="0"/>
              </a:rPr>
              <a:t>”</a:t>
            </a:r>
            <a:endParaRPr lang="en-US" altLang="ja-JP" sz="2000" dirty="0">
              <a:latin typeface="Calibri" charset="0"/>
              <a:ea typeface="MS PGothic" charset="0"/>
            </a:endParaRPr>
          </a:p>
          <a:p>
            <a:pPr lvl="1"/>
            <a:r>
              <a:rPr lang="en-US" sz="2400" b="1" dirty="0" err="1">
                <a:latin typeface="Calibri" charset="0"/>
                <a:ea typeface="MS PGothic" charset="0"/>
              </a:rPr>
              <a:t>Authorative</a:t>
            </a:r>
            <a:r>
              <a:rPr lang="en-US" sz="2400" i="1" dirty="0">
                <a:latin typeface="Calibri" charset="0"/>
                <a:ea typeface="MS PGothic" charset="0"/>
              </a:rPr>
              <a:t> </a:t>
            </a:r>
            <a:r>
              <a:rPr lang="en-US" sz="2400" b="1" dirty="0">
                <a:latin typeface="Calibri" charset="0"/>
                <a:ea typeface="MS PGothic" charset="0"/>
              </a:rPr>
              <a:t>pages</a:t>
            </a:r>
            <a:r>
              <a:rPr lang="en-US" sz="2400" dirty="0">
                <a:latin typeface="Calibri" charset="0"/>
                <a:ea typeface="MS PGothic" charset="0"/>
              </a:rPr>
              <a:t> are referred recurrently on good hubs on the subject</a:t>
            </a:r>
          </a:p>
          <a:p>
            <a:pPr marL="914400" lvl="2" indent="0">
              <a:buNone/>
            </a:pPr>
            <a:r>
              <a:rPr lang="en-US" sz="2000" dirty="0">
                <a:latin typeface="Calibri" charset="0"/>
                <a:ea typeface="MS PGothic" charset="0"/>
              </a:rPr>
              <a:t>e.g., “EPFL”</a:t>
            </a:r>
          </a:p>
          <a:p>
            <a:pPr eaLnBrk="1" hangingPunct="1"/>
            <a:endParaRPr lang="en-US" sz="2800" dirty="0">
              <a:latin typeface="Calibri" charset="0"/>
              <a:ea typeface="MS PGothic" charset="0"/>
            </a:endParaRPr>
          </a:p>
          <a:p>
            <a:pPr eaLnBrk="1" hangingPunct="1"/>
            <a:r>
              <a:rPr lang="en-US" sz="2800" dirty="0">
                <a:latin typeface="Calibri" charset="0"/>
                <a:ea typeface="MS PGothic" charset="0"/>
              </a:rPr>
              <a:t>Best suited for </a:t>
            </a:r>
            <a:r>
              <a:rPr lang="ja-JP" altLang="en-US" sz="2800" dirty="0">
                <a:latin typeface="Calibri" charset="0"/>
                <a:ea typeface="MS PGothic" charset="0"/>
              </a:rPr>
              <a:t>“</a:t>
            </a:r>
            <a:r>
              <a:rPr lang="en-US" altLang="ja-JP" sz="2800" dirty="0">
                <a:latin typeface="Calibri" charset="0"/>
                <a:ea typeface="MS PGothic" charset="0"/>
              </a:rPr>
              <a:t>broad topic</a:t>
            </a:r>
            <a:r>
              <a:rPr lang="ja-JP" altLang="en-US" sz="2800">
                <a:latin typeface="Calibri" charset="0"/>
                <a:ea typeface="MS PGothic" charset="0"/>
              </a:rPr>
              <a:t>”</a:t>
            </a:r>
            <a:r>
              <a:rPr lang="en-US" altLang="ja-JP" sz="2800" dirty="0">
                <a:latin typeface="Calibri" charset="0"/>
                <a:ea typeface="MS PGothic" charset="0"/>
              </a:rPr>
              <a:t> understanding rather than for page-finding queries</a:t>
            </a:r>
          </a:p>
          <a:p>
            <a:pPr lvl="1"/>
            <a:r>
              <a:rPr lang="en-US" altLang="ja-JP" sz="2400" dirty="0">
                <a:latin typeface="Calibri" charset="0"/>
                <a:ea typeface="MS PGothic" charset="0"/>
              </a:rPr>
              <a:t>Understand common perception of quality</a:t>
            </a:r>
          </a:p>
          <a:p>
            <a:pPr eaLnBrk="1" hangingPunct="1"/>
            <a:endParaRPr lang="en-US" sz="2800" dirty="0">
              <a:latin typeface="Calibri" charset="0"/>
              <a:ea typeface="MS PGothic" charset="0"/>
            </a:endParaRPr>
          </a:p>
        </p:txBody>
      </p:sp>
      <p:sp>
        <p:nvSpPr>
          <p:cNvPr id="57347"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32269736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31747" name="Rectangle 2"/>
          <p:cNvSpPr>
            <a:spLocks noGrp="1" noChangeArrowheads="1"/>
          </p:cNvSpPr>
          <p:nvPr>
            <p:ph type="title"/>
          </p:nvPr>
        </p:nvSpPr>
        <p:spPr>
          <a:noFill/>
        </p:spPr>
        <p:txBody>
          <a:bodyPr lIns="92075" tIns="46038" rIns="92075" bIns="46038"/>
          <a:lstStyle/>
          <a:p>
            <a:pPr eaLnBrk="1" hangingPunct="1"/>
            <a:r>
              <a:rPr lang="en-US"/>
              <a:t>Hub-Authority Ranking</a:t>
            </a:r>
          </a:p>
        </p:txBody>
      </p:sp>
      <p:sp>
        <p:nvSpPr>
          <p:cNvPr id="31748" name="Rectangle 3"/>
          <p:cNvSpPr>
            <a:spLocks noGrp="1" noChangeArrowheads="1"/>
          </p:cNvSpPr>
          <p:nvPr>
            <p:ph type="body" idx="1"/>
          </p:nvPr>
        </p:nvSpPr>
        <p:spPr>
          <a:noFill/>
        </p:spPr>
        <p:txBody>
          <a:bodyPr lIns="92075" tIns="46038" rIns="92075" bIns="46038"/>
          <a:lstStyle/>
          <a:p>
            <a:pPr eaLnBrk="1" hangingPunct="1"/>
            <a:r>
              <a:rPr lang="en-US" sz="2800" dirty="0"/>
              <a:t>Approach</a:t>
            </a:r>
          </a:p>
          <a:p>
            <a:pPr lvl="1" eaLnBrk="1" hangingPunct="1"/>
            <a:r>
              <a:rPr lang="en-US" sz="2400" b="1" dirty="0"/>
              <a:t>Hubs</a:t>
            </a:r>
            <a:r>
              <a:rPr lang="en-US" sz="2400" dirty="0"/>
              <a:t> are pages that point to many/relevant authorities</a:t>
            </a:r>
          </a:p>
          <a:p>
            <a:pPr lvl="1" eaLnBrk="1" hangingPunct="1"/>
            <a:r>
              <a:rPr lang="en-US" sz="2400" b="1" dirty="0"/>
              <a:t>Authorities</a:t>
            </a:r>
            <a:r>
              <a:rPr lang="en-US" sz="2400" dirty="0"/>
              <a:t> are pages that are pointed to by many/relevant hubs</a:t>
            </a:r>
          </a:p>
        </p:txBody>
      </p:sp>
      <p:sp>
        <p:nvSpPr>
          <p:cNvPr id="6" name="Oval 4"/>
          <p:cNvSpPr>
            <a:spLocks noChangeArrowheads="1"/>
          </p:cNvSpPr>
          <p:nvPr/>
        </p:nvSpPr>
        <p:spPr bwMode="auto">
          <a:xfrm>
            <a:off x="2595911" y="3543416"/>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7" name="Oval 5"/>
          <p:cNvSpPr>
            <a:spLocks noChangeArrowheads="1"/>
          </p:cNvSpPr>
          <p:nvPr/>
        </p:nvSpPr>
        <p:spPr bwMode="auto">
          <a:xfrm>
            <a:off x="867124" y="4264141"/>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8" name="Oval 6"/>
          <p:cNvSpPr>
            <a:spLocks noChangeArrowheads="1"/>
          </p:cNvSpPr>
          <p:nvPr/>
        </p:nvSpPr>
        <p:spPr bwMode="auto">
          <a:xfrm>
            <a:off x="3315049" y="4264141"/>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9" name="Oval 7"/>
          <p:cNvSpPr>
            <a:spLocks noChangeArrowheads="1"/>
          </p:cNvSpPr>
          <p:nvPr/>
        </p:nvSpPr>
        <p:spPr bwMode="auto">
          <a:xfrm>
            <a:off x="1587848" y="3543416"/>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1" name="Oval 9"/>
          <p:cNvSpPr>
            <a:spLocks noChangeArrowheads="1"/>
          </p:cNvSpPr>
          <p:nvPr/>
        </p:nvSpPr>
        <p:spPr bwMode="auto">
          <a:xfrm>
            <a:off x="2091086" y="5200766"/>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12" name="AutoShape 10"/>
          <p:cNvCxnSpPr>
            <a:cxnSpLocks noChangeShapeType="1"/>
            <a:stCxn id="7" idx="5"/>
          </p:cNvCxnSpPr>
          <p:nvPr/>
        </p:nvCxnSpPr>
        <p:spPr bwMode="auto">
          <a:xfrm>
            <a:off x="1124299" y="4521316"/>
            <a:ext cx="981075" cy="822325"/>
          </a:xfrm>
          <a:prstGeom prst="straightConnector1">
            <a:avLst/>
          </a:prstGeom>
          <a:noFill/>
          <a:ln w="9525">
            <a:solidFill>
              <a:schemeClr val="tx1"/>
            </a:solidFill>
            <a:round/>
            <a:headEnd/>
            <a:tailEnd type="triangle" w="med" len="med"/>
          </a:ln>
        </p:spPr>
      </p:cxnSp>
      <p:cxnSp>
        <p:nvCxnSpPr>
          <p:cNvPr id="13" name="AutoShape 11"/>
          <p:cNvCxnSpPr>
            <a:cxnSpLocks noChangeShapeType="1"/>
            <a:stCxn id="9" idx="4"/>
            <a:endCxn id="11" idx="1"/>
          </p:cNvCxnSpPr>
          <p:nvPr/>
        </p:nvCxnSpPr>
        <p:spPr bwMode="auto">
          <a:xfrm>
            <a:off x="1738661" y="3845041"/>
            <a:ext cx="396875" cy="1381125"/>
          </a:xfrm>
          <a:prstGeom prst="straightConnector1">
            <a:avLst/>
          </a:prstGeom>
          <a:noFill/>
          <a:ln w="9525">
            <a:solidFill>
              <a:schemeClr val="tx1"/>
            </a:solidFill>
            <a:round/>
            <a:headEnd/>
            <a:tailEnd type="triangle" w="med" len="med"/>
          </a:ln>
        </p:spPr>
      </p:cxnSp>
      <p:cxnSp>
        <p:nvCxnSpPr>
          <p:cNvPr id="14" name="AutoShape 12"/>
          <p:cNvCxnSpPr>
            <a:cxnSpLocks noChangeShapeType="1"/>
            <a:stCxn id="6" idx="4"/>
            <a:endCxn id="11" idx="7"/>
          </p:cNvCxnSpPr>
          <p:nvPr/>
        </p:nvCxnSpPr>
        <p:spPr bwMode="auto">
          <a:xfrm flipH="1">
            <a:off x="2348261" y="3845041"/>
            <a:ext cx="398463" cy="1381125"/>
          </a:xfrm>
          <a:prstGeom prst="straightConnector1">
            <a:avLst/>
          </a:prstGeom>
          <a:noFill/>
          <a:ln w="9525">
            <a:solidFill>
              <a:schemeClr val="tx1"/>
            </a:solidFill>
            <a:round/>
            <a:headEnd/>
            <a:tailEnd type="triangle" w="med" len="med"/>
          </a:ln>
        </p:spPr>
      </p:cxnSp>
      <p:cxnSp>
        <p:nvCxnSpPr>
          <p:cNvPr id="15" name="AutoShape 13"/>
          <p:cNvCxnSpPr>
            <a:cxnSpLocks noChangeShapeType="1"/>
            <a:stCxn id="8" idx="3"/>
            <a:endCxn id="11" idx="6"/>
          </p:cNvCxnSpPr>
          <p:nvPr/>
        </p:nvCxnSpPr>
        <p:spPr bwMode="auto">
          <a:xfrm flipH="1">
            <a:off x="2411760" y="4521316"/>
            <a:ext cx="947738" cy="830263"/>
          </a:xfrm>
          <a:prstGeom prst="straightConnector1">
            <a:avLst/>
          </a:prstGeom>
          <a:noFill/>
          <a:ln w="9525">
            <a:solidFill>
              <a:schemeClr val="tx1"/>
            </a:solidFill>
            <a:round/>
            <a:headEnd/>
            <a:tailEnd type="triangle" w="med" len="med"/>
          </a:ln>
        </p:spPr>
      </p:cxnSp>
      <p:sp>
        <p:nvSpPr>
          <p:cNvPr id="2" name="Rectangle 1"/>
          <p:cNvSpPr/>
          <p:nvPr/>
        </p:nvSpPr>
        <p:spPr>
          <a:xfrm>
            <a:off x="865881" y="5673442"/>
            <a:ext cx="2839687" cy="707886"/>
          </a:xfrm>
          <a:prstGeom prst="rect">
            <a:avLst/>
          </a:prstGeom>
        </p:spPr>
        <p:txBody>
          <a:bodyPr wrap="none">
            <a:spAutoFit/>
          </a:bodyPr>
          <a:lstStyle/>
          <a:p>
            <a:r>
              <a:rPr lang="en-US" sz="2000" dirty="0">
                <a:latin typeface="Calibri" charset="0"/>
                <a:ea typeface="Calibri" charset="0"/>
                <a:cs typeface="Calibri" charset="0"/>
              </a:rPr>
              <a:t>page with large in-degree</a:t>
            </a:r>
          </a:p>
          <a:p>
            <a:r>
              <a:rPr lang="en-US" sz="2000" dirty="0">
                <a:latin typeface="Calibri" charset="0"/>
                <a:ea typeface="Calibri" charset="0"/>
                <a:cs typeface="Calibri" charset="0"/>
              </a:rPr>
              <a:t>e.g., EPFL</a:t>
            </a:r>
            <a:endParaRPr lang="fr-FR" sz="2000" dirty="0">
              <a:latin typeface="Calibri" charset="0"/>
              <a:ea typeface="Calibri" charset="0"/>
              <a:cs typeface="Calibri" charset="0"/>
            </a:endParaRPr>
          </a:p>
        </p:txBody>
      </p:sp>
      <p:sp>
        <p:nvSpPr>
          <p:cNvPr id="17" name="Oval 4"/>
          <p:cNvSpPr>
            <a:spLocks noChangeArrowheads="1"/>
          </p:cNvSpPr>
          <p:nvPr/>
        </p:nvSpPr>
        <p:spPr bwMode="auto">
          <a:xfrm>
            <a:off x="7165230" y="358456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8" name="Oval 5"/>
          <p:cNvSpPr>
            <a:spLocks noChangeArrowheads="1"/>
          </p:cNvSpPr>
          <p:nvPr/>
        </p:nvSpPr>
        <p:spPr bwMode="auto">
          <a:xfrm>
            <a:off x="5076056" y="358521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19" name="Oval 6"/>
          <p:cNvSpPr>
            <a:spLocks noChangeArrowheads="1"/>
          </p:cNvSpPr>
          <p:nvPr/>
        </p:nvSpPr>
        <p:spPr bwMode="auto">
          <a:xfrm>
            <a:off x="8172400" y="3585212"/>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20" name="Oval 7"/>
          <p:cNvSpPr>
            <a:spLocks noChangeArrowheads="1"/>
          </p:cNvSpPr>
          <p:nvPr/>
        </p:nvSpPr>
        <p:spPr bwMode="auto">
          <a:xfrm>
            <a:off x="6157168" y="3584567"/>
            <a:ext cx="301625" cy="301625"/>
          </a:xfrm>
          <a:prstGeom prst="ellipse">
            <a:avLst/>
          </a:prstGeom>
          <a:solidFill>
            <a:schemeClr val="tx1"/>
          </a:solidFill>
          <a:ln w="12700">
            <a:solidFill>
              <a:schemeClr val="tx1"/>
            </a:solidFill>
            <a:round/>
            <a:headEnd/>
            <a:tailEnd/>
          </a:ln>
        </p:spPr>
        <p:txBody>
          <a:bodyPr wrap="none" anchor="ctr"/>
          <a:lstStyle/>
          <a:p>
            <a:endParaRPr lang="fr-FR"/>
          </a:p>
        </p:txBody>
      </p:sp>
      <p:sp>
        <p:nvSpPr>
          <p:cNvPr id="21" name="Oval 9"/>
          <p:cNvSpPr>
            <a:spLocks noChangeArrowheads="1"/>
          </p:cNvSpPr>
          <p:nvPr/>
        </p:nvSpPr>
        <p:spPr bwMode="auto">
          <a:xfrm>
            <a:off x="6660406" y="5241917"/>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22" name="AutoShape 10"/>
          <p:cNvCxnSpPr>
            <a:cxnSpLocks noChangeShapeType="1"/>
            <a:stCxn id="18" idx="4"/>
            <a:endCxn id="31" idx="0"/>
          </p:cNvCxnSpPr>
          <p:nvPr/>
        </p:nvCxnSpPr>
        <p:spPr bwMode="auto">
          <a:xfrm flipH="1">
            <a:off x="4866829" y="3886837"/>
            <a:ext cx="360040" cy="1354559"/>
          </a:xfrm>
          <a:prstGeom prst="straightConnector1">
            <a:avLst/>
          </a:prstGeom>
          <a:noFill/>
          <a:ln w="9525">
            <a:solidFill>
              <a:schemeClr val="tx1"/>
            </a:solidFill>
            <a:round/>
            <a:headEnd/>
            <a:tailEnd type="triangle" w="med" len="med"/>
          </a:ln>
        </p:spPr>
      </p:cxnSp>
      <p:cxnSp>
        <p:nvCxnSpPr>
          <p:cNvPr id="23" name="AutoShape 11"/>
          <p:cNvCxnSpPr>
            <a:cxnSpLocks noChangeShapeType="1"/>
            <a:stCxn id="20" idx="4"/>
            <a:endCxn id="21" idx="1"/>
          </p:cNvCxnSpPr>
          <p:nvPr/>
        </p:nvCxnSpPr>
        <p:spPr bwMode="auto">
          <a:xfrm>
            <a:off x="6307981" y="3886192"/>
            <a:ext cx="396875" cy="1381125"/>
          </a:xfrm>
          <a:prstGeom prst="straightConnector1">
            <a:avLst/>
          </a:prstGeom>
          <a:noFill/>
          <a:ln w="9525">
            <a:solidFill>
              <a:schemeClr val="tx1"/>
            </a:solidFill>
            <a:round/>
            <a:headEnd/>
            <a:tailEnd type="triangle" w="med" len="med"/>
          </a:ln>
        </p:spPr>
      </p:cxnSp>
      <p:cxnSp>
        <p:nvCxnSpPr>
          <p:cNvPr id="24" name="AutoShape 12"/>
          <p:cNvCxnSpPr>
            <a:cxnSpLocks noChangeShapeType="1"/>
            <a:stCxn id="17" idx="4"/>
            <a:endCxn id="21" idx="7"/>
          </p:cNvCxnSpPr>
          <p:nvPr/>
        </p:nvCxnSpPr>
        <p:spPr bwMode="auto">
          <a:xfrm flipH="1">
            <a:off x="6917581" y="3886192"/>
            <a:ext cx="398463" cy="1381125"/>
          </a:xfrm>
          <a:prstGeom prst="straightConnector1">
            <a:avLst/>
          </a:prstGeom>
          <a:noFill/>
          <a:ln w="9525">
            <a:solidFill>
              <a:schemeClr val="tx1"/>
            </a:solidFill>
            <a:round/>
            <a:headEnd/>
            <a:tailEnd type="triangle" w="med" len="med"/>
          </a:ln>
        </p:spPr>
      </p:cxnSp>
      <p:cxnSp>
        <p:nvCxnSpPr>
          <p:cNvPr id="25" name="AutoShape 13"/>
          <p:cNvCxnSpPr>
            <a:cxnSpLocks noChangeShapeType="1"/>
            <a:stCxn id="19" idx="4"/>
            <a:endCxn id="21" idx="6"/>
          </p:cNvCxnSpPr>
          <p:nvPr/>
        </p:nvCxnSpPr>
        <p:spPr bwMode="auto">
          <a:xfrm flipH="1">
            <a:off x="6962031" y="3886837"/>
            <a:ext cx="1361183" cy="1505893"/>
          </a:xfrm>
          <a:prstGeom prst="straightConnector1">
            <a:avLst/>
          </a:prstGeom>
          <a:noFill/>
          <a:ln w="9525">
            <a:solidFill>
              <a:schemeClr val="tx1"/>
            </a:solidFill>
            <a:round/>
            <a:headEnd/>
            <a:tailEnd type="triangle" w="med" len="med"/>
          </a:ln>
        </p:spPr>
      </p:cxnSp>
      <p:sp>
        <p:nvSpPr>
          <p:cNvPr id="28" name="Oval 9"/>
          <p:cNvSpPr>
            <a:spLocks noChangeArrowheads="1"/>
          </p:cNvSpPr>
          <p:nvPr/>
        </p:nvSpPr>
        <p:spPr bwMode="auto">
          <a:xfrm>
            <a:off x="5724128"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29" name="Oval 9"/>
          <p:cNvSpPr>
            <a:spLocks noChangeArrowheads="1"/>
          </p:cNvSpPr>
          <p:nvPr/>
        </p:nvSpPr>
        <p:spPr bwMode="auto">
          <a:xfrm>
            <a:off x="7668344"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30" name="Oval 9"/>
          <p:cNvSpPr>
            <a:spLocks noChangeArrowheads="1"/>
          </p:cNvSpPr>
          <p:nvPr/>
        </p:nvSpPr>
        <p:spPr bwMode="auto">
          <a:xfrm>
            <a:off x="8532440" y="5241396"/>
            <a:ext cx="301625" cy="301625"/>
          </a:xfrm>
          <a:prstGeom prst="ellipse">
            <a:avLst/>
          </a:prstGeom>
          <a:noFill/>
          <a:ln w="38100">
            <a:solidFill>
              <a:schemeClr val="tx1"/>
            </a:solidFill>
            <a:round/>
            <a:headEnd/>
            <a:tailEnd/>
          </a:ln>
        </p:spPr>
        <p:txBody>
          <a:bodyPr wrap="none" anchor="ctr"/>
          <a:lstStyle/>
          <a:p>
            <a:endParaRPr lang="en-US" sz="1400" b="1" dirty="0"/>
          </a:p>
        </p:txBody>
      </p:sp>
      <p:sp>
        <p:nvSpPr>
          <p:cNvPr id="31" name="Oval 9"/>
          <p:cNvSpPr>
            <a:spLocks noChangeArrowheads="1"/>
          </p:cNvSpPr>
          <p:nvPr/>
        </p:nvSpPr>
        <p:spPr bwMode="auto">
          <a:xfrm>
            <a:off x="4716016" y="5241396"/>
            <a:ext cx="301625" cy="301625"/>
          </a:xfrm>
          <a:prstGeom prst="ellipse">
            <a:avLst/>
          </a:prstGeom>
          <a:noFill/>
          <a:ln w="38100">
            <a:solidFill>
              <a:schemeClr val="tx1"/>
            </a:solidFill>
            <a:round/>
            <a:headEnd/>
            <a:tailEnd/>
          </a:ln>
        </p:spPr>
        <p:txBody>
          <a:bodyPr wrap="none" anchor="ctr"/>
          <a:lstStyle/>
          <a:p>
            <a:endParaRPr lang="en-US" sz="1400" b="1" dirty="0"/>
          </a:p>
        </p:txBody>
      </p:sp>
      <p:cxnSp>
        <p:nvCxnSpPr>
          <p:cNvPr id="35" name="AutoShape 13"/>
          <p:cNvCxnSpPr>
            <a:cxnSpLocks noChangeShapeType="1"/>
            <a:stCxn id="19" idx="4"/>
            <a:endCxn id="29" idx="0"/>
          </p:cNvCxnSpPr>
          <p:nvPr/>
        </p:nvCxnSpPr>
        <p:spPr bwMode="auto">
          <a:xfrm flipH="1">
            <a:off x="7819157" y="3886837"/>
            <a:ext cx="504056" cy="1354559"/>
          </a:xfrm>
          <a:prstGeom prst="straightConnector1">
            <a:avLst/>
          </a:prstGeom>
          <a:noFill/>
          <a:ln w="9525">
            <a:solidFill>
              <a:schemeClr val="tx1"/>
            </a:solidFill>
            <a:round/>
            <a:headEnd/>
            <a:tailEnd type="triangle" w="med" len="med"/>
          </a:ln>
        </p:spPr>
      </p:cxnSp>
      <p:cxnSp>
        <p:nvCxnSpPr>
          <p:cNvPr id="38" name="AutoShape 13"/>
          <p:cNvCxnSpPr>
            <a:cxnSpLocks noChangeShapeType="1"/>
            <a:stCxn id="19" idx="4"/>
            <a:endCxn id="30" idx="0"/>
          </p:cNvCxnSpPr>
          <p:nvPr/>
        </p:nvCxnSpPr>
        <p:spPr bwMode="auto">
          <a:xfrm>
            <a:off x="8323213" y="3886837"/>
            <a:ext cx="360040" cy="1354559"/>
          </a:xfrm>
          <a:prstGeom prst="straightConnector1">
            <a:avLst/>
          </a:prstGeom>
          <a:noFill/>
          <a:ln w="9525">
            <a:solidFill>
              <a:schemeClr val="tx1"/>
            </a:solidFill>
            <a:round/>
            <a:headEnd/>
            <a:tailEnd type="triangle" w="med" len="med"/>
          </a:ln>
        </p:spPr>
      </p:cxnSp>
      <p:cxnSp>
        <p:nvCxnSpPr>
          <p:cNvPr id="41" name="AutoShape 11"/>
          <p:cNvCxnSpPr>
            <a:cxnSpLocks noChangeShapeType="1"/>
            <a:stCxn id="20" idx="4"/>
            <a:endCxn id="28" idx="0"/>
          </p:cNvCxnSpPr>
          <p:nvPr/>
        </p:nvCxnSpPr>
        <p:spPr bwMode="auto">
          <a:xfrm flipH="1">
            <a:off x="5874941" y="3886190"/>
            <a:ext cx="433040" cy="1355204"/>
          </a:xfrm>
          <a:prstGeom prst="straightConnector1">
            <a:avLst/>
          </a:prstGeom>
          <a:noFill/>
          <a:ln w="9525">
            <a:solidFill>
              <a:schemeClr val="tx1"/>
            </a:solidFill>
            <a:round/>
            <a:headEnd/>
            <a:tailEnd type="triangle" w="med" len="med"/>
          </a:ln>
        </p:spPr>
      </p:cxnSp>
      <p:cxnSp>
        <p:nvCxnSpPr>
          <p:cNvPr id="44" name="AutoShape 10"/>
          <p:cNvCxnSpPr>
            <a:cxnSpLocks noChangeShapeType="1"/>
            <a:stCxn id="18" idx="4"/>
            <a:endCxn id="29" idx="0"/>
          </p:cNvCxnSpPr>
          <p:nvPr/>
        </p:nvCxnSpPr>
        <p:spPr bwMode="auto">
          <a:xfrm>
            <a:off x="5226869" y="3886837"/>
            <a:ext cx="2592288" cy="1354559"/>
          </a:xfrm>
          <a:prstGeom prst="straightConnector1">
            <a:avLst/>
          </a:prstGeom>
          <a:noFill/>
          <a:ln w="9525">
            <a:solidFill>
              <a:schemeClr val="tx1"/>
            </a:solidFill>
            <a:round/>
            <a:headEnd/>
            <a:tailEnd type="triangle" w="med" len="med"/>
          </a:ln>
        </p:spPr>
      </p:cxnSp>
      <p:cxnSp>
        <p:nvCxnSpPr>
          <p:cNvPr id="47" name="AutoShape 12"/>
          <p:cNvCxnSpPr>
            <a:cxnSpLocks noChangeShapeType="1"/>
            <a:stCxn id="17" idx="4"/>
            <a:endCxn id="31" idx="7"/>
          </p:cNvCxnSpPr>
          <p:nvPr/>
        </p:nvCxnSpPr>
        <p:spPr bwMode="auto">
          <a:xfrm flipH="1">
            <a:off x="4973470" y="3886190"/>
            <a:ext cx="2342574" cy="1399376"/>
          </a:xfrm>
          <a:prstGeom prst="straightConnector1">
            <a:avLst/>
          </a:prstGeom>
          <a:noFill/>
          <a:ln w="9525">
            <a:solidFill>
              <a:schemeClr val="tx1"/>
            </a:solidFill>
            <a:round/>
            <a:headEnd/>
            <a:tailEnd type="triangle" w="med" len="med"/>
          </a:ln>
        </p:spPr>
      </p:cxnSp>
      <p:sp>
        <p:nvSpPr>
          <p:cNvPr id="50" name="Rectangle 49"/>
          <p:cNvSpPr/>
          <p:nvPr/>
        </p:nvSpPr>
        <p:spPr>
          <a:xfrm>
            <a:off x="5030229" y="5673442"/>
            <a:ext cx="3338093" cy="707886"/>
          </a:xfrm>
          <a:prstGeom prst="rect">
            <a:avLst/>
          </a:prstGeom>
        </p:spPr>
        <p:txBody>
          <a:bodyPr wrap="none">
            <a:spAutoFit/>
          </a:bodyPr>
          <a:lstStyle/>
          <a:p>
            <a:r>
              <a:rPr lang="en-US" sz="2000" dirty="0">
                <a:latin typeface="Calibri" charset="0"/>
                <a:ea typeface="Calibri" charset="0"/>
                <a:cs typeface="Calibri" charset="0"/>
              </a:rPr>
              <a:t>Authorities</a:t>
            </a:r>
          </a:p>
          <a:p>
            <a:r>
              <a:rPr lang="en-US" sz="2000" dirty="0">
                <a:latin typeface="Calibri" charset="0"/>
                <a:ea typeface="Calibri" charset="0"/>
                <a:cs typeface="Calibri" charset="0"/>
              </a:rPr>
              <a:t>e.g., EPFL, MIT, Stanford, ETHZ</a:t>
            </a:r>
            <a:endParaRPr lang="fr-FR" sz="2000" dirty="0">
              <a:latin typeface="Calibri" charset="0"/>
              <a:ea typeface="Calibri" charset="0"/>
              <a:cs typeface="Calibri" charset="0"/>
            </a:endParaRPr>
          </a:p>
        </p:txBody>
      </p:sp>
      <p:sp>
        <p:nvSpPr>
          <p:cNvPr id="51" name="Rectangle 50"/>
          <p:cNvSpPr/>
          <p:nvPr/>
        </p:nvSpPr>
        <p:spPr>
          <a:xfrm>
            <a:off x="4392970" y="2831746"/>
            <a:ext cx="4217822" cy="707886"/>
          </a:xfrm>
          <a:prstGeom prst="rect">
            <a:avLst/>
          </a:prstGeom>
        </p:spPr>
        <p:txBody>
          <a:bodyPr wrap="none">
            <a:spAutoFit/>
          </a:bodyPr>
          <a:lstStyle/>
          <a:p>
            <a:r>
              <a:rPr lang="en-US" sz="2000" dirty="0">
                <a:latin typeface="Calibri" charset="0"/>
                <a:ea typeface="Calibri" charset="0"/>
                <a:cs typeface="Calibri" charset="0"/>
              </a:rPr>
              <a:t>Hubs</a:t>
            </a:r>
          </a:p>
          <a:p>
            <a:r>
              <a:rPr lang="en-US" sz="2000" dirty="0">
                <a:latin typeface="Calibri" charset="0"/>
                <a:ea typeface="Calibri" charset="0"/>
                <a:cs typeface="Calibri" charset="0"/>
              </a:rPr>
              <a:t>e.g., QS World, THE , Shanghai Ranking</a:t>
            </a:r>
            <a:endParaRPr lang="fr-FR" sz="2000" dirty="0">
              <a:latin typeface="Calibri" charset="0"/>
              <a:ea typeface="Calibri" charset="0"/>
              <a:cs typeface="Calibri" charset="0"/>
            </a:endParaRPr>
          </a:p>
        </p:txBody>
      </p:sp>
    </p:spTree>
    <p:extLst>
      <p:ext uri="{BB962C8B-B14F-4D97-AF65-F5344CB8AC3E}">
        <p14:creationId xmlns:p14="http://schemas.microsoft.com/office/powerpoint/2010/main" val="1942641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dirty="0">
                <a:latin typeface="Calibri" charset="0"/>
                <a:ea typeface="MS PGothic" charset="0"/>
              </a:rPr>
              <a:t>Computing Hubs and Authorities</a:t>
            </a:r>
          </a:p>
        </p:txBody>
      </p:sp>
      <p:sp>
        <p:nvSpPr>
          <p:cNvPr id="64514" name="Rectangle 3"/>
          <p:cNvSpPr>
            <a:spLocks noGrp="1" noChangeArrowheads="1"/>
          </p:cNvSpPr>
          <p:nvPr>
            <p:ph type="body" idx="1"/>
          </p:nvPr>
        </p:nvSpPr>
        <p:spPr/>
        <p:txBody>
          <a:bodyPr/>
          <a:lstStyle/>
          <a:p>
            <a:pPr eaLnBrk="1" hangingPunct="1"/>
            <a:r>
              <a:rPr lang="en-US" dirty="0">
                <a:latin typeface="Calibri" charset="0"/>
                <a:ea typeface="MS PGothic" charset="0"/>
              </a:rPr>
              <a:t>Repeat the following updates, for all </a:t>
            </a:r>
            <a:r>
              <a:rPr lang="en-US" i="1" dirty="0">
                <a:latin typeface="Calibri" charset="0"/>
                <a:ea typeface="MS PGothic" charset="0"/>
              </a:rPr>
              <a:t>p</a:t>
            </a:r>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endParaRPr lang="en-US" dirty="0">
              <a:latin typeface="Calibri" charset="0"/>
              <a:ea typeface="MS PGothic" charset="0"/>
            </a:endParaRPr>
          </a:p>
          <a:p>
            <a:pPr eaLnBrk="1" hangingPunct="1"/>
            <a:r>
              <a:rPr lang="en-US" dirty="0">
                <a:latin typeface="Calibri" charset="0"/>
                <a:ea typeface="MS PGothic" charset="0"/>
              </a:rPr>
              <a:t>Normalize values (scaling)</a:t>
            </a:r>
          </a:p>
        </p:txBody>
      </p:sp>
      <p:sp>
        <p:nvSpPr>
          <p:cNvPr id="64517" name="Oval 6"/>
          <p:cNvSpPr>
            <a:spLocks noChangeArrowheads="1"/>
          </p:cNvSpPr>
          <p:nvPr/>
        </p:nvSpPr>
        <p:spPr bwMode="auto">
          <a:xfrm>
            <a:off x="5892961" y="2516138"/>
            <a:ext cx="381000" cy="381000"/>
          </a:xfrm>
          <a:prstGeom prst="ellipse">
            <a:avLst/>
          </a:prstGeom>
          <a:solidFill>
            <a:srgbClr val="FFFFFF"/>
          </a:solidFill>
          <a:ln w="9525">
            <a:solidFill>
              <a:schemeClr val="tx1"/>
            </a:solidFill>
            <a:round/>
            <a:headEnd/>
            <a:tailEnd/>
          </a:ln>
        </p:spPr>
        <p:txBody>
          <a:bodyPr wrap="none" anchor="ctr"/>
          <a:lstStyle/>
          <a:p>
            <a:pPr algn="ctr"/>
            <a:r>
              <a:rPr lang="en-US" i="1" dirty="0">
                <a:latin typeface="Arial" charset="0"/>
              </a:rPr>
              <a:t>p</a:t>
            </a:r>
            <a:r>
              <a:rPr lang="en-US" i="1" baseline="-25000" dirty="0">
                <a:latin typeface="Arial" charset="0"/>
              </a:rPr>
              <a:t>i</a:t>
            </a:r>
            <a:endParaRPr lang="en-US" baseline="-25000" dirty="0">
              <a:latin typeface="Arial" charset="0"/>
            </a:endParaRPr>
          </a:p>
        </p:txBody>
      </p:sp>
      <p:sp>
        <p:nvSpPr>
          <p:cNvPr id="64518" name="Oval 7"/>
          <p:cNvSpPr>
            <a:spLocks noChangeArrowheads="1"/>
          </p:cNvSpPr>
          <p:nvPr/>
        </p:nvSpPr>
        <p:spPr bwMode="auto">
          <a:xfrm>
            <a:off x="6654961" y="20589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19" name="Oval 8"/>
          <p:cNvSpPr>
            <a:spLocks noChangeArrowheads="1"/>
          </p:cNvSpPr>
          <p:nvPr/>
        </p:nvSpPr>
        <p:spPr bwMode="auto">
          <a:xfrm>
            <a:off x="6654961" y="29733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0" name="Oval 9"/>
          <p:cNvSpPr>
            <a:spLocks noChangeArrowheads="1"/>
          </p:cNvSpPr>
          <p:nvPr/>
        </p:nvSpPr>
        <p:spPr bwMode="auto">
          <a:xfrm>
            <a:off x="6959761" y="25161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cxnSp>
        <p:nvCxnSpPr>
          <p:cNvPr id="64521" name="AutoShape 10"/>
          <p:cNvCxnSpPr>
            <a:cxnSpLocks noChangeShapeType="1"/>
            <a:stCxn id="64517" idx="7"/>
            <a:endCxn id="64518" idx="2"/>
          </p:cNvCxnSpPr>
          <p:nvPr/>
        </p:nvCxnSpPr>
        <p:spPr bwMode="auto">
          <a:xfrm flipV="1">
            <a:off x="6218399" y="2249438"/>
            <a:ext cx="436562" cy="32226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4522" name="AutoShape 11"/>
          <p:cNvCxnSpPr>
            <a:cxnSpLocks noChangeShapeType="1"/>
            <a:stCxn id="64517" idx="6"/>
            <a:endCxn id="64520" idx="2"/>
          </p:cNvCxnSpPr>
          <p:nvPr/>
        </p:nvCxnSpPr>
        <p:spPr bwMode="auto">
          <a:xfrm>
            <a:off x="6273961" y="2706638"/>
            <a:ext cx="68580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4523" name="AutoShape 12"/>
          <p:cNvCxnSpPr>
            <a:cxnSpLocks noChangeShapeType="1"/>
            <a:stCxn id="64517" idx="5"/>
            <a:endCxn id="64519" idx="2"/>
          </p:cNvCxnSpPr>
          <p:nvPr/>
        </p:nvCxnSpPr>
        <p:spPr bwMode="auto">
          <a:xfrm>
            <a:off x="6218399" y="2841576"/>
            <a:ext cx="436562" cy="32226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4526" name="Oval 14"/>
          <p:cNvSpPr>
            <a:spLocks noChangeArrowheads="1"/>
          </p:cNvSpPr>
          <p:nvPr/>
        </p:nvSpPr>
        <p:spPr bwMode="auto">
          <a:xfrm>
            <a:off x="6121561" y="46497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7" name="Oval 15"/>
          <p:cNvSpPr>
            <a:spLocks noChangeArrowheads="1"/>
          </p:cNvSpPr>
          <p:nvPr/>
        </p:nvSpPr>
        <p:spPr bwMode="auto">
          <a:xfrm>
            <a:off x="5892961" y="41163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8" name="Oval 16"/>
          <p:cNvSpPr>
            <a:spLocks noChangeArrowheads="1"/>
          </p:cNvSpPr>
          <p:nvPr/>
        </p:nvSpPr>
        <p:spPr bwMode="auto">
          <a:xfrm>
            <a:off x="6121561" y="3582938"/>
            <a:ext cx="381000" cy="381000"/>
          </a:xfrm>
          <a:prstGeom prst="ellipse">
            <a:avLst/>
          </a:prstGeom>
          <a:solidFill>
            <a:schemeClr val="tx1"/>
          </a:solidFill>
          <a:ln w="9525">
            <a:solidFill>
              <a:schemeClr val="tx1"/>
            </a:solidFill>
            <a:round/>
            <a:headEnd/>
            <a:tailEnd/>
          </a:ln>
        </p:spPr>
        <p:txBody>
          <a:bodyPr wrap="none" anchor="ctr"/>
          <a:lstStyle/>
          <a:p>
            <a:pPr algn="r"/>
            <a:endParaRPr lang="en-US"/>
          </a:p>
        </p:txBody>
      </p:sp>
      <p:sp>
        <p:nvSpPr>
          <p:cNvPr id="64529" name="Oval 17"/>
          <p:cNvSpPr>
            <a:spLocks noChangeArrowheads="1"/>
          </p:cNvSpPr>
          <p:nvPr/>
        </p:nvSpPr>
        <p:spPr bwMode="auto">
          <a:xfrm>
            <a:off x="6959761" y="4116338"/>
            <a:ext cx="381000" cy="381000"/>
          </a:xfrm>
          <a:prstGeom prst="ellipse">
            <a:avLst/>
          </a:prstGeom>
          <a:solidFill>
            <a:srgbClr val="FFFFFF"/>
          </a:solidFill>
          <a:ln w="9525">
            <a:solidFill>
              <a:schemeClr val="tx1"/>
            </a:solidFill>
            <a:round/>
            <a:headEnd/>
            <a:tailEnd/>
          </a:ln>
        </p:spPr>
        <p:txBody>
          <a:bodyPr wrap="none" anchor="ctr"/>
          <a:lstStyle/>
          <a:p>
            <a:pPr algn="ctr"/>
            <a:r>
              <a:rPr lang="en-US" i="1" dirty="0">
                <a:latin typeface="Arial" charset="0"/>
              </a:rPr>
              <a:t>p</a:t>
            </a:r>
            <a:r>
              <a:rPr lang="en-US" i="1" baseline="-25000" dirty="0">
                <a:latin typeface="Arial" charset="0"/>
              </a:rPr>
              <a:t>i</a:t>
            </a:r>
          </a:p>
        </p:txBody>
      </p:sp>
      <p:cxnSp>
        <p:nvCxnSpPr>
          <p:cNvPr id="64530" name="AutoShape 18"/>
          <p:cNvCxnSpPr>
            <a:cxnSpLocks noChangeShapeType="1"/>
            <a:stCxn id="64528" idx="6"/>
            <a:endCxn id="64529" idx="1"/>
          </p:cNvCxnSpPr>
          <p:nvPr/>
        </p:nvCxnSpPr>
        <p:spPr bwMode="auto">
          <a:xfrm>
            <a:off x="6502561" y="3773438"/>
            <a:ext cx="512763" cy="39846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4531" name="AutoShape 19"/>
          <p:cNvCxnSpPr>
            <a:cxnSpLocks noChangeShapeType="1"/>
            <a:stCxn id="64527" idx="6"/>
            <a:endCxn id="64529" idx="2"/>
          </p:cNvCxnSpPr>
          <p:nvPr/>
        </p:nvCxnSpPr>
        <p:spPr bwMode="auto">
          <a:xfrm>
            <a:off x="6273961" y="4306838"/>
            <a:ext cx="68580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64532" name="AutoShape 20"/>
          <p:cNvCxnSpPr>
            <a:cxnSpLocks noChangeShapeType="1"/>
            <a:stCxn id="64526" idx="6"/>
            <a:endCxn id="64529" idx="3"/>
          </p:cNvCxnSpPr>
          <p:nvPr/>
        </p:nvCxnSpPr>
        <p:spPr bwMode="auto">
          <a:xfrm flipV="1">
            <a:off x="6502561" y="4441776"/>
            <a:ext cx="512763" cy="39846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64525" name="TextBox 21"/>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©2024, Karl Aberer, EPFL-IC, Laboratoire de systèmes d'informations répartis </a:t>
            </a:r>
            <a:endParaRPr lang="en-GB" dirty="0"/>
          </a:p>
        </p:txBody>
      </p:sp>
      <p:graphicFrame>
        <p:nvGraphicFramePr>
          <p:cNvPr id="23" name="Object 4"/>
          <p:cNvGraphicFramePr>
            <a:graphicFrameLocks/>
          </p:cNvGraphicFramePr>
          <p:nvPr>
            <p:extLst>
              <p:ext uri="{D42A27DB-BD31-4B8C-83A1-F6EECF244321}">
                <p14:modId xmlns:p14="http://schemas.microsoft.com/office/powerpoint/2010/main" val="2036604783"/>
              </p:ext>
            </p:extLst>
          </p:nvPr>
        </p:nvGraphicFramePr>
        <p:xfrm>
          <a:off x="1259632" y="2420888"/>
          <a:ext cx="3559175" cy="911225"/>
        </p:xfrm>
        <a:graphic>
          <a:graphicData uri="http://schemas.openxmlformats.org/presentationml/2006/ole">
            <mc:AlternateContent xmlns:mc="http://schemas.openxmlformats.org/markup-compatibility/2006">
              <mc:Choice xmlns:v="urn:schemas-microsoft-com:vml" Requires="v">
                <p:oleObj name="Equation" r:id="rId3" imgW="3558448" imgH="912197" progId="Equation.DSMT4">
                  <p:embed/>
                </p:oleObj>
              </mc:Choice>
              <mc:Fallback>
                <p:oleObj name="Equation" r:id="rId3" imgW="3558448" imgH="912197"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20888"/>
                        <a:ext cx="3559175" cy="911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4" name="Object 5"/>
          <p:cNvGraphicFramePr>
            <a:graphicFrameLocks/>
          </p:cNvGraphicFramePr>
          <p:nvPr>
            <p:extLst>
              <p:ext uri="{D42A27DB-BD31-4B8C-83A1-F6EECF244321}">
                <p14:modId xmlns:p14="http://schemas.microsoft.com/office/powerpoint/2010/main" val="474738348"/>
              </p:ext>
            </p:extLst>
          </p:nvPr>
        </p:nvGraphicFramePr>
        <p:xfrm>
          <a:off x="1259632" y="3716288"/>
          <a:ext cx="3559175" cy="911225"/>
        </p:xfrm>
        <a:graphic>
          <a:graphicData uri="http://schemas.openxmlformats.org/presentationml/2006/ole">
            <mc:AlternateContent xmlns:mc="http://schemas.openxmlformats.org/markup-compatibility/2006">
              <mc:Choice xmlns:v="urn:schemas-microsoft-com:vml" Requires="v">
                <p:oleObj name="Equation" r:id="rId5" imgW="3558448" imgH="912197" progId="Equation.DSMT4">
                  <p:embed/>
                </p:oleObj>
              </mc:Choice>
              <mc:Fallback>
                <p:oleObj name="Equation" r:id="rId5" imgW="3558448" imgH="912197" progId="Equation.DSMT4">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716288"/>
                        <a:ext cx="3559175" cy="911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5" name="Object 6"/>
          <p:cNvGraphicFramePr>
            <a:graphicFrameLocks/>
          </p:cNvGraphicFramePr>
          <p:nvPr>
            <p:extLst>
              <p:ext uri="{D42A27DB-BD31-4B8C-83A1-F6EECF244321}">
                <p14:modId xmlns:p14="http://schemas.microsoft.com/office/powerpoint/2010/main" val="1414402811"/>
              </p:ext>
            </p:extLst>
          </p:nvPr>
        </p:nvGraphicFramePr>
        <p:xfrm>
          <a:off x="1229530" y="5453856"/>
          <a:ext cx="2225675" cy="969963"/>
        </p:xfrm>
        <a:graphic>
          <a:graphicData uri="http://schemas.openxmlformats.org/presentationml/2006/ole">
            <mc:AlternateContent xmlns:mc="http://schemas.openxmlformats.org/markup-compatibility/2006">
              <mc:Choice xmlns:v="urn:schemas-microsoft-com:vml" Requires="v">
                <p:oleObj name="Equation" r:id="rId7" imgW="2225407" imgH="971688" progId="Equation.DSMT4">
                  <p:embed/>
                </p:oleObj>
              </mc:Choice>
              <mc:Fallback>
                <p:oleObj name="Equation" r:id="rId7" imgW="2225407" imgH="971688" progId="Equation.DSMT4">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9530" y="5453856"/>
                        <a:ext cx="2225675" cy="969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6" name="Object 7"/>
          <p:cNvGraphicFramePr>
            <a:graphicFrameLocks/>
          </p:cNvGraphicFramePr>
          <p:nvPr>
            <p:extLst>
              <p:ext uri="{D42A27DB-BD31-4B8C-83A1-F6EECF244321}">
                <p14:modId xmlns:p14="http://schemas.microsoft.com/office/powerpoint/2010/main" val="1371555834"/>
              </p:ext>
            </p:extLst>
          </p:nvPr>
        </p:nvGraphicFramePr>
        <p:xfrm>
          <a:off x="4633130" y="5453856"/>
          <a:ext cx="2316163" cy="969963"/>
        </p:xfrm>
        <a:graphic>
          <a:graphicData uri="http://schemas.openxmlformats.org/presentationml/2006/ole">
            <mc:AlternateContent xmlns:mc="http://schemas.openxmlformats.org/markup-compatibility/2006">
              <mc:Choice xmlns:v="urn:schemas-microsoft-com:vml" Requires="v">
                <p:oleObj name="Equation" r:id="rId9" imgW="2315746" imgH="971688" progId="Equation.DSMT4">
                  <p:embed/>
                </p:oleObj>
              </mc:Choice>
              <mc:Fallback>
                <p:oleObj name="Equation" r:id="rId9" imgW="2315746" imgH="971688" progId="Equation.DSMT4">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33130" y="5453856"/>
                        <a:ext cx="2316163" cy="969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0411328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HITS Algorithm</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mc:AlternateContent xmlns:mc="http://schemas.openxmlformats.org/markup-compatibility/2006" xmlns:a14="http://schemas.microsoft.com/office/drawing/2010/main">
        <mc:Choice Requires="a14">
          <p:sp>
            <p:nvSpPr>
              <p:cNvPr id="5" name="TextBox 4"/>
              <p:cNvSpPr txBox="1"/>
              <p:nvPr/>
            </p:nvSpPr>
            <p:spPr>
              <a:xfrm>
                <a:off x="395536" y="1416501"/>
                <a:ext cx="7848872" cy="4224746"/>
              </a:xfrm>
              <a:prstGeom prst="rect">
                <a:avLst/>
              </a:prstGeom>
              <a:noFill/>
            </p:spPr>
            <p:txBody>
              <a:bodyPr wrap="square" lIns="0" tIns="0" rIns="0" bIns="0" rtlCol="0">
                <a:spAutoFit/>
              </a:bodyPr>
              <a:lstStyle/>
              <a:p>
                <a:pPr algn="l"/>
                <a14:m>
                  <m:oMathPara xmlns:m="http://schemas.openxmlformats.org/officeDocument/2006/math">
                    <m:oMathParaPr>
                      <m:jc m:val="left"/>
                    </m:oMathParaPr>
                    <m:oMath xmlns:m="http://schemas.openxmlformats.org/officeDocument/2006/math">
                      <m:r>
                        <a:rPr lang="fr-CH" sz="2800" b="0" i="1" smtClean="0">
                          <a:latin typeface="Cambria Math" charset="0"/>
                        </a:rPr>
                        <m:t>𝑛</m:t>
                      </m:r>
                      <m:r>
                        <a:rPr lang="fr-CH" sz="2800" b="0" i="1" smtClean="0">
                          <a:latin typeface="Cambria Math" charset="0"/>
                        </a:rPr>
                        <m:t>:=</m:t>
                      </m:r>
                      <m:d>
                        <m:dPr>
                          <m:begChr m:val="|"/>
                          <m:endChr m:val="|"/>
                          <m:ctrlPr>
                            <a:rPr lang="fr-CH" sz="2800" b="0" i="1" smtClean="0">
                              <a:latin typeface="Cambria Math" panose="02040503050406030204" pitchFamily="18" charset="0"/>
                            </a:rPr>
                          </m:ctrlPr>
                        </m:dPr>
                        <m:e>
                          <m:r>
                            <a:rPr lang="fr-CH" sz="2800" b="0" i="1" smtClean="0">
                              <a:latin typeface="Cambria Math" charset="0"/>
                            </a:rPr>
                            <m:t>𝑁</m:t>
                          </m:r>
                        </m:e>
                      </m:d>
                      <m:r>
                        <a:rPr lang="fr-CH" sz="2800" b="0" i="1" smtClean="0">
                          <a:latin typeface="Cambria Math" charset="0"/>
                        </a:rPr>
                        <m:t>; </m:t>
                      </m:r>
                      <m:d>
                        <m:dPr>
                          <m:ctrlPr>
                            <a:rPr lang="fr-CH" sz="2800" b="0" i="1" smtClean="0">
                              <a:latin typeface="Cambria Math" panose="02040503050406030204" pitchFamily="18" charset="0"/>
                            </a:rPr>
                          </m:ctrlPr>
                        </m:dPr>
                        <m:e>
                          <m:sSub>
                            <m:sSubPr>
                              <m:ctrlPr>
                                <a:rPr lang="fr-CH" sz="2800" b="0" i="1" smtClean="0">
                                  <a:latin typeface="Cambria Math" panose="02040503050406030204" pitchFamily="18" charset="0"/>
                                </a:rPr>
                              </m:ctrlPr>
                            </m:sSubPr>
                            <m:e>
                              <m:r>
                                <a:rPr lang="fr-CH" sz="2800" b="0" i="1" smtClean="0">
                                  <a:latin typeface="Cambria Math" charset="0"/>
                                </a:rPr>
                                <m:t>𝑎</m:t>
                              </m:r>
                            </m:e>
                            <m:sub>
                              <m:r>
                                <a:rPr lang="fr-CH" sz="2800" b="0" i="1" smtClean="0">
                                  <a:latin typeface="Cambria Math" charset="0"/>
                                </a:rPr>
                                <m:t>0</m:t>
                              </m:r>
                            </m:sub>
                          </m:sSub>
                          <m:r>
                            <a:rPr lang="fr-CH" sz="2800" b="0" i="1" smtClean="0">
                              <a:latin typeface="Cambria Math" charset="0"/>
                            </a:rPr>
                            <m:t>,</m:t>
                          </m:r>
                          <m:sSub>
                            <m:sSubPr>
                              <m:ctrlPr>
                                <a:rPr lang="fr-CH" sz="2800" b="0" i="1" smtClean="0">
                                  <a:latin typeface="Cambria Math" panose="02040503050406030204" pitchFamily="18" charset="0"/>
                                </a:rPr>
                              </m:ctrlPr>
                            </m:sSubPr>
                            <m:e>
                              <m:r>
                                <a:rPr lang="fr-CH" sz="2800" b="0" i="1" smtClean="0">
                                  <a:latin typeface="Cambria Math" charset="0"/>
                                </a:rPr>
                                <m:t>h</m:t>
                              </m:r>
                            </m:e>
                            <m:sub>
                              <m:r>
                                <a:rPr lang="fr-CH" sz="2800" b="0" i="1" smtClean="0">
                                  <a:latin typeface="Cambria Math" charset="0"/>
                                </a:rPr>
                                <m:t>0</m:t>
                              </m:r>
                            </m:sub>
                          </m:sSub>
                        </m:e>
                      </m:d>
                      <m:r>
                        <a:rPr lang="fr-CH" sz="2800" b="0" i="1" smtClean="0">
                          <a:latin typeface="Cambria Math" charset="0"/>
                        </a:rPr>
                        <m:t>≔</m:t>
                      </m:r>
                      <m:f>
                        <m:fPr>
                          <m:ctrlPr>
                            <a:rPr lang="fr-CH" sz="2800" b="0" i="1" smtClean="0">
                              <a:latin typeface="Cambria Math" panose="02040503050406030204" pitchFamily="18" charset="0"/>
                            </a:rPr>
                          </m:ctrlPr>
                        </m:fPr>
                        <m:num>
                          <m:r>
                            <a:rPr lang="fr-CH" sz="2800" b="0" i="1" smtClean="0">
                              <a:latin typeface="Cambria Math" charset="0"/>
                            </a:rPr>
                            <m:t>1</m:t>
                          </m:r>
                        </m:num>
                        <m:den>
                          <m:rad>
                            <m:radPr>
                              <m:degHide m:val="on"/>
                              <m:ctrlPr>
                                <a:rPr lang="fr-CH" sz="2800" b="0" i="1" smtClean="0">
                                  <a:latin typeface="Cambria Math" panose="02040503050406030204" pitchFamily="18" charset="0"/>
                                </a:rPr>
                              </m:ctrlPr>
                            </m:radPr>
                            <m:deg/>
                            <m:e>
                              <m:r>
                                <a:rPr lang="fr-CH" sz="2800" b="0" i="1" smtClean="0">
                                  <a:latin typeface="Cambria Math" panose="02040503050406030204" pitchFamily="18" charset="0"/>
                                </a:rPr>
                                <m:t>𝑛</m:t>
                              </m:r>
                            </m:e>
                          </m:rad>
                        </m:den>
                      </m:f>
                      <m:d>
                        <m:dPr>
                          <m:ctrlPr>
                            <a:rPr lang="fr-CH" sz="2800" b="0" i="1" smtClean="0">
                              <a:latin typeface="Cambria Math" panose="02040503050406030204" pitchFamily="18" charset="0"/>
                            </a:rPr>
                          </m:ctrlPr>
                        </m:dPr>
                        <m:e>
                          <m:d>
                            <m:dPr>
                              <m:ctrlPr>
                                <a:rPr lang="fr-CH" sz="2800" b="0" i="1" smtClean="0">
                                  <a:latin typeface="Cambria Math" panose="02040503050406030204" pitchFamily="18" charset="0"/>
                                </a:rPr>
                              </m:ctrlPr>
                            </m:dPr>
                            <m:e>
                              <m:r>
                                <a:rPr lang="fr-CH" sz="2800" b="0" i="1" smtClean="0">
                                  <a:latin typeface="Cambria Math" charset="0"/>
                                </a:rPr>
                                <m:t>1,…,1</m:t>
                              </m:r>
                            </m:e>
                          </m:d>
                          <m:r>
                            <a:rPr lang="fr-CH" sz="2800" b="0" i="1" smtClean="0">
                              <a:latin typeface="Cambria Math" charset="0"/>
                            </a:rPr>
                            <m:t>,</m:t>
                          </m:r>
                          <m:d>
                            <m:dPr>
                              <m:ctrlPr>
                                <a:rPr lang="fr-CH" sz="2800" b="0" i="1" smtClean="0">
                                  <a:latin typeface="Cambria Math" panose="02040503050406030204" pitchFamily="18" charset="0"/>
                                </a:rPr>
                              </m:ctrlPr>
                            </m:dPr>
                            <m:e>
                              <m:r>
                                <a:rPr lang="fr-CH" sz="2800" b="0" i="1" smtClean="0">
                                  <a:latin typeface="Cambria Math" charset="0"/>
                                </a:rPr>
                                <m:t>1,…,1</m:t>
                              </m:r>
                            </m:e>
                          </m:d>
                        </m:e>
                      </m:d>
                      <m:r>
                        <a:rPr lang="fr-CH" sz="2800" b="0" i="0" smtClean="0">
                          <a:latin typeface="Cambria Math" panose="02040503050406030204" pitchFamily="18" charset="0"/>
                        </a:rPr>
                        <m:t>;</m:t>
                      </m:r>
                      <m:r>
                        <m:rPr>
                          <m:sty m:val="p"/>
                        </m:rPr>
                        <a:rPr lang="fr-CH" sz="2800" b="0" i="0" smtClean="0">
                          <a:latin typeface="Cambria Math" panose="02040503050406030204" pitchFamily="18" charset="0"/>
                        </a:rPr>
                        <m:t>l</m:t>
                      </m:r>
                      <m:r>
                        <a:rPr lang="fr-CH" sz="2800" b="0" i="0" smtClean="0">
                          <a:latin typeface="Cambria Math" panose="02040503050406030204" pitchFamily="18" charset="0"/>
                        </a:rPr>
                        <m:t>=0</m:t>
                      </m:r>
                    </m:oMath>
                  </m:oMathPara>
                </a14:m>
                <a:endParaRPr lang="fr-CH" sz="2800" b="0" dirty="0"/>
              </a:p>
              <a:p>
                <a:pPr algn="l"/>
                <a:br>
                  <a:rPr lang="fr-CH" sz="2800" b="0" dirty="0"/>
                </a:br>
                <a14:m>
                  <m:oMathPara xmlns:m="http://schemas.openxmlformats.org/officeDocument/2006/math">
                    <m:oMathParaPr>
                      <m:jc m:val="left"/>
                    </m:oMathParaPr>
                    <m:oMath xmlns:m="http://schemas.openxmlformats.org/officeDocument/2006/math">
                      <m:r>
                        <a:rPr lang="fr-CH" sz="2800" b="0" i="1" smtClean="0">
                          <a:latin typeface="Cambria Math" charset="0"/>
                        </a:rPr>
                        <m:t>𝑤h𝑖𝑙𝑒</m:t>
                      </m:r>
                      <m:r>
                        <a:rPr lang="fr-CH" sz="2800" b="0" i="1" smtClean="0">
                          <a:latin typeface="Cambria Math" charset="0"/>
                        </a:rPr>
                        <m:t> </m:t>
                      </m:r>
                      <m:r>
                        <a:rPr lang="fr-CH" sz="2800" b="0" i="1" smtClean="0">
                          <a:latin typeface="Cambria Math" charset="0"/>
                        </a:rPr>
                        <m:t>𝑙</m:t>
                      </m:r>
                      <m:r>
                        <a:rPr lang="fr-CH" sz="2800" b="0" i="1" smtClean="0">
                          <a:latin typeface="Cambria Math" charset="0"/>
                        </a:rPr>
                        <m:t>&lt;</m:t>
                      </m:r>
                      <m:r>
                        <a:rPr lang="fr-CH" sz="2800" b="0" i="1" smtClean="0">
                          <a:latin typeface="Cambria Math" charset="0"/>
                        </a:rPr>
                        <m:t>𝑘</m:t>
                      </m:r>
                      <m:r>
                        <a:rPr lang="fr-CH" sz="2800" b="0" i="1" smtClean="0">
                          <a:latin typeface="Cambria Math" charset="0"/>
                        </a:rPr>
                        <m:t> </m:t>
                      </m:r>
                    </m:oMath>
                  </m:oMathPara>
                </a14:m>
                <a:br>
                  <a:rPr lang="fr-CH" sz="2800" b="0" dirty="0"/>
                </a:br>
                <a:r>
                  <a:rPr lang="fr-CH" sz="2800" b="0" dirty="0"/>
                  <a:t>	</a:t>
                </a:r>
                <a14:m>
                  <m:oMath xmlns:m="http://schemas.openxmlformats.org/officeDocument/2006/math">
                    <m:r>
                      <a:rPr lang="fr-CH" sz="2800" b="0" i="1" smtClean="0">
                        <a:latin typeface="Cambria Math" charset="0"/>
                      </a:rPr>
                      <m:t>𝑙</m:t>
                    </m:r>
                    <m:r>
                      <a:rPr lang="fr-CH" sz="2800" b="0" i="1" smtClean="0">
                        <a:latin typeface="Cambria Math" charset="0"/>
                      </a:rPr>
                      <m:t>≔</m:t>
                    </m:r>
                    <m:r>
                      <a:rPr lang="fr-CH" sz="2800" b="0" i="1" smtClean="0">
                        <a:latin typeface="Cambria Math" charset="0"/>
                      </a:rPr>
                      <m:t>𝑙</m:t>
                    </m:r>
                    <m:r>
                      <a:rPr lang="fr-CH" sz="2800" b="0" i="1" smtClean="0">
                        <a:latin typeface="Cambria Math" charset="0"/>
                      </a:rPr>
                      <m:t>+1</m:t>
                    </m:r>
                  </m:oMath>
                </a14:m>
                <a:br>
                  <a:rPr lang="fr-CH" sz="2800" b="0" i="1" dirty="0">
                    <a:latin typeface="Cambria Math" charset="0"/>
                  </a:rPr>
                </a:br>
                <a:r>
                  <a:rPr lang="fr-CH" sz="2800" i="1" dirty="0">
                    <a:latin typeface="Cambria Math" charset="0"/>
                  </a:rPr>
                  <a:t>	</a:t>
                </a:r>
                <a:r>
                  <a:rPr lang="fr-CH" sz="2800" dirty="0"/>
                  <a:t> </a:t>
                </a:r>
                <a14:m>
                  <m:oMath xmlns:m="http://schemas.openxmlformats.org/officeDocument/2006/math">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r>
                      <a:rPr lang="fr-CH" sz="2800" i="1">
                        <a:latin typeface="Cambria Math" panose="02040503050406030204" pitchFamily="18" charset="0"/>
                      </a:rPr>
                      <m:t> </m:t>
                    </m:r>
                    <m:r>
                      <a:rPr lang="fr-CH" sz="2800" i="1">
                        <a:latin typeface="Cambria Math" charset="0"/>
                      </a:rPr>
                      <m:t>≔</m:t>
                    </m:r>
                    <m:r>
                      <a:rPr lang="fr-CH" sz="2800" b="0" i="1" smtClean="0">
                        <a:latin typeface="Cambria Math" panose="02040503050406030204" pitchFamily="18"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𝑖</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1</m:t>
                            </m:r>
                          </m:sub>
                        </m:sSub>
                      </m:sub>
                      <m:sup/>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r>
                              <a:rPr lang="fr-CH" sz="2800" i="1">
                                <a:latin typeface="Cambria Math" charset="0"/>
                              </a:rPr>
                              <m:t>−1,</m:t>
                            </m:r>
                            <m:r>
                              <a:rPr lang="fr-CH" sz="2800" i="1">
                                <a:latin typeface="Cambria Math" charset="0"/>
                              </a:rPr>
                              <m:t>𝑖</m:t>
                            </m:r>
                          </m:sub>
                        </m:sSub>
                      </m:e>
                    </m:nary>
                    <m:r>
                      <a:rPr lang="fr-CH" sz="2800" i="1">
                        <a:latin typeface="Cambria Math"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𝑖</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𝑛</m:t>
                            </m:r>
                          </m:sub>
                        </m:sSub>
                      </m:sub>
                      <m:sup/>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r>
                              <a:rPr lang="fr-CH" sz="2800" i="1">
                                <a:latin typeface="Cambria Math" charset="0"/>
                              </a:rPr>
                              <m:t>−1,</m:t>
                            </m:r>
                            <m:r>
                              <a:rPr lang="fr-CH" sz="2800" i="1">
                                <a:latin typeface="Cambria Math" charset="0"/>
                              </a:rPr>
                              <m:t>𝑖</m:t>
                            </m:r>
                          </m:sub>
                        </m:sSub>
                      </m:e>
                    </m:nary>
                    <m:r>
                      <a:rPr lang="fr-CH" sz="2800" b="0" i="1" smtClean="0">
                        <a:latin typeface="Cambria Math" panose="02040503050406030204" pitchFamily="18" charset="0"/>
                      </a:rPr>
                      <m:t>)</m:t>
                    </m:r>
                  </m:oMath>
                </a14:m>
                <a:br>
                  <a:rPr lang="fr-CH" sz="2800" b="0" dirty="0"/>
                </a:br>
                <a:r>
                  <a:rPr lang="fr-CH" sz="2800" b="0" dirty="0"/>
                  <a:t>	</a:t>
                </a:r>
                <a:r>
                  <a:rPr lang="fr-CH" sz="2800" dirty="0"/>
                  <a:t> </a:t>
                </a:r>
                <a14:m>
                  <m:oMath xmlns:m="http://schemas.openxmlformats.org/officeDocument/2006/math">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sub>
                    </m:sSub>
                    <m:r>
                      <a:rPr lang="fr-CH" sz="2800" i="1">
                        <a:latin typeface="Cambria Math" panose="02040503050406030204" pitchFamily="18" charset="0"/>
                      </a:rPr>
                      <m:t> </m:t>
                    </m:r>
                    <m:r>
                      <a:rPr lang="fr-CH" sz="2800" b="0" i="1" smtClean="0">
                        <a:latin typeface="Cambria Math" charset="0"/>
                      </a:rPr>
                      <m:t>≔</m:t>
                    </m:r>
                    <m:r>
                      <a:rPr lang="fr-CH" sz="2800" b="0" i="1" smtClean="0">
                        <a:latin typeface="Cambria Math" panose="02040503050406030204" pitchFamily="18"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1</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𝑖</m:t>
                            </m:r>
                          </m:sub>
                        </m:sSub>
                      </m:sub>
                      <m:sup/>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r>
                              <a:rPr lang="fr-CH" sz="2800" i="1">
                                <a:latin typeface="Cambria Math" charset="0"/>
                              </a:rPr>
                              <m:t>,</m:t>
                            </m:r>
                            <m:r>
                              <a:rPr lang="fr-CH" sz="2800" i="1">
                                <a:latin typeface="Cambria Math" charset="0"/>
                              </a:rPr>
                              <m:t>𝑖</m:t>
                            </m:r>
                          </m:sub>
                        </m:sSub>
                        <m:r>
                          <a:rPr lang="fr-CH" sz="2800" i="1">
                            <a:latin typeface="Cambria Math" charset="0"/>
                          </a:rPr>
                          <m:t>,…,</m:t>
                        </m:r>
                        <m:nary>
                          <m:naryPr>
                            <m:chr m:val="∑"/>
                            <m:supHide m:val="on"/>
                            <m:ctrlPr>
                              <a:rPr lang="fr-CH" sz="2800" i="1">
                                <a:latin typeface="Cambria Math" panose="02040503050406030204" pitchFamily="18" charset="0"/>
                              </a:rPr>
                            </m:ctrlPr>
                          </m:naryPr>
                          <m:sub>
                            <m:sSub>
                              <m:sSubPr>
                                <m:ctrlPr>
                                  <a:rPr lang="fr-CH" sz="2800" i="1">
                                    <a:latin typeface="Cambria Math" panose="02040503050406030204" pitchFamily="18" charset="0"/>
                                  </a:rPr>
                                </m:ctrlPr>
                              </m:sSubPr>
                              <m:e>
                                <m:r>
                                  <a:rPr lang="fr-CH" sz="2800" i="1">
                                    <a:latin typeface="Cambria Math" charset="0"/>
                                  </a:rPr>
                                  <m:t>𝑝</m:t>
                                </m:r>
                              </m:e>
                              <m:sub>
                                <m:r>
                                  <a:rPr lang="fr-CH" sz="2800" i="1">
                                    <a:latin typeface="Cambria Math" charset="0"/>
                                  </a:rPr>
                                  <m:t>𝑛</m:t>
                                </m:r>
                              </m:sub>
                            </m:sSub>
                            <m:r>
                              <m:rPr>
                                <m:brk m:alnAt="7"/>
                              </m:rPr>
                              <a:rPr lang="fr-CH" sz="2800" i="1">
                                <a:latin typeface="Cambria Math" charset="0"/>
                                <a:ea typeface="Cambria Math" charset="0"/>
                                <a:cs typeface="Cambria Math" charset="0"/>
                              </a:rPr>
                              <m:t>→</m:t>
                            </m:r>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𝑝</m:t>
                                </m:r>
                              </m:e>
                              <m:sub>
                                <m:r>
                                  <a:rPr lang="fr-CH" sz="2800" i="1">
                                    <a:latin typeface="Cambria Math" charset="0"/>
                                    <a:ea typeface="Cambria Math" charset="0"/>
                                    <a:cs typeface="Cambria Math" charset="0"/>
                                  </a:rPr>
                                  <m:t>𝑖</m:t>
                                </m:r>
                              </m:sub>
                            </m:sSub>
                          </m:sub>
                          <m:sup/>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r>
                                  <a:rPr lang="fr-CH" sz="2800" i="1">
                                    <a:latin typeface="Cambria Math" charset="0"/>
                                  </a:rPr>
                                  <m:t>,</m:t>
                                </m:r>
                                <m:r>
                                  <a:rPr lang="fr-CH" sz="2800" i="1">
                                    <a:latin typeface="Cambria Math" charset="0"/>
                                  </a:rPr>
                                  <m:t>𝑖</m:t>
                                </m:r>
                              </m:sub>
                            </m:sSub>
                          </m:e>
                        </m:nary>
                        <m:r>
                          <a:rPr lang="fr-CH" sz="2800" b="0" i="1" smtClean="0">
                            <a:latin typeface="Cambria Math" panose="02040503050406030204" pitchFamily="18" charset="0"/>
                          </a:rPr>
                          <m:t>)</m:t>
                        </m:r>
                      </m:e>
                    </m:nary>
                  </m:oMath>
                </a14:m>
                <a:br>
                  <a:rPr lang="fr-CH" sz="2800" b="0" dirty="0"/>
                </a:br>
                <a:r>
                  <a:rPr lang="fr-CH" sz="2800" b="0" dirty="0"/>
                  <a:t>	</a:t>
                </a:r>
                <a14:m>
                  <m:oMath xmlns:m="http://schemas.openxmlformats.org/officeDocument/2006/math">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𝑎</m:t>
                            </m:r>
                          </m:e>
                          <m:sub>
                            <m:r>
                              <a:rPr lang="fr-CH" sz="2800" b="0" i="1" smtClean="0">
                                <a:latin typeface="Cambria Math" charset="0"/>
                              </a:rPr>
                              <m:t>𝑙</m:t>
                            </m:r>
                          </m:sub>
                        </m:sSub>
                        <m:r>
                          <a:rPr lang="fr-CH" sz="2800" i="1">
                            <a:latin typeface="Cambria Math" charset="0"/>
                          </a:rPr>
                          <m:t>,</m:t>
                        </m:r>
                        <m:sSub>
                          <m:sSubPr>
                            <m:ctrlPr>
                              <a:rPr lang="fr-CH" sz="2800" i="1">
                                <a:latin typeface="Cambria Math" panose="02040503050406030204" pitchFamily="18" charset="0"/>
                              </a:rPr>
                            </m:ctrlPr>
                          </m:sSubPr>
                          <m:e>
                            <m:r>
                              <a:rPr lang="fr-CH" sz="2800" i="1">
                                <a:latin typeface="Cambria Math" charset="0"/>
                              </a:rPr>
                              <m:t>h</m:t>
                            </m:r>
                          </m:e>
                          <m:sub>
                            <m:r>
                              <a:rPr lang="fr-CH" sz="2800" b="0" i="1" smtClean="0">
                                <a:latin typeface="Cambria Math" charset="0"/>
                              </a:rPr>
                              <m:t>𝑙</m:t>
                            </m:r>
                          </m:sub>
                        </m:sSub>
                      </m:e>
                    </m:d>
                    <m:r>
                      <a:rPr lang="fr-CH" sz="2800" i="1">
                        <a:latin typeface="Cambria Math" charset="0"/>
                      </a:rPr>
                      <m:t>≔</m:t>
                    </m:r>
                    <m:d>
                      <m:dPr>
                        <m:ctrlPr>
                          <a:rPr lang="fr-CH" sz="2800" i="1" smtClean="0">
                            <a:latin typeface="Cambria Math" panose="02040503050406030204" pitchFamily="18" charset="0"/>
                          </a:rPr>
                        </m:ctrlPr>
                      </m:dPr>
                      <m:e>
                        <m:f>
                          <m:fPr>
                            <m:ctrlPr>
                              <a:rPr lang="fr-CH" sz="2800" i="1" smtClean="0">
                                <a:latin typeface="Cambria Math" panose="02040503050406030204" pitchFamily="18" charset="0"/>
                              </a:rPr>
                            </m:ctrlPr>
                          </m:fPr>
                          <m:num>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num>
                          <m:den>
                            <m:sSub>
                              <m:sSubPr>
                                <m:ctrlPr>
                                  <a:rPr lang="fr-CH" sz="2800" i="1" smtClean="0">
                                    <a:latin typeface="Cambria Math" panose="02040503050406030204" pitchFamily="18" charset="0"/>
                                  </a:rPr>
                                </m:ctrlPr>
                              </m:sSubPr>
                              <m:e>
                                <m:d>
                                  <m:dPr>
                                    <m:begChr m:val="|"/>
                                    <m:endChr m:val="|"/>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𝑎</m:t>
                                        </m:r>
                                      </m:e>
                                      <m:sub>
                                        <m:r>
                                          <a:rPr lang="fr-CH" sz="2800" i="1">
                                            <a:latin typeface="Cambria Math" charset="0"/>
                                          </a:rPr>
                                          <m:t>𝑙</m:t>
                                        </m:r>
                                      </m:sub>
                                    </m:sSub>
                                  </m:e>
                                </m:d>
                              </m:e>
                              <m:sub>
                                <m:r>
                                  <a:rPr lang="fr-CH" sz="2800" b="0" i="1" smtClean="0">
                                    <a:latin typeface="Cambria Math" panose="02040503050406030204" pitchFamily="18" charset="0"/>
                                  </a:rPr>
                                  <m:t>2</m:t>
                                </m:r>
                              </m:sub>
                            </m:sSub>
                          </m:den>
                        </m:f>
                        <m:r>
                          <a:rPr lang="fr-CH" sz="2800" b="0" i="1" smtClean="0">
                            <a:latin typeface="Cambria Math" charset="0"/>
                          </a:rPr>
                          <m:t>,</m:t>
                        </m:r>
                        <m:f>
                          <m:fPr>
                            <m:ctrlPr>
                              <a:rPr lang="fr-CH" sz="2800" i="1">
                                <a:latin typeface="Cambria Math" panose="02040503050406030204" pitchFamily="18" charset="0"/>
                              </a:rPr>
                            </m:ctrlPr>
                          </m:fPr>
                          <m:num>
                            <m:sSub>
                              <m:sSubPr>
                                <m:ctrlPr>
                                  <a:rPr lang="fr-CH" sz="2800" i="1">
                                    <a:latin typeface="Cambria Math" panose="02040503050406030204" pitchFamily="18" charset="0"/>
                                  </a:rPr>
                                </m:ctrlPr>
                              </m:sSubPr>
                              <m:e>
                                <m:r>
                                  <a:rPr lang="fr-CH" sz="2800" b="0" i="1" smtClean="0">
                                    <a:latin typeface="Cambria Math" charset="0"/>
                                  </a:rPr>
                                  <m:t>h</m:t>
                                </m:r>
                              </m:e>
                              <m:sub>
                                <m:r>
                                  <a:rPr lang="fr-CH" sz="2800" i="1">
                                    <a:latin typeface="Cambria Math" charset="0"/>
                                  </a:rPr>
                                  <m:t>𝑙</m:t>
                                </m:r>
                              </m:sub>
                            </m:sSub>
                          </m:num>
                          <m:den>
                            <m:sSub>
                              <m:sSubPr>
                                <m:ctrlPr>
                                  <a:rPr lang="fr-CH" sz="2800" i="1" smtClean="0">
                                    <a:latin typeface="Cambria Math" panose="02040503050406030204" pitchFamily="18" charset="0"/>
                                  </a:rPr>
                                </m:ctrlPr>
                              </m:sSubPr>
                              <m:e>
                                <m:d>
                                  <m:dPr>
                                    <m:begChr m:val="|"/>
                                    <m:endChr m:val="|"/>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i="1">
                                            <a:latin typeface="Cambria Math" charset="0"/>
                                          </a:rPr>
                                          <m:t>h</m:t>
                                        </m:r>
                                      </m:e>
                                      <m:sub>
                                        <m:r>
                                          <a:rPr lang="fr-CH" sz="2800" i="1">
                                            <a:latin typeface="Cambria Math" charset="0"/>
                                          </a:rPr>
                                          <m:t>𝑙</m:t>
                                        </m:r>
                                      </m:sub>
                                    </m:sSub>
                                  </m:e>
                                </m:d>
                              </m:e>
                              <m:sub>
                                <m:r>
                                  <a:rPr lang="fr-CH" sz="2800" b="0" i="1" smtClean="0">
                                    <a:latin typeface="Cambria Math" panose="02040503050406030204" pitchFamily="18" charset="0"/>
                                  </a:rPr>
                                  <m:t>2</m:t>
                                </m:r>
                              </m:sub>
                            </m:sSub>
                          </m:den>
                        </m:f>
                      </m:e>
                    </m:d>
                  </m:oMath>
                </a14:m>
                <a:endParaRPr lang="en-US" sz="2800" dirty="0"/>
              </a:p>
              <a:p>
                <a:pPr algn="l"/>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95536" y="1416501"/>
                <a:ext cx="7848872" cy="4224746"/>
              </a:xfrm>
              <a:prstGeom prst="rect">
                <a:avLst/>
              </a:prstGeom>
              <a:blipFill>
                <a:blip r:embed="rId3"/>
                <a:stretch>
                  <a:fillRect l="-1618" t="-299"/>
                </a:stretch>
              </a:blipFill>
            </p:spPr>
            <p:txBody>
              <a:bodyPr/>
              <a:lstStyle/>
              <a:p>
                <a:r>
                  <a:rPr lang="en-CH">
                    <a:noFill/>
                  </a:rPr>
                  <a:t> </a:t>
                </a:r>
              </a:p>
            </p:txBody>
          </p:sp>
        </mc:Fallback>
      </mc:AlternateContent>
      <p:sp>
        <p:nvSpPr>
          <p:cNvPr id="9" name="TextBox 8"/>
          <p:cNvSpPr txBox="1"/>
          <p:nvPr/>
        </p:nvSpPr>
        <p:spPr>
          <a:xfrm>
            <a:off x="152400" y="5798229"/>
            <a:ext cx="8524056" cy="523220"/>
          </a:xfrm>
          <a:prstGeom prst="rect">
            <a:avLst/>
          </a:prstGeom>
          <a:noFill/>
        </p:spPr>
        <p:txBody>
          <a:bodyPr wrap="square" rtlCol="0">
            <a:spAutoFit/>
          </a:bodyPr>
          <a:lstStyle/>
          <a:p>
            <a:r>
              <a:rPr lang="en-US" sz="2800" dirty="0">
                <a:latin typeface="Calibri" charset="0"/>
                <a:ea typeface="Calibri" charset="0"/>
                <a:cs typeface="Calibri" charset="0"/>
              </a:rPr>
              <a:t>In practice, k = 5 iterations sufficient to converge!</a:t>
            </a:r>
          </a:p>
        </p:txBody>
      </p:sp>
    </p:spTree>
    <p:extLst>
      <p:ext uri="{BB962C8B-B14F-4D97-AF65-F5344CB8AC3E}">
        <p14:creationId xmlns:p14="http://schemas.microsoft.com/office/powerpoint/2010/main" val="2123881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Convergence of HITS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 × </m:t>
                    </m:r>
                    <m:r>
                      <a:rPr lang="en-US" sz="2800" i="1" dirty="0" smtClean="0">
                        <a:latin typeface="Cambria Math" panose="02040503050406030204" pitchFamily="18" charset="0"/>
                      </a:rPr>
                      <m:t>𝑛</m:t>
                    </m:r>
                    <m:r>
                      <a:rPr lang="en-US" sz="2800" i="1" dirty="0" smtClean="0">
                        <a:latin typeface="Cambria Math" panose="02040503050406030204" pitchFamily="18" charset="0"/>
                      </a:rPr>
                      <m:t> </m:t>
                    </m:r>
                  </m:oMath>
                </a14:m>
                <a:r>
                  <a:rPr lang="en-US" sz="2800" dirty="0"/>
                  <a:t>link matrix </a:t>
                </a:r>
                <a14:m>
                  <m:oMath xmlns:m="http://schemas.openxmlformats.org/officeDocument/2006/math">
                    <m:r>
                      <a:rPr lang="en-US" sz="2800" i="1" dirty="0" smtClean="0">
                        <a:latin typeface="Cambria Math" panose="02040503050406030204" pitchFamily="18" charset="0"/>
                      </a:rPr>
                      <m:t>𝐿</m:t>
                    </m:r>
                    <m:r>
                      <a:rPr lang="en-US" sz="2800" i="1" baseline="30000" dirty="0">
                        <a:latin typeface="Cambria Math" panose="02040503050406030204" pitchFamily="18" charset="0"/>
                      </a:rPr>
                      <m:t>𝑡</m:t>
                    </m:r>
                  </m:oMath>
                </a14:m>
                <a:endParaRPr lang="en-US" sz="2800" baseline="30000" dirty="0"/>
              </a:p>
              <a:p>
                <a:endParaRPr lang="en-US" sz="2800" dirty="0"/>
              </a:p>
              <a:p>
                <a:endParaRPr lang="en-US" sz="2800" dirty="0"/>
              </a:p>
              <a:p>
                <a:endParaRPr lang="en-US" sz="2800" dirty="0"/>
              </a:p>
              <a:p>
                <a:endParaRPr lang="en-US" sz="2800" dirty="0"/>
              </a:p>
              <a:p>
                <a:endParaRPr lang="en-US" sz="2800" dirty="0"/>
              </a:p>
              <a:p>
                <a:r>
                  <a:rPr lang="en-US" sz="2800" dirty="0"/>
                  <a:t>Up to normalization</a:t>
                </a:r>
              </a:p>
              <a:p>
                <a:r>
                  <a:rPr lang="en-US" sz="2800" dirty="0"/>
                  <a:t>	</a:t>
                </a:r>
                <a14:m>
                  <m:oMath xmlns:m="http://schemas.openxmlformats.org/officeDocument/2006/math">
                    <m:r>
                      <a:rPr lang="en-US" sz="2800" i="1" dirty="0" smtClean="0">
                        <a:latin typeface="Cambria Math" panose="02040503050406030204" pitchFamily="18" charset="0"/>
                      </a:rPr>
                      <m:t>h</m:t>
                    </m:r>
                    <m:r>
                      <a:rPr lang="en-US" sz="2800" i="1" dirty="0" smtClean="0">
                        <a:latin typeface="Cambria Math" panose="02040503050406030204" pitchFamily="18" charset="0"/>
                      </a:rPr>
                      <m:t> = </m:t>
                    </m:r>
                    <m:sSup>
                      <m:sSupPr>
                        <m:ctrlPr>
                          <a:rPr lang="en-US" sz="2800" i="1" dirty="0">
                            <a:latin typeface="Cambria Math" panose="02040503050406030204" pitchFamily="18" charset="0"/>
                          </a:rPr>
                        </m:ctrlPr>
                      </m:sSupPr>
                      <m:e>
                        <m:r>
                          <a:rPr lang="fr-CH" sz="2800" i="1" dirty="0">
                            <a:latin typeface="Cambria Math" panose="02040503050406030204" pitchFamily="18" charset="0"/>
                          </a:rPr>
                          <m:t>𝐿</m:t>
                        </m:r>
                      </m:e>
                      <m:sup>
                        <m:r>
                          <a:rPr lang="fr-CH" sz="2800" i="1" dirty="0">
                            <a:latin typeface="Cambria Math" panose="02040503050406030204" pitchFamily="18" charset="0"/>
                          </a:rPr>
                          <m:t>𝑡</m:t>
                        </m:r>
                      </m:sup>
                    </m:sSup>
                    <m:r>
                      <a:rPr lang="en-US" sz="2800" i="1" dirty="0" smtClean="0">
                        <a:latin typeface="Cambria Math" panose="02040503050406030204" pitchFamily="18" charset="0"/>
                      </a:rPr>
                      <m:t>𝑎</m:t>
                    </m:r>
                  </m:oMath>
                </a14:m>
                <a:r>
                  <a:rPr lang="en-US" sz="2800" dirty="0"/>
                  <a:t>, </a:t>
                </a:r>
                <a14:m>
                  <m:oMath xmlns:m="http://schemas.openxmlformats.org/officeDocument/2006/math">
                    <m:r>
                      <a:rPr lang="en-US" sz="2800" i="1" dirty="0" smtClean="0">
                        <a:latin typeface="Cambria Math" panose="02040503050406030204" pitchFamily="18" charset="0"/>
                      </a:rPr>
                      <m:t>𝑎</m:t>
                    </m:r>
                    <m:r>
                      <a:rPr lang="en-US" sz="2800" i="1" dirty="0" smtClean="0">
                        <a:latin typeface="Cambria Math" panose="02040503050406030204" pitchFamily="18" charset="0"/>
                      </a:rPr>
                      <m:t> = </m:t>
                    </m:r>
                    <m:r>
                      <a:rPr lang="en-US" sz="2800" i="1" dirty="0">
                        <a:latin typeface="Cambria Math" panose="02040503050406030204" pitchFamily="18" charset="0"/>
                      </a:rPr>
                      <m:t>𝐿</m:t>
                    </m:r>
                    <m:r>
                      <a:rPr lang="en-US" sz="2800" i="1" dirty="0" smtClean="0">
                        <a:latin typeface="Cambria Math" panose="02040503050406030204" pitchFamily="18" charset="0"/>
                      </a:rPr>
                      <m:t>h</m:t>
                    </m:r>
                  </m:oMath>
                </a14:m>
                <a:r>
                  <a:rPr lang="en-US" sz="2800" dirty="0"/>
                  <a:t>, thus</a:t>
                </a:r>
                <a:br>
                  <a:rPr lang="en-US" sz="2800" dirty="0"/>
                </a:br>
                <a:r>
                  <a:rPr lang="en-US" sz="2800" dirty="0"/>
                  <a:t>	</a:t>
                </a:r>
                <a14:m>
                  <m:oMath xmlns:m="http://schemas.openxmlformats.org/officeDocument/2006/math">
                    <m:r>
                      <a:rPr lang="fr-CH" sz="2800" b="0" i="1" smtClean="0">
                        <a:latin typeface="Cambria Math" panose="02040503050406030204" pitchFamily="18" charset="0"/>
                      </a:rPr>
                      <m:t>𝑎</m:t>
                    </m:r>
                  </m:oMath>
                </a14:m>
                <a:r>
                  <a:rPr lang="en-US" sz="2800" dirty="0"/>
                  <a:t> is an Eigenvector of </a:t>
                </a:r>
                <a14:m>
                  <m:oMath xmlns:m="http://schemas.openxmlformats.org/officeDocument/2006/math">
                    <m:r>
                      <a:rPr lang="en-US" sz="2800" i="1" dirty="0" smtClean="0">
                        <a:latin typeface="Cambria Math" panose="02040503050406030204" pitchFamily="18" charset="0"/>
                      </a:rPr>
                      <m:t>𝐿𝐿</m:t>
                    </m:r>
                    <m:r>
                      <a:rPr lang="en-US" sz="2800" i="1" baseline="30000" dirty="0" err="1">
                        <a:latin typeface="Cambria Math" panose="02040503050406030204" pitchFamily="18" charset="0"/>
                      </a:rPr>
                      <m:t>𝑡</m:t>
                    </m:r>
                  </m:oMath>
                </a14:m>
                <a:br>
                  <a:rPr lang="fr-CH" sz="2800" i="1" baseline="30000" dirty="0">
                    <a:latin typeface="Cambria Math" panose="02040503050406030204" pitchFamily="18" charset="0"/>
                  </a:rPr>
                </a:br>
                <a:r>
                  <a:rPr lang="fr-CH" sz="2800" i="1" baseline="30000" dirty="0">
                    <a:latin typeface="Cambria Math" panose="02040503050406030204" pitchFamily="18" charset="0"/>
                  </a:rPr>
                  <a:t>	</a:t>
                </a:r>
                <a14:m>
                  <m:oMath xmlns:m="http://schemas.openxmlformats.org/officeDocument/2006/math">
                    <m:r>
                      <a:rPr lang="fr-CH" sz="2800" b="0" i="1" smtClean="0">
                        <a:latin typeface="Cambria Math" panose="02040503050406030204" pitchFamily="18" charset="0"/>
                      </a:rPr>
                      <m:t>h</m:t>
                    </m:r>
                  </m:oMath>
                </a14:m>
                <a:r>
                  <a:rPr lang="en-US" sz="2800" dirty="0"/>
                  <a:t> is an Eigenvector of </a:t>
                </a:r>
                <a14:m>
                  <m:oMath xmlns:m="http://schemas.openxmlformats.org/officeDocument/2006/math">
                    <m:r>
                      <a:rPr lang="en-US" sz="2800" i="1" dirty="0" smtClean="0">
                        <a:latin typeface="Cambria Math" panose="02040503050406030204" pitchFamily="18" charset="0"/>
                      </a:rPr>
                      <m:t>𝐿</m:t>
                    </m:r>
                    <m:r>
                      <a:rPr lang="en-US" sz="2800" i="1" baseline="30000" dirty="0" err="1">
                        <a:latin typeface="Cambria Math" panose="02040503050406030204" pitchFamily="18" charset="0"/>
                      </a:rPr>
                      <m:t>𝑡</m:t>
                    </m:r>
                    <m:r>
                      <a:rPr lang="en-US" sz="2800" i="1" dirty="0" err="1">
                        <a:latin typeface="Cambria Math" panose="02040503050406030204" pitchFamily="18" charset="0"/>
                      </a:rPr>
                      <m:t>𝐿</m:t>
                    </m:r>
                  </m:oMath>
                </a14:m>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72" t="-1259" b="-2015"/>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4"/>
          <p:cNvSpPr>
            <a:spLocks noChangeArrowheads="1"/>
          </p:cNvSpPr>
          <p:nvPr/>
        </p:nvSpPr>
        <p:spPr bwMode="auto">
          <a:xfrm>
            <a:off x="943744" y="2768352"/>
            <a:ext cx="228600" cy="228600"/>
          </a:xfrm>
          <a:prstGeom prst="ellipse">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lgn="r"/>
            <a:endParaRPr lang="en-US" sz="2400">
              <a:latin typeface="Calibri" charset="0"/>
              <a:ea typeface="Calibri" charset="0"/>
              <a:cs typeface="Calibri" charset="0"/>
            </a:endParaRPr>
          </a:p>
        </p:txBody>
      </p:sp>
      <p:sp>
        <p:nvSpPr>
          <p:cNvPr id="6" name="Oval 5"/>
          <p:cNvSpPr>
            <a:spLocks noChangeArrowheads="1"/>
          </p:cNvSpPr>
          <p:nvPr/>
        </p:nvSpPr>
        <p:spPr bwMode="auto">
          <a:xfrm>
            <a:off x="1172344" y="2692152"/>
            <a:ext cx="457200" cy="457200"/>
          </a:xfrm>
          <a:prstGeom prst="ellipse">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lgn="r"/>
            <a:endParaRPr lang="en-US" sz="2400">
              <a:latin typeface="Calibri" charset="0"/>
              <a:ea typeface="Calibri" charset="0"/>
              <a:cs typeface="Calibri" charset="0"/>
            </a:endParaRPr>
          </a:p>
        </p:txBody>
      </p:sp>
      <p:sp>
        <p:nvSpPr>
          <p:cNvPr id="7" name="AutoShape 7"/>
          <p:cNvSpPr>
            <a:spLocks noChangeArrowheads="1"/>
          </p:cNvSpPr>
          <p:nvPr/>
        </p:nvSpPr>
        <p:spPr bwMode="auto">
          <a:xfrm>
            <a:off x="4067944" y="2996952"/>
            <a:ext cx="838200" cy="457200"/>
          </a:xfrm>
          <a:prstGeom prst="rightArrow">
            <a:avLst>
              <a:gd name="adj1" fmla="val 50000"/>
              <a:gd name="adj2" fmla="val 45833"/>
            </a:avLst>
          </a:prstGeom>
          <a:solidFill>
            <a:schemeClr val="bg1"/>
          </a:solidFill>
          <a:ln w="12700">
            <a:solidFill>
              <a:schemeClr val="tx1"/>
            </a:solidFill>
            <a:miter lim="800000"/>
            <a:headEnd/>
            <a:tailEnd/>
          </a:ln>
        </p:spPr>
        <p:txBody>
          <a:bodyPr wrap="none" anchor="ctr"/>
          <a:lstStyle/>
          <a:p>
            <a:pPr algn="r"/>
            <a:endParaRPr lang="en-US">
              <a:latin typeface="Calibri" charset="0"/>
              <a:ea typeface="Calibri" charset="0"/>
              <a:cs typeface="Calibri" charset="0"/>
            </a:endParaRPr>
          </a:p>
        </p:txBody>
      </p:sp>
      <p:sp>
        <p:nvSpPr>
          <p:cNvPr id="8" name="Oval 8"/>
          <p:cNvSpPr>
            <a:spLocks noChangeArrowheads="1"/>
          </p:cNvSpPr>
          <p:nvPr/>
        </p:nvSpPr>
        <p:spPr bwMode="auto">
          <a:xfrm>
            <a:off x="867544" y="25397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1</a:t>
            </a:r>
            <a:endParaRPr lang="en-US" sz="2800">
              <a:latin typeface="Calibri" charset="0"/>
              <a:ea typeface="Calibri" charset="0"/>
              <a:cs typeface="Calibri" charset="0"/>
            </a:endParaRPr>
          </a:p>
        </p:txBody>
      </p:sp>
      <p:sp>
        <p:nvSpPr>
          <p:cNvPr id="9" name="Oval 9"/>
          <p:cNvSpPr>
            <a:spLocks noChangeArrowheads="1"/>
          </p:cNvSpPr>
          <p:nvPr/>
        </p:nvSpPr>
        <p:spPr bwMode="auto">
          <a:xfrm>
            <a:off x="2772544" y="25397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2</a:t>
            </a:r>
            <a:endParaRPr lang="en-US" sz="2400">
              <a:latin typeface="Calibri" charset="0"/>
              <a:ea typeface="Calibri" charset="0"/>
              <a:cs typeface="Calibri" charset="0"/>
            </a:endParaRPr>
          </a:p>
        </p:txBody>
      </p:sp>
      <p:sp>
        <p:nvSpPr>
          <p:cNvPr id="10" name="Oval 10"/>
          <p:cNvSpPr>
            <a:spLocks noChangeArrowheads="1"/>
          </p:cNvSpPr>
          <p:nvPr/>
        </p:nvSpPr>
        <p:spPr bwMode="auto">
          <a:xfrm>
            <a:off x="1858144" y="3530352"/>
            <a:ext cx="533400" cy="533400"/>
          </a:xfrm>
          <a:prstGeom prst="ellipse">
            <a:avLst/>
          </a:prstGeom>
          <a:solidFill>
            <a:schemeClr val="bg1"/>
          </a:solidFill>
          <a:ln w="9525">
            <a:solidFill>
              <a:schemeClr val="tx1"/>
            </a:solidFill>
            <a:round/>
            <a:headEnd/>
            <a:tailEnd/>
          </a:ln>
        </p:spPr>
        <p:txBody>
          <a:bodyPr wrap="none" anchor="ctr"/>
          <a:lstStyle/>
          <a:p>
            <a:pPr algn="ctr">
              <a:spcBef>
                <a:spcPct val="20000"/>
              </a:spcBef>
            </a:pPr>
            <a:r>
              <a:rPr lang="en-US" sz="2400" b="1">
                <a:latin typeface="Calibri" charset="0"/>
                <a:ea typeface="Calibri" charset="0"/>
                <a:cs typeface="Calibri" charset="0"/>
              </a:rPr>
              <a:t>3</a:t>
            </a:r>
          </a:p>
        </p:txBody>
      </p:sp>
      <p:cxnSp>
        <p:nvCxnSpPr>
          <p:cNvPr id="11" name="AutoShape 11"/>
          <p:cNvCxnSpPr>
            <a:cxnSpLocks noChangeShapeType="1"/>
          </p:cNvCxnSpPr>
          <p:nvPr/>
        </p:nvCxnSpPr>
        <p:spPr bwMode="auto">
          <a:xfrm rot="5400000" flipV="1">
            <a:off x="2085951" y="1854746"/>
            <a:ext cx="1587" cy="1527175"/>
          </a:xfrm>
          <a:prstGeom prst="curvedConnector3">
            <a:avLst>
              <a:gd name="adj1" fmla="val -15400005"/>
            </a:avLst>
          </a:prstGeom>
          <a:noFill/>
          <a:ln w="952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12" name="AutoShape 12"/>
          <p:cNvCxnSpPr>
            <a:cxnSpLocks noChangeShapeType="1"/>
          </p:cNvCxnSpPr>
          <p:nvPr/>
        </p:nvCxnSpPr>
        <p:spPr bwMode="auto">
          <a:xfrm rot="5400000">
            <a:off x="2085951" y="2232571"/>
            <a:ext cx="1587" cy="1527175"/>
          </a:xfrm>
          <a:prstGeom prst="curvedConnector3">
            <a:avLst>
              <a:gd name="adj1" fmla="val 9799995"/>
            </a:avLst>
          </a:prstGeom>
          <a:noFill/>
          <a:ln w="952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13" name="AutoShape 13"/>
          <p:cNvCxnSpPr>
            <a:cxnSpLocks noChangeShapeType="1"/>
          </p:cNvCxnSpPr>
          <p:nvPr/>
        </p:nvCxnSpPr>
        <p:spPr bwMode="auto">
          <a:xfrm rot="5400000" flipV="1">
            <a:off x="3172595" y="2673102"/>
            <a:ext cx="188912" cy="77787"/>
          </a:xfrm>
          <a:prstGeom prst="curvedConnector4">
            <a:avLst>
              <a:gd name="adj1" fmla="val -102523"/>
              <a:gd name="adj2" fmla="val 695917"/>
            </a:avLst>
          </a:prstGeom>
          <a:noFill/>
          <a:ln w="952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14" name="AutoShape 14"/>
          <p:cNvCxnSpPr>
            <a:cxnSpLocks noChangeShapeType="1"/>
          </p:cNvCxnSpPr>
          <p:nvPr/>
        </p:nvCxnSpPr>
        <p:spPr bwMode="auto">
          <a:xfrm flipH="1">
            <a:off x="2313757" y="3073152"/>
            <a:ext cx="725487" cy="534988"/>
          </a:xfrm>
          <a:prstGeom prst="straightConnector1">
            <a:avLst/>
          </a:prstGeom>
          <a:noFill/>
          <a:ln w="9525">
            <a:solidFill>
              <a:schemeClr val="tx1"/>
            </a:solidFill>
            <a:round/>
            <a:headEnd/>
            <a:tailEnd type="triangle" w="lg" len="med"/>
          </a:ln>
          <a:extLst>
            <a:ext uri="{909E8E84-426E-40dd-AFC4-6F175D3DCCD1}">
              <a14:hiddenFill xmlns="" xmlns:a14="http://schemas.microsoft.com/office/drawing/2010/main">
                <a:noFill/>
              </a14:hiddenFill>
            </a:ext>
          </a:extLst>
        </p:spPr>
      </p:cxnSp>
      <p:cxnSp>
        <p:nvCxnSpPr>
          <p:cNvPr id="15" name="AutoShape 15"/>
          <p:cNvCxnSpPr>
            <a:cxnSpLocks noChangeShapeType="1"/>
          </p:cNvCxnSpPr>
          <p:nvPr/>
        </p:nvCxnSpPr>
        <p:spPr bwMode="auto">
          <a:xfrm flipH="1" flipV="1">
            <a:off x="1134244" y="3073152"/>
            <a:ext cx="801688" cy="534988"/>
          </a:xfrm>
          <a:prstGeom prst="straightConnector1">
            <a:avLst/>
          </a:prstGeom>
          <a:noFill/>
          <a:ln w="9525">
            <a:solidFill>
              <a:schemeClr val="tx1"/>
            </a:solidFill>
            <a:round/>
            <a:headEnd/>
            <a:tailEnd type="triangle" w="lg" len="med"/>
          </a:ln>
          <a:extLst>
            <a:ext uri="{909E8E84-426E-40dd-AFC4-6F175D3DCCD1}">
              <a14:hiddenFill xmlns="" xmlns:a14="http://schemas.microsoft.com/office/drawing/2010/main">
                <a:noFill/>
              </a14:hiddenFill>
            </a:ext>
          </a:extLst>
        </p:spPr>
      </p:cxnSp>
      <p:sp>
        <p:nvSpPr>
          <p:cNvPr id="17" name="Text Box 17"/>
          <p:cNvSpPr txBox="1">
            <a:spLocks noChangeArrowheads="1"/>
          </p:cNvSpPr>
          <p:nvPr/>
        </p:nvSpPr>
        <p:spPr bwMode="auto">
          <a:xfrm>
            <a:off x="5896744" y="2132856"/>
            <a:ext cx="1828800" cy="38100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1      2      3</a:t>
            </a:r>
          </a:p>
        </p:txBody>
      </p:sp>
      <p:sp>
        <p:nvSpPr>
          <p:cNvPr id="18" name="Text Box 18"/>
          <p:cNvSpPr txBox="1">
            <a:spLocks noChangeArrowheads="1"/>
          </p:cNvSpPr>
          <p:nvPr/>
        </p:nvSpPr>
        <p:spPr bwMode="auto">
          <a:xfrm>
            <a:off x="5439544" y="2615952"/>
            <a:ext cx="304800" cy="151765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1</a:t>
            </a:r>
            <a:endParaRPr lang="en-US" sz="1000" b="1">
              <a:latin typeface="Calibri" charset="0"/>
              <a:ea typeface="Calibri" charset="0"/>
              <a:cs typeface="Calibri" charset="0"/>
            </a:endParaRPr>
          </a:p>
          <a:p>
            <a:pPr eaLnBrk="1" hangingPunct="1">
              <a:spcBef>
                <a:spcPct val="50000"/>
              </a:spcBef>
            </a:pPr>
            <a:r>
              <a:rPr lang="en-US" b="1">
                <a:latin typeface="Calibri" charset="0"/>
                <a:ea typeface="Calibri" charset="0"/>
                <a:cs typeface="Calibri" charset="0"/>
              </a:rPr>
              <a:t>2</a:t>
            </a:r>
          </a:p>
          <a:p>
            <a:pPr eaLnBrk="1" hangingPunct="1">
              <a:spcBef>
                <a:spcPct val="50000"/>
              </a:spcBef>
            </a:pPr>
            <a:r>
              <a:rPr lang="en-US" b="1">
                <a:latin typeface="Calibri" charset="0"/>
                <a:ea typeface="Calibri" charset="0"/>
                <a:cs typeface="Calibri" charset="0"/>
              </a:rPr>
              <a:t>3</a:t>
            </a:r>
          </a:p>
        </p:txBody>
      </p:sp>
      <p:sp>
        <p:nvSpPr>
          <p:cNvPr id="19" name="Text Box 19"/>
          <p:cNvSpPr txBox="1">
            <a:spLocks noChangeArrowheads="1"/>
          </p:cNvSpPr>
          <p:nvPr/>
        </p:nvSpPr>
        <p:spPr bwMode="auto">
          <a:xfrm>
            <a:off x="5896744" y="2615952"/>
            <a:ext cx="1828800" cy="45720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0      1      0</a:t>
            </a:r>
          </a:p>
        </p:txBody>
      </p:sp>
      <p:sp>
        <p:nvSpPr>
          <p:cNvPr id="20" name="Text Box 20"/>
          <p:cNvSpPr txBox="1">
            <a:spLocks noChangeArrowheads="1"/>
          </p:cNvSpPr>
          <p:nvPr/>
        </p:nvSpPr>
        <p:spPr bwMode="auto">
          <a:xfrm>
            <a:off x="5896744" y="3149352"/>
            <a:ext cx="1828800" cy="45720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1      1      1</a:t>
            </a:r>
          </a:p>
        </p:txBody>
      </p:sp>
      <p:sp>
        <p:nvSpPr>
          <p:cNvPr id="21" name="Text Box 21"/>
          <p:cNvSpPr txBox="1">
            <a:spLocks noChangeArrowheads="1"/>
          </p:cNvSpPr>
          <p:nvPr/>
        </p:nvSpPr>
        <p:spPr bwMode="auto">
          <a:xfrm>
            <a:off x="5896744" y="3682752"/>
            <a:ext cx="1828800" cy="45720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spcBef>
                <a:spcPct val="50000"/>
              </a:spcBef>
            </a:pPr>
            <a:r>
              <a:rPr lang="en-US" b="1">
                <a:latin typeface="Calibri" charset="0"/>
                <a:ea typeface="Calibri" charset="0"/>
                <a:cs typeface="Calibri" charset="0"/>
              </a:rPr>
              <a:t> 1      0      0</a:t>
            </a:r>
          </a:p>
        </p:txBody>
      </p:sp>
      <p:sp>
        <p:nvSpPr>
          <p:cNvPr id="16" name="Rectangle 16"/>
          <p:cNvSpPr>
            <a:spLocks noChangeArrowheads="1"/>
          </p:cNvSpPr>
          <p:nvPr/>
        </p:nvSpPr>
        <p:spPr bwMode="auto">
          <a:xfrm>
            <a:off x="5744344" y="2615952"/>
            <a:ext cx="1981200" cy="15240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a:latin typeface="Calibri" charset="0"/>
              <a:ea typeface="Calibri" charset="0"/>
              <a:cs typeface="Calibri" charset="0"/>
            </a:endParaRPr>
          </a:p>
        </p:txBody>
      </p:sp>
    </p:spTree>
    <p:extLst>
      <p:ext uri="{BB962C8B-B14F-4D97-AF65-F5344CB8AC3E}">
        <p14:creationId xmlns:p14="http://schemas.microsoft.com/office/powerpoint/2010/main" val="1221457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CB48-EF37-DC47-BB30-FA1E2DE481B6}"/>
              </a:ext>
            </a:extLst>
          </p:cNvPr>
          <p:cNvSpPr>
            <a:spLocks noGrp="1"/>
          </p:cNvSpPr>
          <p:nvPr>
            <p:ph type="title"/>
          </p:nvPr>
        </p:nvSpPr>
        <p:spPr/>
        <p:txBody>
          <a:bodyPr/>
          <a:lstStyle/>
          <a:p>
            <a:r>
              <a:rPr lang="en-US"/>
              <a:t>When computing HITS, the initial values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1E0DEB-2C03-CD44-A19D-B3A819F6D2A9}"/>
                  </a:ext>
                </a:extLst>
              </p:cNvPr>
              <p:cNvSpPr>
                <a:spLocks noGrp="1"/>
              </p:cNvSpPr>
              <p:nvPr>
                <p:ph idx="1"/>
              </p:nvPr>
            </p:nvSpPr>
            <p:spPr/>
            <p:txBody>
              <a:bodyPr/>
              <a:lstStyle/>
              <a:p>
                <a:pPr marL="514350" indent="-514350">
                  <a:buAutoNum type="arabicPeriod"/>
                </a:pPr>
                <a:r>
                  <a:rPr lang="en-US" dirty="0"/>
                  <a:t>Are set all to </a:t>
                </a:r>
                <a14:m>
                  <m:oMath xmlns:m="http://schemas.openxmlformats.org/officeDocument/2006/math">
                    <m:r>
                      <a:rPr lang="en-US" i="1" dirty="0" smtClean="0">
                        <a:latin typeface="Cambria Math" panose="02040503050406030204" pitchFamily="18" charset="0"/>
                      </a:rPr>
                      <m:t>1</m:t>
                    </m:r>
                  </m:oMath>
                </a14:m>
                <a:endParaRPr lang="en-US" dirty="0"/>
              </a:p>
              <a:p>
                <a:pPr marL="514350" indent="-514350">
                  <a:buAutoNum type="arabicPeriod"/>
                </a:pPr>
                <a:r>
                  <a:rPr lang="en-US" dirty="0"/>
                  <a:t>Are set all to </a:t>
                </a:r>
                <a14:m>
                  <m:oMath xmlns:m="http://schemas.openxmlformats.org/officeDocument/2006/math">
                    <m:f>
                      <m:fPr>
                        <m:ctrlPr>
                          <a:rPr lang="en-US" i="1" dirty="0" smtClean="0">
                            <a:latin typeface="Cambria Math" panose="02040503050406030204" pitchFamily="18" charset="0"/>
                          </a:rPr>
                        </m:ctrlPr>
                      </m:fPr>
                      <m:num>
                        <m:r>
                          <a:rPr lang="fr-CH" b="0" i="1" dirty="0" smtClean="0">
                            <a:latin typeface="Cambria Math" panose="02040503050406030204" pitchFamily="18" charset="0"/>
                          </a:rPr>
                          <m:t>1</m:t>
                        </m:r>
                      </m:num>
                      <m:den>
                        <m:r>
                          <a:rPr lang="fr-CH" b="0" i="1" dirty="0" smtClean="0">
                            <a:latin typeface="Cambria Math" panose="02040503050406030204" pitchFamily="18" charset="0"/>
                          </a:rPr>
                          <m:t>𝑛</m:t>
                        </m:r>
                      </m:den>
                    </m:f>
                  </m:oMath>
                </a14:m>
                <a:endParaRPr lang="en-US" dirty="0"/>
              </a:p>
              <a:p>
                <a:pPr marL="514350" indent="-514350">
                  <a:buAutoNum type="arabicPeriod"/>
                </a:pPr>
                <a:r>
                  <a:rPr lang="en-US" dirty="0"/>
                  <a:t>Are set all to </a:t>
                </a:r>
                <a14:m>
                  <m:oMath xmlns:m="http://schemas.openxmlformats.org/officeDocument/2006/math">
                    <m:f>
                      <m:fPr>
                        <m:ctrlPr>
                          <a:rPr lang="en-US" i="1" dirty="0" smtClean="0">
                            <a:latin typeface="Cambria Math" panose="02040503050406030204" pitchFamily="18" charset="0"/>
                          </a:rPr>
                        </m:ctrlPr>
                      </m:fPr>
                      <m:num>
                        <m:r>
                          <a:rPr lang="fr-CH" b="0" i="1" dirty="0" smtClean="0">
                            <a:latin typeface="Cambria Math" panose="02040503050406030204" pitchFamily="18" charset="0"/>
                          </a:rPr>
                          <m:t>1</m:t>
                        </m:r>
                      </m:num>
                      <m:den>
                        <m:rad>
                          <m:radPr>
                            <m:degHide m:val="on"/>
                            <m:ctrlPr>
                              <a:rPr lang="fr-CH" b="0" i="1" dirty="0" smtClean="0">
                                <a:latin typeface="Cambria Math" panose="02040503050406030204" pitchFamily="18" charset="0"/>
                              </a:rPr>
                            </m:ctrlPr>
                          </m:radPr>
                          <m:deg/>
                          <m:e>
                            <m:r>
                              <a:rPr lang="fr-CH" b="0" i="1" dirty="0" smtClean="0">
                                <a:latin typeface="Cambria Math" panose="02040503050406030204" pitchFamily="18" charset="0"/>
                              </a:rPr>
                              <m:t>𝑛</m:t>
                            </m:r>
                          </m:e>
                        </m:rad>
                      </m:den>
                    </m:f>
                  </m:oMath>
                </a14:m>
                <a:endParaRPr lang="en-US" dirty="0"/>
              </a:p>
              <a:p>
                <a:pPr marL="514350" indent="-514350">
                  <a:buAutoNum type="arabicPeriod"/>
                </a:pPr>
                <a:r>
                  <a:rPr lang="en-US" dirty="0"/>
                  <a:t>Are chosen randomly</a:t>
                </a:r>
              </a:p>
            </p:txBody>
          </p:sp>
        </mc:Choice>
        <mc:Fallback xmlns="">
          <p:sp>
            <p:nvSpPr>
              <p:cNvPr id="3" name="Content Placeholder 2">
                <a:extLst>
                  <a:ext uri="{FF2B5EF4-FFF2-40B4-BE49-F238E27FC236}">
                    <a16:creationId xmlns:a16="http://schemas.microsoft.com/office/drawing/2014/main" id="{E51E0DEB-2C03-CD44-A19D-B3A819F6D2A9}"/>
                  </a:ext>
                </a:extLst>
              </p:cNvPr>
              <p:cNvSpPr>
                <a:spLocks noGrp="1" noRot="1" noChangeAspect="1" noMove="1" noResize="1" noEditPoints="1" noAdjustHandles="1" noChangeArrowheads="1" noChangeShapeType="1" noTextEdit="1"/>
              </p:cNvSpPr>
              <p:nvPr>
                <p:ph idx="1"/>
              </p:nvPr>
            </p:nvSpPr>
            <p:spPr>
              <a:blipFill>
                <a:blip r:embed="rId3"/>
                <a:stretch>
                  <a:fillRect l="-1829" t="-1511"/>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647316C4-C4D7-234F-92AF-B6F11F86299A}"/>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20183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3200"/>
              <a:t>If the first column of matrix L is (0,1,1,1) and all other entries are 0 then the authority values</a:t>
            </a:r>
            <a:endParaRPr lang="en-US" sz="3200" dirty="0"/>
          </a:p>
        </p:txBody>
      </p:sp>
      <mc:AlternateContent xmlns:mc="http://schemas.openxmlformats.org/markup-compatibility/2006" xmlns:a14="http://schemas.microsoft.com/office/drawing/2010/main">
        <mc:Choice Requires="a14">
          <p:sp>
            <p:nvSpPr>
              <p:cNvPr id="13314" name="TPAnswers"/>
              <p:cNvSpPr>
                <a:spLocks noGrp="1"/>
              </p:cNvSpPr>
              <p:nvPr>
                <p:ph idx="1"/>
                <p:custDataLst>
                  <p:tags r:id="rId2"/>
                </p:custDataLst>
              </p:nvPr>
            </p:nvSpPr>
            <p:spPr/>
            <p:txBody>
              <a:bodyPr>
                <a:normAutofit/>
              </a:bodyPr>
              <a:lstStyle/>
              <a:p>
                <a:pPr marL="514350" indent="-514350">
                  <a:buAutoNum type="arabicPeriod"/>
                </a:pPr>
                <a14:m>
                  <m:oMath xmlns:m="http://schemas.openxmlformats.org/officeDocument/2006/math">
                    <m:d>
                      <m:dPr>
                        <m:ctrlPr>
                          <a:rPr lang="fr-CH" b="0" i="1" dirty="0">
                            <a:latin typeface="Cambria Math" panose="02040503050406030204" pitchFamily="18" charset="0"/>
                          </a:rPr>
                        </m:ctrlPr>
                      </m:dPr>
                      <m:e>
                        <m:r>
                          <a:rPr lang="fr-CH" b="0" i="1" dirty="0">
                            <a:latin typeface="Cambria Math" panose="02040503050406030204" pitchFamily="18" charset="0"/>
                          </a:rPr>
                          <m:t>0,1,1,1</m:t>
                        </m:r>
                      </m:e>
                    </m:d>
                  </m:oMath>
                </a14:m>
                <a:endParaRPr lang="fr-CH" b="0"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i="1" dirty="0">
                            <a:latin typeface="Cambria Math" panose="02040503050406030204" pitchFamily="18" charset="0"/>
                          </a:rPr>
                          <m:t>0,</m:t>
                        </m:r>
                        <m:f>
                          <m:fPr>
                            <m:type m:val="lin"/>
                            <m:ctrlPr>
                              <a:rPr lang="fr-CH" i="1" dirty="0">
                                <a:latin typeface="Cambria Math" panose="02040503050406030204" pitchFamily="18" charset="0"/>
                              </a:rPr>
                            </m:ctrlPr>
                          </m:fPr>
                          <m:num>
                            <m:r>
                              <a:rPr lang="fr-CH" b="0"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b="0"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b="0"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e>
                    </m:d>
                  </m:oMath>
                </a14:m>
                <a:endParaRPr lang="fr-CH"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b="0" i="1" dirty="0">
                            <a:latin typeface="Cambria Math" panose="02040503050406030204" pitchFamily="18" charset="0"/>
                          </a:rPr>
                          <m:t>1</m:t>
                        </m:r>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r>
                          <a:rPr lang="fr-CH" i="1" dirty="0">
                            <a:latin typeface="Cambria Math" panose="02040503050406030204" pitchFamily="18" charset="0"/>
                          </a:rPr>
                          <m:t>,</m:t>
                        </m:r>
                        <m:f>
                          <m:fPr>
                            <m:type m:val="lin"/>
                            <m:ctrlPr>
                              <a:rPr lang="fr-CH" i="1" dirty="0">
                                <a:latin typeface="Cambria Math" panose="02040503050406030204" pitchFamily="18" charset="0"/>
                              </a:rPr>
                            </m:ctrlPr>
                          </m:fPr>
                          <m:num>
                            <m:r>
                              <a:rPr lang="fr-CH" i="1" dirty="0">
                                <a:latin typeface="Cambria Math" panose="02040503050406030204" pitchFamily="18" charset="0"/>
                              </a:rPr>
                              <m:t>1</m:t>
                            </m:r>
                          </m:num>
                          <m:den>
                            <m:rad>
                              <m:radPr>
                                <m:degHide m:val="on"/>
                                <m:ctrlPr>
                                  <a:rPr lang="fr-CH" i="1" dirty="0">
                                    <a:latin typeface="Cambria Math" panose="02040503050406030204" pitchFamily="18" charset="0"/>
                                  </a:rPr>
                                </m:ctrlPr>
                              </m:radPr>
                              <m:deg/>
                              <m:e>
                                <m:r>
                                  <a:rPr lang="fr-CH" i="1" dirty="0">
                                    <a:latin typeface="Cambria Math" panose="02040503050406030204" pitchFamily="18" charset="0"/>
                                  </a:rPr>
                                  <m:t>3</m:t>
                                </m:r>
                              </m:e>
                            </m:rad>
                          </m:den>
                        </m:f>
                      </m:e>
                    </m:d>
                  </m:oMath>
                </a14:m>
                <a:endParaRPr lang="fr-CH" dirty="0">
                  <a:latin typeface="Calibri" panose="020F0502020204030204" pitchFamily="34" charset="0"/>
                  <a:cs typeface="Calibri" panose="020F0502020204030204" pitchFamily="34" charset="0"/>
                </a:endParaRPr>
              </a:p>
              <a:p>
                <a:pPr marL="514350" indent="-514350">
                  <a:buAutoNum type="arabicPeriod"/>
                </a:pPr>
                <a14:m>
                  <m:oMath xmlns:m="http://schemas.openxmlformats.org/officeDocument/2006/math">
                    <m:d>
                      <m:dPr>
                        <m:ctrlPr>
                          <a:rPr lang="fr-CH" i="1" dirty="0">
                            <a:latin typeface="Cambria Math" panose="02040503050406030204" pitchFamily="18" charset="0"/>
                          </a:rPr>
                        </m:ctrlPr>
                      </m:dPr>
                      <m:e>
                        <m:r>
                          <a:rPr lang="fr-CH" b="0" i="1" dirty="0">
                            <a:latin typeface="Cambria Math" panose="02040503050406030204" pitchFamily="18" charset="0"/>
                          </a:rPr>
                          <m:t>1</m:t>
                        </m:r>
                        <m:r>
                          <a:rPr lang="fr-CH" i="1" dirty="0">
                            <a:latin typeface="Cambria Math" panose="02040503050406030204" pitchFamily="18" charset="0"/>
                          </a:rPr>
                          <m:t>,</m:t>
                        </m:r>
                        <m:r>
                          <a:rPr lang="fr-CH" b="0" i="1" dirty="0">
                            <a:latin typeface="Cambria Math" panose="02040503050406030204" pitchFamily="18" charset="0"/>
                          </a:rPr>
                          <m:t>0</m:t>
                        </m:r>
                        <m:r>
                          <a:rPr lang="fr-CH" i="1" dirty="0">
                            <a:latin typeface="Cambria Math" panose="02040503050406030204" pitchFamily="18" charset="0"/>
                          </a:rPr>
                          <m:t>,</m:t>
                        </m:r>
                        <m:r>
                          <a:rPr lang="fr-CH" b="0" i="1" dirty="0">
                            <a:latin typeface="Cambria Math" panose="02040503050406030204" pitchFamily="18" charset="0"/>
                          </a:rPr>
                          <m:t>0</m:t>
                        </m:r>
                        <m:r>
                          <a:rPr lang="fr-CH" i="1" dirty="0">
                            <a:latin typeface="Cambria Math" panose="02040503050406030204" pitchFamily="18" charset="0"/>
                          </a:rPr>
                          <m:t>,</m:t>
                        </m:r>
                        <m:r>
                          <a:rPr lang="fr-CH" b="0" i="1" dirty="0">
                            <a:latin typeface="Cambria Math" panose="02040503050406030204" pitchFamily="18" charset="0"/>
                          </a:rPr>
                          <m:t>0</m:t>
                        </m:r>
                      </m:e>
                    </m:d>
                  </m:oMath>
                </a14:m>
                <a:endParaRPr lang="en-US" dirty="0">
                  <a:latin typeface="Calibri" panose="020F0502020204030204" pitchFamily="34" charset="0"/>
                  <a:cs typeface="Calibri" panose="020F0502020204030204" pitchFamily="34" charset="0"/>
                </a:endParaRPr>
              </a:p>
            </p:txBody>
          </p:sp>
        </mc:Choice>
        <mc:Fallback xmlns="">
          <p:sp>
            <p:nvSpPr>
              <p:cNvPr id="13314" name="TPAnswers"/>
              <p:cNvSpPr>
                <a:spLocks noGrp="1" noRot="1" noChangeAspect="1" noMove="1" noResize="1" noEditPoints="1" noAdjustHandles="1" noChangeArrowheads="1" noChangeShapeType="1" noTextEdit="1"/>
              </p:cNvSpPr>
              <p:nvPr>
                <p:ph idx="1"/>
                <p:custDataLst>
                  <p:tags r:id="rId5"/>
                </p:custDataLst>
              </p:nvPr>
            </p:nvSpPr>
            <p:spPr>
              <a:blipFill>
                <a:blip r:embed="rId6"/>
                <a:stretch>
                  <a:fillRect l="-1221" t="-2519"/>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E548C675-FCFB-1E4F-AD51-00940268CAAC}"/>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dirty="0">
                <a:latin typeface="Calibri" charset="0"/>
                <a:ea typeface="MS PGothic" charset="0"/>
              </a:rPr>
              <a:t>Practical Implementation</a:t>
            </a:r>
          </a:p>
        </p:txBody>
      </p:sp>
      <p:sp>
        <p:nvSpPr>
          <p:cNvPr id="61442" name="Rectangle 3"/>
          <p:cNvSpPr>
            <a:spLocks noGrp="1" noChangeArrowheads="1"/>
          </p:cNvSpPr>
          <p:nvPr>
            <p:ph type="body" idx="1"/>
          </p:nvPr>
        </p:nvSpPr>
        <p:spPr/>
        <p:txBody>
          <a:bodyPr/>
          <a:lstStyle/>
          <a:p>
            <a:pPr eaLnBrk="1" hangingPunct="1"/>
            <a:r>
              <a:rPr lang="en-US" sz="2800" dirty="0">
                <a:latin typeface="Calibri" charset="0"/>
                <a:ea typeface="MS PGothic" charset="0"/>
              </a:rPr>
              <a:t>Apply HITS in the context of a query</a:t>
            </a:r>
          </a:p>
          <a:p>
            <a:pPr lvl="1" eaLnBrk="1" hangingPunct="1">
              <a:buFont typeface="Arial" charset="0"/>
              <a:buChar char="–"/>
            </a:pPr>
            <a:r>
              <a:rPr lang="en-US" sz="2400" dirty="0">
                <a:latin typeface="Calibri" charset="0"/>
                <a:ea typeface="MS PGothic" charset="0"/>
              </a:rPr>
              <a:t>Given a query (e.</a:t>
            </a:r>
            <a:r>
              <a:rPr lang="en-US" sz="2400">
                <a:latin typeface="Calibri" charset="0"/>
                <a:ea typeface="MS PGothic" charset="0"/>
              </a:rPr>
              <a:t>g., </a:t>
            </a:r>
            <a:r>
              <a:rPr lang="en-US" sz="2400" dirty="0">
                <a:latin typeface="Calibri" charset="0"/>
                <a:ea typeface="MS PGothic" charset="0"/>
              </a:rPr>
              <a:t>“EPFL”), obtain all pages mentioning the query: call this the </a:t>
            </a:r>
            <a:r>
              <a:rPr lang="en-US" sz="2400" b="1" dirty="0">
                <a:latin typeface="Calibri" charset="0"/>
                <a:ea typeface="MS PGothic" charset="0"/>
              </a:rPr>
              <a:t>root set </a:t>
            </a:r>
            <a:r>
              <a:rPr lang="en-US" sz="2400" dirty="0">
                <a:latin typeface="Calibri" charset="0"/>
                <a:ea typeface="MS PGothic" charset="0"/>
              </a:rPr>
              <a:t>of pages. </a:t>
            </a:r>
          </a:p>
          <a:p>
            <a:pPr eaLnBrk="1" hangingPunct="1"/>
            <a:r>
              <a:rPr lang="en-US" sz="2800" dirty="0">
                <a:latin typeface="Calibri" charset="0"/>
                <a:ea typeface="MS PGothic" charset="0"/>
              </a:rPr>
              <a:t>Add page that either</a:t>
            </a:r>
          </a:p>
          <a:p>
            <a:pPr lvl="1" eaLnBrk="1" hangingPunct="1"/>
            <a:r>
              <a:rPr lang="en-US" sz="2400" dirty="0">
                <a:latin typeface="Calibri" charset="0"/>
                <a:ea typeface="MS PGothic" charset="0"/>
              </a:rPr>
              <a:t>points to a page in the root set, or</a:t>
            </a:r>
          </a:p>
          <a:p>
            <a:pPr lvl="1" eaLnBrk="1" hangingPunct="1"/>
            <a:r>
              <a:rPr lang="en-US" sz="2400" dirty="0">
                <a:latin typeface="Calibri" charset="0"/>
                <a:ea typeface="MS PGothic" charset="0"/>
              </a:rPr>
              <a:t>is pointed to by a page in the </a:t>
            </a:r>
            <a:br>
              <a:rPr lang="en-US" sz="2400" dirty="0">
                <a:latin typeface="Calibri" charset="0"/>
                <a:ea typeface="MS PGothic" charset="0"/>
              </a:rPr>
            </a:br>
            <a:r>
              <a:rPr lang="en-US" sz="2400" dirty="0">
                <a:latin typeface="Calibri" charset="0"/>
                <a:ea typeface="MS PGothic" charset="0"/>
              </a:rPr>
              <a:t>root set.</a:t>
            </a:r>
          </a:p>
          <a:p>
            <a:pPr eaLnBrk="1" hangingPunct="1"/>
            <a:r>
              <a:rPr lang="en-US" sz="2800" dirty="0">
                <a:latin typeface="Calibri" charset="0"/>
                <a:ea typeface="MS PGothic" charset="0"/>
              </a:rPr>
              <a:t>Use this set as </a:t>
            </a:r>
            <a:r>
              <a:rPr lang="en-US" sz="2800" b="1" dirty="0">
                <a:latin typeface="Calibri" charset="0"/>
                <a:ea typeface="MS PGothic" charset="0"/>
              </a:rPr>
              <a:t>base set</a:t>
            </a:r>
          </a:p>
          <a:p>
            <a:pPr lvl="1"/>
            <a:r>
              <a:rPr lang="en-US" sz="2400" dirty="0">
                <a:latin typeface="Calibri" charset="0"/>
                <a:ea typeface="MS PGothic" charset="0"/>
              </a:rPr>
              <a:t>Compute HITS on the base set</a:t>
            </a:r>
          </a:p>
        </p:txBody>
      </p:sp>
      <p:sp>
        <p:nvSpPr>
          <p:cNvPr id="61443" name="TextBox 5"/>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21.3</a:t>
            </a:r>
          </a:p>
        </p:txBody>
      </p:sp>
      <p:sp>
        <p:nvSpPr>
          <p:cNvPr id="2" name="Footer Placeholder 1"/>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6" name="AutoShape 3"/>
          <p:cNvSpPr>
            <a:spLocks noChangeArrowheads="1"/>
          </p:cNvSpPr>
          <p:nvPr/>
        </p:nvSpPr>
        <p:spPr bwMode="auto">
          <a:xfrm>
            <a:off x="5825480" y="3949431"/>
            <a:ext cx="2286000" cy="1828800"/>
          </a:xfrm>
          <a:prstGeom prst="flowChartConnector">
            <a:avLst/>
          </a:prstGeom>
          <a:solidFill>
            <a:schemeClr val="accent1">
              <a:alpha val="50195"/>
            </a:schemeClr>
          </a:solidFill>
          <a:ln w="9525">
            <a:solidFill>
              <a:schemeClr val="tx1"/>
            </a:solidFill>
            <a:round/>
            <a:headEnd/>
            <a:tailEnd/>
          </a:ln>
        </p:spPr>
        <p:txBody>
          <a:bodyPr wrap="none" anchor="ctr"/>
          <a:lstStyle/>
          <a:p>
            <a:pPr algn="ctr"/>
            <a:r>
              <a:rPr lang="en-US">
                <a:latin typeface="Arial" charset="0"/>
              </a:rPr>
              <a:t>Root</a:t>
            </a:r>
          </a:p>
          <a:p>
            <a:pPr algn="ctr"/>
            <a:r>
              <a:rPr lang="en-US">
                <a:latin typeface="Arial" charset="0"/>
              </a:rPr>
              <a:t>set</a:t>
            </a:r>
          </a:p>
        </p:txBody>
      </p:sp>
      <p:sp>
        <p:nvSpPr>
          <p:cNvPr id="7" name="AutoShape 4"/>
          <p:cNvSpPr>
            <a:spLocks noChangeArrowheads="1"/>
          </p:cNvSpPr>
          <p:nvPr/>
        </p:nvSpPr>
        <p:spPr bwMode="auto">
          <a:xfrm>
            <a:off x="5292080" y="3644631"/>
            <a:ext cx="3656013" cy="2741613"/>
          </a:xfrm>
          <a:prstGeom prst="roundRect">
            <a:avLst>
              <a:gd name="adj" fmla="val 16667"/>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r"/>
            <a:endParaRPr lang="en-US"/>
          </a:p>
        </p:txBody>
      </p:sp>
      <p:sp>
        <p:nvSpPr>
          <p:cNvPr id="8" name="Oval 5"/>
          <p:cNvSpPr>
            <a:spLocks noChangeArrowheads="1"/>
          </p:cNvSpPr>
          <p:nvPr/>
        </p:nvSpPr>
        <p:spPr bwMode="auto">
          <a:xfrm>
            <a:off x="6328718" y="3720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9" name="Oval 6"/>
          <p:cNvSpPr>
            <a:spLocks noChangeArrowheads="1"/>
          </p:cNvSpPr>
          <p:nvPr/>
        </p:nvSpPr>
        <p:spPr bwMode="auto">
          <a:xfrm>
            <a:off x="5490518" y="4559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0" name="Oval 7"/>
          <p:cNvSpPr>
            <a:spLocks noChangeArrowheads="1"/>
          </p:cNvSpPr>
          <p:nvPr/>
        </p:nvSpPr>
        <p:spPr bwMode="auto">
          <a:xfrm>
            <a:off x="5566718" y="4071669"/>
            <a:ext cx="182562" cy="182562"/>
          </a:xfrm>
          <a:prstGeom prst="ellipse">
            <a:avLst/>
          </a:prstGeom>
          <a:solidFill>
            <a:schemeClr val="tx2"/>
          </a:solidFill>
          <a:ln w="9525">
            <a:solidFill>
              <a:schemeClr val="tx1"/>
            </a:solidFill>
            <a:round/>
            <a:headEnd/>
            <a:tailEnd/>
          </a:ln>
        </p:spPr>
        <p:txBody>
          <a:bodyPr wrap="none" anchor="ctr"/>
          <a:lstStyle/>
          <a:p>
            <a:pPr algn="ctr"/>
            <a:endParaRPr lang="en-US">
              <a:latin typeface="Arial" charset="0"/>
            </a:endParaRPr>
          </a:p>
        </p:txBody>
      </p:sp>
      <p:sp>
        <p:nvSpPr>
          <p:cNvPr id="11" name="Oval 8"/>
          <p:cNvSpPr>
            <a:spLocks noChangeArrowheads="1"/>
          </p:cNvSpPr>
          <p:nvPr/>
        </p:nvSpPr>
        <p:spPr bwMode="auto">
          <a:xfrm>
            <a:off x="8309918" y="5443269"/>
            <a:ext cx="182562" cy="182562"/>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2" name="Oval 9"/>
          <p:cNvSpPr>
            <a:spLocks noChangeArrowheads="1"/>
          </p:cNvSpPr>
          <p:nvPr/>
        </p:nvSpPr>
        <p:spPr bwMode="auto">
          <a:xfrm>
            <a:off x="8416280" y="47876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3" name="Oval 10"/>
          <p:cNvSpPr>
            <a:spLocks noChangeArrowheads="1"/>
          </p:cNvSpPr>
          <p:nvPr/>
        </p:nvSpPr>
        <p:spPr bwMode="auto">
          <a:xfrm>
            <a:off x="8157518" y="4300269"/>
            <a:ext cx="182562" cy="182562"/>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4" name="Oval 11"/>
          <p:cNvSpPr>
            <a:spLocks noChangeArrowheads="1"/>
          </p:cNvSpPr>
          <p:nvPr/>
        </p:nvSpPr>
        <p:spPr bwMode="auto">
          <a:xfrm>
            <a:off x="8035280" y="39494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5" name="Oval 12"/>
          <p:cNvSpPr>
            <a:spLocks noChangeArrowheads="1"/>
          </p:cNvSpPr>
          <p:nvPr/>
        </p:nvSpPr>
        <p:spPr bwMode="auto">
          <a:xfrm>
            <a:off x="5566718" y="5168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6" name="Oval 13"/>
          <p:cNvSpPr>
            <a:spLocks noChangeArrowheads="1"/>
          </p:cNvSpPr>
          <p:nvPr/>
        </p:nvSpPr>
        <p:spPr bwMode="auto">
          <a:xfrm>
            <a:off x="5719118" y="5625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7" name="Oval 14"/>
          <p:cNvSpPr>
            <a:spLocks noChangeArrowheads="1"/>
          </p:cNvSpPr>
          <p:nvPr/>
        </p:nvSpPr>
        <p:spPr bwMode="auto">
          <a:xfrm>
            <a:off x="6938318" y="5321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8" name="Oval 15"/>
          <p:cNvSpPr>
            <a:spLocks noChangeArrowheads="1"/>
          </p:cNvSpPr>
          <p:nvPr/>
        </p:nvSpPr>
        <p:spPr bwMode="auto">
          <a:xfrm>
            <a:off x="7395518" y="5244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19" name="Oval 16"/>
          <p:cNvSpPr>
            <a:spLocks noChangeArrowheads="1"/>
          </p:cNvSpPr>
          <p:nvPr/>
        </p:nvSpPr>
        <p:spPr bwMode="auto">
          <a:xfrm>
            <a:off x="7700318" y="48638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0" name="Oval 17"/>
          <p:cNvSpPr>
            <a:spLocks noChangeArrowheads="1"/>
          </p:cNvSpPr>
          <p:nvPr/>
        </p:nvSpPr>
        <p:spPr bwMode="auto">
          <a:xfrm>
            <a:off x="7578080" y="4482831"/>
            <a:ext cx="182563"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1" name="Oval 18"/>
          <p:cNvSpPr>
            <a:spLocks noChangeArrowheads="1"/>
          </p:cNvSpPr>
          <p:nvPr/>
        </p:nvSpPr>
        <p:spPr bwMode="auto">
          <a:xfrm>
            <a:off x="6252518" y="45590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2" name="Oval 19"/>
          <p:cNvSpPr>
            <a:spLocks noChangeArrowheads="1"/>
          </p:cNvSpPr>
          <p:nvPr/>
        </p:nvSpPr>
        <p:spPr bwMode="auto">
          <a:xfrm>
            <a:off x="6100118" y="5168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sp>
        <p:nvSpPr>
          <p:cNvPr id="23" name="Oval 20"/>
          <p:cNvSpPr>
            <a:spLocks noChangeArrowheads="1"/>
          </p:cNvSpPr>
          <p:nvPr/>
        </p:nvSpPr>
        <p:spPr bwMode="auto">
          <a:xfrm>
            <a:off x="6023918" y="4787631"/>
            <a:ext cx="182562" cy="182563"/>
          </a:xfrm>
          <a:prstGeom prst="ellipse">
            <a:avLst/>
          </a:prstGeom>
          <a:solidFill>
            <a:schemeClr val="tx2"/>
          </a:solidFill>
          <a:ln w="9525">
            <a:solidFill>
              <a:schemeClr val="tx1"/>
            </a:solidFill>
            <a:round/>
            <a:headEnd/>
            <a:tailEnd/>
          </a:ln>
        </p:spPr>
        <p:txBody>
          <a:bodyPr wrap="none" anchor="ctr"/>
          <a:lstStyle/>
          <a:p>
            <a:pPr algn="r"/>
            <a:endParaRPr lang="en-US"/>
          </a:p>
        </p:txBody>
      </p:sp>
      <p:cxnSp>
        <p:nvCxnSpPr>
          <p:cNvPr id="24" name="AutoShape 21"/>
          <p:cNvCxnSpPr>
            <a:cxnSpLocks noChangeShapeType="1"/>
          </p:cNvCxnSpPr>
          <p:nvPr/>
        </p:nvCxnSpPr>
        <p:spPr bwMode="auto">
          <a:xfrm flipH="1">
            <a:off x="6344593" y="3903394"/>
            <a:ext cx="76200" cy="65563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5" name="AutoShape 22"/>
          <p:cNvCxnSpPr>
            <a:cxnSpLocks noChangeShapeType="1"/>
          </p:cNvCxnSpPr>
          <p:nvPr/>
        </p:nvCxnSpPr>
        <p:spPr bwMode="auto">
          <a:xfrm flipH="1" flipV="1">
            <a:off x="6484293" y="3876406"/>
            <a:ext cx="1185862" cy="60642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6" name="AutoShape 23"/>
          <p:cNvCxnSpPr>
            <a:cxnSpLocks noChangeShapeType="1"/>
          </p:cNvCxnSpPr>
          <p:nvPr/>
        </p:nvCxnSpPr>
        <p:spPr bwMode="auto">
          <a:xfrm flipV="1">
            <a:off x="7670155" y="4105006"/>
            <a:ext cx="392113" cy="37782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7" name="AutoShape 24"/>
          <p:cNvCxnSpPr>
            <a:cxnSpLocks noChangeShapeType="1"/>
          </p:cNvCxnSpPr>
          <p:nvPr/>
        </p:nvCxnSpPr>
        <p:spPr bwMode="auto">
          <a:xfrm flipV="1">
            <a:off x="7760643" y="4455844"/>
            <a:ext cx="423862" cy="119062"/>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8" name="AutoShape 25"/>
          <p:cNvCxnSpPr>
            <a:cxnSpLocks noChangeShapeType="1"/>
          </p:cNvCxnSpPr>
          <p:nvPr/>
        </p:nvCxnSpPr>
        <p:spPr bwMode="auto">
          <a:xfrm flipV="1">
            <a:off x="7882880" y="4879706"/>
            <a:ext cx="533400" cy="762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9" name="AutoShape 26"/>
          <p:cNvCxnSpPr>
            <a:cxnSpLocks noChangeShapeType="1"/>
          </p:cNvCxnSpPr>
          <p:nvPr/>
        </p:nvCxnSpPr>
        <p:spPr bwMode="auto">
          <a:xfrm>
            <a:off x="7855893" y="5019406"/>
            <a:ext cx="481012" cy="45085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0" name="AutoShape 27"/>
          <p:cNvCxnSpPr>
            <a:cxnSpLocks noChangeShapeType="1"/>
          </p:cNvCxnSpPr>
          <p:nvPr/>
        </p:nvCxnSpPr>
        <p:spPr bwMode="auto">
          <a:xfrm flipH="1">
            <a:off x="7551093" y="5019406"/>
            <a:ext cx="176212" cy="2524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1" name="AutoShape 28"/>
          <p:cNvCxnSpPr>
            <a:cxnSpLocks noChangeShapeType="1"/>
          </p:cNvCxnSpPr>
          <p:nvPr/>
        </p:nvCxnSpPr>
        <p:spPr bwMode="auto">
          <a:xfrm>
            <a:off x="7578080" y="5336906"/>
            <a:ext cx="731838" cy="1984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2" name="AutoShape 29"/>
          <p:cNvCxnSpPr>
            <a:cxnSpLocks noChangeShapeType="1"/>
          </p:cNvCxnSpPr>
          <p:nvPr/>
        </p:nvCxnSpPr>
        <p:spPr bwMode="auto">
          <a:xfrm flipV="1">
            <a:off x="7855893" y="4455844"/>
            <a:ext cx="328612" cy="4349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3" name="AutoShape 30"/>
          <p:cNvCxnSpPr>
            <a:cxnSpLocks noChangeShapeType="1"/>
          </p:cNvCxnSpPr>
          <p:nvPr/>
        </p:nvCxnSpPr>
        <p:spPr bwMode="auto">
          <a:xfrm flipV="1">
            <a:off x="5901680" y="5413106"/>
            <a:ext cx="1036638" cy="3048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4" name="AutoShape 31"/>
          <p:cNvCxnSpPr>
            <a:cxnSpLocks noChangeShapeType="1"/>
          </p:cNvCxnSpPr>
          <p:nvPr/>
        </p:nvCxnSpPr>
        <p:spPr bwMode="auto">
          <a:xfrm flipV="1">
            <a:off x="5874693" y="5324206"/>
            <a:ext cx="252412" cy="3286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5" name="AutoShape 32"/>
          <p:cNvCxnSpPr>
            <a:cxnSpLocks noChangeShapeType="1"/>
          </p:cNvCxnSpPr>
          <p:nvPr/>
        </p:nvCxnSpPr>
        <p:spPr bwMode="auto">
          <a:xfrm>
            <a:off x="5749280" y="5260706"/>
            <a:ext cx="350838"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6" name="AutoShape 33"/>
          <p:cNvCxnSpPr>
            <a:cxnSpLocks noChangeShapeType="1"/>
          </p:cNvCxnSpPr>
          <p:nvPr/>
        </p:nvCxnSpPr>
        <p:spPr bwMode="auto">
          <a:xfrm flipV="1">
            <a:off x="5722293" y="4943206"/>
            <a:ext cx="328612" cy="2524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7" name="AutoShape 34"/>
          <p:cNvCxnSpPr>
            <a:cxnSpLocks noChangeShapeType="1"/>
          </p:cNvCxnSpPr>
          <p:nvPr/>
        </p:nvCxnSpPr>
        <p:spPr bwMode="auto">
          <a:xfrm flipH="1" flipV="1">
            <a:off x="6408093" y="4714606"/>
            <a:ext cx="557212" cy="6334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8" name="AutoShape 35"/>
          <p:cNvCxnSpPr>
            <a:cxnSpLocks noChangeShapeType="1"/>
          </p:cNvCxnSpPr>
          <p:nvPr/>
        </p:nvCxnSpPr>
        <p:spPr bwMode="auto">
          <a:xfrm>
            <a:off x="5673080" y="4651106"/>
            <a:ext cx="579438"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9" name="AutoShape 36"/>
          <p:cNvCxnSpPr>
            <a:cxnSpLocks noChangeShapeType="1"/>
          </p:cNvCxnSpPr>
          <p:nvPr/>
        </p:nvCxnSpPr>
        <p:spPr bwMode="auto">
          <a:xfrm flipV="1">
            <a:off x="5749280" y="3876406"/>
            <a:ext cx="606425" cy="2873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0" name="AutoShape 37"/>
          <p:cNvCxnSpPr>
            <a:cxnSpLocks noChangeShapeType="1"/>
          </p:cNvCxnSpPr>
          <p:nvPr/>
        </p:nvCxnSpPr>
        <p:spPr bwMode="auto">
          <a:xfrm>
            <a:off x="5722293" y="4227244"/>
            <a:ext cx="557212" cy="3587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1" name="Text Box 38"/>
          <p:cNvSpPr txBox="1">
            <a:spLocks noChangeArrowheads="1"/>
          </p:cNvSpPr>
          <p:nvPr/>
        </p:nvSpPr>
        <p:spPr bwMode="auto">
          <a:xfrm>
            <a:off x="6367912" y="6004599"/>
            <a:ext cx="13821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algn="ctr" eaLnBrk="1" hangingPunct="1"/>
            <a:r>
              <a:rPr lang="en-US">
                <a:latin typeface="Arial" charset="0"/>
              </a:rPr>
              <a:t>Base set</a:t>
            </a:r>
          </a:p>
        </p:txBody>
      </p:sp>
    </p:spTree>
    <p:extLst>
      <p:ext uri="{BB962C8B-B14F-4D97-AF65-F5344CB8AC3E}">
        <p14:creationId xmlns:p14="http://schemas.microsoft.com/office/powerpoint/2010/main" val="2176595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3.2.1 Indexing Anchor Text</a:t>
            </a:r>
          </a:p>
        </p:txBody>
      </p:sp>
      <p:sp>
        <p:nvSpPr>
          <p:cNvPr id="3" name="Content Placeholder 2"/>
          <p:cNvSpPr>
            <a:spLocks noGrp="1"/>
          </p:cNvSpPr>
          <p:nvPr>
            <p:ph idx="1"/>
          </p:nvPr>
        </p:nvSpPr>
        <p:spPr/>
        <p:txBody>
          <a:bodyPr/>
          <a:lstStyle/>
          <a:p>
            <a:r>
              <a:rPr lang="en-US" dirty="0"/>
              <a:t>Anchor text is loosely defined as the text surrounding a hyperlink</a:t>
            </a:r>
            <a:endParaRPr lang="en-US" i="1" dirty="0"/>
          </a:p>
          <a:p>
            <a:r>
              <a:rPr lang="en-US" i="1" dirty="0"/>
              <a:t>Example</a:t>
            </a:r>
            <a:r>
              <a:rPr lang="en-US" dirty="0"/>
              <a:t>: “You can find cheap cars </a:t>
            </a:r>
            <a:r>
              <a:rPr lang="en-US" dirty="0">
                <a:hlinkClick r:id="rId3"/>
              </a:rPr>
              <a:t>here</a:t>
            </a:r>
            <a:r>
              <a:rPr lang="en-US" dirty="0"/>
              <a:t>.” </a:t>
            </a:r>
            <a:br>
              <a:rPr lang="en-US" dirty="0"/>
            </a:br>
            <a:r>
              <a:rPr lang="en-US" dirty="0"/>
              <a:t>Anchor text: “You can find cheap cars here”</a:t>
            </a:r>
          </a:p>
          <a:p>
            <a:endParaRPr lang="en-US" dirty="0"/>
          </a:p>
          <a:p>
            <a:r>
              <a:rPr lang="en-US" dirty="0"/>
              <a:t>Anchor text may contain a lot of additional content on the referred page</a:t>
            </a:r>
          </a:p>
          <a:p>
            <a:pPr marL="457200" indent="-457200">
              <a:buFont typeface="Arial" charset="0"/>
              <a:buChar char="•"/>
            </a:pPr>
            <a:r>
              <a:rPr lang="en-US" sz="2800" dirty="0"/>
              <a:t>It might be a better description of the page than the page content itself</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90355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HITS Conclusions</a:t>
            </a:r>
          </a:p>
        </p:txBody>
      </p:sp>
      <p:sp>
        <p:nvSpPr>
          <p:cNvPr id="3" name="Content Placeholder 2"/>
          <p:cNvSpPr>
            <a:spLocks noGrp="1"/>
          </p:cNvSpPr>
          <p:nvPr>
            <p:ph idx="1"/>
          </p:nvPr>
        </p:nvSpPr>
        <p:spPr/>
        <p:txBody>
          <a:bodyPr/>
          <a:lstStyle/>
          <a:p>
            <a:pPr eaLnBrk="1" hangingPunct="1"/>
            <a:r>
              <a:rPr lang="en-US" sz="2800" dirty="0">
                <a:latin typeface="Calibri" charset="0"/>
                <a:ea typeface="MS PGothic" charset="0"/>
              </a:rPr>
              <a:t>Potential issues</a:t>
            </a:r>
          </a:p>
          <a:p>
            <a:pPr lvl="1"/>
            <a:r>
              <a:rPr lang="en-US" sz="2400" dirty="0">
                <a:latin typeface="Calibri" charset="0"/>
                <a:ea typeface="MS PGothic" charset="0"/>
              </a:rPr>
              <a:t>Mutually Reinforcing Affiliates: clusters of affiliated pages/sites can boost each others</a:t>
            </a:r>
            <a:r>
              <a:rPr lang="ja-JP" altLang="en-US" sz="2400">
                <a:latin typeface="Calibri" charset="0"/>
                <a:ea typeface="MS PGothic" charset="0"/>
              </a:rPr>
              <a:t>’</a:t>
            </a:r>
            <a:r>
              <a:rPr lang="en-US" altLang="ja-JP" sz="2400" dirty="0">
                <a:latin typeface="Calibri" charset="0"/>
                <a:ea typeface="MS PGothic" charset="0"/>
              </a:rPr>
              <a:t>scores </a:t>
            </a:r>
          </a:p>
          <a:p>
            <a:pPr lvl="1"/>
            <a:r>
              <a:rPr lang="en-US" sz="2400" dirty="0">
                <a:latin typeface="Calibri" charset="0"/>
                <a:ea typeface="MS PGothic" charset="0"/>
              </a:rPr>
              <a:t>Topic Drift: off-topic pages can cause off-topic </a:t>
            </a:r>
            <a:r>
              <a:rPr lang="ja-JP" altLang="en-US" sz="2400" dirty="0">
                <a:latin typeface="Calibri" charset="0"/>
                <a:ea typeface="MS PGothic" charset="0"/>
              </a:rPr>
              <a:t>“</a:t>
            </a:r>
            <a:r>
              <a:rPr lang="en-US" altLang="ja-JP" sz="2400" dirty="0">
                <a:latin typeface="Calibri" charset="0"/>
                <a:ea typeface="MS PGothic" charset="0"/>
              </a:rPr>
              <a:t>authorities</a:t>
            </a:r>
            <a:r>
              <a:rPr lang="ja-JP" altLang="en-US" sz="2400" dirty="0">
                <a:latin typeface="Calibri" charset="0"/>
                <a:ea typeface="MS PGothic" charset="0"/>
              </a:rPr>
              <a:t>”</a:t>
            </a:r>
            <a:r>
              <a:rPr lang="en-US" altLang="ja-JP" sz="2400" dirty="0">
                <a:latin typeface="Calibri" charset="0"/>
                <a:ea typeface="MS PGothic" charset="0"/>
              </a:rPr>
              <a:t> to be returned</a:t>
            </a:r>
          </a:p>
          <a:p>
            <a:r>
              <a:rPr lang="en-US" sz="2800" dirty="0"/>
              <a:t>Social Network Analysis</a:t>
            </a:r>
          </a:p>
          <a:p>
            <a:pPr lvl="1">
              <a:buFont typeface="Arial" charset="0"/>
              <a:buChar char="–"/>
            </a:pPr>
            <a:r>
              <a:rPr lang="en-US" sz="2400" dirty="0">
                <a:latin typeface="Calibri" charset="0"/>
                <a:ea typeface="MS PGothic" charset="0"/>
              </a:rPr>
              <a:t>PageRank and HITs are examples of Social Network (SN) Analysis algorithms</a:t>
            </a:r>
          </a:p>
          <a:p>
            <a:pPr lvl="1">
              <a:buFont typeface="Arial" charset="0"/>
              <a:buChar char="–"/>
            </a:pPr>
            <a:r>
              <a:rPr lang="en-US" sz="2400" dirty="0">
                <a:latin typeface="Calibri" charset="0"/>
                <a:ea typeface="MS PGothic" charset="0"/>
              </a:rPr>
              <a:t>SNs contain a lot of other </a:t>
            </a:r>
            <a:r>
              <a:rPr lang="en-US" sz="2400">
                <a:latin typeface="Calibri" charset="0"/>
                <a:ea typeface="MS PGothic" charset="0"/>
              </a:rPr>
              <a:t>interesting structure</a:t>
            </a:r>
            <a:endParaRPr lang="en-US" sz="2400" dirty="0">
              <a:latin typeface="Calibri" charset="0"/>
              <a:ea typeface="MS PGothic" charset="0"/>
            </a:endParaRP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45112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800" dirty="0">
                <a:latin typeface="Calibri" charset="0"/>
                <a:ea typeface="MS PGothic" charset="0"/>
              </a:rPr>
              <a:t>When indexing a document </a:t>
            </a:r>
            <a:r>
              <a:rPr lang="en-US" sz="2800" i="1" dirty="0">
                <a:latin typeface="Calibri" charset="0"/>
                <a:ea typeface="MS PGothic" charset="0"/>
              </a:rPr>
              <a:t>D</a:t>
            </a:r>
            <a:r>
              <a:rPr lang="en-US" sz="2800" dirty="0">
                <a:latin typeface="Calibri" charset="0"/>
                <a:ea typeface="MS PGothic" charset="0"/>
              </a:rPr>
              <a:t>, include (with some weight) anchor text from links pointing to </a:t>
            </a:r>
            <a:r>
              <a:rPr lang="en-US" sz="2800" i="1" dirty="0">
                <a:latin typeface="Calibri" charset="0"/>
                <a:ea typeface="MS PGothic" charset="0"/>
              </a:rPr>
              <a:t>D</a:t>
            </a:r>
            <a:endParaRPr lang="en-US" sz="2800" dirty="0">
              <a:latin typeface="Calibri" charset="0"/>
              <a:ea typeface="MS PGothic" charset="0"/>
            </a:endParaRPr>
          </a:p>
          <a:p>
            <a:endParaRPr lang="en-US" sz="2800"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4"/>
          <p:cNvSpPr>
            <a:spLocks noChangeArrowheads="1"/>
          </p:cNvSpPr>
          <p:nvPr/>
        </p:nvSpPr>
        <p:spPr bwMode="auto">
          <a:xfrm>
            <a:off x="2843808" y="346895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6" name="Oval 5"/>
          <p:cNvSpPr>
            <a:spLocks noChangeArrowheads="1"/>
          </p:cNvSpPr>
          <p:nvPr/>
        </p:nvSpPr>
        <p:spPr bwMode="auto">
          <a:xfrm>
            <a:off x="1115022" y="41896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7" name="Oval 6"/>
          <p:cNvSpPr>
            <a:spLocks noChangeArrowheads="1"/>
          </p:cNvSpPr>
          <p:nvPr/>
        </p:nvSpPr>
        <p:spPr bwMode="auto">
          <a:xfrm>
            <a:off x="3562947" y="41896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8" name="Oval 7"/>
          <p:cNvSpPr>
            <a:spLocks noChangeArrowheads="1"/>
          </p:cNvSpPr>
          <p:nvPr/>
        </p:nvSpPr>
        <p:spPr bwMode="auto">
          <a:xfrm>
            <a:off x="1835746" y="346895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9" name="Rectangle 8"/>
          <p:cNvSpPr>
            <a:spLocks noChangeArrowheads="1"/>
          </p:cNvSpPr>
          <p:nvPr/>
        </p:nvSpPr>
        <p:spPr bwMode="auto">
          <a:xfrm>
            <a:off x="1692041" y="5485082"/>
            <a:ext cx="1603452" cy="339196"/>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EPFL home page</a:t>
            </a:r>
          </a:p>
        </p:txBody>
      </p:sp>
      <p:sp>
        <p:nvSpPr>
          <p:cNvPr id="10" name="Oval 9"/>
          <p:cNvSpPr>
            <a:spLocks noChangeArrowheads="1"/>
          </p:cNvSpPr>
          <p:nvPr/>
        </p:nvSpPr>
        <p:spPr bwMode="auto">
          <a:xfrm>
            <a:off x="2338984" y="5126307"/>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1</a:t>
            </a:r>
          </a:p>
        </p:txBody>
      </p:sp>
      <p:cxnSp>
        <p:nvCxnSpPr>
          <p:cNvPr id="11" name="AutoShape 10"/>
          <p:cNvCxnSpPr>
            <a:cxnSpLocks noChangeShapeType="1"/>
          </p:cNvCxnSpPr>
          <p:nvPr/>
        </p:nvCxnSpPr>
        <p:spPr bwMode="auto">
          <a:xfrm>
            <a:off x="1372197" y="4446857"/>
            <a:ext cx="981075" cy="822325"/>
          </a:xfrm>
          <a:prstGeom prst="straightConnector1">
            <a:avLst/>
          </a:prstGeom>
          <a:noFill/>
          <a:ln w="9525">
            <a:solidFill>
              <a:schemeClr val="tx1"/>
            </a:solidFill>
            <a:round/>
            <a:headEnd/>
            <a:tailEnd type="triangle" w="med" len="med"/>
          </a:ln>
        </p:spPr>
      </p:cxnSp>
      <p:cxnSp>
        <p:nvCxnSpPr>
          <p:cNvPr id="12" name="AutoShape 11"/>
          <p:cNvCxnSpPr>
            <a:cxnSpLocks noChangeShapeType="1"/>
          </p:cNvCxnSpPr>
          <p:nvPr/>
        </p:nvCxnSpPr>
        <p:spPr bwMode="auto">
          <a:xfrm>
            <a:off x="1986559" y="3770584"/>
            <a:ext cx="396875" cy="1381125"/>
          </a:xfrm>
          <a:prstGeom prst="straightConnector1">
            <a:avLst/>
          </a:prstGeom>
          <a:noFill/>
          <a:ln w="9525">
            <a:solidFill>
              <a:schemeClr val="tx1"/>
            </a:solidFill>
            <a:round/>
            <a:headEnd/>
            <a:tailEnd type="triangle" w="med" len="med"/>
          </a:ln>
        </p:spPr>
      </p:cxnSp>
      <p:cxnSp>
        <p:nvCxnSpPr>
          <p:cNvPr id="13" name="AutoShape 12"/>
          <p:cNvCxnSpPr>
            <a:cxnSpLocks noChangeShapeType="1"/>
          </p:cNvCxnSpPr>
          <p:nvPr/>
        </p:nvCxnSpPr>
        <p:spPr bwMode="auto">
          <a:xfrm flipH="1">
            <a:off x="2596159" y="3770584"/>
            <a:ext cx="398463" cy="1381125"/>
          </a:xfrm>
          <a:prstGeom prst="straightConnector1">
            <a:avLst/>
          </a:prstGeom>
          <a:noFill/>
          <a:ln w="9525">
            <a:solidFill>
              <a:schemeClr val="tx1"/>
            </a:solidFill>
            <a:round/>
            <a:headEnd/>
            <a:tailEnd type="triangle" w="med" len="med"/>
          </a:ln>
        </p:spPr>
      </p:cxnSp>
      <p:cxnSp>
        <p:nvCxnSpPr>
          <p:cNvPr id="14" name="AutoShape 13"/>
          <p:cNvCxnSpPr>
            <a:cxnSpLocks noChangeShapeType="1"/>
          </p:cNvCxnSpPr>
          <p:nvPr/>
        </p:nvCxnSpPr>
        <p:spPr bwMode="auto">
          <a:xfrm flipH="1">
            <a:off x="2659658" y="4446859"/>
            <a:ext cx="947738" cy="830263"/>
          </a:xfrm>
          <a:prstGeom prst="straightConnector1">
            <a:avLst/>
          </a:prstGeom>
          <a:noFill/>
          <a:ln w="9525">
            <a:solidFill>
              <a:schemeClr val="tx1"/>
            </a:solidFill>
            <a:round/>
            <a:headEnd/>
            <a:tailEnd type="triangle" w="med" len="med"/>
          </a:ln>
        </p:spPr>
      </p:cxnSp>
      <p:sp>
        <p:nvSpPr>
          <p:cNvPr id="16" name="Rectangle 15"/>
          <p:cNvSpPr>
            <a:spLocks noChangeArrowheads="1"/>
          </p:cNvSpPr>
          <p:nvPr/>
        </p:nvSpPr>
        <p:spPr bwMode="auto">
          <a:xfrm>
            <a:off x="4538780" y="5435870"/>
            <a:ext cx="3876062" cy="585418"/>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Fake EPFL home page</a:t>
            </a:r>
          </a:p>
          <a:p>
            <a:r>
              <a:rPr lang="en-US" sz="1600" dirty="0">
                <a:latin typeface="Calibri" charset="0"/>
                <a:ea typeface="Calibri" charset="0"/>
                <a:cs typeface="Calibri" charset="0"/>
              </a:rPr>
              <a:t>(</a:t>
            </a:r>
            <a:r>
              <a:rPr lang="en-US" sz="1600" i="1" dirty="0">
                <a:latin typeface="Calibri" charset="0"/>
                <a:ea typeface="Calibri" charset="0"/>
                <a:cs typeface="Calibri" charset="0"/>
              </a:rPr>
              <a:t>same term frequencies as EPFL home page</a:t>
            </a:r>
            <a:r>
              <a:rPr lang="en-US" sz="1600" dirty="0">
                <a:latin typeface="Calibri" charset="0"/>
                <a:ea typeface="Calibri" charset="0"/>
                <a:cs typeface="Calibri" charset="0"/>
              </a:rPr>
              <a:t>)</a:t>
            </a:r>
          </a:p>
        </p:txBody>
      </p:sp>
      <p:sp>
        <p:nvSpPr>
          <p:cNvPr id="17" name="Oval 16"/>
          <p:cNvSpPr>
            <a:spLocks noChangeArrowheads="1"/>
          </p:cNvSpPr>
          <p:nvPr/>
        </p:nvSpPr>
        <p:spPr bwMode="auto">
          <a:xfrm>
            <a:off x="6322021" y="5077097"/>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2</a:t>
            </a:r>
          </a:p>
        </p:txBody>
      </p:sp>
      <p:sp>
        <p:nvSpPr>
          <p:cNvPr id="37" name="Oval 36"/>
          <p:cNvSpPr>
            <a:spLocks noChangeArrowheads="1"/>
          </p:cNvSpPr>
          <p:nvPr/>
        </p:nvSpPr>
        <p:spPr bwMode="auto">
          <a:xfrm>
            <a:off x="6322020" y="3416541"/>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39" name="AutoShape 11"/>
          <p:cNvCxnSpPr>
            <a:cxnSpLocks noChangeShapeType="1"/>
            <a:endCxn id="17" idx="0"/>
          </p:cNvCxnSpPr>
          <p:nvPr/>
        </p:nvCxnSpPr>
        <p:spPr bwMode="auto">
          <a:xfrm>
            <a:off x="6472833" y="3713510"/>
            <a:ext cx="1" cy="1363587"/>
          </a:xfrm>
          <a:prstGeom prst="straightConnector1">
            <a:avLst/>
          </a:prstGeom>
          <a:noFill/>
          <a:ln w="9525">
            <a:solidFill>
              <a:schemeClr val="tx1"/>
            </a:solidFill>
            <a:round/>
            <a:headEnd/>
            <a:tailEnd type="triangle" w="med" len="med"/>
          </a:ln>
        </p:spPr>
      </p:cxnSp>
      <p:sp>
        <p:nvSpPr>
          <p:cNvPr id="42" name="Rectangle 41"/>
          <p:cNvSpPr>
            <a:spLocks noChangeArrowheads="1"/>
          </p:cNvSpPr>
          <p:nvPr/>
        </p:nvSpPr>
        <p:spPr bwMode="auto">
          <a:xfrm>
            <a:off x="5485637" y="2697115"/>
            <a:ext cx="1672766"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Blacklist.org</a:t>
            </a:r>
            <a:r>
              <a:rPr lang="en-US" sz="1600" dirty="0">
                <a:latin typeface="Calibri" charset="0"/>
                <a:ea typeface="Calibri" charset="0"/>
                <a:cs typeface="Calibri" charset="0"/>
              </a:rPr>
              <a:t>:</a:t>
            </a:r>
          </a:p>
          <a:p>
            <a:r>
              <a:rPr lang="en-US" sz="1600" dirty="0">
                <a:latin typeface="Calibri" charset="0"/>
                <a:ea typeface="Calibri" charset="0"/>
                <a:cs typeface="Calibri" charset="0"/>
              </a:rPr>
              <a:t>“attention: spam”</a:t>
            </a:r>
          </a:p>
        </p:txBody>
      </p:sp>
      <p:sp>
        <p:nvSpPr>
          <p:cNvPr id="46" name="Rectangle 45"/>
          <p:cNvSpPr>
            <a:spLocks noChangeArrowheads="1"/>
          </p:cNvSpPr>
          <p:nvPr/>
        </p:nvSpPr>
        <p:spPr bwMode="auto">
          <a:xfrm>
            <a:off x="-74287" y="3507611"/>
            <a:ext cx="1862690"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snf.ch</a:t>
            </a:r>
            <a:endParaRPr lang="en-US" sz="1600" dirty="0">
              <a:latin typeface="Calibri" charset="0"/>
              <a:ea typeface="Calibri" charset="0"/>
              <a:cs typeface="Calibri" charset="0"/>
            </a:endParaRPr>
          </a:p>
          <a:p>
            <a:r>
              <a:rPr lang="en-US" sz="1600" dirty="0">
                <a:latin typeface="Calibri" charset="0"/>
                <a:ea typeface="Calibri" charset="0"/>
                <a:cs typeface="Calibri" charset="0"/>
              </a:rPr>
              <a:t>“eligible university”</a:t>
            </a:r>
          </a:p>
        </p:txBody>
      </p:sp>
      <p:sp>
        <p:nvSpPr>
          <p:cNvPr id="47" name="Rectangle 46"/>
          <p:cNvSpPr>
            <a:spLocks noChangeArrowheads="1"/>
          </p:cNvSpPr>
          <p:nvPr/>
        </p:nvSpPr>
        <p:spPr bwMode="auto">
          <a:xfrm>
            <a:off x="860588" y="2803771"/>
            <a:ext cx="1500988"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ethz.ch</a:t>
            </a:r>
            <a:endParaRPr lang="en-US" sz="1600" dirty="0">
              <a:latin typeface="Calibri" charset="0"/>
              <a:ea typeface="Calibri" charset="0"/>
              <a:cs typeface="Calibri" charset="0"/>
            </a:endParaRPr>
          </a:p>
          <a:p>
            <a:r>
              <a:rPr lang="en-US" sz="1600" dirty="0">
                <a:latin typeface="Calibri" charset="0"/>
                <a:ea typeface="Calibri" charset="0"/>
                <a:cs typeface="Calibri" charset="0"/>
              </a:rPr>
              <a:t>“joint research”</a:t>
            </a:r>
          </a:p>
        </p:txBody>
      </p:sp>
      <p:sp>
        <p:nvSpPr>
          <p:cNvPr id="48" name="Rectangle 47"/>
          <p:cNvSpPr>
            <a:spLocks noChangeArrowheads="1"/>
          </p:cNvSpPr>
          <p:nvPr/>
        </p:nvSpPr>
        <p:spPr bwMode="auto">
          <a:xfrm>
            <a:off x="2410007" y="2774136"/>
            <a:ext cx="1470852" cy="585418"/>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bilan.ch</a:t>
            </a:r>
            <a:endParaRPr lang="en-US" sz="1600" dirty="0">
              <a:latin typeface="Calibri" charset="0"/>
              <a:ea typeface="Calibri" charset="0"/>
              <a:cs typeface="Calibri" charset="0"/>
            </a:endParaRPr>
          </a:p>
          <a:p>
            <a:r>
              <a:rPr lang="en-US" sz="1600" dirty="0">
                <a:latin typeface="Calibri" charset="0"/>
                <a:ea typeface="Calibri" charset="0"/>
                <a:cs typeface="Calibri" charset="0"/>
              </a:rPr>
              <a:t>“EPFL startups”</a:t>
            </a:r>
          </a:p>
        </p:txBody>
      </p:sp>
      <p:sp>
        <p:nvSpPr>
          <p:cNvPr id="49" name="Rectangle 48"/>
          <p:cNvSpPr>
            <a:spLocks noChangeArrowheads="1"/>
          </p:cNvSpPr>
          <p:nvPr/>
        </p:nvSpPr>
        <p:spPr bwMode="auto">
          <a:xfrm>
            <a:off x="3426836" y="3490980"/>
            <a:ext cx="1391407" cy="585418"/>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24heures.ch</a:t>
            </a:r>
          </a:p>
          <a:p>
            <a:r>
              <a:rPr lang="en-US" sz="1600" dirty="0">
                <a:latin typeface="Calibri" charset="0"/>
                <a:ea typeface="Calibri" charset="0"/>
                <a:cs typeface="Calibri" charset="0"/>
              </a:rPr>
              <a:t>“drone valley”</a:t>
            </a:r>
          </a:p>
        </p:txBody>
      </p:sp>
    </p:spTree>
    <p:extLst>
      <p:ext uri="{BB962C8B-B14F-4D97-AF65-F5344CB8AC3E}">
        <p14:creationId xmlns:p14="http://schemas.microsoft.com/office/powerpoint/2010/main" val="163761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B9BC-7A47-CDFE-BED2-A154380D8A70}"/>
              </a:ext>
            </a:extLst>
          </p:cNvPr>
          <p:cNvSpPr>
            <a:spLocks noGrp="1"/>
          </p:cNvSpPr>
          <p:nvPr>
            <p:ph type="title"/>
          </p:nvPr>
        </p:nvSpPr>
        <p:spPr/>
        <p:txBody>
          <a:bodyPr/>
          <a:lstStyle/>
          <a:p>
            <a:r>
              <a:rPr lang="en-GB" dirty="0"/>
              <a:t>Indexing Anchor Text</a:t>
            </a:r>
          </a:p>
        </p:txBody>
      </p:sp>
      <p:sp>
        <p:nvSpPr>
          <p:cNvPr id="3" name="Content Placeholder 2">
            <a:extLst>
              <a:ext uri="{FF2B5EF4-FFF2-40B4-BE49-F238E27FC236}">
                <a16:creationId xmlns:a16="http://schemas.microsoft.com/office/drawing/2014/main" id="{550C6095-09A5-A7BA-B487-7C73ABABD44B}"/>
              </a:ext>
            </a:extLst>
          </p:cNvPr>
          <p:cNvSpPr>
            <a:spLocks noGrp="1"/>
          </p:cNvSpPr>
          <p:nvPr>
            <p:ph idx="1"/>
          </p:nvPr>
        </p:nvSpPr>
        <p:spPr/>
        <p:txBody>
          <a:bodyPr/>
          <a:lstStyle/>
          <a:p>
            <a:r>
              <a:rPr lang="en-GB" dirty="0"/>
              <a:t>Can sometimes lead to unexpected effects, e.g., easily </a:t>
            </a:r>
            <a:r>
              <a:rPr lang="en-GB" dirty="0" err="1"/>
              <a:t>spammable</a:t>
            </a:r>
            <a:endParaRPr lang="en-GB" dirty="0"/>
          </a:p>
        </p:txBody>
      </p:sp>
      <p:sp>
        <p:nvSpPr>
          <p:cNvPr id="4" name="Footer Placeholder 3">
            <a:extLst>
              <a:ext uri="{FF2B5EF4-FFF2-40B4-BE49-F238E27FC236}">
                <a16:creationId xmlns:a16="http://schemas.microsoft.com/office/drawing/2014/main" id="{4759AE14-1461-CB2C-12A1-554914B68D32}"/>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6" name="Picture 5">
            <a:extLst>
              <a:ext uri="{FF2B5EF4-FFF2-40B4-BE49-F238E27FC236}">
                <a16:creationId xmlns:a16="http://schemas.microsoft.com/office/drawing/2014/main" id="{FE1F64B9-075F-1890-5607-46FAD485B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492896"/>
            <a:ext cx="7772400" cy="3732846"/>
          </a:xfrm>
          <a:prstGeom prst="rect">
            <a:avLst/>
          </a:prstGeom>
        </p:spPr>
      </p:pic>
    </p:spTree>
    <p:extLst>
      <p:ext uri="{BB962C8B-B14F-4D97-AF65-F5344CB8AC3E}">
        <p14:creationId xmlns:p14="http://schemas.microsoft.com/office/powerpoint/2010/main" val="35270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Scoring of Anchor Text</a:t>
            </a:r>
          </a:p>
        </p:txBody>
      </p:sp>
      <p:sp>
        <p:nvSpPr>
          <p:cNvPr id="3" name="Content Placeholder 2"/>
          <p:cNvSpPr>
            <a:spLocks noGrp="1"/>
          </p:cNvSpPr>
          <p:nvPr>
            <p:ph idx="1"/>
          </p:nvPr>
        </p:nvSpPr>
        <p:spPr/>
        <p:txBody>
          <a:bodyPr/>
          <a:lstStyle/>
          <a:p>
            <a:pPr eaLnBrk="1" hangingPunct="1"/>
            <a:r>
              <a:rPr lang="en-US" dirty="0">
                <a:latin typeface="Calibri" charset="0"/>
                <a:ea typeface="MS PGothic" charset="0"/>
              </a:rPr>
              <a:t>Score anchor text with a weight depending on the authority of the anchor page</a:t>
            </a:r>
            <a:r>
              <a:rPr lang="fr-CH" dirty="0">
                <a:latin typeface="Calibri" charset="0"/>
                <a:ea typeface="MS PGothic" charset="0"/>
              </a:rPr>
              <a:t>’</a:t>
            </a:r>
            <a:r>
              <a:rPr lang="en-US" altLang="ja-JP" dirty="0">
                <a:latin typeface="Calibri" charset="0"/>
                <a:ea typeface="MS PGothic" charset="0"/>
              </a:rPr>
              <a:t>s website</a:t>
            </a:r>
          </a:p>
          <a:p>
            <a:pPr lvl="1" eaLnBrk="1" hangingPunct="1"/>
            <a:r>
              <a:rPr lang="en-US" dirty="0">
                <a:latin typeface="Calibri" charset="0"/>
                <a:ea typeface="MS PGothic" charset="0"/>
              </a:rPr>
              <a:t>E.g., if we were to assume that content from </a:t>
            </a:r>
            <a:r>
              <a:rPr lang="en-US" dirty="0" err="1">
                <a:latin typeface="Calibri" charset="0"/>
                <a:ea typeface="MS PGothic" charset="0"/>
              </a:rPr>
              <a:t>cnn.com</a:t>
            </a:r>
            <a:r>
              <a:rPr lang="en-US" dirty="0">
                <a:latin typeface="Calibri" charset="0"/>
                <a:ea typeface="MS PGothic" charset="0"/>
              </a:rPr>
              <a:t> or </a:t>
            </a:r>
            <a:r>
              <a:rPr lang="en-US" dirty="0" err="1">
                <a:latin typeface="Calibri" charset="0"/>
                <a:ea typeface="MS PGothic" charset="0"/>
              </a:rPr>
              <a:t>yahoo.com</a:t>
            </a:r>
            <a:r>
              <a:rPr lang="en-US" dirty="0">
                <a:latin typeface="Calibri" charset="0"/>
                <a:ea typeface="MS PGothic" charset="0"/>
              </a:rPr>
              <a:t> is authoritative, then trust (more) the anchor text from them</a:t>
            </a:r>
          </a:p>
          <a:p>
            <a:endParaRPr lang="en-US" dirty="0">
              <a:latin typeface="Calibri" charset="0"/>
              <a:ea typeface="MS PGothic" charset="0"/>
            </a:endParaRPr>
          </a:p>
          <a:p>
            <a:r>
              <a:rPr lang="en-US" dirty="0">
                <a:latin typeface="Calibri" charset="0"/>
                <a:ea typeface="MS PGothic" charset="0"/>
              </a:rPr>
              <a:t>Score anchor text from other sites (domains) higher than text from the same site</a:t>
            </a:r>
          </a:p>
          <a:p>
            <a:pPr lvl="1" eaLnBrk="1" hangingPunct="1"/>
            <a:r>
              <a:rPr lang="en-US" dirty="0">
                <a:latin typeface="Calibri" charset="0"/>
                <a:ea typeface="MS PGothic" charset="0"/>
              </a:rPr>
              <a:t>non-nepotistic scoring</a:t>
            </a:r>
          </a:p>
          <a:p>
            <a:endParaRPr lang="en-US"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76234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52400" y="304800"/>
            <a:ext cx="8740080" cy="914400"/>
          </a:xfrm>
        </p:spPr>
        <p:txBody>
          <a:bodyPr/>
          <a:lstStyle/>
          <a:p>
            <a:pPr eaLnBrk="1" hangingPunct="1"/>
            <a:r>
              <a:rPr lang="en-US" dirty="0">
                <a:latin typeface="Calibri" charset="0"/>
                <a:ea typeface="MS PGothic" charset="0"/>
              </a:rPr>
              <a:t>3.2.2 PageRank - Hyperlinks as Quality Signal</a:t>
            </a:r>
          </a:p>
        </p:txBody>
      </p:sp>
      <p:sp>
        <p:nvSpPr>
          <p:cNvPr id="44034" name="Rectangle 3"/>
          <p:cNvSpPr>
            <a:spLocks noGrp="1" noChangeArrowheads="1"/>
          </p:cNvSpPr>
          <p:nvPr>
            <p:ph type="body" idx="1"/>
          </p:nvPr>
        </p:nvSpPr>
        <p:spPr>
          <a:xfrm>
            <a:off x="685800" y="1447800"/>
            <a:ext cx="8305800" cy="4419600"/>
          </a:xfrm>
        </p:spPr>
        <p:txBody>
          <a:bodyPr/>
          <a:lstStyle/>
          <a:p>
            <a:pPr eaLnBrk="1" hangingPunct="1">
              <a:lnSpc>
                <a:spcPct val="90000"/>
              </a:lnSpc>
            </a:pPr>
            <a:r>
              <a:rPr lang="en-US" dirty="0" err="1">
                <a:latin typeface="Calibri" charset="0"/>
                <a:ea typeface="MS PGothic" charset="0"/>
              </a:rPr>
              <a:t>Bibliometry</a:t>
            </a:r>
            <a:r>
              <a:rPr lang="en-US" dirty="0">
                <a:latin typeface="Calibri" charset="0"/>
                <a:ea typeface="MS PGothic" charset="0"/>
              </a:rPr>
              <a:t>: analysis of citations in scientific publications</a:t>
            </a:r>
            <a:endParaRPr lang="en-US" sz="3200" dirty="0">
              <a:latin typeface="Calibri" charset="0"/>
              <a:ea typeface="MS PGothic" charset="0"/>
            </a:endParaRPr>
          </a:p>
          <a:p>
            <a:pPr marL="457200" indent="-457200">
              <a:lnSpc>
                <a:spcPct val="90000"/>
              </a:lnSpc>
              <a:buFont typeface="Arial" charset="0"/>
              <a:buChar char="•"/>
            </a:pPr>
            <a:r>
              <a:rPr lang="en-US" sz="2800" dirty="0">
                <a:latin typeface="Calibri" charset="0"/>
                <a:ea typeface="MS PGothic" charset="0"/>
              </a:rPr>
              <a:t>Citation frequency: how important is a paper of author?</a:t>
            </a:r>
          </a:p>
          <a:p>
            <a:pPr marL="457200" lvl="1" indent="-457200">
              <a:lnSpc>
                <a:spcPct val="90000"/>
              </a:lnSpc>
              <a:buFont typeface="Arial" charset="0"/>
              <a:buChar char="•"/>
            </a:pPr>
            <a:r>
              <a:rPr lang="en-US" dirty="0">
                <a:latin typeface="Calibri" charset="0"/>
                <a:ea typeface="MS PGothic" charset="0"/>
              </a:rPr>
              <a:t>Co-citation analysis: articles that co-cite the same articles are related </a:t>
            </a:r>
          </a:p>
          <a:p>
            <a:pPr marL="457200" lvl="1" indent="-457200">
              <a:lnSpc>
                <a:spcPct val="90000"/>
              </a:lnSpc>
              <a:buFont typeface="Arial" charset="0"/>
              <a:buChar char="•"/>
            </a:pPr>
            <a:r>
              <a:rPr lang="en-US" dirty="0">
                <a:latin typeface="Calibri" charset="0"/>
                <a:ea typeface="MS PGothic" charset="0"/>
              </a:rPr>
              <a:t>Impact factor: Authority of sources, such as journals</a:t>
            </a:r>
          </a:p>
        </p:txBody>
      </p:sp>
      <p:sp>
        <p:nvSpPr>
          <p:cNvPr id="2" name="Footer Placeholder 1"/>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6102290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28675" name="Rectangle 2"/>
          <p:cNvSpPr>
            <a:spLocks noGrp="1" noChangeArrowheads="1"/>
          </p:cNvSpPr>
          <p:nvPr>
            <p:ph type="title"/>
          </p:nvPr>
        </p:nvSpPr>
        <p:spPr/>
        <p:txBody>
          <a:bodyPr/>
          <a:lstStyle/>
          <a:p>
            <a:pPr eaLnBrk="1" hangingPunct="1"/>
            <a:r>
              <a:rPr lang="en-US" dirty="0"/>
              <a:t>Citations on the Web</a:t>
            </a:r>
          </a:p>
        </p:txBody>
      </p:sp>
      <p:sp>
        <p:nvSpPr>
          <p:cNvPr id="28676" name="Rectangle 3"/>
          <p:cNvSpPr>
            <a:spLocks noGrp="1" noChangeArrowheads="1"/>
          </p:cNvSpPr>
          <p:nvPr>
            <p:ph type="body" idx="1"/>
          </p:nvPr>
        </p:nvSpPr>
        <p:spPr>
          <a:xfrm>
            <a:off x="160340" y="4265093"/>
            <a:ext cx="8496300" cy="1285875"/>
          </a:xfrm>
        </p:spPr>
        <p:txBody>
          <a:bodyPr/>
          <a:lstStyle/>
          <a:p>
            <a:pPr eaLnBrk="1" hangingPunct="1"/>
            <a:r>
              <a:rPr lang="en-US" sz="2400" dirty="0"/>
              <a:t>Full text retrieval result with equal ranking; which page is more relevant ?</a:t>
            </a:r>
          </a:p>
          <a:p>
            <a:pPr lvl="1" eaLnBrk="1" hangingPunct="1"/>
            <a:r>
              <a:rPr lang="en-US" sz="2000" dirty="0"/>
              <a:t>relevance related to number of referrals (incoming links) </a:t>
            </a:r>
          </a:p>
          <a:p>
            <a:r>
              <a:rPr lang="en-US" sz="2400" dirty="0"/>
              <a:t>relevance related to number of referrals with high relevance</a:t>
            </a:r>
            <a:br>
              <a:rPr lang="en-US" sz="2400" dirty="0"/>
            </a:br>
            <a:r>
              <a:rPr lang="en-US" sz="2400" dirty="0"/>
              <a:t>Simple link counting might not be appropriate!</a:t>
            </a:r>
          </a:p>
        </p:txBody>
      </p:sp>
      <p:sp>
        <p:nvSpPr>
          <p:cNvPr id="28677" name="Oval 4"/>
          <p:cNvSpPr>
            <a:spLocks noChangeArrowheads="1"/>
          </p:cNvSpPr>
          <p:nvPr/>
        </p:nvSpPr>
        <p:spPr bwMode="auto">
          <a:xfrm>
            <a:off x="2974975" y="17737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78" name="Oval 5"/>
          <p:cNvSpPr>
            <a:spLocks noChangeArrowheads="1"/>
          </p:cNvSpPr>
          <p:nvPr/>
        </p:nvSpPr>
        <p:spPr bwMode="auto">
          <a:xfrm>
            <a:off x="1246189" y="249450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79" name="Oval 6"/>
          <p:cNvSpPr>
            <a:spLocks noChangeArrowheads="1"/>
          </p:cNvSpPr>
          <p:nvPr/>
        </p:nvSpPr>
        <p:spPr bwMode="auto">
          <a:xfrm>
            <a:off x="3694114" y="2494509"/>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0" name="Oval 7"/>
          <p:cNvSpPr>
            <a:spLocks noChangeArrowheads="1"/>
          </p:cNvSpPr>
          <p:nvPr/>
        </p:nvSpPr>
        <p:spPr bwMode="auto">
          <a:xfrm>
            <a:off x="1966913" y="17737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1" name="Rectangle 8"/>
          <p:cNvSpPr>
            <a:spLocks noChangeArrowheads="1"/>
          </p:cNvSpPr>
          <p:nvPr/>
        </p:nvSpPr>
        <p:spPr bwMode="auto">
          <a:xfrm>
            <a:off x="2068080" y="3789907"/>
            <a:ext cx="1113703"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player</a:t>
            </a:r>
          </a:p>
        </p:txBody>
      </p:sp>
      <p:sp>
        <p:nvSpPr>
          <p:cNvPr id="28682" name="Oval 9"/>
          <p:cNvSpPr>
            <a:spLocks noChangeArrowheads="1"/>
          </p:cNvSpPr>
          <p:nvPr/>
        </p:nvSpPr>
        <p:spPr bwMode="auto">
          <a:xfrm>
            <a:off x="2470151" y="3431132"/>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1</a:t>
            </a:r>
          </a:p>
        </p:txBody>
      </p:sp>
      <p:cxnSp>
        <p:nvCxnSpPr>
          <p:cNvPr id="28683" name="AutoShape 10"/>
          <p:cNvCxnSpPr>
            <a:cxnSpLocks noChangeShapeType="1"/>
            <a:stCxn id="28678" idx="5"/>
          </p:cNvCxnSpPr>
          <p:nvPr/>
        </p:nvCxnSpPr>
        <p:spPr bwMode="auto">
          <a:xfrm>
            <a:off x="1503364" y="2751682"/>
            <a:ext cx="981075" cy="822325"/>
          </a:xfrm>
          <a:prstGeom prst="straightConnector1">
            <a:avLst/>
          </a:prstGeom>
          <a:noFill/>
          <a:ln w="9525">
            <a:solidFill>
              <a:schemeClr val="tx1"/>
            </a:solidFill>
            <a:round/>
            <a:headEnd/>
            <a:tailEnd type="triangle" w="med" len="med"/>
          </a:ln>
        </p:spPr>
      </p:cxnSp>
      <p:cxnSp>
        <p:nvCxnSpPr>
          <p:cNvPr id="28684" name="AutoShape 11"/>
          <p:cNvCxnSpPr>
            <a:cxnSpLocks noChangeShapeType="1"/>
            <a:stCxn id="28680" idx="4"/>
            <a:endCxn id="28682" idx="1"/>
          </p:cNvCxnSpPr>
          <p:nvPr/>
        </p:nvCxnSpPr>
        <p:spPr bwMode="auto">
          <a:xfrm>
            <a:off x="2117726" y="2075409"/>
            <a:ext cx="396875" cy="1381125"/>
          </a:xfrm>
          <a:prstGeom prst="straightConnector1">
            <a:avLst/>
          </a:prstGeom>
          <a:noFill/>
          <a:ln w="9525">
            <a:solidFill>
              <a:schemeClr val="tx1"/>
            </a:solidFill>
            <a:round/>
            <a:headEnd/>
            <a:tailEnd type="triangle" w="med" len="med"/>
          </a:ln>
        </p:spPr>
      </p:cxnSp>
      <p:cxnSp>
        <p:nvCxnSpPr>
          <p:cNvPr id="28685" name="AutoShape 12"/>
          <p:cNvCxnSpPr>
            <a:cxnSpLocks noChangeShapeType="1"/>
            <a:stCxn id="28677" idx="4"/>
            <a:endCxn id="28682" idx="7"/>
          </p:cNvCxnSpPr>
          <p:nvPr/>
        </p:nvCxnSpPr>
        <p:spPr bwMode="auto">
          <a:xfrm flipH="1">
            <a:off x="2727326" y="2075409"/>
            <a:ext cx="398463" cy="1381125"/>
          </a:xfrm>
          <a:prstGeom prst="straightConnector1">
            <a:avLst/>
          </a:prstGeom>
          <a:noFill/>
          <a:ln w="9525">
            <a:solidFill>
              <a:schemeClr val="tx1"/>
            </a:solidFill>
            <a:round/>
            <a:headEnd/>
            <a:tailEnd type="triangle" w="med" len="med"/>
          </a:ln>
        </p:spPr>
      </p:cxnSp>
      <p:cxnSp>
        <p:nvCxnSpPr>
          <p:cNvPr id="28686" name="AutoShape 13"/>
          <p:cNvCxnSpPr>
            <a:cxnSpLocks noChangeShapeType="1"/>
            <a:stCxn id="28679" idx="3"/>
            <a:endCxn id="28682" idx="6"/>
          </p:cNvCxnSpPr>
          <p:nvPr/>
        </p:nvCxnSpPr>
        <p:spPr bwMode="auto">
          <a:xfrm flipH="1">
            <a:off x="2790825" y="2751684"/>
            <a:ext cx="947738" cy="830263"/>
          </a:xfrm>
          <a:prstGeom prst="straightConnector1">
            <a:avLst/>
          </a:prstGeom>
          <a:noFill/>
          <a:ln w="9525">
            <a:solidFill>
              <a:schemeClr val="tx1"/>
            </a:solidFill>
            <a:round/>
            <a:headEnd/>
            <a:tailEnd type="triangle" w="med" len="med"/>
          </a:ln>
        </p:spPr>
      </p:cxnSp>
      <p:sp>
        <p:nvSpPr>
          <p:cNvPr id="28687" name="Oval 14"/>
          <p:cNvSpPr>
            <a:spLocks noChangeArrowheads="1"/>
          </p:cNvSpPr>
          <p:nvPr/>
        </p:nvSpPr>
        <p:spPr bwMode="auto">
          <a:xfrm>
            <a:off x="6443664" y="2205584"/>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88" name="Rectangle 15"/>
          <p:cNvSpPr>
            <a:spLocks noChangeArrowheads="1"/>
          </p:cNvSpPr>
          <p:nvPr/>
        </p:nvSpPr>
        <p:spPr bwMode="auto">
          <a:xfrm>
            <a:off x="6051117" y="3740695"/>
            <a:ext cx="1113703" cy="339196"/>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player</a:t>
            </a:r>
          </a:p>
        </p:txBody>
      </p:sp>
      <p:sp>
        <p:nvSpPr>
          <p:cNvPr id="28689" name="Oval 16"/>
          <p:cNvSpPr>
            <a:spLocks noChangeArrowheads="1"/>
          </p:cNvSpPr>
          <p:nvPr/>
        </p:nvSpPr>
        <p:spPr bwMode="auto">
          <a:xfrm>
            <a:off x="6453188" y="3381922"/>
            <a:ext cx="301625" cy="301625"/>
          </a:xfrm>
          <a:prstGeom prst="ellipse">
            <a:avLst/>
          </a:prstGeom>
          <a:noFill/>
          <a:ln w="38100">
            <a:solidFill>
              <a:schemeClr val="tx1"/>
            </a:solidFill>
            <a:round/>
            <a:headEnd/>
            <a:tailEnd/>
          </a:ln>
        </p:spPr>
        <p:txBody>
          <a:bodyPr wrap="none" anchor="ctr"/>
          <a:lstStyle/>
          <a:p>
            <a:r>
              <a:rPr lang="en-US" sz="1400" b="1">
                <a:latin typeface="Calibri" charset="0"/>
                <a:ea typeface="Calibri" charset="0"/>
                <a:cs typeface="Calibri" charset="0"/>
              </a:rPr>
              <a:t>2</a:t>
            </a:r>
          </a:p>
        </p:txBody>
      </p:sp>
      <p:cxnSp>
        <p:nvCxnSpPr>
          <p:cNvPr id="28690" name="AutoShape 17"/>
          <p:cNvCxnSpPr>
            <a:cxnSpLocks noChangeShapeType="1"/>
            <a:stCxn id="28687" idx="4"/>
            <a:endCxn id="28689" idx="0"/>
          </p:cNvCxnSpPr>
          <p:nvPr/>
        </p:nvCxnSpPr>
        <p:spPr bwMode="auto">
          <a:xfrm>
            <a:off x="6594476" y="2507209"/>
            <a:ext cx="9525" cy="855663"/>
          </a:xfrm>
          <a:prstGeom prst="straightConnector1">
            <a:avLst/>
          </a:prstGeom>
          <a:noFill/>
          <a:ln w="9525">
            <a:solidFill>
              <a:schemeClr val="tx1"/>
            </a:solidFill>
            <a:round/>
            <a:headEnd/>
            <a:tailEnd type="triangle" w="med" len="med"/>
          </a:ln>
        </p:spPr>
      </p:cxnSp>
      <p:grpSp>
        <p:nvGrpSpPr>
          <p:cNvPr id="2" name="Group 18"/>
          <p:cNvGrpSpPr>
            <a:grpSpLocks/>
          </p:cNvGrpSpPr>
          <p:nvPr/>
        </p:nvGrpSpPr>
        <p:grpSpPr bwMode="auto">
          <a:xfrm>
            <a:off x="539752" y="692696"/>
            <a:ext cx="7658100" cy="1860550"/>
            <a:chOff x="340" y="799"/>
            <a:chExt cx="4824" cy="1172"/>
          </a:xfrm>
        </p:grpSpPr>
        <p:sp>
          <p:nvSpPr>
            <p:cNvPr id="28692" name="Rectangle 19"/>
            <p:cNvSpPr>
              <a:spLocks noChangeArrowheads="1"/>
            </p:cNvSpPr>
            <p:nvPr/>
          </p:nvSpPr>
          <p:spPr bwMode="auto">
            <a:xfrm>
              <a:off x="340" y="1757"/>
              <a:ext cx="545"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EU</a:t>
              </a:r>
            </a:p>
          </p:txBody>
        </p:sp>
        <p:sp>
          <p:nvSpPr>
            <p:cNvPr id="28693" name="Rectangle 20"/>
            <p:cNvSpPr>
              <a:spLocks noChangeArrowheads="1"/>
            </p:cNvSpPr>
            <p:nvPr/>
          </p:nvSpPr>
          <p:spPr bwMode="auto">
            <a:xfrm>
              <a:off x="965" y="1253"/>
              <a:ext cx="54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CH</a:t>
              </a:r>
            </a:p>
          </p:txBody>
        </p:sp>
        <p:sp>
          <p:nvSpPr>
            <p:cNvPr id="28694" name="Rectangle 21"/>
            <p:cNvSpPr>
              <a:spLocks noChangeArrowheads="1"/>
            </p:cNvSpPr>
            <p:nvPr/>
          </p:nvSpPr>
          <p:spPr bwMode="auto">
            <a:xfrm>
              <a:off x="1859" y="1253"/>
              <a:ext cx="47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D</a:t>
              </a:r>
            </a:p>
          </p:txBody>
        </p:sp>
        <p:sp>
          <p:nvSpPr>
            <p:cNvPr id="28695" name="Rectangle 22"/>
            <p:cNvSpPr>
              <a:spLocks noChangeArrowheads="1"/>
            </p:cNvSpPr>
            <p:nvPr/>
          </p:nvSpPr>
          <p:spPr bwMode="auto">
            <a:xfrm>
              <a:off x="2236" y="1752"/>
              <a:ext cx="541"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Sony US</a:t>
              </a:r>
            </a:p>
          </p:txBody>
        </p:sp>
        <p:sp>
          <p:nvSpPr>
            <p:cNvPr id="28696" name="Oval 23"/>
            <p:cNvSpPr>
              <a:spLocks noChangeArrowheads="1"/>
            </p:cNvSpPr>
            <p:nvPr/>
          </p:nvSpPr>
          <p:spPr bwMode="auto">
            <a:xfrm>
              <a:off x="3334" y="1026"/>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97" name="Oval 24"/>
            <p:cNvSpPr>
              <a:spLocks noChangeArrowheads="1"/>
            </p:cNvSpPr>
            <p:nvPr/>
          </p:nvSpPr>
          <p:spPr bwMode="auto">
            <a:xfrm>
              <a:off x="4810" y="1045"/>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sp>
          <p:nvSpPr>
            <p:cNvPr id="28698" name="Oval 25"/>
            <p:cNvSpPr>
              <a:spLocks noChangeArrowheads="1"/>
            </p:cNvSpPr>
            <p:nvPr/>
          </p:nvSpPr>
          <p:spPr bwMode="auto">
            <a:xfrm>
              <a:off x="4059" y="1026"/>
              <a:ext cx="190" cy="190"/>
            </a:xfrm>
            <a:prstGeom prst="ellipse">
              <a:avLst/>
            </a:prstGeom>
            <a:solidFill>
              <a:schemeClr val="tx1"/>
            </a:solidFill>
            <a:ln w="12700">
              <a:solidFill>
                <a:schemeClr val="tx1"/>
              </a:solidFill>
              <a:round/>
              <a:headEnd/>
              <a:tailEnd/>
            </a:ln>
          </p:spPr>
          <p:txBody>
            <a:bodyPr wrap="none" anchor="ctr"/>
            <a:lstStyle/>
            <a:p>
              <a:endParaRPr lang="fr-FR">
                <a:latin typeface="Calibri" charset="0"/>
                <a:ea typeface="Calibri" charset="0"/>
                <a:cs typeface="Calibri" charset="0"/>
              </a:endParaRPr>
            </a:p>
          </p:txBody>
        </p:sp>
        <p:cxnSp>
          <p:nvCxnSpPr>
            <p:cNvPr id="28699" name="AutoShape 26"/>
            <p:cNvCxnSpPr>
              <a:cxnSpLocks noChangeShapeType="1"/>
              <a:stCxn id="28696" idx="5"/>
              <a:endCxn id="28687" idx="1"/>
            </p:cNvCxnSpPr>
            <p:nvPr/>
          </p:nvCxnSpPr>
          <p:spPr bwMode="auto">
            <a:xfrm>
              <a:off x="3496" y="1188"/>
              <a:ext cx="591" cy="546"/>
            </a:xfrm>
            <a:prstGeom prst="straightConnector1">
              <a:avLst/>
            </a:prstGeom>
            <a:noFill/>
            <a:ln w="9525">
              <a:solidFill>
                <a:schemeClr val="tx1"/>
              </a:solidFill>
              <a:round/>
              <a:headEnd/>
              <a:tailEnd type="triangle" w="med" len="med"/>
            </a:ln>
          </p:spPr>
        </p:cxnSp>
        <p:cxnSp>
          <p:nvCxnSpPr>
            <p:cNvPr id="28700" name="AutoShape 27"/>
            <p:cNvCxnSpPr>
              <a:cxnSpLocks noChangeShapeType="1"/>
              <a:stCxn id="28698" idx="4"/>
              <a:endCxn id="28687" idx="0"/>
            </p:cNvCxnSpPr>
            <p:nvPr/>
          </p:nvCxnSpPr>
          <p:spPr bwMode="auto">
            <a:xfrm flipH="1">
              <a:off x="4154" y="1216"/>
              <a:ext cx="0" cy="491"/>
            </a:xfrm>
            <a:prstGeom prst="straightConnector1">
              <a:avLst/>
            </a:prstGeom>
            <a:noFill/>
            <a:ln w="9525">
              <a:solidFill>
                <a:schemeClr val="tx1"/>
              </a:solidFill>
              <a:round/>
              <a:headEnd/>
              <a:tailEnd type="triangle" w="med" len="med"/>
            </a:ln>
          </p:spPr>
        </p:cxnSp>
        <p:cxnSp>
          <p:nvCxnSpPr>
            <p:cNvPr id="28701" name="AutoShape 28"/>
            <p:cNvCxnSpPr>
              <a:cxnSpLocks noChangeShapeType="1"/>
              <a:stCxn id="28697" idx="3"/>
              <a:endCxn id="28687" idx="7"/>
            </p:cNvCxnSpPr>
            <p:nvPr/>
          </p:nvCxnSpPr>
          <p:spPr bwMode="auto">
            <a:xfrm flipH="1">
              <a:off x="4221" y="1207"/>
              <a:ext cx="617" cy="527"/>
            </a:xfrm>
            <a:prstGeom prst="straightConnector1">
              <a:avLst/>
            </a:prstGeom>
            <a:noFill/>
            <a:ln w="9525">
              <a:solidFill>
                <a:schemeClr val="tx1"/>
              </a:solidFill>
              <a:round/>
              <a:headEnd/>
              <a:tailEnd type="triangle" w="med" len="med"/>
            </a:ln>
          </p:spPr>
        </p:cxnSp>
        <p:sp>
          <p:nvSpPr>
            <p:cNvPr id="28702" name="Rectangle 29"/>
            <p:cNvSpPr>
              <a:spLocks noChangeArrowheads="1"/>
            </p:cNvSpPr>
            <p:nvPr/>
          </p:nvSpPr>
          <p:spPr bwMode="auto">
            <a:xfrm>
              <a:off x="3848" y="799"/>
              <a:ext cx="587" cy="214"/>
            </a:xfrm>
            <a:prstGeom prst="rect">
              <a:avLst/>
            </a:prstGeom>
            <a:noFill/>
            <a:ln w="9525">
              <a:noFill/>
              <a:miter lim="800000"/>
              <a:headEnd/>
              <a:tailEnd/>
            </a:ln>
          </p:spPr>
          <p:txBody>
            <a:bodyPr wrap="none" lIns="92075" tIns="46038" rIns="92075" bIns="46038">
              <a:spAutoFit/>
            </a:bodyPr>
            <a:lstStyle/>
            <a:p>
              <a:r>
                <a:rPr lang="en-US" sz="1600" dirty="0" err="1">
                  <a:latin typeface="Calibri" charset="0"/>
                  <a:ea typeface="Calibri" charset="0"/>
                  <a:cs typeface="Calibri" charset="0"/>
                </a:rPr>
                <a:t>Pinterest</a:t>
              </a:r>
              <a:endParaRPr lang="en-US" sz="1600" dirty="0">
                <a:latin typeface="Calibri" charset="0"/>
                <a:ea typeface="Calibri" charset="0"/>
                <a:cs typeface="Calibri" charset="0"/>
              </a:endParaRPr>
            </a:p>
          </p:txBody>
        </p:sp>
        <p:sp>
          <p:nvSpPr>
            <p:cNvPr id="28703" name="Rectangle 30"/>
            <p:cNvSpPr>
              <a:spLocks noChangeArrowheads="1"/>
            </p:cNvSpPr>
            <p:nvPr/>
          </p:nvSpPr>
          <p:spPr bwMode="auto">
            <a:xfrm>
              <a:off x="3152" y="799"/>
              <a:ext cx="43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Yahoo</a:t>
              </a:r>
            </a:p>
          </p:txBody>
        </p:sp>
        <p:sp>
          <p:nvSpPr>
            <p:cNvPr id="28704" name="Rectangle 31"/>
            <p:cNvSpPr>
              <a:spLocks noChangeArrowheads="1"/>
            </p:cNvSpPr>
            <p:nvPr/>
          </p:nvSpPr>
          <p:spPr bwMode="auto">
            <a:xfrm>
              <a:off x="4331" y="1752"/>
              <a:ext cx="718" cy="214"/>
            </a:xfrm>
            <a:prstGeom prst="rect">
              <a:avLst/>
            </a:prstGeom>
            <a:noFill/>
            <a:ln w="9525">
              <a:noFill/>
              <a:miter lim="800000"/>
              <a:headEnd/>
              <a:tailEnd/>
            </a:ln>
          </p:spPr>
          <p:txBody>
            <a:bodyPr wrap="none" lIns="92075" tIns="46038" rIns="92075" bIns="46038">
              <a:spAutoFit/>
            </a:bodyPr>
            <a:lstStyle/>
            <a:p>
              <a:r>
                <a:rPr lang="en-US" sz="1600">
                  <a:latin typeface="Calibri" charset="0"/>
                  <a:ea typeface="Calibri" charset="0"/>
                  <a:cs typeface="Calibri" charset="0"/>
                </a:rPr>
                <a:t>DVD expert</a:t>
              </a:r>
            </a:p>
          </p:txBody>
        </p:sp>
        <p:sp>
          <p:nvSpPr>
            <p:cNvPr id="28705" name="Rectangle 32"/>
            <p:cNvSpPr>
              <a:spLocks noChangeArrowheads="1"/>
            </p:cNvSpPr>
            <p:nvPr/>
          </p:nvSpPr>
          <p:spPr bwMode="auto">
            <a:xfrm>
              <a:off x="4673" y="799"/>
              <a:ext cx="491" cy="214"/>
            </a:xfrm>
            <a:prstGeom prst="rect">
              <a:avLst/>
            </a:prstGeom>
            <a:noFill/>
            <a:ln w="9525">
              <a:noFill/>
              <a:miter lim="800000"/>
              <a:headEnd/>
              <a:tailEnd/>
            </a:ln>
          </p:spPr>
          <p:txBody>
            <a:bodyPr wrap="none" lIns="92075" tIns="46038" rIns="92075" bIns="46038">
              <a:spAutoFit/>
            </a:bodyPr>
            <a:lstStyle/>
            <a:p>
              <a:r>
                <a:rPr lang="en-US" sz="1600" dirty="0">
                  <a:latin typeface="Calibri" charset="0"/>
                  <a:ea typeface="Calibri" charset="0"/>
                  <a:cs typeface="Calibri" charset="0"/>
                </a:rPr>
                <a:t>Google</a:t>
              </a:r>
            </a:p>
          </p:txBody>
        </p:sp>
      </p:grpSp>
    </p:spTree>
    <p:extLst>
      <p:ext uri="{BB962C8B-B14F-4D97-AF65-F5344CB8AC3E}">
        <p14:creationId xmlns:p14="http://schemas.microsoft.com/office/powerpoint/2010/main" val="7011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MS PGothic" charset="0"/>
              </a:rPr>
              <a:t>Link-based Ranking: Idea</a:t>
            </a:r>
          </a:p>
        </p:txBody>
      </p:sp>
      <p:sp>
        <p:nvSpPr>
          <p:cNvPr id="49154" name="Rectangle 3"/>
          <p:cNvSpPr>
            <a:spLocks noGrp="1" noChangeArrowheads="1"/>
          </p:cNvSpPr>
          <p:nvPr>
            <p:ph type="body" idx="1"/>
          </p:nvPr>
        </p:nvSpPr>
        <p:spPr/>
        <p:txBody>
          <a:bodyPr/>
          <a:lstStyle/>
          <a:p>
            <a:pPr eaLnBrk="1" hangingPunct="1">
              <a:defRPr/>
            </a:pPr>
            <a:r>
              <a:rPr lang="en-US" dirty="0">
                <a:latin typeface="Calibri" charset="0"/>
                <a:ea typeface="MS PGothic" charset="0"/>
              </a:rPr>
              <a:t>Imagine a user doing a </a:t>
            </a:r>
            <a:r>
              <a:rPr lang="en-US" b="1" dirty="0">
                <a:latin typeface="Calibri" charset="0"/>
                <a:ea typeface="MS PGothic" charset="0"/>
              </a:rPr>
              <a:t>random walk </a:t>
            </a:r>
            <a:r>
              <a:rPr lang="en-US" dirty="0">
                <a:latin typeface="Calibri" charset="0"/>
                <a:ea typeface="MS PGothic" charset="0"/>
              </a:rPr>
              <a:t>on Web pages:</a:t>
            </a:r>
          </a:p>
          <a:p>
            <a:pPr lvl="1" eaLnBrk="1" hangingPunct="1">
              <a:defRPr/>
            </a:pPr>
            <a:r>
              <a:rPr lang="en-US" dirty="0">
                <a:latin typeface="Calibri" charset="0"/>
                <a:ea typeface="MS PGothic" charset="0"/>
              </a:rPr>
              <a:t>Start at a random page</a:t>
            </a:r>
          </a:p>
          <a:p>
            <a:pPr lvl="1" eaLnBrk="1" hangingPunct="1">
              <a:defRPr/>
            </a:pPr>
            <a:r>
              <a:rPr lang="en-US" dirty="0">
                <a:latin typeface="Calibri" charset="0"/>
                <a:ea typeface="MS PGothic" charset="0"/>
              </a:rPr>
              <a:t>At each step, leave the </a:t>
            </a:r>
            <a:br>
              <a:rPr lang="en-US" dirty="0">
                <a:latin typeface="Calibri" charset="0"/>
                <a:ea typeface="MS PGothic" charset="0"/>
              </a:rPr>
            </a:br>
            <a:r>
              <a:rPr lang="en-US" dirty="0">
                <a:latin typeface="Calibri" charset="0"/>
                <a:ea typeface="MS PGothic" charset="0"/>
              </a:rPr>
              <a:t>current page along one of </a:t>
            </a:r>
            <a:br>
              <a:rPr lang="en-US" dirty="0">
                <a:latin typeface="Calibri" charset="0"/>
                <a:ea typeface="MS PGothic" charset="0"/>
              </a:rPr>
            </a:br>
            <a:r>
              <a:rPr lang="en-US" dirty="0">
                <a:latin typeface="Calibri" charset="0"/>
                <a:ea typeface="MS PGothic" charset="0"/>
              </a:rPr>
              <a:t>the links on that page, with same probability</a:t>
            </a:r>
          </a:p>
          <a:p>
            <a:pPr eaLnBrk="1" hangingPunct="1">
              <a:defRPr/>
            </a:pPr>
            <a:endParaRPr lang="fr-CH" altLang="ja-JP" dirty="0">
              <a:latin typeface="Calibri" charset="0"/>
              <a:ea typeface="MS PGothic" charset="0"/>
            </a:endParaRPr>
          </a:p>
          <a:p>
            <a:pPr eaLnBrk="1" hangingPunct="1">
              <a:defRPr/>
            </a:pPr>
            <a:r>
              <a:rPr lang="ja-JP" altLang="en-US" dirty="0">
                <a:latin typeface="Calibri" charset="0"/>
                <a:ea typeface="MS PGothic" charset="0"/>
              </a:rPr>
              <a:t>“</a:t>
            </a:r>
            <a:r>
              <a:rPr lang="en-US" altLang="ja-JP" dirty="0">
                <a:latin typeface="Calibri" charset="0"/>
                <a:ea typeface="MS PGothic" charset="0"/>
              </a:rPr>
              <a:t>In the long run</a:t>
            </a:r>
            <a:r>
              <a:rPr lang="ja-JP" altLang="en-US" dirty="0">
                <a:latin typeface="Calibri" charset="0"/>
                <a:ea typeface="MS PGothic" charset="0"/>
              </a:rPr>
              <a:t>”</a:t>
            </a:r>
            <a:r>
              <a:rPr lang="en-US" altLang="ja-JP" dirty="0">
                <a:latin typeface="Calibri" charset="0"/>
                <a:ea typeface="MS PGothic" charset="0"/>
              </a:rPr>
              <a:t> each page has a long-term visit rate - use this as the page’s score</a:t>
            </a:r>
          </a:p>
          <a:p>
            <a:pPr marL="0" indent="0" eaLnBrk="1" hangingPunct="1">
              <a:buFont typeface="Wingdings" charset="0"/>
              <a:buNone/>
              <a:defRPr/>
            </a:pPr>
            <a:endParaRPr lang="en-US" dirty="0">
              <a:latin typeface="Calibri" charset="0"/>
              <a:ea typeface="MS PGothic" charset="0"/>
            </a:endParaRPr>
          </a:p>
        </p:txBody>
      </p:sp>
      <p:grpSp>
        <p:nvGrpSpPr>
          <p:cNvPr id="2" name="Group 1"/>
          <p:cNvGrpSpPr/>
          <p:nvPr/>
        </p:nvGrpSpPr>
        <p:grpSpPr>
          <a:xfrm>
            <a:off x="6061062" y="2420888"/>
            <a:ext cx="1568450" cy="915987"/>
            <a:chOff x="4953000" y="2284413"/>
            <a:chExt cx="1568450" cy="915987"/>
          </a:xfrm>
        </p:grpSpPr>
        <p:sp>
          <p:nvSpPr>
            <p:cNvPr id="46083" name="Oval 4"/>
            <p:cNvSpPr>
              <a:spLocks noChangeArrowheads="1"/>
            </p:cNvSpPr>
            <p:nvPr/>
          </p:nvSpPr>
          <p:spPr bwMode="auto">
            <a:xfrm>
              <a:off x="4953000" y="2516188"/>
              <a:ext cx="457200" cy="457200"/>
            </a:xfrm>
            <a:prstGeom prst="ellipse">
              <a:avLst/>
            </a:prstGeom>
            <a:noFill/>
            <a:ln w="9525">
              <a:solidFill>
                <a:schemeClr val="tx1"/>
              </a:solidFill>
              <a:round/>
              <a:headEnd/>
              <a:tailEnd/>
            </a:ln>
          </p:spPr>
          <p:txBody>
            <a:bodyPr wrap="none" anchor="ctr"/>
            <a:lstStyle/>
            <a:p>
              <a:pPr algn="r"/>
              <a:endParaRPr lang="en-US"/>
            </a:p>
          </p:txBody>
        </p:sp>
        <p:sp>
          <p:nvSpPr>
            <p:cNvPr id="46084" name="Line 5"/>
            <p:cNvSpPr>
              <a:spLocks noChangeShapeType="1"/>
            </p:cNvSpPr>
            <p:nvPr/>
          </p:nvSpPr>
          <p:spPr bwMode="auto">
            <a:xfrm flipV="1">
              <a:off x="5410200" y="2554288"/>
              <a:ext cx="609600" cy="1905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085" name="Line 6"/>
            <p:cNvSpPr>
              <a:spLocks noChangeShapeType="1"/>
            </p:cNvSpPr>
            <p:nvPr/>
          </p:nvSpPr>
          <p:spPr bwMode="auto">
            <a:xfrm>
              <a:off x="5410200" y="2744788"/>
              <a:ext cx="647700" cy="152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086" name="Line 7"/>
            <p:cNvSpPr>
              <a:spLocks noChangeShapeType="1"/>
            </p:cNvSpPr>
            <p:nvPr/>
          </p:nvSpPr>
          <p:spPr bwMode="auto">
            <a:xfrm>
              <a:off x="5410200" y="2744788"/>
              <a:ext cx="647700" cy="158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6087" name="Text Box 8"/>
            <p:cNvSpPr txBox="1">
              <a:spLocks noChangeArrowheads="1"/>
            </p:cNvSpPr>
            <p:nvPr/>
          </p:nvSpPr>
          <p:spPr bwMode="auto">
            <a:xfrm>
              <a:off x="6019800" y="2284413"/>
              <a:ext cx="501650" cy="915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800">
                  <a:latin typeface="Arial" charset="0"/>
                </a:rPr>
                <a:t>1/3</a:t>
              </a:r>
            </a:p>
            <a:p>
              <a:pPr eaLnBrk="1" hangingPunct="1"/>
              <a:r>
                <a:rPr lang="en-US" sz="1800">
                  <a:latin typeface="Arial" charset="0"/>
                </a:rPr>
                <a:t>1/3</a:t>
              </a:r>
            </a:p>
            <a:p>
              <a:pPr eaLnBrk="1" hangingPunct="1"/>
              <a:r>
                <a:rPr lang="en-US" sz="1800">
                  <a:latin typeface="Arial" charset="0"/>
                </a:rPr>
                <a:t>1/3</a:t>
              </a:r>
              <a:endParaRPr lang="en-US">
                <a:latin typeface="Arial" charset="0"/>
              </a:endParaRPr>
            </a:p>
          </p:txBody>
        </p:sp>
      </p:grpSp>
      <p:sp>
        <p:nvSpPr>
          <p:cNvPr id="46088"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21.2</a:t>
            </a: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15496478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1D23FF73762745BFBF6BB2831160A41B"/>
  <p:tag name="AUTOOPENPOLL" val="False"/>
  <p:tag name="TYPE" val="MultiChoiceSlide"/>
  <p:tag name="TPSLIDEBULLETSTYLE" val="2"/>
  <p:tag name="TPQUESTIONXML" val="&lt;?xml version=&quot;1.0&quot; encoding=&quot;UTF-8&quot; standalone=&quot;yes&quot;?&gt;&lt;questionlist&gt;&lt;properties&gt;&lt;guid&gt;AB1A9BE564264DFF93C4AC259232D568&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23FF73762745BFBF6BB2831160A41B&lt;/guid&gt;&lt;repollguid&gt;19F41DCFAC614C29AF830F6BB03ACB72&lt;/repollguid&gt;&lt;sourceid&gt;93153BF662F94E328555E3BFDF5EF5D9&lt;/sourceid&gt;&lt;questiontext&gt;Consider the following matrix for assigning random jump probabilitie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7BAD0A7437A47CB9BB5455623EEFBE9&lt;/guid&gt;&lt;answertext&gt;A random walker can always leave node 1 even without outgoing edges&lt;/answertext&gt;&lt;valuetype&gt;0&lt;/valuetype&gt;&lt;/answer&gt;&lt;answer&gt;&lt;guid&gt;E6F85F1B36744853A14F438D2602B0D2&lt;/guid&gt;&lt;answertext&gt;A random walker can always reach node 1, even without incoming edges&lt;/answertext&gt;&lt;valuetype&gt;0&lt;/valuetype&gt;&lt;/answer&gt;&lt;answer&gt;&lt;guid&gt;A5D7B8DC4E5E4B36971CAC966586C7B4&lt;/guid&gt;&lt;answertext&gt;A random walker can always leave node 2, even without outgoing edges&lt;/answertext&gt;&lt;valuetype&gt;0&lt;/valuetype&gt;&lt;/answer&gt;&lt;answer&gt;&lt;guid&gt;927DE847DE104CF7B36A87669835945D&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D23FF73762745BFBF6BB2831160A41B"/>
  <p:tag name="AUTOOPENPOLL" val="False"/>
  <p:tag name="TYPE" val="MultiChoiceSlide"/>
  <p:tag name="TPSLIDEBULLETSTYLE" val="2"/>
  <p:tag name="TPQUESTIONXML" val="&lt;?xml version=&quot;1.0&quot; encoding=&quot;UTF-8&quot; standalone=&quot;yes&quot;?&gt;&lt;questionlist&gt;&lt;properties&gt;&lt;guid&gt;AB1A9BE564264DFF93C4AC259232D568&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23FF73762745BFBF6BB2831160A41B&lt;/guid&gt;&lt;repollguid&gt;19F41DCFAC614C29AF830F6BB03ACB72&lt;/repollguid&gt;&lt;sourceid&gt;93153BF662F94E328555E3BFDF5EF5D9&lt;/sourceid&gt;&lt;questiontext&gt;Consider the following matrix for assigning random jump probabilitie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7BAD0A7437A47CB9BB5455623EEFBE9&lt;/guid&gt;&lt;answertext&gt;A random walker can always leave node 1 even without outgoing edges&lt;/answertext&gt;&lt;valuetype&gt;0&lt;/valuetype&gt;&lt;/answer&gt;&lt;answer&gt;&lt;guid&gt;E6F85F1B36744853A14F438D2602B0D2&lt;/guid&gt;&lt;answertext&gt;A random walker can always reach node 1, even without incoming edges&lt;/answertext&gt;&lt;valuetype&gt;0&lt;/valuetype&gt;&lt;/answer&gt;&lt;answer&gt;&lt;guid&gt;A5D7B8DC4E5E4B36971CAC966586C7B4&lt;/guid&gt;&lt;answertext&gt;A random walker can always leave node 2, even without outgoing edges&lt;/answertext&gt;&lt;valuetype&gt;0&lt;/valuetype&gt;&lt;/answer&gt;&lt;answer&gt;&lt;guid&gt;927DE847DE104CF7B36A87669835945D&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12473237A2A840D4A13088814B5172E7"/>
  <p:tag name="AUTOOPENPOLL" val="False"/>
  <p:tag name="TYPE" val="MultiChoiceSlide"/>
  <p:tag name="TPSLIDEBULLETSTYLE" val="2"/>
  <p:tag name="TPQUESTIONXML" val="&lt;?xml version=&quot;1.0&quot; encoding=&quot;UTF-8&quot; standalone=&quot;yes&quot;?&gt;&lt;questionlist&gt;&lt;properties&gt;&lt;guid&gt;4AE712F45550446A9BE8767A64A4364E&lt;/guid&gt;&lt;date&gt;3/13/2020 10:57:00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2473237A2A840D4A13088814B5172E7&lt;/guid&gt;&lt;repollguid&gt;FD4E02EED4CF4B6DB5D01FE5BCA76ED9&lt;/repollguid&gt;&lt;sourceid&gt;9FFA4F1605C54D3A8148B12CBB2E67CF&lt;/sourceid&gt;&lt;questiontext&gt;The authority values of this graph ar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CC08BBF08F8433D91A516C31EA20028&lt;/guid&gt;&lt;answertext&gt;(0, 1, 1, 1)&lt;/answertext&gt;&lt;valuetype&gt;0&lt;/valuetype&gt;&lt;/answer&gt;&lt;answer&gt;&lt;guid&gt;83364422CC5D4411B2237AC7B2A9E900&lt;/guid&gt;&lt;answertext&gt;(0, 1/3, 1/3, 1/3)&lt;/answertext&gt;&lt;valuetype&gt;0&lt;/valuetype&gt;&lt;/answer&gt;&lt;answer&gt;&lt;guid&gt;F0FA159C924444D082675477544B8479&lt;/guid&gt;&lt;answertext&gt;(1,1/3,1/3,1/3)&lt;/answertext&gt;&lt;valuetype&gt;0&lt;/valuetype&gt;&lt;/answer&gt;&lt;answer&gt;&lt;guid&gt;17E0B3E00A4C4DDDBC440F1CA1B18681&lt;/guid&gt;&lt;answertext&gt;(0, 0, 0, 0)&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29574</TotalTime>
  <Words>4783</Words>
  <Application>Microsoft Macintosh PowerPoint</Application>
  <PresentationFormat>On-screen Show (4:3)</PresentationFormat>
  <Paragraphs>379</Paragraphs>
  <Slides>30</Slides>
  <Notes>30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Cambria Math</vt:lpstr>
      <vt:lpstr>Comic Sans MS</vt:lpstr>
      <vt:lpstr>Tempus Sans ITC</vt:lpstr>
      <vt:lpstr>Verdana</vt:lpstr>
      <vt:lpstr>Wingdings</vt:lpstr>
      <vt:lpstr>part1 XML</vt:lpstr>
      <vt:lpstr>Equation</vt:lpstr>
      <vt:lpstr>3.2 Link-Based Ranking</vt:lpstr>
      <vt:lpstr>Web is a Hypertext</vt:lpstr>
      <vt:lpstr>3.2.1 Indexing Anchor Text</vt:lpstr>
      <vt:lpstr>Example</vt:lpstr>
      <vt:lpstr>Indexing Anchor Text</vt:lpstr>
      <vt:lpstr>Scoring of Anchor Text</vt:lpstr>
      <vt:lpstr>3.2.2 PageRank - Hyperlinks as Quality Signal</vt:lpstr>
      <vt:lpstr>Citations on the Web</vt:lpstr>
      <vt:lpstr>Link-based Ranking: Idea</vt:lpstr>
      <vt:lpstr>Random Walker Model</vt:lpstr>
      <vt:lpstr>Transition Matrix for Random Walker</vt:lpstr>
      <vt:lpstr>Example</vt:lpstr>
      <vt:lpstr>Modified Example</vt:lpstr>
      <vt:lpstr>Pure Random Walker Does Not Work</vt:lpstr>
      <vt:lpstr>PageRank</vt:lpstr>
      <vt:lpstr>Modified Example</vt:lpstr>
      <vt:lpstr>Practical Computation of PageRank</vt:lpstr>
      <vt:lpstr>Example: ETHZ Page Rank</vt:lpstr>
      <vt:lpstr>Web Search</vt:lpstr>
      <vt:lpstr>The relevance determined using the random walker model corresponds to</vt:lpstr>
      <vt:lpstr>Consider a random jump matrix with entries 1/3 in the first column and 0 otherwise. It means</vt:lpstr>
      <vt:lpstr>3.2.3 Hyperlink-Induced Topic Search (HITS)</vt:lpstr>
      <vt:lpstr>Hub-Authority Ranking</vt:lpstr>
      <vt:lpstr>Computing Hubs and Authorities</vt:lpstr>
      <vt:lpstr>HITS Algorithm</vt:lpstr>
      <vt:lpstr>Convergence of HITS</vt:lpstr>
      <vt:lpstr>When computing HITS, the initial values</vt:lpstr>
      <vt:lpstr>If the first column of matrix L is (0,1,1,1) and all other entries are 0 then the authority values</vt:lpstr>
      <vt:lpstr>Practical Implementation</vt:lpstr>
      <vt:lpstr>HITS Conclusions</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606</cp:revision>
  <cp:lastPrinted>2022-11-17T07:46:27Z</cp:lastPrinted>
  <dcterms:created xsi:type="dcterms:W3CDTF">2002-10-01T12:44:42Z</dcterms:created>
  <dcterms:modified xsi:type="dcterms:W3CDTF">2024-08-31T09:16:08Z</dcterms:modified>
</cp:coreProperties>
</file>