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
  </p:notesMasterIdLst>
  <p:handoutMasterIdLst>
    <p:handoutMasterId r:id="rId8"/>
  </p:handoutMasterIdLst>
  <p:sldIdLst>
    <p:sldId id="559" r:id="rId2"/>
    <p:sldId id="569" r:id="rId3"/>
    <p:sldId id="558" r:id="rId4"/>
    <p:sldId id="557" r:id="rId5"/>
    <p:sldId id="573" r:id="rId6"/>
  </p:sldIdLst>
  <p:sldSz cx="11879263" cy="7921625"/>
  <p:notesSz cx="7099300" cy="10234613"/>
  <p:custDataLst>
    <p:tags r:id="rId9"/>
  </p:custDataLst>
  <p:defaultTextStyle>
    <a:defPPr>
      <a:defRPr lang="en-US"/>
    </a:defPPr>
    <a:lvl1pPr algn="ctr" rtl="0" fontAlgn="base">
      <a:spcBef>
        <a:spcPct val="0"/>
      </a:spcBef>
      <a:spcAft>
        <a:spcPct val="0"/>
      </a:spcAft>
      <a:defRPr sz="1500" kern="1200">
        <a:solidFill>
          <a:schemeClr val="tx2"/>
        </a:solidFill>
        <a:latin typeface="Tempus Sans ITC" pitchFamily="82" charset="0"/>
        <a:ea typeface="+mn-ea"/>
        <a:cs typeface="+mn-cs"/>
      </a:defRPr>
    </a:lvl1pPr>
    <a:lvl2pPr marL="565561" algn="ctr" rtl="0" fontAlgn="base">
      <a:spcBef>
        <a:spcPct val="0"/>
      </a:spcBef>
      <a:spcAft>
        <a:spcPct val="0"/>
      </a:spcAft>
      <a:defRPr sz="1500" kern="1200">
        <a:solidFill>
          <a:schemeClr val="tx2"/>
        </a:solidFill>
        <a:latin typeface="Tempus Sans ITC" pitchFamily="82" charset="0"/>
        <a:ea typeface="+mn-ea"/>
        <a:cs typeface="+mn-cs"/>
      </a:defRPr>
    </a:lvl2pPr>
    <a:lvl3pPr marL="1131126" algn="ctr" rtl="0" fontAlgn="base">
      <a:spcBef>
        <a:spcPct val="0"/>
      </a:spcBef>
      <a:spcAft>
        <a:spcPct val="0"/>
      </a:spcAft>
      <a:defRPr sz="1500" kern="1200">
        <a:solidFill>
          <a:schemeClr val="tx2"/>
        </a:solidFill>
        <a:latin typeface="Tempus Sans ITC" pitchFamily="82" charset="0"/>
        <a:ea typeface="+mn-ea"/>
        <a:cs typeface="+mn-cs"/>
      </a:defRPr>
    </a:lvl3pPr>
    <a:lvl4pPr marL="1696685" algn="ctr" rtl="0" fontAlgn="base">
      <a:spcBef>
        <a:spcPct val="0"/>
      </a:spcBef>
      <a:spcAft>
        <a:spcPct val="0"/>
      </a:spcAft>
      <a:defRPr sz="1500" kern="1200">
        <a:solidFill>
          <a:schemeClr val="tx2"/>
        </a:solidFill>
        <a:latin typeface="Tempus Sans ITC" pitchFamily="82" charset="0"/>
        <a:ea typeface="+mn-ea"/>
        <a:cs typeface="+mn-cs"/>
      </a:defRPr>
    </a:lvl4pPr>
    <a:lvl5pPr marL="2262251" algn="ctr" rtl="0" fontAlgn="base">
      <a:spcBef>
        <a:spcPct val="0"/>
      </a:spcBef>
      <a:spcAft>
        <a:spcPct val="0"/>
      </a:spcAft>
      <a:defRPr sz="1500" kern="1200">
        <a:solidFill>
          <a:schemeClr val="tx2"/>
        </a:solidFill>
        <a:latin typeface="Tempus Sans ITC" pitchFamily="82" charset="0"/>
        <a:ea typeface="+mn-ea"/>
        <a:cs typeface="+mn-cs"/>
      </a:defRPr>
    </a:lvl5pPr>
    <a:lvl6pPr marL="2827813" algn="l" defTabSz="1131126" rtl="0" eaLnBrk="1" latinLnBrk="0" hangingPunct="1">
      <a:defRPr sz="1500" kern="1200">
        <a:solidFill>
          <a:schemeClr val="tx2"/>
        </a:solidFill>
        <a:latin typeface="Tempus Sans ITC" pitchFamily="82" charset="0"/>
        <a:ea typeface="+mn-ea"/>
        <a:cs typeface="+mn-cs"/>
      </a:defRPr>
    </a:lvl6pPr>
    <a:lvl7pPr marL="3393374" algn="l" defTabSz="1131126" rtl="0" eaLnBrk="1" latinLnBrk="0" hangingPunct="1">
      <a:defRPr sz="1500" kern="1200">
        <a:solidFill>
          <a:schemeClr val="tx2"/>
        </a:solidFill>
        <a:latin typeface="Tempus Sans ITC" pitchFamily="82" charset="0"/>
        <a:ea typeface="+mn-ea"/>
        <a:cs typeface="+mn-cs"/>
      </a:defRPr>
    </a:lvl7pPr>
    <a:lvl8pPr marL="3958938" algn="l" defTabSz="1131126" rtl="0" eaLnBrk="1" latinLnBrk="0" hangingPunct="1">
      <a:defRPr sz="1500" kern="1200">
        <a:solidFill>
          <a:schemeClr val="tx2"/>
        </a:solidFill>
        <a:latin typeface="Tempus Sans ITC" pitchFamily="82" charset="0"/>
        <a:ea typeface="+mn-ea"/>
        <a:cs typeface="+mn-cs"/>
      </a:defRPr>
    </a:lvl8pPr>
    <a:lvl9pPr marL="4524504" algn="l" defTabSz="1131126" rtl="0" eaLnBrk="1" latinLnBrk="0" hangingPunct="1">
      <a:defRPr sz="15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495">
          <p15:clr>
            <a:srgbClr val="A4A3A4"/>
          </p15:clr>
        </p15:guide>
        <p15:guide id="2" pos="37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80"/>
    <p:restoredTop sz="74830" autoAdjust="0"/>
  </p:normalViewPr>
  <p:slideViewPr>
    <p:cSldViewPr>
      <p:cViewPr varScale="1">
        <p:scale>
          <a:sx n="81" d="100"/>
          <a:sy n="81" d="100"/>
        </p:scale>
        <p:origin x="3016" y="192"/>
      </p:cViewPr>
      <p:guideLst>
        <p:guide orient="horz" pos="2495"/>
        <p:guide pos="3742"/>
      </p:guideLst>
    </p:cSldViewPr>
  </p:slideViewPr>
  <p:notesTextViewPr>
    <p:cViewPr>
      <p:scale>
        <a:sx n="125" d="100"/>
        <a:sy n="125" d="100"/>
      </p:scale>
      <p:origin x="0" y="0"/>
    </p:cViewPr>
  </p:notesTextViewPr>
  <p:sorterViewPr>
    <p:cViewPr>
      <p:scale>
        <a:sx n="100" d="100"/>
        <a:sy n="100" d="100"/>
      </p:scale>
      <p:origin x="0" y="24221"/>
    </p:cViewPr>
  </p:sorterViewPr>
  <p:notesViewPr>
    <p:cSldViewPr>
      <p:cViewPr varScale="1">
        <p:scale>
          <a:sx n="86" d="100"/>
          <a:sy n="86" d="100"/>
        </p:scale>
        <p:origin x="4504" y="2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674688" y="766763"/>
            <a:ext cx="5754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400" kern="1200">
        <a:solidFill>
          <a:schemeClr val="tx1"/>
        </a:solidFill>
        <a:latin typeface="Arial" charset="0"/>
        <a:ea typeface="+mn-ea"/>
        <a:cs typeface="+mn-cs"/>
      </a:defRPr>
    </a:lvl1pPr>
    <a:lvl2pPr marL="565561" algn="l" rtl="0" fontAlgn="base">
      <a:spcBef>
        <a:spcPct val="30000"/>
      </a:spcBef>
      <a:spcAft>
        <a:spcPct val="0"/>
      </a:spcAft>
      <a:defRPr sz="1400" kern="1200">
        <a:solidFill>
          <a:schemeClr val="tx1"/>
        </a:solidFill>
        <a:latin typeface="Arial" charset="0"/>
        <a:ea typeface="+mn-ea"/>
        <a:cs typeface="+mn-cs"/>
      </a:defRPr>
    </a:lvl2pPr>
    <a:lvl3pPr marL="1131126" algn="l" rtl="0" fontAlgn="base">
      <a:spcBef>
        <a:spcPct val="30000"/>
      </a:spcBef>
      <a:spcAft>
        <a:spcPct val="0"/>
      </a:spcAft>
      <a:defRPr sz="1500" kern="1200">
        <a:solidFill>
          <a:schemeClr val="tx1"/>
        </a:solidFill>
        <a:latin typeface="Arial" charset="0"/>
        <a:ea typeface="+mn-ea"/>
        <a:cs typeface="+mn-cs"/>
      </a:defRPr>
    </a:lvl3pPr>
    <a:lvl4pPr marL="1696685" algn="l" rtl="0" fontAlgn="base">
      <a:spcBef>
        <a:spcPct val="30000"/>
      </a:spcBef>
      <a:spcAft>
        <a:spcPct val="0"/>
      </a:spcAft>
      <a:defRPr sz="1500" kern="1200">
        <a:solidFill>
          <a:schemeClr val="tx1"/>
        </a:solidFill>
        <a:latin typeface="Arial" charset="0"/>
        <a:ea typeface="+mn-ea"/>
        <a:cs typeface="+mn-cs"/>
      </a:defRPr>
    </a:lvl4pPr>
    <a:lvl5pPr marL="2262251" algn="l" rtl="0" fontAlgn="base">
      <a:spcBef>
        <a:spcPct val="30000"/>
      </a:spcBef>
      <a:spcAft>
        <a:spcPct val="0"/>
      </a:spcAft>
      <a:defRPr sz="1500" kern="1200">
        <a:solidFill>
          <a:schemeClr val="tx1"/>
        </a:solidFill>
        <a:latin typeface="Arial" charset="0"/>
        <a:ea typeface="+mn-ea"/>
        <a:cs typeface="+mn-cs"/>
      </a:defRPr>
    </a:lvl5pPr>
    <a:lvl6pPr marL="2827813" algn="l" defTabSz="1131126" rtl="0" eaLnBrk="1" latinLnBrk="0" hangingPunct="1">
      <a:defRPr sz="1500" kern="1200">
        <a:solidFill>
          <a:schemeClr val="tx1"/>
        </a:solidFill>
        <a:latin typeface="+mn-lt"/>
        <a:ea typeface="+mn-ea"/>
        <a:cs typeface="+mn-cs"/>
      </a:defRPr>
    </a:lvl6pPr>
    <a:lvl7pPr marL="3393374" algn="l" defTabSz="1131126" rtl="0" eaLnBrk="1" latinLnBrk="0" hangingPunct="1">
      <a:defRPr sz="1500" kern="1200">
        <a:solidFill>
          <a:schemeClr val="tx1"/>
        </a:solidFill>
        <a:latin typeface="+mn-lt"/>
        <a:ea typeface="+mn-ea"/>
        <a:cs typeface="+mn-cs"/>
      </a:defRPr>
    </a:lvl7pPr>
    <a:lvl8pPr marL="3958938" algn="l" defTabSz="1131126" rtl="0" eaLnBrk="1" latinLnBrk="0" hangingPunct="1">
      <a:defRPr sz="1500" kern="1200">
        <a:solidFill>
          <a:schemeClr val="tx1"/>
        </a:solidFill>
        <a:latin typeface="+mn-lt"/>
        <a:ea typeface="+mn-ea"/>
        <a:cs typeface="+mn-cs"/>
      </a:defRPr>
    </a:lvl8pPr>
    <a:lvl9pPr marL="4524504" algn="l" defTabSz="1131126"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endParaRPr lang="en-CH" dirty="0"/>
          </a:p>
          <a:p>
            <a:r>
              <a:rPr lang="en-CH" dirty="0"/>
              <a:t>T</a:t>
            </a:r>
            <a:r>
              <a:rPr lang="en-GB" dirty="0"/>
              <a:t>he</a:t>
            </a:r>
            <a:r>
              <a:rPr lang="en-CH" dirty="0"/>
              <a:t> score function is a dissimilarity function that goes to zero when the facts are correct.</a:t>
            </a:r>
          </a:p>
          <a:p>
            <a:endParaRPr lang="en-CH" dirty="0"/>
          </a:p>
          <a:p>
            <a:r>
              <a:rPr lang="en-CH" dirty="0"/>
              <a:t>Answer A is exactly the opposite of the behavior of the score functions. As for Answer B, the score function maps tripes into real numbers, not vectors. And finally SGD optimizes the loss function not the score function.</a:t>
            </a:r>
          </a:p>
        </p:txBody>
      </p:sp>
      <p:sp>
        <p:nvSpPr>
          <p:cNvPr id="4" name="Slide Number Placeholder 3"/>
          <p:cNvSpPr>
            <a:spLocks noGrp="1"/>
          </p:cNvSpPr>
          <p:nvPr>
            <p:ph type="sldNum" sz="quarter" idx="5"/>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1910882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CH" dirty="0"/>
                  <a:t>Answer D</a:t>
                </a:r>
              </a:p>
              <a:p>
                <a:endParaRPr lang="en-CH" dirty="0"/>
              </a:p>
              <a:p>
                <a:r>
                  <a:rPr lang="en-CH" dirty="0"/>
                  <a:t>Since </a:t>
                </a:r>
                <a:r>
                  <a:rPr lang="en-GB" dirty="0" err="1"/>
                  <a:t>th</a:t>
                </a:r>
                <a:r>
                  <a:rPr lang="en-CH" dirty="0"/>
                  <a:t>e score function for </a:t>
                </a:r>
                <a14:m>
                  <m:oMath xmlns:m="http://schemas.openxmlformats.org/officeDocument/2006/math">
                    <m:r>
                      <m:rPr>
                        <m:sty m:val="p"/>
                      </m:rPr>
                      <a:rPr lang="fr-CH" sz="1400" smtClean="0">
                        <a:latin typeface="Cambria Math" panose="02040503050406030204" pitchFamily="18" charset="0"/>
                      </a:rPr>
                      <m:t>f</m:t>
                    </m:r>
                    <m:d>
                      <m:dPr>
                        <m:ctrlPr>
                          <a:rPr lang="fr-CH" sz="1400" i="1">
                            <a:latin typeface="Cambria Math" panose="02040503050406030204" pitchFamily="18" charset="0"/>
                          </a:rPr>
                        </m:ctrlPr>
                      </m:dPr>
                      <m:e>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h</m:t>
                            </m:r>
                          </m:sub>
                        </m:sSub>
                        <m:r>
                          <a:rPr lang="fr-CH" sz="1400" i="1">
                            <a:latin typeface="Cambria Math" panose="02040503050406030204" pitchFamily="18" charset="0"/>
                          </a:rPr>
                          <m:t>, </m:t>
                        </m:r>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𝑟</m:t>
                            </m:r>
                          </m:sub>
                        </m:sSub>
                        <m:r>
                          <a:rPr lang="fr-CH" sz="1400" i="1">
                            <a:latin typeface="Cambria Math" panose="02040503050406030204" pitchFamily="18" charset="0"/>
                          </a:rPr>
                          <m:t>,</m:t>
                        </m:r>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𝑡</m:t>
                            </m:r>
                          </m:sub>
                        </m:sSub>
                      </m:e>
                    </m:d>
                  </m:oMath>
                </a14:m>
                <a:r>
                  <a:rPr lang="en-CH" dirty="0"/>
                  <a:t> us already almost zero, the increase</a:t>
                </a:r>
                <a:r>
                  <a:rPr lang="en-CH" baseline="0" dirty="0"/>
                  <a:t> in</a:t>
                </a:r>
                <a:r>
                  <a:rPr lang="en-CH" dirty="0"/>
                  <a:t> margin can only be achieved by increasing the scores for the implausible triples, </a:t>
                </a:r>
                <a14:m>
                  <m:oMath xmlns:m="http://schemas.openxmlformats.org/officeDocument/2006/math">
                    <m:r>
                      <m:rPr>
                        <m:sty m:val="p"/>
                      </m:rPr>
                      <a:rPr lang="fr-CH" sz="1400" smtClean="0">
                        <a:latin typeface="Cambria Math" panose="02040503050406030204" pitchFamily="18" charset="0"/>
                      </a:rPr>
                      <m:t>f</m:t>
                    </m:r>
                    <m:d>
                      <m:dPr>
                        <m:ctrlPr>
                          <a:rPr lang="fr-CH" sz="1400" i="1">
                            <a:latin typeface="Cambria Math" panose="02040503050406030204" pitchFamily="18" charset="0"/>
                          </a:rPr>
                        </m:ctrlPr>
                      </m:dPr>
                      <m:e>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h</m:t>
                            </m:r>
                            <m:r>
                              <a:rPr lang="fr-CH" sz="1400" i="1">
                                <a:latin typeface="Cambria Math" panose="02040503050406030204" pitchFamily="18" charset="0"/>
                              </a:rPr>
                              <m:t>′</m:t>
                            </m:r>
                          </m:sub>
                        </m:sSub>
                        <m:r>
                          <a:rPr lang="fr-CH" sz="1400" i="1">
                            <a:latin typeface="Cambria Math" panose="02040503050406030204" pitchFamily="18" charset="0"/>
                          </a:rPr>
                          <m:t>, </m:t>
                        </m:r>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𝑟</m:t>
                            </m:r>
                          </m:sub>
                        </m:sSub>
                        <m:r>
                          <a:rPr lang="fr-CH" sz="1400" i="1">
                            <a:latin typeface="Cambria Math" panose="02040503050406030204" pitchFamily="18" charset="0"/>
                          </a:rPr>
                          <m:t>,</m:t>
                        </m:r>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𝑡</m:t>
                            </m:r>
                            <m:r>
                              <a:rPr lang="fr-CH" sz="1400" i="1">
                                <a:latin typeface="Cambria Math" panose="02040503050406030204" pitchFamily="18" charset="0"/>
                              </a:rPr>
                              <m:t>′</m:t>
                            </m:r>
                          </m:sub>
                        </m:sSub>
                      </m:e>
                    </m:d>
                  </m:oMath>
                </a14:m>
                <a:r>
                  <a:rPr lang="en-CH" dirty="0"/>
                  <a:t>.</a:t>
                </a:r>
              </a:p>
            </p:txBody>
          </p:sp>
        </mc:Choice>
        <mc:Fallback xmlns="">
          <p:sp>
            <p:nvSpPr>
              <p:cNvPr id="3" name="Notes Placeholder 2"/>
              <p:cNvSpPr>
                <a:spLocks noGrp="1"/>
              </p:cNvSpPr>
              <p:nvPr>
                <p:ph type="body" idx="1"/>
              </p:nvPr>
            </p:nvSpPr>
            <p:spPr/>
            <p:txBody>
              <a:bodyPr/>
              <a:lstStyle/>
              <a:p>
                <a:r>
                  <a:rPr lang="en-CH" dirty="0"/>
                  <a:t>Answer D</a:t>
                </a:r>
              </a:p>
              <a:p>
                <a:endParaRPr lang="en-CH" dirty="0"/>
              </a:p>
              <a:p>
                <a:r>
                  <a:rPr lang="en-CH" dirty="0"/>
                  <a:t>Since </a:t>
                </a:r>
                <a:r>
                  <a:rPr lang="en-GB" dirty="0" err="1"/>
                  <a:t>th</a:t>
                </a:r>
                <a:r>
                  <a:rPr lang="en-CH" dirty="0"/>
                  <a:t>e score function for </a:t>
                </a:r>
                <a:r>
                  <a:rPr lang="fr-CH" sz="1400" i="0">
                    <a:latin typeface="Cambria Math" panose="02040503050406030204" pitchFamily="18" charset="0"/>
                  </a:rPr>
                  <a:t>f(</a:t>
                </a:r>
                <a:r>
                  <a:rPr lang="fr-CH" sz="1400" b="1" i="0">
                    <a:latin typeface="Cambria Math" panose="02040503050406030204" pitchFamily="18" charset="0"/>
                  </a:rPr>
                  <a:t>𝒗_</a:t>
                </a:r>
                <a:r>
                  <a:rPr lang="fr-CH" sz="1400" i="0">
                    <a:latin typeface="Cambria Math" panose="02040503050406030204" pitchFamily="18" charset="0"/>
                  </a:rPr>
                  <a:t>ℎ, </a:t>
                </a:r>
                <a:r>
                  <a:rPr lang="fr-CH" sz="1400" b="1" i="0">
                    <a:latin typeface="Cambria Math" panose="02040503050406030204" pitchFamily="18" charset="0"/>
                  </a:rPr>
                  <a:t>𝒗_</a:t>
                </a:r>
                <a:r>
                  <a:rPr lang="fr-CH" sz="1400" i="0">
                    <a:latin typeface="Cambria Math" panose="02040503050406030204" pitchFamily="18" charset="0"/>
                  </a:rPr>
                  <a:t>𝑟,</a:t>
                </a:r>
                <a:r>
                  <a:rPr lang="fr-CH" sz="1400" b="1" i="0">
                    <a:latin typeface="Cambria Math" panose="02040503050406030204" pitchFamily="18" charset="0"/>
                  </a:rPr>
                  <a:t>𝒗_</a:t>
                </a:r>
                <a:r>
                  <a:rPr lang="fr-CH" sz="1400" i="0">
                    <a:latin typeface="Cambria Math" panose="02040503050406030204" pitchFamily="18" charset="0"/>
                  </a:rPr>
                  <a:t>𝑡 )</a:t>
                </a:r>
                <a:r>
                  <a:rPr lang="en-CH" dirty="0"/>
                  <a:t> us already almost zero, the increase</a:t>
                </a:r>
                <a:r>
                  <a:rPr lang="en-CH" baseline="0" dirty="0"/>
                  <a:t> in</a:t>
                </a:r>
                <a:r>
                  <a:rPr lang="en-CH" dirty="0"/>
                  <a:t> margin can only be achieved by increasing the scores for the implausible triples, </a:t>
                </a:r>
                <a:r>
                  <a:rPr lang="fr-CH" sz="1400" i="0">
                    <a:latin typeface="Cambria Math" panose="02040503050406030204" pitchFamily="18" charset="0"/>
                  </a:rPr>
                  <a:t>f(</a:t>
                </a:r>
                <a:r>
                  <a:rPr lang="fr-CH" sz="1400" b="1" i="0">
                    <a:latin typeface="Cambria Math" panose="02040503050406030204" pitchFamily="18" charset="0"/>
                  </a:rPr>
                  <a:t>𝒗_</a:t>
                </a:r>
                <a:r>
                  <a:rPr lang="fr-CH" sz="1400" i="0">
                    <a:latin typeface="Cambria Math" panose="02040503050406030204" pitchFamily="18" charset="0"/>
                  </a:rPr>
                  <a:t>ℎ′, </a:t>
                </a:r>
                <a:r>
                  <a:rPr lang="fr-CH" sz="1400" b="1" i="0">
                    <a:latin typeface="Cambria Math" panose="02040503050406030204" pitchFamily="18" charset="0"/>
                  </a:rPr>
                  <a:t>𝒗_</a:t>
                </a:r>
                <a:r>
                  <a:rPr lang="fr-CH" sz="1400" i="0">
                    <a:latin typeface="Cambria Math" panose="02040503050406030204" pitchFamily="18" charset="0"/>
                  </a:rPr>
                  <a:t>𝑟,</a:t>
                </a:r>
                <a:r>
                  <a:rPr lang="fr-CH" sz="1400" b="1" i="0">
                    <a:latin typeface="Cambria Math" panose="02040503050406030204" pitchFamily="18" charset="0"/>
                  </a:rPr>
                  <a:t>𝒗_</a:t>
                </a:r>
                <a:r>
                  <a:rPr lang="fr-CH" sz="1400" i="0">
                    <a:latin typeface="Cambria Math" panose="02040503050406030204" pitchFamily="18" charset="0"/>
                  </a:rPr>
                  <a:t>𝑡′ )</a:t>
                </a:r>
                <a:r>
                  <a:rPr lang="en-CH" dirty="0"/>
                  <a:t>.</a:t>
                </a:r>
              </a:p>
            </p:txBody>
          </p:sp>
        </mc:Fallback>
      </mc:AlternateContent>
      <p:sp>
        <p:nvSpPr>
          <p:cNvPr id="4" name="Slide Number Placeholder 3"/>
          <p:cNvSpPr>
            <a:spLocks noGrp="1"/>
          </p:cNvSpPr>
          <p:nvPr>
            <p:ph type="sldNum" sz="quarter" idx="5"/>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208217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 is incorrect, since the degree of a node v has no influence of how it is updated by its neighbors.</a:t>
            </a:r>
          </a:p>
          <a:p>
            <a:r>
              <a:rPr lang="en-CH" dirty="0"/>
              <a:t>For a similar reason also answer D is incorrect. The fact that a node has a known label does not influence how it is updated by the neighbors.</a:t>
            </a:r>
          </a:p>
          <a:p>
            <a:r>
              <a:rPr lang="en-CH" dirty="0"/>
              <a:t>Answer B is not correct since neighbors have different influences, e.g. depending on their node degrees.</a:t>
            </a:r>
          </a:p>
          <a:p>
            <a:r>
              <a:rPr lang="en-CH" dirty="0"/>
              <a:t>Answer A is correct, as the degree of neighbors determines their influence.</a:t>
            </a:r>
          </a:p>
          <a:p>
            <a:endParaRPr lang="en-CH"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880087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r>
              <a:rPr lang="en-CH" dirty="0"/>
              <a:t>The probabilities take clearly into account the node degrees. For each node they also depend on whether a pre-existing label exist or not, thus depend on the pre-existing knowledge.</a:t>
            </a:r>
          </a:p>
        </p:txBody>
      </p:sp>
      <p:sp>
        <p:nvSpPr>
          <p:cNvPr id="4" name="Slide Number Placeholder 3"/>
          <p:cNvSpPr>
            <a:spLocks noGrp="1"/>
          </p:cNvSpPr>
          <p:nvPr>
            <p:ph type="sldNum" sz="quarter" idx="5"/>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4199597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4</a:t>
            </a:r>
          </a:p>
          <a:p>
            <a:r>
              <a:rPr lang="en-CH" dirty="0"/>
              <a:t>The classifiers are trained using the features of instances of the universe (this excludes answers 1 and 3 already).</a:t>
            </a:r>
          </a:p>
          <a:p>
            <a:r>
              <a:rPr lang="en-CH" dirty="0"/>
              <a:t>The classifiers are trained per class, for both schemas, using as training data the features of the whole universe, which serve as positive </a:t>
            </a:r>
            <a:r>
              <a:rPr lang="en-CH"/>
              <a:t>and negative </a:t>
            </a:r>
            <a:r>
              <a:rPr lang="en-CH" dirty="0"/>
              <a:t>examples of the members of the class.</a:t>
            </a:r>
          </a:p>
        </p:txBody>
      </p:sp>
      <p:sp>
        <p:nvSpPr>
          <p:cNvPr id="4" name="Slide Number Placeholder 3"/>
          <p:cNvSpPr>
            <a:spLocks noGrp="1"/>
          </p:cNvSpPr>
          <p:nvPr>
            <p:ph type="sldNum" sz="quarter" idx="5"/>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4237794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0945" y="2460842"/>
            <a:ext cx="10097374" cy="1698015"/>
          </a:xfrm>
        </p:spPr>
        <p:txBody>
          <a:bodyPr/>
          <a:lstStyle/>
          <a:p>
            <a:r>
              <a:rPr lang="en-US"/>
              <a:t>Click to edit Master title style</a:t>
            </a:r>
            <a:endParaRPr lang="fr-CH"/>
          </a:p>
        </p:txBody>
      </p:sp>
      <p:sp>
        <p:nvSpPr>
          <p:cNvPr id="3" name="Subtitle 2"/>
          <p:cNvSpPr>
            <a:spLocks noGrp="1"/>
          </p:cNvSpPr>
          <p:nvPr>
            <p:ph type="subTitle" idx="1"/>
          </p:nvPr>
        </p:nvSpPr>
        <p:spPr>
          <a:xfrm>
            <a:off x="1781890" y="4488921"/>
            <a:ext cx="8315484" cy="2024415"/>
          </a:xfrm>
        </p:spPr>
        <p:txBody>
          <a:bodyPr/>
          <a:lstStyle>
            <a:lvl1pPr marL="0" indent="0" algn="ctr">
              <a:buNone/>
              <a:defRPr/>
            </a:lvl1pPr>
            <a:lvl2pPr marL="565561" indent="0" algn="ctr">
              <a:buNone/>
              <a:defRPr/>
            </a:lvl2pPr>
            <a:lvl3pPr marL="1131126" indent="0" algn="ctr">
              <a:buNone/>
              <a:defRPr/>
            </a:lvl3pPr>
            <a:lvl4pPr marL="1696685" indent="0" algn="ctr">
              <a:buNone/>
              <a:defRPr/>
            </a:lvl4pPr>
            <a:lvl5pPr marL="2262251" indent="0" algn="ctr">
              <a:buNone/>
              <a:defRPr/>
            </a:lvl5pPr>
            <a:lvl6pPr marL="2827813" indent="0" algn="ctr">
              <a:buNone/>
              <a:defRPr/>
            </a:lvl6pPr>
            <a:lvl7pPr marL="3393374" indent="0" algn="ctr">
              <a:buNone/>
              <a:defRPr/>
            </a:lvl7pPr>
            <a:lvl8pPr marL="3958938" indent="0" algn="ctr">
              <a:buNone/>
              <a:defRPr/>
            </a:lvl8pPr>
            <a:lvl9pPr marL="4524504"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17547" y="352072"/>
            <a:ext cx="2705832" cy="7006605"/>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97988" y="352072"/>
            <a:ext cx="7921572" cy="70066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able Placeholder 2"/>
          <p:cNvSpPr>
            <a:spLocks noGrp="1"/>
          </p:cNvSpPr>
          <p:nvPr>
            <p:ph type="tbl" idx="1"/>
          </p:nvPr>
        </p:nvSpPr>
        <p:spPr>
          <a:xfrm>
            <a:off x="233048" y="1549485"/>
            <a:ext cx="10790331" cy="5809192"/>
          </a:xfrm>
        </p:spPr>
        <p:txBody>
          <a:bodyPr/>
          <a:lstStyle/>
          <a:p>
            <a:endParaRPr lang="fr-CH"/>
          </a:p>
        </p:txBody>
      </p:sp>
      <p:sp>
        <p:nvSpPr>
          <p:cNvPr id="4" name="Footer Placeholder 3"/>
          <p:cNvSpPr>
            <a:spLocks noGrp="1"/>
          </p:cNvSpPr>
          <p:nvPr>
            <p:ph type="ftr" sz="quarter" idx="10"/>
          </p:nvPr>
        </p:nvSpPr>
        <p:spPr>
          <a:xfrm>
            <a:off x="197988" y="7481535"/>
            <a:ext cx="7622527" cy="264054"/>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ext Placeholder 2"/>
          <p:cNvSpPr>
            <a:spLocks noGrp="1"/>
          </p:cNvSpPr>
          <p:nvPr>
            <p:ph type="body" sz="half" idx="1"/>
          </p:nvPr>
        </p:nvSpPr>
        <p:spPr>
          <a:xfrm>
            <a:off x="233050"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5727208" y="1549485"/>
            <a:ext cx="5296171" cy="2816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5727208" y="4542099"/>
            <a:ext cx="5296171" cy="2816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97988" y="7481535"/>
            <a:ext cx="7622527" cy="264054"/>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ext Placeholder 2"/>
          <p:cNvSpPr>
            <a:spLocks noGrp="1"/>
          </p:cNvSpPr>
          <p:nvPr>
            <p:ph type="body" sz="half" idx="1"/>
          </p:nvPr>
        </p:nvSpPr>
        <p:spPr>
          <a:xfrm>
            <a:off x="233050"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5727208"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97988" y="7481535"/>
            <a:ext cx="7622527" cy="264054"/>
          </a:xfrm>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8380" y="5090379"/>
            <a:ext cx="10097374" cy="1573323"/>
          </a:xfrm>
        </p:spPr>
        <p:txBody>
          <a:bodyPr anchor="t"/>
          <a:lstStyle>
            <a:lvl1pPr algn="l">
              <a:defRPr sz="4900" b="1" cap="all"/>
            </a:lvl1pPr>
          </a:lstStyle>
          <a:p>
            <a:r>
              <a:rPr lang="en-US"/>
              <a:t>Click to edit Master title style</a:t>
            </a:r>
            <a:endParaRPr lang="fr-CH"/>
          </a:p>
        </p:txBody>
      </p:sp>
      <p:sp>
        <p:nvSpPr>
          <p:cNvPr id="3" name="Text Placeholder 2"/>
          <p:cNvSpPr>
            <a:spLocks noGrp="1"/>
          </p:cNvSpPr>
          <p:nvPr>
            <p:ph type="body" idx="1"/>
          </p:nvPr>
        </p:nvSpPr>
        <p:spPr>
          <a:xfrm>
            <a:off x="938380" y="3357525"/>
            <a:ext cx="10097374" cy="1732855"/>
          </a:xfrm>
        </p:spPr>
        <p:txBody>
          <a:bodyPr anchor="b"/>
          <a:lstStyle>
            <a:lvl1pPr marL="0" indent="0">
              <a:buNone/>
              <a:defRPr sz="2500"/>
            </a:lvl1pPr>
            <a:lvl2pPr marL="565561" indent="0">
              <a:buNone/>
              <a:defRPr sz="2200"/>
            </a:lvl2pPr>
            <a:lvl3pPr marL="1131126" indent="0">
              <a:buNone/>
              <a:defRPr sz="2000"/>
            </a:lvl3pPr>
            <a:lvl4pPr marL="1696685" indent="0">
              <a:buNone/>
              <a:defRPr sz="1700"/>
            </a:lvl4pPr>
            <a:lvl5pPr marL="2262251" indent="0">
              <a:buNone/>
              <a:defRPr sz="1700"/>
            </a:lvl5pPr>
            <a:lvl6pPr marL="2827813" indent="0">
              <a:buNone/>
              <a:defRPr sz="1700"/>
            </a:lvl6pPr>
            <a:lvl7pPr marL="3393374" indent="0">
              <a:buNone/>
              <a:defRPr sz="1700"/>
            </a:lvl7pPr>
            <a:lvl8pPr marL="3958938" indent="0">
              <a:buNone/>
              <a:defRPr sz="1700"/>
            </a:lvl8pPr>
            <a:lvl9pPr marL="4524504" indent="0">
              <a:buNone/>
              <a:defRPr sz="17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233050" y="1549485"/>
            <a:ext cx="5296171" cy="580919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5727208" y="1549485"/>
            <a:ext cx="5296171" cy="580919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3963" y="317232"/>
            <a:ext cx="10691337" cy="1320271"/>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593963" y="1773198"/>
            <a:ext cx="5248738" cy="738984"/>
          </a:xfrm>
        </p:spPr>
        <p:txBody>
          <a:bodyPr anchor="b"/>
          <a:lstStyle>
            <a:lvl1pPr marL="0" indent="0">
              <a:buNone/>
              <a:defRPr sz="3000" b="1"/>
            </a:lvl1pPr>
            <a:lvl2pPr marL="565561" indent="0">
              <a:buNone/>
              <a:defRPr sz="2500" b="1"/>
            </a:lvl2pPr>
            <a:lvl3pPr marL="1131126" indent="0">
              <a:buNone/>
              <a:defRPr sz="2200" b="1"/>
            </a:lvl3pPr>
            <a:lvl4pPr marL="1696685" indent="0">
              <a:buNone/>
              <a:defRPr sz="2000" b="1"/>
            </a:lvl4pPr>
            <a:lvl5pPr marL="2262251" indent="0">
              <a:buNone/>
              <a:defRPr sz="2000" b="1"/>
            </a:lvl5pPr>
            <a:lvl6pPr marL="2827813" indent="0">
              <a:buNone/>
              <a:defRPr sz="2000" b="1"/>
            </a:lvl6pPr>
            <a:lvl7pPr marL="3393374" indent="0">
              <a:buNone/>
              <a:defRPr sz="2000" b="1"/>
            </a:lvl7pPr>
            <a:lvl8pPr marL="3958938" indent="0">
              <a:buNone/>
              <a:defRPr sz="2000" b="1"/>
            </a:lvl8pPr>
            <a:lvl9pPr marL="4524504" indent="0">
              <a:buNone/>
              <a:defRPr sz="2000" b="1"/>
            </a:lvl9pPr>
          </a:lstStyle>
          <a:p>
            <a:pPr lvl="0"/>
            <a:r>
              <a:rPr lang="en-US"/>
              <a:t>Click to edit Master text styles</a:t>
            </a:r>
          </a:p>
        </p:txBody>
      </p:sp>
      <p:sp>
        <p:nvSpPr>
          <p:cNvPr id="4" name="Content Placeholder 3"/>
          <p:cNvSpPr>
            <a:spLocks noGrp="1"/>
          </p:cNvSpPr>
          <p:nvPr>
            <p:ph sz="half" idx="2"/>
          </p:nvPr>
        </p:nvSpPr>
        <p:spPr>
          <a:xfrm>
            <a:off x="593963" y="2512182"/>
            <a:ext cx="5248738" cy="456410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6034509" y="1773198"/>
            <a:ext cx="5250799" cy="738984"/>
          </a:xfrm>
        </p:spPr>
        <p:txBody>
          <a:bodyPr anchor="b"/>
          <a:lstStyle>
            <a:lvl1pPr marL="0" indent="0">
              <a:buNone/>
              <a:defRPr sz="3000" b="1"/>
            </a:lvl1pPr>
            <a:lvl2pPr marL="565561" indent="0">
              <a:buNone/>
              <a:defRPr sz="2500" b="1"/>
            </a:lvl2pPr>
            <a:lvl3pPr marL="1131126" indent="0">
              <a:buNone/>
              <a:defRPr sz="2200" b="1"/>
            </a:lvl3pPr>
            <a:lvl4pPr marL="1696685" indent="0">
              <a:buNone/>
              <a:defRPr sz="2000" b="1"/>
            </a:lvl4pPr>
            <a:lvl5pPr marL="2262251" indent="0">
              <a:buNone/>
              <a:defRPr sz="2000" b="1"/>
            </a:lvl5pPr>
            <a:lvl6pPr marL="2827813" indent="0">
              <a:buNone/>
              <a:defRPr sz="2000" b="1"/>
            </a:lvl6pPr>
            <a:lvl7pPr marL="3393374" indent="0">
              <a:buNone/>
              <a:defRPr sz="2000" b="1"/>
            </a:lvl7pPr>
            <a:lvl8pPr marL="3958938" indent="0">
              <a:buNone/>
              <a:defRPr sz="2000" b="1"/>
            </a:lvl8pPr>
            <a:lvl9pPr marL="4524504" indent="0">
              <a:buNone/>
              <a:defRPr sz="2000" b="1"/>
            </a:lvl9pPr>
          </a:lstStyle>
          <a:p>
            <a:pPr lvl="0"/>
            <a:r>
              <a:rPr lang="en-US"/>
              <a:t>Click to edit Master text styles</a:t>
            </a:r>
          </a:p>
        </p:txBody>
      </p:sp>
      <p:sp>
        <p:nvSpPr>
          <p:cNvPr id="6" name="Content Placeholder 5"/>
          <p:cNvSpPr>
            <a:spLocks noGrp="1"/>
          </p:cNvSpPr>
          <p:nvPr>
            <p:ph sz="quarter" idx="4"/>
          </p:nvPr>
        </p:nvSpPr>
        <p:spPr>
          <a:xfrm>
            <a:off x="6034509" y="2512182"/>
            <a:ext cx="5250799" cy="456410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971" y="315399"/>
            <a:ext cx="3908196" cy="1342275"/>
          </a:xfrm>
        </p:spPr>
        <p:txBody>
          <a:bodyPr anchor="b"/>
          <a:lstStyle>
            <a:lvl1pPr algn="l">
              <a:defRPr sz="2500" b="1"/>
            </a:lvl1pPr>
          </a:lstStyle>
          <a:p>
            <a:r>
              <a:rPr lang="en-US"/>
              <a:t>Click to edit Master title style</a:t>
            </a:r>
            <a:endParaRPr lang="fr-CH"/>
          </a:p>
        </p:txBody>
      </p:sp>
      <p:sp>
        <p:nvSpPr>
          <p:cNvPr id="3" name="Content Placeholder 2"/>
          <p:cNvSpPr>
            <a:spLocks noGrp="1"/>
          </p:cNvSpPr>
          <p:nvPr>
            <p:ph idx="1"/>
          </p:nvPr>
        </p:nvSpPr>
        <p:spPr>
          <a:xfrm>
            <a:off x="4644462" y="315399"/>
            <a:ext cx="6640838" cy="6760887"/>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593971" y="1657676"/>
            <a:ext cx="3908196" cy="5418612"/>
          </a:xfrm>
        </p:spPr>
        <p:txBody>
          <a:bodyPr/>
          <a:lstStyle>
            <a:lvl1pPr marL="0" indent="0">
              <a:buNone/>
              <a:defRPr sz="1700"/>
            </a:lvl1pPr>
            <a:lvl2pPr marL="565561" indent="0">
              <a:buNone/>
              <a:defRPr sz="1500"/>
            </a:lvl2pPr>
            <a:lvl3pPr marL="1131126" indent="0">
              <a:buNone/>
              <a:defRPr sz="1200"/>
            </a:lvl3pPr>
            <a:lvl4pPr marL="1696685" indent="0">
              <a:buNone/>
              <a:defRPr sz="1100"/>
            </a:lvl4pPr>
            <a:lvl5pPr marL="2262251" indent="0">
              <a:buNone/>
              <a:defRPr sz="1100"/>
            </a:lvl5pPr>
            <a:lvl6pPr marL="2827813" indent="0">
              <a:buNone/>
              <a:defRPr sz="1100"/>
            </a:lvl6pPr>
            <a:lvl7pPr marL="3393374" indent="0">
              <a:buNone/>
              <a:defRPr sz="1100"/>
            </a:lvl7pPr>
            <a:lvl8pPr marL="3958938" indent="0">
              <a:buNone/>
              <a:defRPr sz="1100"/>
            </a:lvl8pPr>
            <a:lvl9pPr marL="4524504" indent="0">
              <a:buNone/>
              <a:defRPr sz="11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8419" y="5545137"/>
            <a:ext cx="7127558" cy="654635"/>
          </a:xfrm>
        </p:spPr>
        <p:txBody>
          <a:bodyPr anchor="b"/>
          <a:lstStyle>
            <a:lvl1pPr algn="l">
              <a:defRPr sz="2500" b="1"/>
            </a:lvl1pPr>
          </a:lstStyle>
          <a:p>
            <a:r>
              <a:rPr lang="en-US"/>
              <a:t>Click to edit Master title style</a:t>
            </a:r>
            <a:endParaRPr lang="fr-CH"/>
          </a:p>
        </p:txBody>
      </p:sp>
      <p:sp>
        <p:nvSpPr>
          <p:cNvPr id="3" name="Picture Placeholder 2"/>
          <p:cNvSpPr>
            <a:spLocks noGrp="1"/>
          </p:cNvSpPr>
          <p:nvPr>
            <p:ph type="pic" idx="1"/>
          </p:nvPr>
        </p:nvSpPr>
        <p:spPr>
          <a:xfrm>
            <a:off x="2328419" y="707812"/>
            <a:ext cx="7127558" cy="4752975"/>
          </a:xfrm>
        </p:spPr>
        <p:txBody>
          <a:bodyPr/>
          <a:lstStyle>
            <a:lvl1pPr marL="0" indent="0">
              <a:buNone/>
              <a:defRPr sz="4000"/>
            </a:lvl1pPr>
            <a:lvl2pPr marL="565561" indent="0">
              <a:buNone/>
              <a:defRPr sz="3500"/>
            </a:lvl2pPr>
            <a:lvl3pPr marL="1131126" indent="0">
              <a:buNone/>
              <a:defRPr sz="3000"/>
            </a:lvl3pPr>
            <a:lvl4pPr marL="1696685" indent="0">
              <a:buNone/>
              <a:defRPr sz="2500"/>
            </a:lvl4pPr>
            <a:lvl5pPr marL="2262251" indent="0">
              <a:buNone/>
              <a:defRPr sz="2500"/>
            </a:lvl5pPr>
            <a:lvl6pPr marL="2827813" indent="0">
              <a:buNone/>
              <a:defRPr sz="2500"/>
            </a:lvl6pPr>
            <a:lvl7pPr marL="3393374" indent="0">
              <a:buNone/>
              <a:defRPr sz="2500"/>
            </a:lvl7pPr>
            <a:lvl8pPr marL="3958938" indent="0">
              <a:buNone/>
              <a:defRPr sz="2500"/>
            </a:lvl8pPr>
            <a:lvl9pPr marL="4524504" indent="0">
              <a:buNone/>
              <a:defRPr sz="2500"/>
            </a:lvl9pPr>
          </a:lstStyle>
          <a:p>
            <a:endParaRPr lang="fr-CH"/>
          </a:p>
        </p:txBody>
      </p:sp>
      <p:sp>
        <p:nvSpPr>
          <p:cNvPr id="4" name="Text Placeholder 3"/>
          <p:cNvSpPr>
            <a:spLocks noGrp="1"/>
          </p:cNvSpPr>
          <p:nvPr>
            <p:ph type="body" sz="half" idx="2"/>
          </p:nvPr>
        </p:nvSpPr>
        <p:spPr>
          <a:xfrm>
            <a:off x="2328419" y="6199772"/>
            <a:ext cx="7127558" cy="929690"/>
          </a:xfrm>
        </p:spPr>
        <p:txBody>
          <a:bodyPr/>
          <a:lstStyle>
            <a:lvl1pPr marL="0" indent="0">
              <a:buNone/>
              <a:defRPr sz="1700"/>
            </a:lvl1pPr>
            <a:lvl2pPr marL="565561" indent="0">
              <a:buNone/>
              <a:defRPr sz="1500"/>
            </a:lvl2pPr>
            <a:lvl3pPr marL="1131126" indent="0">
              <a:buNone/>
              <a:defRPr sz="1200"/>
            </a:lvl3pPr>
            <a:lvl4pPr marL="1696685" indent="0">
              <a:buNone/>
              <a:defRPr sz="1100"/>
            </a:lvl4pPr>
            <a:lvl5pPr marL="2262251" indent="0">
              <a:buNone/>
              <a:defRPr sz="1100"/>
            </a:lvl5pPr>
            <a:lvl6pPr marL="2827813" indent="0">
              <a:buNone/>
              <a:defRPr sz="1100"/>
            </a:lvl6pPr>
            <a:lvl7pPr marL="3393374" indent="0">
              <a:buNone/>
              <a:defRPr sz="1100"/>
            </a:lvl7pPr>
            <a:lvl8pPr marL="3958938" indent="0">
              <a:buNone/>
              <a:defRPr sz="1100"/>
            </a:lvl8pPr>
            <a:lvl9pPr marL="4524504" indent="0">
              <a:buNone/>
              <a:defRPr sz="11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©2022,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97987" y="352072"/>
            <a:ext cx="10790331" cy="1056217"/>
          </a:xfrm>
          <a:prstGeom prst="rect">
            <a:avLst/>
          </a:prstGeom>
          <a:noFill/>
          <a:ln w="9525">
            <a:noFill/>
            <a:miter lim="800000"/>
            <a:headEnd/>
            <a:tailEnd/>
          </a:ln>
          <a:effectLst/>
        </p:spPr>
        <p:txBody>
          <a:bodyPr vert="horz" wrap="square" lIns="113111" tIns="56558" rIns="113111" bIns="56558"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233048" y="1549485"/>
            <a:ext cx="10790331" cy="5809192"/>
          </a:xfrm>
          <a:prstGeom prst="rect">
            <a:avLst/>
          </a:prstGeom>
          <a:noFill/>
          <a:ln w="9525">
            <a:noFill/>
            <a:miter lim="800000"/>
            <a:headEnd/>
            <a:tailEnd/>
          </a:ln>
          <a:effectLst/>
        </p:spPr>
        <p:txBody>
          <a:bodyPr vert="horz" wrap="square" lIns="113111" tIns="56558" rIns="113111" bIns="56558"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97988" y="7481535"/>
            <a:ext cx="7622527" cy="264054"/>
          </a:xfrm>
          <a:prstGeom prst="rect">
            <a:avLst/>
          </a:prstGeom>
          <a:noFill/>
          <a:ln w="9525">
            <a:noFill/>
            <a:miter lim="800000"/>
            <a:headEnd/>
            <a:tailEnd/>
          </a:ln>
          <a:effectLst/>
        </p:spPr>
        <p:txBody>
          <a:bodyPr vert="horz" wrap="square" lIns="113111" tIns="56558" rIns="113111" bIns="56558" numCol="1" anchor="t" anchorCtr="0" compatLnSpc="1">
            <a:prstTxWarp prst="textNoShape">
              <a:avLst/>
            </a:prstTxWarp>
          </a:bodyPr>
          <a:lstStyle>
            <a:lvl1pPr algn="l">
              <a:defRPr sz="1100">
                <a:solidFill>
                  <a:schemeClr val="tx1"/>
                </a:solidFill>
                <a:latin typeface="Verdana" charset="0"/>
              </a:defRPr>
            </a:lvl1pPr>
          </a:lstStyle>
          <a:p>
            <a:r>
              <a:rPr lang="fr-CH"/>
              <a:t>©2022, Karl Aberer, EPFL-IC, Laboratoire de systèmes d'informations répartis </a:t>
            </a:r>
            <a:endParaRPr lang="en-GB" dirty="0"/>
          </a:p>
        </p:txBody>
      </p:sp>
      <p:sp>
        <p:nvSpPr>
          <p:cNvPr id="5127" name="Rectangle 7"/>
          <p:cNvSpPr>
            <a:spLocks noChangeArrowheads="1"/>
          </p:cNvSpPr>
          <p:nvPr userDrawn="1"/>
        </p:nvSpPr>
        <p:spPr bwMode="auto">
          <a:xfrm>
            <a:off x="8515535" y="7454030"/>
            <a:ext cx="2474846" cy="264054"/>
          </a:xfrm>
          <a:prstGeom prst="rect">
            <a:avLst/>
          </a:prstGeom>
          <a:noFill/>
          <a:ln w="9525">
            <a:noFill/>
            <a:miter lim="800000"/>
            <a:headEnd/>
            <a:tailEnd/>
          </a:ln>
          <a:effectLst/>
        </p:spPr>
        <p:txBody>
          <a:bodyPr lIns="113898" tIns="56949" rIns="113898" bIns="56949"/>
          <a:lstStyle/>
          <a:p>
            <a:pPr algn="r"/>
            <a:r>
              <a:rPr lang="en-US" sz="1100" dirty="0">
                <a:solidFill>
                  <a:schemeClr val="tx1"/>
                </a:solidFill>
                <a:latin typeface="Verdana" charset="0"/>
              </a:rPr>
              <a:t>Knowledge Inference- </a:t>
            </a:r>
            <a:fld id="{FBCEA208-1882-4C4A-B71F-4FA789A04155}" type="slidenum">
              <a:rPr lang="en-US" sz="1100">
                <a:solidFill>
                  <a:schemeClr val="tx1"/>
                </a:solidFill>
                <a:latin typeface="Verdana" charset="0"/>
              </a:rPr>
              <a:pPr algn="r"/>
              <a:t>‹#›</a:t>
            </a:fld>
            <a:endParaRPr lang="en-US" sz="11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4500" b="1">
          <a:solidFill>
            <a:schemeClr val="tx2"/>
          </a:solidFill>
          <a:latin typeface="Calibri"/>
          <a:ea typeface="+mj-ea"/>
          <a:cs typeface="Calibri"/>
        </a:defRPr>
      </a:lvl1pPr>
      <a:lvl2pPr algn="ctr" rtl="0" fontAlgn="base">
        <a:spcBef>
          <a:spcPct val="0"/>
        </a:spcBef>
        <a:spcAft>
          <a:spcPct val="0"/>
        </a:spcAft>
        <a:defRPr sz="3000">
          <a:solidFill>
            <a:schemeClr val="tx2"/>
          </a:solidFill>
          <a:latin typeface="Comic Sans MS" charset="0"/>
        </a:defRPr>
      </a:lvl2pPr>
      <a:lvl3pPr algn="ctr" rtl="0" fontAlgn="base">
        <a:spcBef>
          <a:spcPct val="0"/>
        </a:spcBef>
        <a:spcAft>
          <a:spcPct val="0"/>
        </a:spcAft>
        <a:defRPr sz="3000">
          <a:solidFill>
            <a:schemeClr val="tx2"/>
          </a:solidFill>
          <a:latin typeface="Comic Sans MS" charset="0"/>
        </a:defRPr>
      </a:lvl3pPr>
      <a:lvl4pPr algn="ctr" rtl="0" fontAlgn="base">
        <a:spcBef>
          <a:spcPct val="0"/>
        </a:spcBef>
        <a:spcAft>
          <a:spcPct val="0"/>
        </a:spcAft>
        <a:defRPr sz="3000">
          <a:solidFill>
            <a:schemeClr val="tx2"/>
          </a:solidFill>
          <a:latin typeface="Comic Sans MS" charset="0"/>
        </a:defRPr>
      </a:lvl4pPr>
      <a:lvl5pPr algn="ctr" rtl="0" fontAlgn="base">
        <a:spcBef>
          <a:spcPct val="0"/>
        </a:spcBef>
        <a:spcAft>
          <a:spcPct val="0"/>
        </a:spcAft>
        <a:defRPr sz="3000">
          <a:solidFill>
            <a:schemeClr val="tx2"/>
          </a:solidFill>
          <a:latin typeface="Comic Sans MS" charset="0"/>
        </a:defRPr>
      </a:lvl5pPr>
      <a:lvl6pPr marL="565561" algn="ctr" rtl="0" fontAlgn="base">
        <a:spcBef>
          <a:spcPct val="0"/>
        </a:spcBef>
        <a:spcAft>
          <a:spcPct val="0"/>
        </a:spcAft>
        <a:defRPr sz="3000">
          <a:solidFill>
            <a:schemeClr val="tx2"/>
          </a:solidFill>
          <a:latin typeface="Comic Sans MS" charset="0"/>
        </a:defRPr>
      </a:lvl6pPr>
      <a:lvl7pPr marL="1131126" algn="ctr" rtl="0" fontAlgn="base">
        <a:spcBef>
          <a:spcPct val="0"/>
        </a:spcBef>
        <a:spcAft>
          <a:spcPct val="0"/>
        </a:spcAft>
        <a:defRPr sz="3000">
          <a:solidFill>
            <a:schemeClr val="tx2"/>
          </a:solidFill>
          <a:latin typeface="Comic Sans MS" charset="0"/>
        </a:defRPr>
      </a:lvl7pPr>
      <a:lvl8pPr marL="1696685" algn="ctr" rtl="0" fontAlgn="base">
        <a:spcBef>
          <a:spcPct val="0"/>
        </a:spcBef>
        <a:spcAft>
          <a:spcPct val="0"/>
        </a:spcAft>
        <a:defRPr sz="3000">
          <a:solidFill>
            <a:schemeClr val="tx2"/>
          </a:solidFill>
          <a:latin typeface="Comic Sans MS" charset="0"/>
        </a:defRPr>
      </a:lvl8pPr>
      <a:lvl9pPr marL="2262251" algn="ctr" rtl="0" fontAlgn="base">
        <a:spcBef>
          <a:spcPct val="0"/>
        </a:spcBef>
        <a:spcAft>
          <a:spcPct val="0"/>
        </a:spcAft>
        <a:defRPr sz="3000">
          <a:solidFill>
            <a:schemeClr val="tx2"/>
          </a:solidFill>
          <a:latin typeface="Comic Sans MS" charset="0"/>
        </a:defRPr>
      </a:lvl9pPr>
    </p:titleStyle>
    <p:bodyStyle>
      <a:lvl1pPr marL="0" indent="0" algn="l" rtl="0" fontAlgn="base">
        <a:spcBef>
          <a:spcPct val="20000"/>
        </a:spcBef>
        <a:spcAft>
          <a:spcPct val="0"/>
        </a:spcAft>
        <a:buNone/>
        <a:defRPr sz="3500">
          <a:solidFill>
            <a:schemeClr val="tx1"/>
          </a:solidFill>
          <a:latin typeface="Calibri"/>
          <a:ea typeface="+mn-ea"/>
          <a:cs typeface="Calibri"/>
        </a:defRPr>
      </a:lvl1pPr>
      <a:lvl2pPr marL="919040" indent="-353476" algn="l" rtl="0" fontAlgn="base">
        <a:spcBef>
          <a:spcPct val="20000"/>
        </a:spcBef>
        <a:spcAft>
          <a:spcPct val="0"/>
        </a:spcAft>
        <a:buChar char="–"/>
        <a:defRPr sz="3000">
          <a:solidFill>
            <a:schemeClr val="tx1"/>
          </a:solidFill>
          <a:latin typeface="Calibri"/>
          <a:cs typeface="Calibri"/>
        </a:defRPr>
      </a:lvl2pPr>
      <a:lvl3pPr marL="1413908" indent="-282781" algn="l" rtl="0" fontAlgn="base">
        <a:spcBef>
          <a:spcPct val="20000"/>
        </a:spcBef>
        <a:spcAft>
          <a:spcPct val="0"/>
        </a:spcAft>
        <a:buChar char="•"/>
        <a:defRPr sz="2500">
          <a:solidFill>
            <a:schemeClr val="tx1"/>
          </a:solidFill>
          <a:latin typeface="Calibri"/>
          <a:cs typeface="Calibri"/>
        </a:defRPr>
      </a:lvl3pPr>
      <a:lvl4pPr marL="1979469" indent="-282781" algn="l" rtl="0" fontAlgn="base">
        <a:spcBef>
          <a:spcPct val="20000"/>
        </a:spcBef>
        <a:spcAft>
          <a:spcPct val="0"/>
        </a:spcAft>
        <a:buChar char="–"/>
        <a:defRPr sz="2200">
          <a:solidFill>
            <a:schemeClr val="tx1"/>
          </a:solidFill>
          <a:latin typeface="Calibri"/>
          <a:cs typeface="Calibri"/>
        </a:defRPr>
      </a:lvl4pPr>
      <a:lvl5pPr marL="2545032" indent="-282781" algn="l" rtl="0" fontAlgn="base">
        <a:spcBef>
          <a:spcPct val="20000"/>
        </a:spcBef>
        <a:spcAft>
          <a:spcPct val="0"/>
        </a:spcAft>
        <a:buChar char="»"/>
        <a:defRPr sz="2200">
          <a:solidFill>
            <a:schemeClr val="tx1"/>
          </a:solidFill>
          <a:latin typeface="Calibri"/>
          <a:cs typeface="Calibri"/>
        </a:defRPr>
      </a:lvl5pPr>
      <a:lvl6pPr marL="3110593" indent="-282781" algn="l" rtl="0" fontAlgn="base">
        <a:spcBef>
          <a:spcPct val="20000"/>
        </a:spcBef>
        <a:spcAft>
          <a:spcPct val="0"/>
        </a:spcAft>
        <a:buChar char="»"/>
        <a:defRPr sz="1500">
          <a:solidFill>
            <a:schemeClr val="tx1"/>
          </a:solidFill>
          <a:latin typeface="+mn-lt"/>
        </a:defRPr>
      </a:lvl6pPr>
      <a:lvl7pPr marL="3676156" indent="-282781" algn="l" rtl="0" fontAlgn="base">
        <a:spcBef>
          <a:spcPct val="20000"/>
        </a:spcBef>
        <a:spcAft>
          <a:spcPct val="0"/>
        </a:spcAft>
        <a:buChar char="»"/>
        <a:defRPr sz="1500">
          <a:solidFill>
            <a:schemeClr val="tx1"/>
          </a:solidFill>
          <a:latin typeface="+mn-lt"/>
        </a:defRPr>
      </a:lvl7pPr>
      <a:lvl8pPr marL="4241719" indent="-282781" algn="l" rtl="0" fontAlgn="base">
        <a:spcBef>
          <a:spcPct val="20000"/>
        </a:spcBef>
        <a:spcAft>
          <a:spcPct val="0"/>
        </a:spcAft>
        <a:buChar char="»"/>
        <a:defRPr sz="1500">
          <a:solidFill>
            <a:schemeClr val="tx1"/>
          </a:solidFill>
          <a:latin typeface="+mn-lt"/>
        </a:defRPr>
      </a:lvl8pPr>
      <a:lvl9pPr marL="4807282" indent="-282781" algn="l" rtl="0" fontAlgn="base">
        <a:spcBef>
          <a:spcPct val="20000"/>
        </a:spcBef>
        <a:spcAft>
          <a:spcPct val="0"/>
        </a:spcAft>
        <a:buChar char="»"/>
        <a:defRPr sz="1500">
          <a:solidFill>
            <a:schemeClr val="tx1"/>
          </a:solidFill>
          <a:latin typeface="+mn-lt"/>
        </a:defRPr>
      </a:lvl9pPr>
    </p:bodyStyle>
    <p:otherStyle>
      <a:defPPr>
        <a:defRPr lang="fr-FR"/>
      </a:defPPr>
      <a:lvl1pPr marL="0" algn="l" defTabSz="1131126" rtl="0" eaLnBrk="1" latinLnBrk="0" hangingPunct="1">
        <a:defRPr sz="2200" kern="1200">
          <a:solidFill>
            <a:schemeClr val="tx1"/>
          </a:solidFill>
          <a:latin typeface="+mn-lt"/>
          <a:ea typeface="+mn-ea"/>
          <a:cs typeface="+mn-cs"/>
        </a:defRPr>
      </a:lvl1pPr>
      <a:lvl2pPr marL="565561" algn="l" defTabSz="1131126" rtl="0" eaLnBrk="1" latinLnBrk="0" hangingPunct="1">
        <a:defRPr sz="2200" kern="1200">
          <a:solidFill>
            <a:schemeClr val="tx1"/>
          </a:solidFill>
          <a:latin typeface="+mn-lt"/>
          <a:ea typeface="+mn-ea"/>
          <a:cs typeface="+mn-cs"/>
        </a:defRPr>
      </a:lvl2pPr>
      <a:lvl3pPr marL="1131126" algn="l" defTabSz="1131126" rtl="0" eaLnBrk="1" latinLnBrk="0" hangingPunct="1">
        <a:defRPr sz="2200" kern="1200">
          <a:solidFill>
            <a:schemeClr val="tx1"/>
          </a:solidFill>
          <a:latin typeface="+mn-lt"/>
          <a:ea typeface="+mn-ea"/>
          <a:cs typeface="+mn-cs"/>
        </a:defRPr>
      </a:lvl3pPr>
      <a:lvl4pPr marL="1696685" algn="l" defTabSz="1131126" rtl="0" eaLnBrk="1" latinLnBrk="0" hangingPunct="1">
        <a:defRPr sz="2200" kern="1200">
          <a:solidFill>
            <a:schemeClr val="tx1"/>
          </a:solidFill>
          <a:latin typeface="+mn-lt"/>
          <a:ea typeface="+mn-ea"/>
          <a:cs typeface="+mn-cs"/>
        </a:defRPr>
      </a:lvl4pPr>
      <a:lvl5pPr marL="2262251" algn="l" defTabSz="1131126" rtl="0" eaLnBrk="1" latinLnBrk="0" hangingPunct="1">
        <a:defRPr sz="2200" kern="1200">
          <a:solidFill>
            <a:schemeClr val="tx1"/>
          </a:solidFill>
          <a:latin typeface="+mn-lt"/>
          <a:ea typeface="+mn-ea"/>
          <a:cs typeface="+mn-cs"/>
        </a:defRPr>
      </a:lvl5pPr>
      <a:lvl6pPr marL="2827813" algn="l" defTabSz="1131126" rtl="0" eaLnBrk="1" latinLnBrk="0" hangingPunct="1">
        <a:defRPr sz="2200" kern="1200">
          <a:solidFill>
            <a:schemeClr val="tx1"/>
          </a:solidFill>
          <a:latin typeface="+mn-lt"/>
          <a:ea typeface="+mn-ea"/>
          <a:cs typeface="+mn-cs"/>
        </a:defRPr>
      </a:lvl6pPr>
      <a:lvl7pPr marL="3393374" algn="l" defTabSz="1131126" rtl="0" eaLnBrk="1" latinLnBrk="0" hangingPunct="1">
        <a:defRPr sz="2200" kern="1200">
          <a:solidFill>
            <a:schemeClr val="tx1"/>
          </a:solidFill>
          <a:latin typeface="+mn-lt"/>
          <a:ea typeface="+mn-ea"/>
          <a:cs typeface="+mn-cs"/>
        </a:defRPr>
      </a:lvl7pPr>
      <a:lvl8pPr marL="3958938" algn="l" defTabSz="1131126" rtl="0" eaLnBrk="1" latinLnBrk="0" hangingPunct="1">
        <a:defRPr sz="2200" kern="1200">
          <a:solidFill>
            <a:schemeClr val="tx1"/>
          </a:solidFill>
          <a:latin typeface="+mn-lt"/>
          <a:ea typeface="+mn-ea"/>
          <a:cs typeface="+mn-cs"/>
        </a:defRPr>
      </a:lvl8pPr>
      <a:lvl9pPr marL="4524504" algn="l" defTabSz="1131126"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493F-866B-2543-8E2C-6FA3A10CDF39}"/>
              </a:ext>
            </a:extLst>
          </p:cNvPr>
          <p:cNvSpPr>
            <a:spLocks noGrp="1"/>
          </p:cNvSpPr>
          <p:nvPr>
            <p:ph type="title"/>
          </p:nvPr>
        </p:nvSpPr>
        <p:spPr/>
        <p:txBody>
          <a:bodyPr/>
          <a:lstStyle/>
          <a:p>
            <a:r>
              <a:rPr lang="en-US" sz="4400" dirty="0"/>
              <a:t>Which is true? The score function f(</a:t>
            </a:r>
            <a:r>
              <a:rPr lang="en-US" sz="4400" dirty="0" err="1"/>
              <a:t>h,r,t</a:t>
            </a:r>
            <a:r>
              <a:rPr lang="en-US" sz="4400" dirty="0"/>
              <a:t>) …</a:t>
            </a:r>
          </a:p>
        </p:txBody>
      </p:sp>
      <p:sp>
        <p:nvSpPr>
          <p:cNvPr id="3" name="Content Placeholder 2">
            <a:extLst>
              <a:ext uri="{FF2B5EF4-FFF2-40B4-BE49-F238E27FC236}">
                <a16:creationId xmlns:a16="http://schemas.microsoft.com/office/drawing/2014/main" id="{89091EE4-DAED-4D42-9C0B-38BDF0F4886E}"/>
              </a:ext>
            </a:extLst>
          </p:cNvPr>
          <p:cNvSpPr>
            <a:spLocks noGrp="1"/>
          </p:cNvSpPr>
          <p:nvPr>
            <p:ph idx="1"/>
          </p:nvPr>
        </p:nvSpPr>
        <p:spPr/>
        <p:txBody>
          <a:bodyPr/>
          <a:lstStyle/>
          <a:p>
            <a:pPr marL="514350" indent="-514350">
              <a:buAutoNum type="alphaUcPeriod"/>
            </a:pPr>
            <a:r>
              <a:rPr lang="en-US" dirty="0"/>
              <a:t>has always larger values for triples (</a:t>
            </a:r>
            <a:r>
              <a:rPr lang="en-US" dirty="0" err="1"/>
              <a:t>h,r,t</a:t>
            </a:r>
            <a:r>
              <a:rPr lang="en-US" dirty="0"/>
              <a:t>) that are part of the known knowledge graph than for other triples</a:t>
            </a:r>
          </a:p>
          <a:p>
            <a:pPr marL="514350" indent="-514350">
              <a:buAutoNum type="alphaUcPeriod"/>
            </a:pPr>
            <a:r>
              <a:rPr lang="en-US" dirty="0"/>
              <a:t>maps triples to vectors in the embedding space</a:t>
            </a:r>
          </a:p>
          <a:p>
            <a:pPr marL="514350" indent="-514350">
              <a:buAutoNum type="alphaUcPeriod"/>
            </a:pPr>
            <a:r>
              <a:rPr lang="en-US" dirty="0"/>
              <a:t>is always positive</a:t>
            </a:r>
          </a:p>
          <a:p>
            <a:pPr marL="514350" indent="-514350">
              <a:buAutoNum type="alphaUcPeriod"/>
            </a:pPr>
            <a:r>
              <a:rPr lang="en-US" dirty="0"/>
              <a:t>is optimized by stochastic gradient descent</a:t>
            </a:r>
          </a:p>
          <a:p>
            <a:pPr marL="514350" indent="-514350">
              <a:buAutoNum type="alphaUcPeriod"/>
            </a:pPr>
            <a:endParaRPr lang="en-US" dirty="0"/>
          </a:p>
        </p:txBody>
      </p:sp>
      <p:sp>
        <p:nvSpPr>
          <p:cNvPr id="4" name="Footer Placeholder 3">
            <a:extLst>
              <a:ext uri="{FF2B5EF4-FFF2-40B4-BE49-F238E27FC236}">
                <a16:creationId xmlns:a16="http://schemas.microsoft.com/office/drawing/2014/main" id="{F3F21650-8AE6-D54D-8CB6-1E4A3BE260ED}"/>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116138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1AEA-8994-BD6B-F4A7-76F695D45F38}"/>
              </a:ext>
            </a:extLst>
          </p:cNvPr>
          <p:cNvSpPr>
            <a:spLocks noGrp="1"/>
          </p:cNvSpPr>
          <p:nvPr>
            <p:ph type="title"/>
          </p:nvPr>
        </p:nvSpPr>
        <p:spPr/>
        <p:txBody>
          <a:bodyPr/>
          <a:lstStyle/>
          <a:p>
            <a:r>
              <a:rPr lang="en-CH" dirty="0"/>
              <a:t>Question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DD17D3-2B15-1C18-46E2-1D5B25961B73}"/>
                  </a:ext>
                </a:extLst>
              </p:cNvPr>
              <p:cNvSpPr>
                <a:spLocks noGrp="1"/>
              </p:cNvSpPr>
              <p:nvPr>
                <p:ph idx="1"/>
              </p:nvPr>
            </p:nvSpPr>
            <p:spPr/>
            <p:txBody>
              <a:bodyPr/>
              <a:lstStyle/>
              <a:p>
                <a:r>
                  <a:rPr lang="fr-CH" dirty="0">
                    <a:ea typeface="Cambria Math" panose="02040503050406030204" pitchFamily="18" charset="0"/>
                  </a:rPr>
                  <a:t>If </a:t>
                </a:r>
                <a14:m>
                  <m:oMath xmlns:m="http://schemas.openxmlformats.org/officeDocument/2006/math">
                    <m:r>
                      <m:rPr>
                        <m:sty m:val="p"/>
                      </m:rPr>
                      <a:rPr lang="fr-CH" sz="3600">
                        <a:latin typeface="Cambria Math" panose="02040503050406030204" pitchFamily="18" charset="0"/>
                      </a:rPr>
                      <m:t>f</m:t>
                    </m:r>
                    <m:d>
                      <m:dPr>
                        <m:ctrlPr>
                          <a:rPr lang="fr-CH" sz="3600" i="1">
                            <a:latin typeface="Cambria Math" panose="02040503050406030204" pitchFamily="18" charset="0"/>
                          </a:rPr>
                        </m:ctrlPr>
                      </m:dPr>
                      <m:e>
                        <m:sSub>
                          <m:sSubPr>
                            <m:ctrlPr>
                              <a:rPr lang="fr-CH" sz="3600" i="1">
                                <a:latin typeface="Cambria Math" panose="02040503050406030204" pitchFamily="18" charset="0"/>
                              </a:rPr>
                            </m:ctrlPr>
                          </m:sSubPr>
                          <m:e>
                            <m:r>
                              <a:rPr lang="fr-CH" sz="3600" b="1" i="1">
                                <a:latin typeface="Cambria Math" panose="02040503050406030204" pitchFamily="18" charset="0"/>
                              </a:rPr>
                              <m:t>𝒗</m:t>
                            </m:r>
                          </m:e>
                          <m:sub>
                            <m:r>
                              <a:rPr lang="fr-CH" sz="3600" i="1">
                                <a:latin typeface="Cambria Math" panose="02040503050406030204" pitchFamily="18" charset="0"/>
                              </a:rPr>
                              <m:t>h</m:t>
                            </m:r>
                          </m:sub>
                        </m:sSub>
                        <m:r>
                          <a:rPr lang="fr-CH" sz="3600" i="1">
                            <a:latin typeface="Cambria Math" panose="02040503050406030204" pitchFamily="18" charset="0"/>
                          </a:rPr>
                          <m:t>, </m:t>
                        </m:r>
                        <m:sSub>
                          <m:sSubPr>
                            <m:ctrlPr>
                              <a:rPr lang="fr-CH" sz="3600" i="1">
                                <a:latin typeface="Cambria Math" panose="02040503050406030204" pitchFamily="18" charset="0"/>
                              </a:rPr>
                            </m:ctrlPr>
                          </m:sSubPr>
                          <m:e>
                            <m:r>
                              <a:rPr lang="fr-CH" sz="3600" b="1" i="1">
                                <a:latin typeface="Cambria Math" panose="02040503050406030204" pitchFamily="18" charset="0"/>
                              </a:rPr>
                              <m:t>𝒗</m:t>
                            </m:r>
                          </m:e>
                          <m:sub>
                            <m:r>
                              <a:rPr lang="fr-CH" sz="3600" i="1">
                                <a:latin typeface="Cambria Math" panose="02040503050406030204" pitchFamily="18" charset="0"/>
                              </a:rPr>
                              <m:t>𝑟</m:t>
                            </m:r>
                          </m:sub>
                        </m:sSub>
                        <m:r>
                          <a:rPr lang="fr-CH" sz="3600" i="1">
                            <a:latin typeface="Cambria Math" panose="02040503050406030204" pitchFamily="18" charset="0"/>
                          </a:rPr>
                          <m:t>,</m:t>
                        </m:r>
                        <m:sSub>
                          <m:sSubPr>
                            <m:ctrlPr>
                              <a:rPr lang="fr-CH" sz="3600" i="1">
                                <a:latin typeface="Cambria Math" panose="02040503050406030204" pitchFamily="18" charset="0"/>
                              </a:rPr>
                            </m:ctrlPr>
                          </m:sSubPr>
                          <m:e>
                            <m:r>
                              <a:rPr lang="fr-CH" sz="3600" b="1" i="1">
                                <a:latin typeface="Cambria Math" panose="02040503050406030204" pitchFamily="18" charset="0"/>
                              </a:rPr>
                              <m:t>𝒗</m:t>
                            </m:r>
                          </m:e>
                          <m:sub>
                            <m:r>
                              <a:rPr lang="fr-CH" sz="3600" i="1">
                                <a:latin typeface="Cambria Math" panose="02040503050406030204" pitchFamily="18" charset="0"/>
                              </a:rPr>
                              <m:t>𝑡</m:t>
                            </m:r>
                          </m:sub>
                        </m:sSub>
                      </m:e>
                    </m:d>
                  </m:oMath>
                </a14:m>
                <a:r>
                  <a:rPr lang="fr-CH" b="0" dirty="0">
                    <a:ea typeface="Cambria Math" panose="02040503050406030204" pitchFamily="18" charset="0"/>
                  </a:rPr>
                  <a:t> = 0.1 and </a:t>
                </a:r>
                <a14:m>
                  <m:oMath xmlns:m="http://schemas.openxmlformats.org/officeDocument/2006/math">
                    <m:r>
                      <a:rPr lang="fr-CH" i="1">
                        <a:latin typeface="Cambria Math" panose="02040503050406030204" pitchFamily="18" charset="0"/>
                        <a:ea typeface="Cambria Math" panose="02040503050406030204" pitchFamily="18" charset="0"/>
                      </a:rPr>
                      <m:t>𝛾</m:t>
                    </m:r>
                  </m:oMath>
                </a14:m>
                <a:r>
                  <a:rPr lang="en-CH" dirty="0"/>
                  <a:t> is increased from 2 to 3, optimizing the loss function</a:t>
                </a:r>
              </a:p>
              <a:p>
                <a:pPr marL="514350" indent="-514350">
                  <a:buFont typeface="+mj-lt"/>
                  <a:buAutoNum type="alphaUcPeriod"/>
                </a:pPr>
                <a:r>
                  <a:rPr lang="en-GB" sz="3200" dirty="0"/>
                  <a:t>is primarily achieved by decreasing the values of</a:t>
                </a:r>
                <a:r>
                  <a:rPr lang="en-CH" sz="3200" dirty="0"/>
                  <a:t> </a:t>
                </a:r>
                <a14:m>
                  <m:oMath xmlns:m="http://schemas.openxmlformats.org/officeDocument/2006/math">
                    <m:r>
                      <m:rPr>
                        <m:sty m:val="p"/>
                      </m:rPr>
                      <a:rPr lang="fr-CH" sz="2800" smtClean="0">
                        <a:latin typeface="Cambria Math" panose="02040503050406030204" pitchFamily="18" charset="0"/>
                      </a:rPr>
                      <m:t>f</m:t>
                    </m:r>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h</m:t>
                            </m:r>
                          </m:sub>
                        </m:sSub>
                        <m:r>
                          <a:rPr lang="fr-CH" sz="2800" i="1">
                            <a:latin typeface="Cambria Math" panose="02040503050406030204" pitchFamily="18" charset="0"/>
                          </a:rPr>
                          <m:t>, </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𝑟</m:t>
                            </m:r>
                          </m:sub>
                        </m:sSub>
                        <m:r>
                          <a:rPr lang="fr-CH" sz="2800" i="1">
                            <a:latin typeface="Cambria Math" panose="02040503050406030204" pitchFamily="18" charset="0"/>
                          </a:rPr>
                          <m:t>,</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𝑡</m:t>
                            </m:r>
                          </m:sub>
                        </m:sSub>
                      </m:e>
                    </m:d>
                  </m:oMath>
                </a14:m>
                <a:endParaRPr lang="fr-CH" sz="2800" dirty="0"/>
              </a:p>
              <a:p>
                <a:pPr marL="514350" indent="-514350">
                  <a:buFont typeface="+mj-lt"/>
                  <a:buAutoNum type="alphaUcPeriod"/>
                </a:pPr>
                <a:r>
                  <a:rPr lang="en-GB" sz="3200" dirty="0"/>
                  <a:t>is primarily achieved by increasing the values of</a:t>
                </a:r>
                <a:r>
                  <a:rPr lang="en-CH" sz="3200" dirty="0"/>
                  <a:t> </a:t>
                </a:r>
                <a14:m>
                  <m:oMath xmlns:m="http://schemas.openxmlformats.org/officeDocument/2006/math">
                    <m:r>
                      <m:rPr>
                        <m:sty m:val="p"/>
                      </m:rPr>
                      <a:rPr lang="fr-CH" sz="2800" smtClean="0">
                        <a:latin typeface="Cambria Math" panose="02040503050406030204" pitchFamily="18" charset="0"/>
                      </a:rPr>
                      <m:t>f</m:t>
                    </m:r>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h</m:t>
                            </m:r>
                          </m:sub>
                        </m:sSub>
                        <m:r>
                          <a:rPr lang="fr-CH" sz="2800" i="1">
                            <a:latin typeface="Cambria Math" panose="02040503050406030204" pitchFamily="18" charset="0"/>
                          </a:rPr>
                          <m:t>, </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𝑟</m:t>
                            </m:r>
                          </m:sub>
                        </m:sSub>
                        <m:r>
                          <a:rPr lang="fr-CH" sz="2800" i="1">
                            <a:latin typeface="Cambria Math" panose="02040503050406030204" pitchFamily="18" charset="0"/>
                          </a:rPr>
                          <m:t>,</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𝑡</m:t>
                            </m:r>
                          </m:sub>
                        </m:sSub>
                      </m:e>
                    </m:d>
                  </m:oMath>
                </a14:m>
                <a:endParaRPr lang="en-CH" sz="3200" dirty="0"/>
              </a:p>
              <a:p>
                <a:pPr marL="514350" indent="-514350">
                  <a:buFont typeface="+mj-lt"/>
                  <a:buAutoNum type="alphaUcPeriod"/>
                </a:pPr>
                <a:r>
                  <a:rPr lang="en-GB" sz="3200" dirty="0"/>
                  <a:t>is primarily achieved by decreasing the values of </a:t>
                </a:r>
                <a14:m>
                  <m:oMath xmlns:m="http://schemas.openxmlformats.org/officeDocument/2006/math">
                    <m:r>
                      <m:rPr>
                        <m:sty m:val="p"/>
                      </m:rPr>
                      <a:rPr lang="fr-CH" sz="2800">
                        <a:latin typeface="Cambria Math" panose="02040503050406030204" pitchFamily="18" charset="0"/>
                      </a:rPr>
                      <m:t>f</m:t>
                    </m:r>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h</m:t>
                            </m:r>
                            <m:r>
                              <a:rPr lang="fr-CH" sz="2800" i="1">
                                <a:latin typeface="Cambria Math" panose="02040503050406030204" pitchFamily="18" charset="0"/>
                              </a:rPr>
                              <m:t>′</m:t>
                            </m:r>
                          </m:sub>
                        </m:sSub>
                        <m:r>
                          <a:rPr lang="fr-CH" sz="2800" i="1">
                            <a:latin typeface="Cambria Math" panose="02040503050406030204" pitchFamily="18" charset="0"/>
                          </a:rPr>
                          <m:t>, </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𝑟</m:t>
                            </m:r>
                          </m:sub>
                        </m:sSub>
                        <m:r>
                          <a:rPr lang="fr-CH" sz="2800" i="1">
                            <a:latin typeface="Cambria Math" panose="02040503050406030204" pitchFamily="18" charset="0"/>
                          </a:rPr>
                          <m:t>,</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𝑡</m:t>
                            </m:r>
                            <m:r>
                              <a:rPr lang="fr-CH" sz="2800" i="1">
                                <a:latin typeface="Cambria Math" panose="02040503050406030204" pitchFamily="18" charset="0"/>
                              </a:rPr>
                              <m:t>′</m:t>
                            </m:r>
                          </m:sub>
                        </m:sSub>
                      </m:e>
                    </m:d>
                  </m:oMath>
                </a14:m>
                <a:endParaRPr lang="fr-CH" sz="2800" dirty="0"/>
              </a:p>
              <a:p>
                <a:pPr marL="514350" indent="-514350">
                  <a:buFont typeface="+mj-lt"/>
                  <a:buAutoNum type="alphaUcPeriod"/>
                </a:pPr>
                <a:r>
                  <a:rPr lang="en-GB" sz="3200" dirty="0"/>
                  <a:t>is primarily achieved by increasing the values of</a:t>
                </a:r>
                <a14:m>
                  <m:oMath xmlns:m="http://schemas.openxmlformats.org/officeDocument/2006/math">
                    <m:r>
                      <a:rPr lang="fr-CH" sz="2800" b="0" i="0" smtClean="0">
                        <a:latin typeface="Cambria Math" panose="02040503050406030204" pitchFamily="18" charset="0"/>
                      </a:rPr>
                      <m:t> </m:t>
                    </m:r>
                    <m:r>
                      <m:rPr>
                        <m:sty m:val="p"/>
                      </m:rPr>
                      <a:rPr lang="fr-CH" sz="2800">
                        <a:latin typeface="Cambria Math" panose="02040503050406030204" pitchFamily="18" charset="0"/>
                      </a:rPr>
                      <m:t>f</m:t>
                    </m:r>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h</m:t>
                            </m:r>
                            <m:r>
                              <a:rPr lang="fr-CH" sz="2800" i="1">
                                <a:latin typeface="Cambria Math" panose="02040503050406030204" pitchFamily="18" charset="0"/>
                              </a:rPr>
                              <m:t>′</m:t>
                            </m:r>
                          </m:sub>
                        </m:sSub>
                        <m:r>
                          <a:rPr lang="fr-CH" sz="2800" i="1">
                            <a:latin typeface="Cambria Math" panose="02040503050406030204" pitchFamily="18" charset="0"/>
                          </a:rPr>
                          <m:t>, </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𝑟</m:t>
                            </m:r>
                          </m:sub>
                        </m:sSub>
                        <m:r>
                          <a:rPr lang="fr-CH" sz="2800" i="1">
                            <a:latin typeface="Cambria Math" panose="02040503050406030204" pitchFamily="18" charset="0"/>
                          </a:rPr>
                          <m:t>,</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𝑡</m:t>
                            </m:r>
                            <m:r>
                              <a:rPr lang="fr-CH" sz="2800" i="1">
                                <a:latin typeface="Cambria Math" panose="02040503050406030204" pitchFamily="18" charset="0"/>
                              </a:rPr>
                              <m:t>′</m:t>
                            </m:r>
                          </m:sub>
                        </m:sSub>
                      </m:e>
                    </m:d>
                  </m:oMath>
                </a14:m>
                <a:endParaRPr lang="en-CH" sz="3200" dirty="0"/>
              </a:p>
              <a:p>
                <a:pPr marL="457200" indent="-457200">
                  <a:buFontTx/>
                  <a:buChar char="-"/>
                </a:pPr>
                <a:endParaRPr lang="en-CH" dirty="0"/>
              </a:p>
            </p:txBody>
          </p:sp>
        </mc:Choice>
        <mc:Fallback xmlns="">
          <p:sp>
            <p:nvSpPr>
              <p:cNvPr id="3" name="Content Placeholder 2">
                <a:extLst>
                  <a:ext uri="{FF2B5EF4-FFF2-40B4-BE49-F238E27FC236}">
                    <a16:creationId xmlns:a16="http://schemas.microsoft.com/office/drawing/2014/main" id="{06DD17D3-2B15-1C18-46E2-1D5B25961B73}"/>
                  </a:ext>
                </a:extLst>
              </p:cNvPr>
              <p:cNvSpPr>
                <a:spLocks noGrp="1" noRot="1" noChangeAspect="1" noMove="1" noResize="1" noEditPoints="1" noAdjustHandles="1" noChangeArrowheads="1" noChangeShapeType="1" noTextEdit="1"/>
              </p:cNvSpPr>
              <p:nvPr>
                <p:ph idx="1"/>
              </p:nvPr>
            </p:nvSpPr>
            <p:spPr>
              <a:blipFill>
                <a:blip r:embed="rId3"/>
                <a:stretch>
                  <a:fillRect l="-1412" t="-1307"/>
                </a:stretch>
              </a:blipFill>
            </p:spPr>
            <p:txBody>
              <a:bodyPr/>
              <a:lstStyle/>
              <a:p>
                <a:r>
                  <a:rPr lang="en-CH">
                    <a:noFill/>
                  </a:rPr>
                  <a:t> </a:t>
                </a:r>
              </a:p>
            </p:txBody>
          </p:sp>
        </mc:Fallback>
      </mc:AlternateContent>
      <p:sp>
        <p:nvSpPr>
          <p:cNvPr id="4" name="Footer Placeholder 3">
            <a:extLst>
              <a:ext uri="{FF2B5EF4-FFF2-40B4-BE49-F238E27FC236}">
                <a16:creationId xmlns:a16="http://schemas.microsoft.com/office/drawing/2014/main" id="{B8C75B4E-B988-75DF-2488-3966CE52E27D}"/>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80903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1F2A6AE-26B1-F345-8498-A6FE4575A740}"/>
                  </a:ext>
                </a:extLst>
              </p:cNvPr>
              <p:cNvSpPr>
                <a:spLocks noGrp="1"/>
              </p:cNvSpPr>
              <p:nvPr>
                <p:ph type="title"/>
              </p:nvPr>
            </p:nvSpPr>
            <p:spPr/>
            <p:txBody>
              <a:bodyPr/>
              <a:lstStyle/>
              <a:p>
                <a:r>
                  <a:rPr lang="fr-CH" sz="4000" dirty="0" err="1"/>
                  <a:t>Different</a:t>
                </a:r>
                <a:r>
                  <a:rPr lang="fr-CH" sz="4000" dirty="0"/>
                  <a:t> </a:t>
                </a:r>
                <a:r>
                  <a:rPr lang="fr-CH" sz="4000" dirty="0" err="1"/>
                  <a:t>neighbors</a:t>
                </a:r>
                <a:r>
                  <a:rPr lang="fr-CH" sz="4000" dirty="0"/>
                  <a:t> of</a:t>
                </a:r>
                <a:r>
                  <a:rPr lang="en-US" sz="4000" dirty="0"/>
                  <a:t> a node </a:t>
                </a:r>
                <a14:m>
                  <m:oMath xmlns:m="http://schemas.openxmlformats.org/officeDocument/2006/math">
                    <m:r>
                      <a:rPr lang="fr-CH" sz="4000" i="1">
                        <a:latin typeface="Cambria Math" panose="02040503050406030204" pitchFamily="18" charset="0"/>
                      </a:rPr>
                      <m:t>𝑣</m:t>
                    </m:r>
                  </m:oMath>
                </a14:m>
                <a:endParaRPr lang="en-US" sz="4000" dirty="0"/>
              </a:p>
            </p:txBody>
          </p:sp>
        </mc:Choice>
        <mc:Fallback xmlns="">
          <p:sp>
            <p:nvSpPr>
              <p:cNvPr id="2" name="Title 1">
                <a:extLst>
                  <a:ext uri="{FF2B5EF4-FFF2-40B4-BE49-F238E27FC236}">
                    <a16:creationId xmlns:a16="http://schemas.microsoft.com/office/drawing/2014/main" id="{A1F2A6AE-26B1-F345-8498-A6FE4575A740}"/>
                  </a:ext>
                </a:extLst>
              </p:cNvPr>
              <p:cNvSpPr>
                <a:spLocks noGrp="1" noRot="1" noChangeAspect="1" noMove="1" noResize="1" noEditPoints="1" noAdjustHandles="1" noChangeArrowheads="1" noChangeShapeType="1" noTextEdit="1"/>
              </p:cNvSpPr>
              <p:nvPr>
                <p:ph type="title"/>
              </p:nvPr>
            </p:nvSpPr>
            <p:spPr>
              <a:blipFill>
                <a:blip r:embed="rId3"/>
                <a:stretch>
                  <a:fillRect l="-1765"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057F91-FBEC-134B-87D5-D57F8AA1B5DC}"/>
                  </a:ext>
                </a:extLst>
              </p:cNvPr>
              <p:cNvSpPr>
                <a:spLocks noGrp="1"/>
              </p:cNvSpPr>
              <p:nvPr>
                <p:ph idx="1"/>
              </p:nvPr>
            </p:nvSpPr>
            <p:spPr/>
            <p:txBody>
              <a:bodyPr/>
              <a:lstStyle/>
              <a:p>
                <a:pPr marL="514350" indent="-514350">
                  <a:buAutoNum type="alphaUcPeriod"/>
                </a:pPr>
                <a:r>
                  <a:rPr lang="en-US" dirty="0"/>
                  <a:t>Have a different influence depending on their degree</a:t>
                </a:r>
              </a:p>
              <a:p>
                <a:pPr marL="514350" indent="-514350">
                  <a:buAutoNum type="alphaUcPeriod"/>
                </a:pPr>
                <a:r>
                  <a:rPr lang="en-US" dirty="0"/>
                  <a:t>Have exactly same influence</a:t>
                </a:r>
              </a:p>
              <a:p>
                <a:pPr marL="514350" indent="-514350">
                  <a:buAutoNum type="alphaUcPeriod"/>
                </a:pPr>
                <a:r>
                  <a:rPr lang="en-US" dirty="0"/>
                  <a:t>Have a different influence depending on the degree of </a:t>
                </a:r>
                <a14:m>
                  <m:oMath xmlns:m="http://schemas.openxmlformats.org/officeDocument/2006/math">
                    <m:r>
                      <a:rPr lang="fr-CH" sz="3600" i="1">
                        <a:latin typeface="Cambria Math" panose="02040503050406030204" pitchFamily="18" charset="0"/>
                      </a:rPr>
                      <m:t>𝑣</m:t>
                    </m:r>
                  </m:oMath>
                </a14:m>
                <a:endParaRPr lang="en-US" dirty="0"/>
              </a:p>
              <a:p>
                <a:pPr marL="514350" indent="-514350">
                  <a:buAutoNum type="alphaUcPeriod"/>
                </a:pPr>
                <a:r>
                  <a:rPr lang="en-US" dirty="0"/>
                  <a:t> Have a different influence depending on whether they have a known label</a:t>
                </a:r>
              </a:p>
            </p:txBody>
          </p:sp>
        </mc:Choice>
        <mc:Fallback xmlns="">
          <p:sp>
            <p:nvSpPr>
              <p:cNvPr id="3" name="Content Placeholder 2">
                <a:extLst>
                  <a:ext uri="{FF2B5EF4-FFF2-40B4-BE49-F238E27FC236}">
                    <a16:creationId xmlns:a16="http://schemas.microsoft.com/office/drawing/2014/main" id="{49057F91-FBEC-134B-87D5-D57F8AA1B5DC}"/>
                  </a:ext>
                </a:extLst>
              </p:cNvPr>
              <p:cNvSpPr>
                <a:spLocks noGrp="1" noRot="1" noChangeAspect="1" noMove="1" noResize="1" noEditPoints="1" noAdjustHandles="1" noChangeArrowheads="1" noChangeShapeType="1" noTextEdit="1"/>
              </p:cNvSpPr>
              <p:nvPr>
                <p:ph idx="1"/>
              </p:nvPr>
            </p:nvSpPr>
            <p:spPr>
              <a:blipFill>
                <a:blip r:embed="rId4"/>
                <a:stretch>
                  <a:fillRect l="-1410" t="-1310" r="-94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104B088-736D-F14A-A961-81CA6DDD7973}"/>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240470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691807E-E6DA-6443-8682-DB38E005E02E}"/>
                  </a:ext>
                </a:extLst>
              </p:cNvPr>
              <p:cNvSpPr>
                <a:spLocks noGrp="1"/>
              </p:cNvSpPr>
              <p:nvPr>
                <p:ph type="title"/>
              </p:nvPr>
            </p:nvSpPr>
            <p:spPr/>
            <p:txBody>
              <a:bodyPr/>
              <a:lstStyle/>
              <a:p>
                <a:r>
                  <a:rPr lang="en-US" sz="4000"/>
                  <a:t>The probabilities </a:t>
                </a:r>
                <a14:m>
                  <m:oMath xmlns:m="http://schemas.openxmlformats.org/officeDocument/2006/math">
                    <m:sSubSup>
                      <m:sSubSupPr>
                        <m:ctrlPr>
                          <a:rPr lang="fr-CH" sz="4000" i="1">
                            <a:latin typeface="Cambria Math" panose="02040503050406030204" pitchFamily="18" charset="0"/>
                          </a:rPr>
                        </m:ctrlPr>
                      </m:sSubSupPr>
                      <m:e>
                        <m:r>
                          <a:rPr lang="fr-CH" sz="4000" i="1">
                            <a:latin typeface="Cambria Math" panose="02040503050406030204" pitchFamily="18" charset="0"/>
                          </a:rPr>
                          <m:t>𝑝</m:t>
                        </m:r>
                      </m:e>
                      <m:sub>
                        <m:r>
                          <a:rPr lang="fr-CH" sz="4000" i="1">
                            <a:latin typeface="Cambria Math" panose="02040503050406030204" pitchFamily="18" charset="0"/>
                          </a:rPr>
                          <m:t>𝑣</m:t>
                        </m:r>
                      </m:sub>
                      <m:sup>
                        <m:r>
                          <a:rPr lang="fr-CH" sz="4000" i="1">
                            <a:latin typeface="Cambria Math" panose="02040503050406030204" pitchFamily="18" charset="0"/>
                          </a:rPr>
                          <m:t>𝑖𝑛𝑗</m:t>
                        </m:r>
                      </m:sup>
                    </m:sSubSup>
                  </m:oMath>
                </a14:m>
                <a:r>
                  <a:rPr lang="en-US" sz="4000"/>
                  <a:t>, </a:t>
                </a:r>
                <a14:m>
                  <m:oMath xmlns:m="http://schemas.openxmlformats.org/officeDocument/2006/math">
                    <m:sSubSup>
                      <m:sSubSupPr>
                        <m:ctrlPr>
                          <a:rPr lang="fr-CH" sz="4000" i="1">
                            <a:latin typeface="Cambria Math" panose="02040503050406030204" pitchFamily="18" charset="0"/>
                          </a:rPr>
                        </m:ctrlPr>
                      </m:sSubSupPr>
                      <m:e>
                        <m:r>
                          <a:rPr lang="fr-CH" sz="4000" i="1">
                            <a:latin typeface="Cambria Math" panose="02040503050406030204" pitchFamily="18" charset="0"/>
                          </a:rPr>
                          <m:t>𝑝</m:t>
                        </m:r>
                      </m:e>
                      <m:sub>
                        <m:r>
                          <a:rPr lang="fr-CH" sz="4000" i="1">
                            <a:latin typeface="Cambria Math" panose="02040503050406030204" pitchFamily="18" charset="0"/>
                          </a:rPr>
                          <m:t>𝑣</m:t>
                        </m:r>
                      </m:sub>
                      <m:sup>
                        <m:r>
                          <a:rPr lang="fr-CH" sz="4000" i="1">
                            <a:latin typeface="Cambria Math" panose="02040503050406030204" pitchFamily="18" charset="0"/>
                          </a:rPr>
                          <m:t>𝑐𝑜𝑛</m:t>
                        </m:r>
                      </m:sup>
                    </m:sSubSup>
                  </m:oMath>
                </a14:m>
                <a:r>
                  <a:rPr lang="en-US" sz="4000"/>
                  <a:t> and </a:t>
                </a:r>
                <a14:m>
                  <m:oMath xmlns:m="http://schemas.openxmlformats.org/officeDocument/2006/math">
                    <m:sSubSup>
                      <m:sSubSupPr>
                        <m:ctrlPr>
                          <a:rPr lang="fr-CH" sz="4000" i="1">
                            <a:latin typeface="Cambria Math" panose="02040503050406030204" pitchFamily="18" charset="0"/>
                          </a:rPr>
                        </m:ctrlPr>
                      </m:sSubSupPr>
                      <m:e>
                        <m:r>
                          <a:rPr lang="fr-CH" sz="4000" i="1">
                            <a:latin typeface="Cambria Math" panose="02040503050406030204" pitchFamily="18" charset="0"/>
                          </a:rPr>
                          <m:t>𝑝</m:t>
                        </m:r>
                      </m:e>
                      <m:sub>
                        <m:r>
                          <a:rPr lang="fr-CH" sz="4000" i="1">
                            <a:latin typeface="Cambria Math" panose="02040503050406030204" pitchFamily="18" charset="0"/>
                          </a:rPr>
                          <m:t>𝑣</m:t>
                        </m:r>
                      </m:sub>
                      <m:sup>
                        <m:r>
                          <a:rPr lang="fr-CH" sz="4000" i="1">
                            <a:latin typeface="Cambria Math" panose="02040503050406030204" pitchFamily="18" charset="0"/>
                          </a:rPr>
                          <m:t>𝑎𝑏</m:t>
                        </m:r>
                        <m:r>
                          <a:rPr lang="fr-CH" sz="4000" b="0" i="1">
                            <a:latin typeface="Cambria Math" panose="02040503050406030204" pitchFamily="18" charset="0"/>
                          </a:rPr>
                          <m:t>𝑎</m:t>
                        </m:r>
                      </m:sup>
                    </m:sSubSup>
                  </m:oMath>
                </a14:m>
                <a:r>
                  <a:rPr lang="en-US" sz="4000"/>
                  <a:t> depend on</a:t>
                </a:r>
              </a:p>
            </p:txBody>
          </p:sp>
        </mc:Choice>
        <mc:Fallback xmlns="">
          <p:sp>
            <p:nvSpPr>
              <p:cNvPr id="2" name="Title 1">
                <a:extLst>
                  <a:ext uri="{FF2B5EF4-FFF2-40B4-BE49-F238E27FC236}">
                    <a16:creationId xmlns:a16="http://schemas.microsoft.com/office/drawing/2014/main" id="{0691807E-E6DA-6443-8682-DB38E005E02E}"/>
                  </a:ext>
                </a:extLst>
              </p:cNvPr>
              <p:cNvSpPr>
                <a:spLocks noGrp="1" noRot="1" noChangeAspect="1" noMove="1" noResize="1" noEditPoints="1" noAdjustHandles="1" noChangeArrowheads="1" noChangeShapeType="1" noTextEdit="1"/>
              </p:cNvSpPr>
              <p:nvPr>
                <p:ph type="title"/>
              </p:nvPr>
            </p:nvSpPr>
            <p:spPr>
              <a:blipFill>
                <a:blip r:embed="rId3"/>
                <a:stretch>
                  <a:fillRect l="-1765" b="-1309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767053DC-2678-7C45-B4FC-0B2C9D18593D}"/>
              </a:ext>
            </a:extLst>
          </p:cNvPr>
          <p:cNvSpPr>
            <a:spLocks noGrp="1"/>
          </p:cNvSpPr>
          <p:nvPr>
            <p:ph idx="1"/>
          </p:nvPr>
        </p:nvSpPr>
        <p:spPr/>
        <p:txBody>
          <a:bodyPr/>
          <a:lstStyle/>
          <a:p>
            <a:pPr marL="514350" indent="-514350">
              <a:buFont typeface="+mj-lt"/>
              <a:buAutoNum type="alphaUcPeriod"/>
            </a:pPr>
            <a:r>
              <a:rPr lang="en-US"/>
              <a:t>The node degree</a:t>
            </a:r>
          </a:p>
          <a:p>
            <a:pPr marL="514350" indent="-514350">
              <a:buAutoNum type="alphaUcPeriod"/>
            </a:pPr>
            <a:r>
              <a:rPr lang="en-US"/>
              <a:t>The pre-existing knowledge on labels</a:t>
            </a:r>
          </a:p>
          <a:p>
            <a:pPr marL="514350" indent="-514350">
              <a:buAutoNum type="alphaUcPeriod"/>
            </a:pPr>
            <a:r>
              <a:rPr lang="en-US"/>
              <a:t>On both node degree and pre-existing knowledge </a:t>
            </a:r>
          </a:p>
          <a:p>
            <a:pPr marL="514350" indent="-514350">
              <a:buAutoNum type="alphaUcPeriod"/>
            </a:pPr>
            <a:r>
              <a:rPr lang="en-US"/>
              <a:t>On further factors</a:t>
            </a:r>
          </a:p>
          <a:p>
            <a:pPr marL="514350" indent="-514350">
              <a:buAutoNum type="alphaUcPeriod"/>
            </a:pPr>
            <a:endParaRPr lang="en-US"/>
          </a:p>
        </p:txBody>
      </p:sp>
      <p:sp>
        <p:nvSpPr>
          <p:cNvPr id="4" name="Footer Placeholder 3">
            <a:extLst>
              <a:ext uri="{FF2B5EF4-FFF2-40B4-BE49-F238E27FC236}">
                <a16:creationId xmlns:a16="http://schemas.microsoft.com/office/drawing/2014/main" id="{56860FDD-1D4C-4F4B-B62B-0A9BCDFECC20}"/>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3541574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B56B-27F0-9044-E260-391D21BB296A}"/>
              </a:ext>
            </a:extLst>
          </p:cNvPr>
          <p:cNvSpPr>
            <a:spLocks noGrp="1"/>
          </p:cNvSpPr>
          <p:nvPr>
            <p:ph type="title"/>
          </p:nvPr>
        </p:nvSpPr>
        <p:spPr/>
        <p:txBody>
          <a:bodyPr/>
          <a:lstStyle/>
          <a:p>
            <a:r>
              <a:rPr lang="en-CH" dirty="0"/>
              <a:t>Question</a:t>
            </a:r>
          </a:p>
        </p:txBody>
      </p:sp>
      <p:sp>
        <p:nvSpPr>
          <p:cNvPr id="3" name="Content Placeholder 2">
            <a:extLst>
              <a:ext uri="{FF2B5EF4-FFF2-40B4-BE49-F238E27FC236}">
                <a16:creationId xmlns:a16="http://schemas.microsoft.com/office/drawing/2014/main" id="{3CE6610D-D08B-C069-8428-C9BDE680640A}"/>
              </a:ext>
            </a:extLst>
          </p:cNvPr>
          <p:cNvSpPr>
            <a:spLocks noGrp="1"/>
          </p:cNvSpPr>
          <p:nvPr>
            <p:ph idx="1"/>
          </p:nvPr>
        </p:nvSpPr>
        <p:spPr/>
        <p:txBody>
          <a:bodyPr/>
          <a:lstStyle/>
          <a:p>
            <a:r>
              <a:rPr lang="en-CH" dirty="0"/>
              <a:t>In the proposed schema matching approach, classifiers are constructed</a:t>
            </a:r>
          </a:p>
          <a:p>
            <a:pPr marL="514350" indent="-514350">
              <a:buFont typeface="+mj-lt"/>
              <a:buAutoNum type="arabicPeriod"/>
            </a:pPr>
            <a:r>
              <a:rPr lang="en-CH" sz="3200" dirty="0"/>
              <a:t>for one schema using as training data the universe of the database</a:t>
            </a:r>
          </a:p>
          <a:p>
            <a:pPr marL="514350" indent="-514350">
              <a:buFont typeface="+mj-lt"/>
              <a:buAutoNum type="arabicPeriod"/>
            </a:pPr>
            <a:r>
              <a:rPr lang="en-CH" sz="3200" dirty="0"/>
              <a:t>for each class of one schema using as training data the features of the instances of the class</a:t>
            </a:r>
          </a:p>
          <a:p>
            <a:pPr marL="514350" indent="-514350">
              <a:buFont typeface="+mj-lt"/>
              <a:buAutoNum type="arabicPeriod"/>
            </a:pPr>
            <a:r>
              <a:rPr lang="en-CH" sz="3200" dirty="0"/>
              <a:t>for each class of both schemas using as training data the universe of the database</a:t>
            </a:r>
          </a:p>
          <a:p>
            <a:pPr marL="514350" indent="-514350">
              <a:buFont typeface="+mj-lt"/>
              <a:buAutoNum type="arabicPeriod"/>
            </a:pPr>
            <a:r>
              <a:rPr lang="en-CH" sz="3200" dirty="0"/>
              <a:t>for each class of both schemas using as training data the features of all instances of the universe of the database</a:t>
            </a:r>
            <a:endParaRPr lang="en-CH" dirty="0"/>
          </a:p>
          <a:p>
            <a:endParaRPr lang="en-CH" dirty="0"/>
          </a:p>
        </p:txBody>
      </p:sp>
      <p:sp>
        <p:nvSpPr>
          <p:cNvPr id="4" name="Footer Placeholder 3">
            <a:extLst>
              <a:ext uri="{FF2B5EF4-FFF2-40B4-BE49-F238E27FC236}">
                <a16:creationId xmlns:a16="http://schemas.microsoft.com/office/drawing/2014/main" id="{419DF6B6-78DB-688A-5B70-1307205EEFE7}"/>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38717743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36226</TotalTime>
  <Words>612</Words>
  <Application>Microsoft Macintosh PowerPoint</Application>
  <PresentationFormat>Custom</PresentationFormat>
  <Paragraphs>54</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Cambria Math</vt:lpstr>
      <vt:lpstr>Comic Sans MS</vt:lpstr>
      <vt:lpstr>Tempus Sans ITC</vt:lpstr>
      <vt:lpstr>Verdana</vt:lpstr>
      <vt:lpstr>part1 XML</vt:lpstr>
      <vt:lpstr>Which is true? The score function f(h,r,t) …</vt:lpstr>
      <vt:lpstr>Question</vt:lpstr>
      <vt:lpstr>Different neighbors of a node v</vt:lpstr>
      <vt:lpstr>The probabilities p_v^inj, p_v^con and p_v^aba depend on</vt:lpstr>
      <vt:lpstr>Question</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Aberer Karl</cp:lastModifiedBy>
  <cp:revision>689</cp:revision>
  <cp:lastPrinted>2022-12-22T07:31:55Z</cp:lastPrinted>
  <dcterms:created xsi:type="dcterms:W3CDTF">2002-10-01T12:44:42Z</dcterms:created>
  <dcterms:modified xsi:type="dcterms:W3CDTF">2023-12-07T08:19:13Z</dcterms:modified>
</cp:coreProperties>
</file>