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1"/>
  </p:notesMasterIdLst>
  <p:handoutMasterIdLst>
    <p:handoutMasterId r:id="rId12"/>
  </p:handoutMasterIdLst>
  <p:sldIdLst>
    <p:sldId id="526" r:id="rId2"/>
    <p:sldId id="354" r:id="rId3"/>
    <p:sldId id="355" r:id="rId4"/>
    <p:sldId id="356" r:id="rId5"/>
    <p:sldId id="347" r:id="rId6"/>
    <p:sldId id="400" r:id="rId7"/>
    <p:sldId id="256" r:id="rId8"/>
    <p:sldId id="348" r:id="rId9"/>
    <p:sldId id="558" r:id="rId10"/>
  </p:sldIdLst>
  <p:sldSz cx="9906000" cy="6858000" type="A4"/>
  <p:notesSz cx="7099300" cy="10234613"/>
  <p:custDataLst>
    <p:tags r:id="rId13"/>
  </p:custDataLst>
  <p:defaultTextStyle>
    <a:defPPr>
      <a:defRPr lang="en-US"/>
    </a:defPPr>
    <a:lvl1pPr algn="l" rtl="0" fontAlgn="base">
      <a:spcBef>
        <a:spcPct val="0"/>
      </a:spcBef>
      <a:spcAft>
        <a:spcPct val="0"/>
      </a:spcAft>
      <a:defRPr kern="1200">
        <a:solidFill>
          <a:schemeClr val="tx1"/>
        </a:solidFill>
        <a:latin typeface="Comic Sans MS" charset="0"/>
        <a:ea typeface="ＭＳ Ｐゴシック" charset="0"/>
        <a:cs typeface="ＭＳ Ｐゴシック" charset="0"/>
      </a:defRPr>
    </a:lvl1pPr>
    <a:lvl2pPr marL="4556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2pPr>
    <a:lvl3pPr marL="9128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3pPr>
    <a:lvl4pPr marL="13700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4pPr>
    <a:lvl5pPr marL="1827213" indent="1588" algn="l" rtl="0" fontAlgn="base">
      <a:spcBef>
        <a:spcPct val="0"/>
      </a:spcBef>
      <a:spcAft>
        <a:spcPct val="0"/>
      </a:spcAft>
      <a:defRPr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66"/>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05"/>
    <p:restoredTop sz="53771"/>
  </p:normalViewPr>
  <p:slideViewPr>
    <p:cSldViewPr>
      <p:cViewPr varScale="1">
        <p:scale>
          <a:sx n="104" d="100"/>
          <a:sy n="104" d="100"/>
        </p:scale>
        <p:origin x="3376" y="208"/>
      </p:cViewPr>
      <p:guideLst>
        <p:guide orient="horz" pos="2160"/>
        <p:guide pos="3120"/>
      </p:guideLst>
    </p:cSldViewPr>
  </p:slideViewPr>
  <p:outlineViewPr>
    <p:cViewPr>
      <p:scale>
        <a:sx n="33" d="100"/>
        <a:sy n="33" d="100"/>
      </p:scale>
      <p:origin x="0" y="-22336"/>
    </p:cViewPr>
  </p:outlineViewPr>
  <p:notesTextViewPr>
    <p:cViewPr>
      <p:scale>
        <a:sx n="150" d="100"/>
        <a:sy n="150" d="100"/>
      </p:scale>
      <p:origin x="0" y="0"/>
    </p:cViewPr>
  </p:notesTextViewPr>
  <p:sorterViewPr>
    <p:cViewPr>
      <p:scale>
        <a:sx n="100" d="100"/>
        <a:sy n="100" d="100"/>
      </p:scale>
      <p:origin x="0" y="0"/>
    </p:cViewPr>
  </p:sorterViewPr>
  <p:notesViewPr>
    <p:cSldViewPr>
      <p:cViewPr varScale="1">
        <p:scale>
          <a:sx n="140" d="100"/>
          <a:sy n="140" d="100"/>
        </p:scale>
        <p:origin x="3736" y="22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0"/>
            <a:ext cx="3076575" cy="511176"/>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l" defTabSz="952500">
              <a:defRPr sz="1200">
                <a:solidFill>
                  <a:schemeClr val="tx2"/>
                </a:solidFill>
                <a:latin typeface="Tempus Sans ITC" pitchFamily="82" charset="0"/>
                <a:ea typeface="+mn-ea"/>
                <a:cs typeface="+mn-cs"/>
              </a:defRPr>
            </a:lvl1pPr>
          </a:lstStyle>
          <a:p>
            <a:pPr>
              <a:defRPr/>
            </a:pPr>
            <a:endParaRPr lang="fr-FR"/>
          </a:p>
        </p:txBody>
      </p:sp>
      <p:sp>
        <p:nvSpPr>
          <p:cNvPr id="3075" name="Rectangle 3"/>
          <p:cNvSpPr>
            <a:spLocks noGrp="1" noChangeArrowheads="1"/>
          </p:cNvSpPr>
          <p:nvPr>
            <p:ph type="dt" sz="quarter" idx="1"/>
          </p:nvPr>
        </p:nvSpPr>
        <p:spPr bwMode="auto">
          <a:xfrm>
            <a:off x="4022726" y="0"/>
            <a:ext cx="3076575" cy="511176"/>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r" defTabSz="952500">
              <a:defRPr sz="1200">
                <a:solidFill>
                  <a:schemeClr val="tx2"/>
                </a:solidFill>
                <a:latin typeface="Tempus Sans ITC" pitchFamily="82" charset="0"/>
                <a:ea typeface="+mn-ea"/>
                <a:cs typeface="+mn-cs"/>
              </a:defRPr>
            </a:lvl1pPr>
          </a:lstStyle>
          <a:p>
            <a:pPr>
              <a:defRPr/>
            </a:pPr>
            <a:endParaRPr lang="fr-FR"/>
          </a:p>
        </p:txBody>
      </p:sp>
      <p:sp>
        <p:nvSpPr>
          <p:cNvPr id="3076" name="Rectangle 4"/>
          <p:cNvSpPr>
            <a:spLocks noGrp="1" noChangeArrowheads="1"/>
          </p:cNvSpPr>
          <p:nvPr>
            <p:ph type="ftr" sz="quarter" idx="2"/>
          </p:nvPr>
        </p:nvSpPr>
        <p:spPr bwMode="auto">
          <a:xfrm>
            <a:off x="1" y="9723439"/>
            <a:ext cx="3076575" cy="511176"/>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l" defTabSz="952500">
              <a:defRPr sz="1200">
                <a:solidFill>
                  <a:schemeClr val="tx2"/>
                </a:solidFill>
                <a:latin typeface="Tempus Sans ITC" pitchFamily="82" charset="0"/>
                <a:ea typeface="+mn-ea"/>
                <a:cs typeface="+mn-cs"/>
              </a:defRPr>
            </a:lvl1pPr>
          </a:lstStyle>
          <a:p>
            <a:pPr>
              <a:defRPr/>
            </a:pPr>
            <a:endParaRPr lang="fr-FR"/>
          </a:p>
        </p:txBody>
      </p:sp>
      <p:sp>
        <p:nvSpPr>
          <p:cNvPr id="3077" name="Rectangle 5"/>
          <p:cNvSpPr>
            <a:spLocks noGrp="1" noChangeArrowheads="1"/>
          </p:cNvSpPr>
          <p:nvPr>
            <p:ph type="sldNum" sz="quarter" idx="3"/>
          </p:nvPr>
        </p:nvSpPr>
        <p:spPr bwMode="auto">
          <a:xfrm>
            <a:off x="4022726" y="9723439"/>
            <a:ext cx="3076575" cy="511176"/>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r" defTabSz="952500">
              <a:defRPr sz="1200" smtClean="0">
                <a:solidFill>
                  <a:schemeClr val="tx2"/>
                </a:solidFill>
                <a:latin typeface="Tempus Sans ITC" charset="0"/>
              </a:defRPr>
            </a:lvl1pPr>
          </a:lstStyle>
          <a:p>
            <a:pPr>
              <a:defRPr/>
            </a:pPr>
            <a:fld id="{578CE25B-47DC-6F48-A913-468450B2B50C}" type="slidenum">
              <a:rPr lang="en-US"/>
              <a:pPr>
                <a:defRPr/>
              </a:pPr>
              <a:t>‹#›</a:t>
            </a:fld>
            <a:endParaRPr lang="en-US"/>
          </a:p>
        </p:txBody>
      </p:sp>
    </p:spTree>
    <p:extLst>
      <p:ext uri="{BB962C8B-B14F-4D97-AF65-F5344CB8AC3E}">
        <p14:creationId xmlns:p14="http://schemas.microsoft.com/office/powerpoint/2010/main" val="38482689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 y="0"/>
            <a:ext cx="3076575" cy="511176"/>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l" defTabSz="952500">
              <a:defRPr sz="1200">
                <a:solidFill>
                  <a:schemeClr val="tx2"/>
                </a:solidFill>
                <a:latin typeface="Calibri" panose="020F0502020204030204" pitchFamily="34" charset="0"/>
                <a:ea typeface="+mn-ea"/>
                <a:cs typeface="Calibri" panose="020F0502020204030204" pitchFamily="34" charset="0"/>
              </a:defRPr>
            </a:lvl1pPr>
          </a:lstStyle>
          <a:p>
            <a:pPr>
              <a:defRPr/>
            </a:pPr>
            <a:endParaRPr lang="fr-FR"/>
          </a:p>
        </p:txBody>
      </p:sp>
      <p:sp>
        <p:nvSpPr>
          <p:cNvPr id="2051" name="Rectangle 3"/>
          <p:cNvSpPr>
            <a:spLocks noGrp="1" noChangeArrowheads="1"/>
          </p:cNvSpPr>
          <p:nvPr>
            <p:ph type="dt" idx="1"/>
          </p:nvPr>
        </p:nvSpPr>
        <p:spPr bwMode="auto">
          <a:xfrm>
            <a:off x="4022726" y="0"/>
            <a:ext cx="3076575" cy="511176"/>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lvl1pPr algn="r" defTabSz="952500">
              <a:defRPr sz="1200">
                <a:solidFill>
                  <a:schemeClr val="tx2"/>
                </a:solidFill>
                <a:latin typeface="Calibri" panose="020F0502020204030204" pitchFamily="34" charset="0"/>
                <a:ea typeface="+mn-ea"/>
                <a:cs typeface="Calibri" panose="020F0502020204030204" pitchFamily="34" charset="0"/>
              </a:defRPr>
            </a:lvl1pPr>
          </a:lstStyle>
          <a:p>
            <a:pPr>
              <a:defRPr/>
            </a:pPr>
            <a:endParaRPr lang="fr-FR"/>
          </a:p>
        </p:txBody>
      </p:sp>
      <p:sp>
        <p:nvSpPr>
          <p:cNvPr id="18436" name="Rectangle 4"/>
          <p:cNvSpPr>
            <a:spLocks noGrp="1" noRot="1" noChangeAspect="1" noChangeArrowheads="1" noTextEdit="1"/>
          </p:cNvSpPr>
          <p:nvPr>
            <p:ph type="sldImg" idx="2"/>
          </p:nvPr>
        </p:nvSpPr>
        <p:spPr bwMode="auto">
          <a:xfrm>
            <a:off x="454025" y="542925"/>
            <a:ext cx="6119813" cy="4238625"/>
          </a:xfrm>
          <a:prstGeom prst="rect">
            <a:avLst/>
          </a:prstGeom>
          <a:noFill/>
          <a:ln w="12700">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2053" name="Rectangle 5"/>
          <p:cNvSpPr>
            <a:spLocks noGrp="1" noChangeArrowheads="1"/>
          </p:cNvSpPr>
          <p:nvPr>
            <p:ph type="body" sz="quarter" idx="3"/>
          </p:nvPr>
        </p:nvSpPr>
        <p:spPr bwMode="auto">
          <a:xfrm>
            <a:off x="947739" y="4862513"/>
            <a:ext cx="5203825" cy="4603749"/>
          </a:xfrm>
          <a:prstGeom prst="rect">
            <a:avLst/>
          </a:prstGeom>
          <a:noFill/>
          <a:ln w="9525">
            <a:noFill/>
            <a:miter lim="800000"/>
            <a:headEnd/>
            <a:tailEnd/>
          </a:ln>
        </p:spPr>
        <p:txBody>
          <a:bodyPr vert="horz" wrap="square" lIns="95809" tIns="47905" rIns="95809" bIns="4790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054" name="Rectangle 6"/>
          <p:cNvSpPr>
            <a:spLocks noGrp="1" noChangeArrowheads="1"/>
          </p:cNvSpPr>
          <p:nvPr>
            <p:ph type="ftr" sz="quarter" idx="4"/>
          </p:nvPr>
        </p:nvSpPr>
        <p:spPr bwMode="auto">
          <a:xfrm>
            <a:off x="1" y="9723439"/>
            <a:ext cx="3076575" cy="511176"/>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l" defTabSz="952500">
              <a:defRPr sz="1200">
                <a:solidFill>
                  <a:schemeClr val="tx2"/>
                </a:solidFill>
                <a:latin typeface="Calibri" panose="020F0502020204030204" pitchFamily="34" charset="0"/>
                <a:ea typeface="+mn-ea"/>
                <a:cs typeface="Calibri" panose="020F0502020204030204" pitchFamily="34" charset="0"/>
              </a:defRPr>
            </a:lvl1pPr>
          </a:lstStyle>
          <a:p>
            <a:pPr>
              <a:defRPr/>
            </a:pPr>
            <a:endParaRPr lang="fr-FR" dirty="0"/>
          </a:p>
        </p:txBody>
      </p:sp>
      <p:sp>
        <p:nvSpPr>
          <p:cNvPr id="2055" name="Rectangle 7"/>
          <p:cNvSpPr>
            <a:spLocks noGrp="1" noChangeArrowheads="1"/>
          </p:cNvSpPr>
          <p:nvPr>
            <p:ph type="sldNum" sz="quarter" idx="5"/>
          </p:nvPr>
        </p:nvSpPr>
        <p:spPr bwMode="auto">
          <a:xfrm>
            <a:off x="4022726" y="9723439"/>
            <a:ext cx="3076575" cy="511176"/>
          </a:xfrm>
          <a:prstGeom prst="rect">
            <a:avLst/>
          </a:prstGeom>
          <a:noFill/>
          <a:ln w="9525">
            <a:noFill/>
            <a:miter lim="800000"/>
            <a:headEnd/>
            <a:tailEnd/>
          </a:ln>
        </p:spPr>
        <p:txBody>
          <a:bodyPr vert="horz" wrap="square" lIns="95809" tIns="47905" rIns="95809" bIns="47905" numCol="1" anchor="b" anchorCtr="0" compatLnSpc="1">
            <a:prstTxWarp prst="textNoShape">
              <a:avLst/>
            </a:prstTxWarp>
          </a:bodyPr>
          <a:lstStyle>
            <a:lvl1pPr algn="r" defTabSz="952500">
              <a:defRPr sz="1200" smtClean="0">
                <a:solidFill>
                  <a:schemeClr val="tx2"/>
                </a:solidFill>
                <a:latin typeface="Calibri" panose="020F0502020204030204" pitchFamily="34" charset="0"/>
                <a:cs typeface="Calibri" panose="020F0502020204030204" pitchFamily="34" charset="0"/>
              </a:defRPr>
            </a:lvl1pPr>
          </a:lstStyle>
          <a:p>
            <a:pPr>
              <a:defRPr/>
            </a:pPr>
            <a:fld id="{14727734-ABCF-234D-B636-C5B0C95204C2}" type="slidenum">
              <a:rPr lang="en-US" smtClean="0"/>
              <a:pPr>
                <a:defRPr/>
              </a:pPr>
              <a:t>‹#›</a:t>
            </a:fld>
            <a:endParaRPr lang="en-US"/>
          </a:p>
        </p:txBody>
      </p:sp>
    </p:spTree>
    <p:extLst>
      <p:ext uri="{BB962C8B-B14F-4D97-AF65-F5344CB8AC3E}">
        <p14:creationId xmlns:p14="http://schemas.microsoft.com/office/powerpoint/2010/main" val="217464769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400" kern="1200" baseline="0">
        <a:solidFill>
          <a:schemeClr val="tx1"/>
        </a:solidFill>
        <a:latin typeface="Calibri" panose="020F0502020204030204" pitchFamily="34" charset="0"/>
        <a:ea typeface="ＭＳ Ｐゴシック" pitchFamily="34" charset="-128"/>
        <a:cs typeface="Calibri" panose="020F0502020204030204" pitchFamily="34" charset="0"/>
      </a:defRPr>
    </a:lvl1pPr>
    <a:lvl2pPr marL="455613" algn="l" rtl="0" eaLnBrk="0" fontAlgn="base" hangingPunct="0">
      <a:spcBef>
        <a:spcPct val="30000"/>
      </a:spcBef>
      <a:spcAft>
        <a:spcPct val="0"/>
      </a:spcAft>
      <a:defRPr sz="1400" kern="1200" baseline="0">
        <a:solidFill>
          <a:schemeClr val="tx1"/>
        </a:solidFill>
        <a:latin typeface="Calibri" panose="020F0502020204030204" pitchFamily="34" charset="0"/>
        <a:ea typeface="ＭＳ Ｐゴシック" pitchFamily="34" charset="-128"/>
        <a:cs typeface="Calibri" panose="020F0502020204030204" pitchFamily="34" charset="0"/>
      </a:defRPr>
    </a:lvl2pPr>
    <a:lvl3pPr marL="912813" algn="l" rtl="0" eaLnBrk="0" fontAlgn="base" hangingPunct="0">
      <a:spcBef>
        <a:spcPct val="30000"/>
      </a:spcBef>
      <a:spcAft>
        <a:spcPct val="0"/>
      </a:spcAft>
      <a:defRPr sz="1400" kern="1200" baseline="0">
        <a:solidFill>
          <a:schemeClr val="tx1"/>
        </a:solidFill>
        <a:latin typeface="Calibri" panose="020F0502020204030204" pitchFamily="34" charset="0"/>
        <a:ea typeface="ＭＳ Ｐゴシック" pitchFamily="34" charset="-128"/>
        <a:cs typeface="Calibri" panose="020F0502020204030204" pitchFamily="34" charset="0"/>
      </a:defRPr>
    </a:lvl3pPr>
    <a:lvl4pPr marL="1370013" algn="l" rtl="0" eaLnBrk="0" fontAlgn="base" hangingPunct="0">
      <a:spcBef>
        <a:spcPct val="30000"/>
      </a:spcBef>
      <a:spcAft>
        <a:spcPct val="0"/>
      </a:spcAft>
      <a:defRPr sz="1400" kern="1200" baseline="0">
        <a:solidFill>
          <a:schemeClr val="tx1"/>
        </a:solidFill>
        <a:latin typeface="Calibri" panose="020F0502020204030204" pitchFamily="34" charset="0"/>
        <a:ea typeface="ＭＳ Ｐゴシック" pitchFamily="34" charset="-128"/>
        <a:cs typeface="Calibri" panose="020F0502020204030204" pitchFamily="34" charset="0"/>
      </a:defRPr>
    </a:lvl4pPr>
    <a:lvl5pPr marL="1827213" algn="l" rtl="0" eaLnBrk="0" fontAlgn="base" hangingPunct="0">
      <a:spcBef>
        <a:spcPct val="30000"/>
      </a:spcBef>
      <a:spcAft>
        <a:spcPct val="0"/>
      </a:spcAft>
      <a:defRPr sz="1400" kern="1200" baseline="0">
        <a:solidFill>
          <a:schemeClr val="tx1"/>
        </a:solidFill>
        <a:latin typeface="Calibri" panose="020F0502020204030204" pitchFamily="34" charset="0"/>
        <a:ea typeface="ＭＳ Ｐゴシック" pitchFamily="34" charset="-128"/>
        <a:cs typeface="Calibri" panose="020F0502020204030204" pitchFamily="34" charset="0"/>
      </a:defRPr>
    </a:lvl5pPr>
    <a:lvl6pPr marL="2285775" algn="l" defTabSz="914310" rtl="0" eaLnBrk="1" latinLnBrk="0" hangingPunct="1">
      <a:defRPr sz="1200" kern="1200">
        <a:solidFill>
          <a:schemeClr val="tx1"/>
        </a:solidFill>
        <a:latin typeface="+mn-lt"/>
        <a:ea typeface="+mn-ea"/>
        <a:cs typeface="+mn-cs"/>
      </a:defRPr>
    </a:lvl6pPr>
    <a:lvl7pPr marL="2742930" algn="l" defTabSz="914310" rtl="0" eaLnBrk="1" latinLnBrk="0" hangingPunct="1">
      <a:defRPr sz="1200" kern="1200">
        <a:solidFill>
          <a:schemeClr val="tx1"/>
        </a:solidFill>
        <a:latin typeface="+mn-lt"/>
        <a:ea typeface="+mn-ea"/>
        <a:cs typeface="+mn-cs"/>
      </a:defRPr>
    </a:lvl7pPr>
    <a:lvl8pPr marL="3200084" algn="l" defTabSz="914310" rtl="0" eaLnBrk="1" latinLnBrk="0" hangingPunct="1">
      <a:defRPr sz="1200" kern="1200">
        <a:solidFill>
          <a:schemeClr val="tx1"/>
        </a:solidFill>
        <a:latin typeface="+mn-lt"/>
        <a:ea typeface="+mn-ea"/>
        <a:cs typeface="+mn-cs"/>
      </a:defRPr>
    </a:lvl8pPr>
    <a:lvl9pPr marL="3657239" algn="l" defTabSz="91431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4025" y="542925"/>
            <a:ext cx="6119813" cy="4238625"/>
          </a:xfrm>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1</a:t>
            </a:fld>
            <a:endParaRPr lang="en-US"/>
          </a:p>
        </p:txBody>
      </p:sp>
    </p:spTree>
    <p:extLst>
      <p:ext uri="{BB962C8B-B14F-4D97-AF65-F5344CB8AC3E}">
        <p14:creationId xmlns:p14="http://schemas.microsoft.com/office/powerpoint/2010/main" val="2131291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latin typeface="Calibri" panose="020F0502020204030204" pitchFamily="34" charset="0"/>
                <a:cs typeface="Calibri" panose="020F0502020204030204" pitchFamily="34" charset="0"/>
              </a:rPr>
              <a:t>Answer 3</a:t>
            </a:r>
          </a:p>
          <a:p>
            <a:r>
              <a:rPr lang="en-CH" dirty="0">
                <a:latin typeface="Calibri" panose="020F0502020204030204" pitchFamily="34" charset="0"/>
                <a:cs typeface="Calibri" panose="020F0502020204030204" pitchFamily="34" charset="0"/>
              </a:rPr>
              <a:t>A posting corresponds to the occur</a:t>
            </a:r>
            <a:r>
              <a:rPr lang="en-GB" dirty="0">
                <a:latin typeface="Calibri" panose="020F0502020204030204" pitchFamily="34" charset="0"/>
                <a:cs typeface="Calibri" panose="020F0502020204030204" pitchFamily="34" charset="0"/>
              </a:rPr>
              <a:t>r</a:t>
            </a:r>
            <a:r>
              <a:rPr lang="en-CH" dirty="0">
                <a:latin typeface="Calibri" panose="020F0502020204030204" pitchFamily="34" charset="0"/>
                <a:cs typeface="Calibri" panose="020F0502020204030204" pitchFamily="34" charset="0"/>
              </a:rPr>
              <a:t>ence (or location) of a term in a document. It may contain in its payload the frequency of occurrence of the term, so Answer 2 might be true in special cases, but not in general.</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2</a:t>
            </a:fld>
            <a:endParaRPr lang="en-US"/>
          </a:p>
        </p:txBody>
      </p:sp>
    </p:spTree>
    <p:extLst>
      <p:ext uri="{BB962C8B-B14F-4D97-AF65-F5344CB8AC3E}">
        <p14:creationId xmlns:p14="http://schemas.microsoft.com/office/powerpoint/2010/main" val="4249518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latin typeface="Calibri" panose="020F0502020204030204" pitchFamily="34" charset="0"/>
                <a:cs typeface="Calibri" panose="020F0502020204030204" pitchFamily="34" charset="0"/>
              </a:rPr>
              <a:t>Answer 4</a:t>
            </a:r>
          </a:p>
          <a:p>
            <a:r>
              <a:rPr lang="en-CH" dirty="0">
                <a:latin typeface="Calibri" panose="020F0502020204030204" pitchFamily="34" charset="0"/>
                <a:cs typeface="Calibri" panose="020F0502020204030204" pitchFamily="34" charset="0"/>
              </a:rPr>
              <a:t>The sizes of the access structure, the vocabulary and the index file all are proportional to the size of the vocabulary which follows for reald world datasets Heap’s law and are therefore of order O(n^0.5). The postings file always has a size of order O(n).</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3</a:t>
            </a:fld>
            <a:endParaRPr lang="en-US"/>
          </a:p>
        </p:txBody>
      </p:sp>
    </p:spTree>
    <p:extLst>
      <p:ext uri="{BB962C8B-B14F-4D97-AF65-F5344CB8AC3E}">
        <p14:creationId xmlns:p14="http://schemas.microsoft.com/office/powerpoint/2010/main" val="3709953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latin typeface="Calibri" panose="020F0502020204030204" pitchFamily="34" charset="0"/>
                <a:cs typeface="Calibri" panose="020F0502020204030204" pitchFamily="34" charset="0"/>
              </a:rPr>
              <a:t>Answer 4</a:t>
            </a:r>
          </a:p>
          <a:p>
            <a:r>
              <a:rPr lang="en-CH" dirty="0">
                <a:latin typeface="Calibri" panose="020F0502020204030204" pitchFamily="34" charset="0"/>
                <a:cs typeface="Calibri" panose="020F0502020204030204" pitchFamily="34" charset="0"/>
              </a:rPr>
              <a:t>W</a:t>
            </a:r>
            <a:r>
              <a:rPr lang="en-GB" dirty="0">
                <a:latin typeface="Calibri" panose="020F0502020204030204" pitchFamily="34" charset="0"/>
                <a:cs typeface="Calibri" panose="020F0502020204030204" pitchFamily="34" charset="0"/>
              </a:rPr>
              <a:t>he</a:t>
            </a:r>
            <a:r>
              <a:rPr lang="en-CH" dirty="0">
                <a:latin typeface="Calibri" panose="020F0502020204030204" pitchFamily="34" charset="0"/>
                <a:cs typeface="Calibri" panose="020F0502020204030204" pitchFamily="34" charset="0"/>
              </a:rPr>
              <a:t>n receiving the next word during the indexing process first the word is searched in the trie constructed so far. So the trie helps to decide whether the word is already known, and if it is known find the associated data. The true can also be used to derive the list of words in. the vocabulary in lexicographical order by traversing the trie. So no sorting of the vocabulary is required.</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4</a:t>
            </a:fld>
            <a:endParaRPr lang="en-US"/>
          </a:p>
        </p:txBody>
      </p:sp>
    </p:spTree>
    <p:extLst>
      <p:ext uri="{BB962C8B-B14F-4D97-AF65-F5344CB8AC3E}">
        <p14:creationId xmlns:p14="http://schemas.microsoft.com/office/powerpoint/2010/main" val="3278323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Answer 1</a:t>
            </a:r>
          </a:p>
          <a:p>
            <a:r>
              <a:rPr lang="en-US" dirty="0">
                <a:latin typeface="Calibri" panose="020F0502020204030204" pitchFamily="34" charset="0"/>
                <a:cs typeface="Calibri" panose="020F0502020204030204" pitchFamily="34" charset="0"/>
              </a:rPr>
              <a:t>In the index merging approach documents are traversed in order and the order is maintained when generating the postings for individual words, which is important for avoiding expensive sorting. In the map-reduce indexing approach postings are sent over the network to the reducer nodes in an arbitrary order, since the infrastructure is controlling the communication of the messages. Therefore, the reducer nodes have to reestablish the order of document identifiers.</a:t>
            </a:r>
          </a:p>
        </p:txBody>
      </p:sp>
      <p:sp>
        <p:nvSpPr>
          <p:cNvPr id="4" name="Slide Number Placeholder 3"/>
          <p:cNvSpPr>
            <a:spLocks noGrp="1"/>
          </p:cNvSpPr>
          <p:nvPr>
            <p:ph type="sldNum" sz="quarter" idx="10"/>
          </p:nvPr>
        </p:nvSpPr>
        <p:spPr/>
        <p:txBody>
          <a:bodyPr/>
          <a:lstStyle/>
          <a:p>
            <a:fld id="{E6C47E0B-2958-48CC-BA4E-C350203CF107}" type="slidenum">
              <a:rPr lang="en-US" smtClean="0"/>
              <a:pPr/>
              <a:t>5</a:t>
            </a:fld>
            <a:endParaRPr lang="en-US"/>
          </a:p>
        </p:txBody>
      </p:sp>
    </p:spTree>
    <p:extLst>
      <p:ext uri="{BB962C8B-B14F-4D97-AF65-F5344CB8AC3E}">
        <p14:creationId xmlns:p14="http://schemas.microsoft.com/office/powerpoint/2010/main" val="1701915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Answer 2</a:t>
            </a:r>
          </a:p>
          <a:p>
            <a:endParaRPr lang="en-CH" dirty="0"/>
          </a:p>
          <a:p>
            <a:r>
              <a:rPr lang="en-CH" dirty="0"/>
              <a:t>In fact, the reference list can contain URLs that are not contained in the page of the given URL. Answer 1 is wrong since the reference list is chosen from a window in the lexicographical ordering of URLs. Answer 3 does not make sense, as it says that the reference list contains all URLs, except those in</a:t>
            </a:r>
            <a:r>
              <a:rPr lang="en-GB" dirty="0"/>
              <a:t> t</a:t>
            </a:r>
            <a:r>
              <a:rPr lang="en-CH" dirty="0"/>
              <a:t>he given page.</a:t>
            </a:r>
          </a:p>
        </p:txBody>
      </p:sp>
      <p:sp>
        <p:nvSpPr>
          <p:cNvPr id="4" name="Slide Number Placeholder 3"/>
          <p:cNvSpPr>
            <a:spLocks noGrp="1"/>
          </p:cNvSpPr>
          <p:nvPr>
            <p:ph type="sldNum" sz="quarter" idx="5"/>
          </p:nvPr>
        </p:nvSpPr>
        <p:spPr/>
        <p:txBody>
          <a:bodyPr/>
          <a:lstStyle/>
          <a:p>
            <a:fld id="{E6C47E0B-2958-48CC-BA4E-C350203CF107}" type="slidenum">
              <a:rPr lang="en-US" smtClean="0"/>
              <a:pPr/>
              <a:t>6</a:t>
            </a:fld>
            <a:endParaRPr lang="en-US"/>
          </a:p>
        </p:txBody>
      </p:sp>
    </p:spTree>
    <p:extLst>
      <p:ext uri="{BB962C8B-B14F-4D97-AF65-F5344CB8AC3E}">
        <p14:creationId xmlns:p14="http://schemas.microsoft.com/office/powerpoint/2010/main" val="1987091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Answer 1</a:t>
            </a:r>
          </a:p>
          <a:p>
            <a:endParaRPr lang="en-CH" dirty="0"/>
          </a:p>
          <a:p>
            <a:r>
              <a:rPr lang="en-CH" dirty="0"/>
              <a:t>It is possible that with a </a:t>
            </a:r>
            <a:r>
              <a:rPr lang="en-CH"/>
              <a:t>very unfortuntate </a:t>
            </a:r>
            <a:r>
              <a:rPr lang="en-CH" dirty="0"/>
              <a:t>distribution of integers the size of the representation might increase with gap encoding (though it is not straightforward to find such a counter-example).</a:t>
            </a:r>
          </a:p>
          <a:p>
            <a:r>
              <a:rPr lang="en-CH" dirty="0"/>
              <a:t>The encoding using a reference list might naturally increase the size of the representation of the adjacency list, if the reference list is poorly chosen. However, in the practical implementation only reference lists will be chosen that lead to an improvement in storage size.</a:t>
            </a:r>
          </a:p>
          <a:p>
            <a:endParaRPr lang="en-CH" dirty="0"/>
          </a:p>
          <a:p>
            <a:endParaRPr lang="en-CH" dirty="0"/>
          </a:p>
        </p:txBody>
      </p:sp>
      <p:sp>
        <p:nvSpPr>
          <p:cNvPr id="4" name="Slide Number Placeholder 3"/>
          <p:cNvSpPr>
            <a:spLocks noGrp="1"/>
          </p:cNvSpPr>
          <p:nvPr>
            <p:ph type="sldNum" sz="quarter" idx="5"/>
          </p:nvPr>
        </p:nvSpPr>
        <p:spPr/>
        <p:txBody>
          <a:bodyPr/>
          <a:lstStyle/>
          <a:p>
            <a:fld id="{E6C47E0B-2958-48CC-BA4E-C350203CF107}" type="slidenum">
              <a:rPr lang="en-US" smtClean="0"/>
              <a:pPr/>
              <a:t>7</a:t>
            </a:fld>
            <a:endParaRPr lang="en-US"/>
          </a:p>
        </p:txBody>
      </p:sp>
    </p:spTree>
    <p:extLst>
      <p:ext uri="{BB962C8B-B14F-4D97-AF65-F5344CB8AC3E}">
        <p14:creationId xmlns:p14="http://schemas.microsoft.com/office/powerpoint/2010/main" val="1796733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Answer 2</a:t>
            </a:r>
          </a:p>
          <a:p>
            <a:r>
              <a:rPr lang="en-US" dirty="0">
                <a:latin typeface="Calibri" panose="020F0502020204030204" pitchFamily="34" charset="0"/>
                <a:cs typeface="Calibri" panose="020F0502020204030204" pitchFamily="34" charset="0"/>
              </a:rPr>
              <a:t>For answering a query with three terms, the posting lists of the three terms need to be inspected, therefore 3 different lists have to be scanned.</a:t>
            </a:r>
          </a:p>
        </p:txBody>
      </p:sp>
      <p:sp>
        <p:nvSpPr>
          <p:cNvPr id="4" name="Slide Number Placeholder 3"/>
          <p:cNvSpPr>
            <a:spLocks noGrp="1"/>
          </p:cNvSpPr>
          <p:nvPr>
            <p:ph type="sldNum" sz="quarter" idx="10"/>
          </p:nvPr>
        </p:nvSpPr>
        <p:spPr/>
        <p:txBody>
          <a:bodyPr/>
          <a:lstStyle/>
          <a:p>
            <a:fld id="{E6C47E0B-2958-48CC-BA4E-C350203CF107}" type="slidenum">
              <a:rPr lang="en-US" smtClean="0"/>
              <a:pPr/>
              <a:t>8</a:t>
            </a:fld>
            <a:endParaRPr lang="en-US"/>
          </a:p>
        </p:txBody>
      </p:sp>
    </p:spTree>
    <p:extLst>
      <p:ext uri="{BB962C8B-B14F-4D97-AF65-F5344CB8AC3E}">
        <p14:creationId xmlns:p14="http://schemas.microsoft.com/office/powerpoint/2010/main" val="4213441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Answer 2</a:t>
            </a:r>
          </a:p>
          <a:p>
            <a:r>
              <a:rPr lang="en-US" dirty="0">
                <a:latin typeface="Calibri" panose="020F0502020204030204" pitchFamily="34" charset="0"/>
                <a:cs typeface="Calibri" panose="020F0502020204030204" pitchFamily="34" charset="0"/>
              </a:rPr>
              <a:t>In Fagin’s algorithm round-robin traversal of posting lists stops once k documents have been seen in all lists. At this point also other documents may have been seen. The top-k documents are among all the documents that have been seen, but not necessarily those that have been seen in all lists.</a:t>
            </a:r>
          </a:p>
        </p:txBody>
      </p:sp>
      <p:sp>
        <p:nvSpPr>
          <p:cNvPr id="4" name="Slide Number Placeholder 3"/>
          <p:cNvSpPr>
            <a:spLocks noGrp="1"/>
          </p:cNvSpPr>
          <p:nvPr>
            <p:ph type="sldNum" sz="quarter" idx="10"/>
          </p:nvPr>
        </p:nvSpPr>
        <p:spPr/>
        <p:txBody>
          <a:bodyPr/>
          <a:lstStyle/>
          <a:p>
            <a:fld id="{E6C47E0B-2958-48CC-BA4E-C350203CF107}" type="slidenum">
              <a:rPr lang="en-US" smtClean="0"/>
              <a:pPr/>
              <a:t>9</a:t>
            </a:fld>
            <a:endParaRPr lang="en-US"/>
          </a:p>
        </p:txBody>
      </p:sp>
    </p:spTree>
    <p:extLst>
      <p:ext uri="{BB962C8B-B14F-4D97-AF65-F5344CB8AC3E}">
        <p14:creationId xmlns:p14="http://schemas.microsoft.com/office/powerpoint/2010/main" val="4099585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34"/>
            <a:ext cx="8420100" cy="1470025"/>
          </a:xfrm>
        </p:spPr>
        <p:txBody>
          <a:bodyPr/>
          <a:lstStyle/>
          <a:p>
            <a:r>
              <a:rPr lang="en-US"/>
              <a:t>Click to edit Master title style</a:t>
            </a:r>
            <a:endParaRPr lang="fr-CH"/>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©2023, Karl Aberer, EPFL-IC, Laboratoire de systèmes d'informations répartis </a:t>
            </a:r>
            <a:endParaRPr lang="en-GB" dirty="0"/>
          </a:p>
        </p:txBody>
      </p:sp>
    </p:spTree>
    <p:extLst>
      <p:ext uri="{BB962C8B-B14F-4D97-AF65-F5344CB8AC3E}">
        <p14:creationId xmlns:p14="http://schemas.microsoft.com/office/powerpoint/2010/main" val="3139393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©2023, Karl Aberer, EPFL-IC, Laboratoire de systèmes d'informations répartis </a:t>
            </a:r>
            <a:endParaRPr lang="en-GB"/>
          </a:p>
        </p:txBody>
      </p:sp>
    </p:spTree>
    <p:extLst>
      <p:ext uri="{BB962C8B-B14F-4D97-AF65-F5344CB8AC3E}">
        <p14:creationId xmlns:p14="http://schemas.microsoft.com/office/powerpoint/2010/main" val="637291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5920" y="304800"/>
            <a:ext cx="2256367" cy="6065838"/>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65100" y="304800"/>
            <a:ext cx="6605720" cy="6065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©2023, Karl Aberer, EPFL-IC, Laboratoire de systèmes d'informations répartis </a:t>
            </a:r>
            <a:endParaRPr lang="en-GB"/>
          </a:p>
        </p:txBody>
      </p:sp>
    </p:spTree>
    <p:extLst>
      <p:ext uri="{BB962C8B-B14F-4D97-AF65-F5344CB8AC3E}">
        <p14:creationId xmlns:p14="http://schemas.microsoft.com/office/powerpoint/2010/main" val="1547120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65100" y="304800"/>
            <a:ext cx="8997950" cy="914400"/>
          </a:xfrm>
        </p:spPr>
        <p:txBody>
          <a:bodyPr/>
          <a:lstStyle/>
          <a:p>
            <a:r>
              <a:rPr lang="en-US"/>
              <a:t>Click to edit Master title style</a:t>
            </a:r>
            <a:endParaRPr lang="fr-CH"/>
          </a:p>
        </p:txBody>
      </p:sp>
      <p:sp>
        <p:nvSpPr>
          <p:cNvPr id="3" name="Table Placeholder 2"/>
          <p:cNvSpPr>
            <a:spLocks noGrp="1"/>
          </p:cNvSpPr>
          <p:nvPr>
            <p:ph type="tbl" idx="1"/>
          </p:nvPr>
        </p:nvSpPr>
        <p:spPr>
          <a:xfrm>
            <a:off x="194337" y="1341438"/>
            <a:ext cx="8997950" cy="5029200"/>
          </a:xfrm>
        </p:spPr>
        <p:txBody>
          <a:bodyPr/>
          <a:lstStyle/>
          <a:p>
            <a:pPr lvl="0"/>
            <a:endParaRPr lang="fr-CH" noProof="0"/>
          </a:p>
        </p:txBody>
      </p:sp>
      <p:sp>
        <p:nvSpPr>
          <p:cNvPr id="4" name="Rectangle 4"/>
          <p:cNvSpPr>
            <a:spLocks noGrp="1" noChangeArrowheads="1"/>
          </p:cNvSpPr>
          <p:nvPr>
            <p:ph type="ftr" sz="quarter" idx="10"/>
          </p:nvPr>
        </p:nvSpPr>
        <p:spPr>
          <a:ln/>
        </p:spPr>
        <p:txBody>
          <a:bodyPr/>
          <a:lstStyle>
            <a:lvl1pPr>
              <a:defRPr/>
            </a:lvl1pPr>
          </a:lstStyle>
          <a:p>
            <a:pPr>
              <a:defRPr/>
            </a:pPr>
            <a:r>
              <a:rPr lang="fr-CH"/>
              <a:t>©2023, Karl Aberer, EPFL-IC, Laboratoire de systèmes d'informations répartis </a:t>
            </a:r>
            <a:endParaRPr lang="en-GB"/>
          </a:p>
        </p:txBody>
      </p:sp>
    </p:spTree>
    <p:extLst>
      <p:ext uri="{BB962C8B-B14F-4D97-AF65-F5344CB8AC3E}">
        <p14:creationId xmlns:p14="http://schemas.microsoft.com/office/powerpoint/2010/main" val="2549201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65100" y="304800"/>
            <a:ext cx="899795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94337" y="1341438"/>
            <a:ext cx="4416425"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4775862" y="1341438"/>
            <a:ext cx="4416425"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4775862" y="3932238"/>
            <a:ext cx="4416425"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Rectangle 4"/>
          <p:cNvSpPr>
            <a:spLocks noGrp="1" noChangeArrowheads="1"/>
          </p:cNvSpPr>
          <p:nvPr>
            <p:ph type="ftr" sz="quarter" idx="10"/>
          </p:nvPr>
        </p:nvSpPr>
        <p:spPr>
          <a:ln/>
        </p:spPr>
        <p:txBody>
          <a:bodyPr/>
          <a:lstStyle>
            <a:lvl1pPr>
              <a:defRPr/>
            </a:lvl1pPr>
          </a:lstStyle>
          <a:p>
            <a:pPr>
              <a:defRPr/>
            </a:pPr>
            <a:r>
              <a:rPr lang="fr-CH"/>
              <a:t>©2023, Karl Aberer, EPFL-IC, Laboratoire de systèmes d'informations répartis </a:t>
            </a:r>
            <a:endParaRPr lang="en-GB"/>
          </a:p>
        </p:txBody>
      </p:sp>
    </p:spTree>
    <p:extLst>
      <p:ext uri="{BB962C8B-B14F-4D97-AF65-F5344CB8AC3E}">
        <p14:creationId xmlns:p14="http://schemas.microsoft.com/office/powerpoint/2010/main" val="1621849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5100" y="304800"/>
            <a:ext cx="899795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94337" y="1341438"/>
            <a:ext cx="4416425"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775862" y="1341438"/>
            <a:ext cx="4416425"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Rectangle 4"/>
          <p:cNvSpPr>
            <a:spLocks noGrp="1" noChangeArrowheads="1"/>
          </p:cNvSpPr>
          <p:nvPr>
            <p:ph type="ftr" sz="quarter" idx="10"/>
          </p:nvPr>
        </p:nvSpPr>
        <p:spPr>
          <a:ln/>
        </p:spPr>
        <p:txBody>
          <a:bodyPr/>
          <a:lstStyle>
            <a:lvl1pPr>
              <a:defRPr/>
            </a:lvl1pPr>
          </a:lstStyle>
          <a:p>
            <a:pPr>
              <a:defRPr/>
            </a:pPr>
            <a:r>
              <a:rPr lang="fr-CH"/>
              <a:t>©2023, Karl Aberer, EPFL-IC, Laboratoire de systèmes d'informations répartis </a:t>
            </a:r>
            <a:endParaRPr lang="en-GB"/>
          </a:p>
        </p:txBody>
      </p:sp>
    </p:spTree>
    <p:extLst>
      <p:ext uri="{BB962C8B-B14F-4D97-AF65-F5344CB8AC3E}">
        <p14:creationId xmlns:p14="http://schemas.microsoft.com/office/powerpoint/2010/main" val="206635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©2023, Karl Aberer, EPFL-IC, Laboratoire de systèmes d'informations répartis </a:t>
            </a:r>
            <a:endParaRPr lang="en-GB"/>
          </a:p>
        </p:txBody>
      </p:sp>
    </p:spTree>
    <p:extLst>
      <p:ext uri="{BB962C8B-B14F-4D97-AF65-F5344CB8AC3E}">
        <p14:creationId xmlns:p14="http://schemas.microsoft.com/office/powerpoint/2010/main" val="2124446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Rectangle 4"/>
          <p:cNvSpPr>
            <a:spLocks noGrp="1" noChangeArrowheads="1"/>
          </p:cNvSpPr>
          <p:nvPr>
            <p:ph type="ftr" sz="quarter" idx="10"/>
          </p:nvPr>
        </p:nvSpPr>
        <p:spPr>
          <a:ln/>
        </p:spPr>
        <p:txBody>
          <a:bodyPr/>
          <a:lstStyle>
            <a:lvl1pPr>
              <a:defRPr/>
            </a:lvl1pPr>
          </a:lstStyle>
          <a:p>
            <a:pPr>
              <a:defRPr/>
            </a:pPr>
            <a:r>
              <a:rPr lang="fr-CH"/>
              <a:t>©2023, Karl Aberer, EPFL-IC, Laboratoire de systèmes d'informations répartis </a:t>
            </a:r>
            <a:endParaRPr lang="en-GB"/>
          </a:p>
        </p:txBody>
      </p:sp>
    </p:spTree>
    <p:extLst>
      <p:ext uri="{BB962C8B-B14F-4D97-AF65-F5344CB8AC3E}">
        <p14:creationId xmlns:p14="http://schemas.microsoft.com/office/powerpoint/2010/main" val="2326831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9"/>
            <a:ext cx="84201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fr-CH"/>
              <a:t>©2023, Karl Aberer, EPFL-IC, Laboratoire de systèmes d'informations répartis </a:t>
            </a:r>
            <a:endParaRPr lang="en-GB"/>
          </a:p>
        </p:txBody>
      </p:sp>
    </p:spTree>
    <p:extLst>
      <p:ext uri="{BB962C8B-B14F-4D97-AF65-F5344CB8AC3E}">
        <p14:creationId xmlns:p14="http://schemas.microsoft.com/office/powerpoint/2010/main" val="2488618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194337" y="1341438"/>
            <a:ext cx="4416425"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775862" y="1341438"/>
            <a:ext cx="4416425"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Rectangle 4"/>
          <p:cNvSpPr>
            <a:spLocks noGrp="1" noChangeArrowheads="1"/>
          </p:cNvSpPr>
          <p:nvPr>
            <p:ph type="ftr" sz="quarter" idx="10"/>
          </p:nvPr>
        </p:nvSpPr>
        <p:spPr>
          <a:ln/>
        </p:spPr>
        <p:txBody>
          <a:bodyPr/>
          <a:lstStyle>
            <a:lvl1pPr>
              <a:defRPr/>
            </a:lvl1pPr>
          </a:lstStyle>
          <a:p>
            <a:pPr>
              <a:defRPr/>
            </a:pPr>
            <a:r>
              <a:rPr lang="fr-CH"/>
              <a:t>©2023, Karl Aberer, EPFL-IC, Laboratoire de systèmes d'informations répartis </a:t>
            </a:r>
            <a:endParaRPr lang="en-GB"/>
          </a:p>
        </p:txBody>
      </p:sp>
    </p:spTree>
    <p:extLst>
      <p:ext uri="{BB962C8B-B14F-4D97-AF65-F5344CB8AC3E}">
        <p14:creationId xmlns:p14="http://schemas.microsoft.com/office/powerpoint/2010/main" val="2444132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5032115"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Rectangle 4"/>
          <p:cNvSpPr>
            <a:spLocks noGrp="1" noChangeArrowheads="1"/>
          </p:cNvSpPr>
          <p:nvPr>
            <p:ph type="ftr" sz="quarter" idx="10"/>
          </p:nvPr>
        </p:nvSpPr>
        <p:spPr>
          <a:ln/>
        </p:spPr>
        <p:txBody>
          <a:bodyPr/>
          <a:lstStyle>
            <a:lvl1pPr>
              <a:defRPr/>
            </a:lvl1pPr>
          </a:lstStyle>
          <a:p>
            <a:pPr>
              <a:defRPr/>
            </a:pPr>
            <a:r>
              <a:rPr lang="fr-CH"/>
              <a:t>©2023, Karl Aberer, EPFL-IC, Laboratoire de systèmes d'informations répartis </a:t>
            </a:r>
            <a:endParaRPr lang="en-GB"/>
          </a:p>
        </p:txBody>
      </p:sp>
    </p:spTree>
    <p:extLst>
      <p:ext uri="{BB962C8B-B14F-4D97-AF65-F5344CB8AC3E}">
        <p14:creationId xmlns:p14="http://schemas.microsoft.com/office/powerpoint/2010/main" val="902939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Rectangle 4"/>
          <p:cNvSpPr>
            <a:spLocks noGrp="1" noChangeArrowheads="1"/>
          </p:cNvSpPr>
          <p:nvPr>
            <p:ph type="ftr" sz="quarter" idx="10"/>
          </p:nvPr>
        </p:nvSpPr>
        <p:spPr>
          <a:ln/>
        </p:spPr>
        <p:txBody>
          <a:bodyPr/>
          <a:lstStyle>
            <a:lvl1pPr>
              <a:defRPr/>
            </a:lvl1pPr>
          </a:lstStyle>
          <a:p>
            <a:pPr>
              <a:defRPr/>
            </a:pPr>
            <a:r>
              <a:rPr lang="fr-CH"/>
              <a:t>©2023, Karl Aberer, EPFL-IC, Laboratoire de systèmes d'informations répartis </a:t>
            </a:r>
            <a:endParaRPr lang="en-GB"/>
          </a:p>
        </p:txBody>
      </p:sp>
    </p:spTree>
    <p:extLst>
      <p:ext uri="{BB962C8B-B14F-4D97-AF65-F5344CB8AC3E}">
        <p14:creationId xmlns:p14="http://schemas.microsoft.com/office/powerpoint/2010/main" val="1550942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fr-CH"/>
              <a:t>©2023, Karl Aberer, EPFL-IC, Laboratoire de systèmes d'informations répartis </a:t>
            </a:r>
            <a:endParaRPr lang="en-GB"/>
          </a:p>
        </p:txBody>
      </p:sp>
    </p:spTree>
    <p:extLst>
      <p:ext uri="{BB962C8B-B14F-4D97-AF65-F5344CB8AC3E}">
        <p14:creationId xmlns:p14="http://schemas.microsoft.com/office/powerpoint/2010/main" val="1735077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872972" y="273059"/>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fr-CH"/>
              <a:t>©2023, Karl Aberer, EPFL-IC, Laboratoire de systèmes d'informations répartis </a:t>
            </a:r>
            <a:endParaRPr lang="en-GB"/>
          </a:p>
        </p:txBody>
      </p:sp>
    </p:spTree>
    <p:extLst>
      <p:ext uri="{BB962C8B-B14F-4D97-AF65-F5344CB8AC3E}">
        <p14:creationId xmlns:p14="http://schemas.microsoft.com/office/powerpoint/2010/main" val="4164346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H" noProof="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fr-CH"/>
              <a:t>©2023, Karl Aberer, EPFL-IC, Laboratoire de systèmes d'informations répartis </a:t>
            </a:r>
            <a:endParaRPr lang="en-GB"/>
          </a:p>
        </p:txBody>
      </p:sp>
    </p:spTree>
    <p:extLst>
      <p:ext uri="{BB962C8B-B14F-4D97-AF65-F5344CB8AC3E}">
        <p14:creationId xmlns:p14="http://schemas.microsoft.com/office/powerpoint/2010/main" val="1821585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5100" y="304800"/>
            <a:ext cx="8997950" cy="9144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GB"/>
          </a:p>
        </p:txBody>
      </p:sp>
      <p:sp>
        <p:nvSpPr>
          <p:cNvPr id="1027" name="Rectangle 3"/>
          <p:cNvSpPr>
            <a:spLocks noGrp="1" noChangeArrowheads="1"/>
          </p:cNvSpPr>
          <p:nvPr>
            <p:ph type="body" idx="1"/>
          </p:nvPr>
        </p:nvSpPr>
        <p:spPr bwMode="auto">
          <a:xfrm>
            <a:off x="193675" y="1341438"/>
            <a:ext cx="8997950" cy="50292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124" name="Rectangle 4"/>
          <p:cNvSpPr>
            <a:spLocks noGrp="1" noChangeArrowheads="1"/>
          </p:cNvSpPr>
          <p:nvPr>
            <p:ph type="ftr" sz="quarter" idx="3"/>
          </p:nvPr>
        </p:nvSpPr>
        <p:spPr bwMode="auto">
          <a:xfrm>
            <a:off x="165100" y="6477000"/>
            <a:ext cx="63563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smtClean="0">
                <a:latin typeface="Verdana" charset="0"/>
              </a:defRPr>
            </a:lvl1pPr>
          </a:lstStyle>
          <a:p>
            <a:pPr>
              <a:defRPr/>
            </a:pPr>
            <a:r>
              <a:rPr lang="fr-CH"/>
              <a:t>©2023, Karl Aberer, EPFL-IC, Laboratoire de systèmes d'informations répartis </a:t>
            </a:r>
            <a:endParaRPr lang="en-GB" dirty="0"/>
          </a:p>
        </p:txBody>
      </p:sp>
      <p:sp>
        <p:nvSpPr>
          <p:cNvPr id="1029" name="Rectangle 7"/>
          <p:cNvSpPr>
            <a:spLocks noChangeArrowheads="1"/>
          </p:cNvSpPr>
          <p:nvPr userDrawn="1"/>
        </p:nvSpPr>
        <p:spPr bwMode="auto">
          <a:xfrm>
            <a:off x="7100888" y="6453188"/>
            <a:ext cx="206375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algn="r"/>
            <a:r>
              <a:rPr lang="en-US" sz="900" dirty="0">
                <a:latin typeface="Verdana" charset="0"/>
              </a:rPr>
              <a:t>Information Retrieval- </a:t>
            </a:r>
            <a:fld id="{6D0D0FAB-B5FB-2B4F-958D-C8496C781A1A}" type="slidenum">
              <a:rPr lang="en-US" sz="900">
                <a:latin typeface="Verdana" charset="0"/>
              </a:rPr>
              <a:pPr algn="r"/>
              <a:t>‹#›</a:t>
            </a:fld>
            <a:endParaRPr lang="en-US" sz="900" dirty="0">
              <a:latin typeface="Verdana" charset="0"/>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hf sldNum="0" hdr="0" dt="0"/>
  <p:txStyles>
    <p:titleStyle>
      <a:lvl1pPr algn="l" rtl="0" eaLnBrk="0" fontAlgn="base" hangingPunct="0">
        <a:spcBef>
          <a:spcPct val="0"/>
        </a:spcBef>
        <a:spcAft>
          <a:spcPct val="0"/>
        </a:spcAft>
        <a:defRPr sz="3600" b="1">
          <a:solidFill>
            <a:schemeClr val="tx2"/>
          </a:solidFill>
          <a:latin typeface="Calibri"/>
          <a:ea typeface="ＭＳ Ｐゴシック" pitchFamily="34" charset="-128"/>
          <a:cs typeface="Calibri"/>
        </a:defRPr>
      </a:lvl1pPr>
      <a:lvl2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2pPr>
      <a:lvl3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3pPr>
      <a:lvl4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4pPr>
      <a:lvl5pPr algn="l" rtl="0" eaLnBrk="0" fontAlgn="base" hangingPunct="0">
        <a:spcBef>
          <a:spcPct val="0"/>
        </a:spcBef>
        <a:spcAft>
          <a:spcPct val="0"/>
        </a:spcAft>
        <a:defRPr sz="3600" b="1">
          <a:solidFill>
            <a:schemeClr val="tx2"/>
          </a:solidFill>
          <a:latin typeface="Calibri" pitchFamily="34" charset="0"/>
          <a:ea typeface="ＭＳ Ｐゴシック" pitchFamily="34" charset="-128"/>
          <a:cs typeface="Calibri" pitchFamily="34" charset="0"/>
        </a:defRPr>
      </a:lvl5pPr>
      <a:lvl6pPr marL="457200" algn="ctr" rtl="0" fontAlgn="base">
        <a:spcBef>
          <a:spcPct val="0"/>
        </a:spcBef>
        <a:spcAft>
          <a:spcPct val="0"/>
        </a:spcAft>
        <a:defRPr sz="2400">
          <a:solidFill>
            <a:schemeClr val="tx2"/>
          </a:solidFill>
          <a:latin typeface="Comic Sans MS" charset="0"/>
        </a:defRPr>
      </a:lvl6pPr>
      <a:lvl7pPr marL="914400" algn="ctr" rtl="0" fontAlgn="base">
        <a:spcBef>
          <a:spcPct val="0"/>
        </a:spcBef>
        <a:spcAft>
          <a:spcPct val="0"/>
        </a:spcAft>
        <a:defRPr sz="2400">
          <a:solidFill>
            <a:schemeClr val="tx2"/>
          </a:solidFill>
          <a:latin typeface="Comic Sans MS" charset="0"/>
        </a:defRPr>
      </a:lvl7pPr>
      <a:lvl8pPr marL="1371600" algn="ctr" rtl="0" fontAlgn="base">
        <a:spcBef>
          <a:spcPct val="0"/>
        </a:spcBef>
        <a:spcAft>
          <a:spcPct val="0"/>
        </a:spcAft>
        <a:defRPr sz="2400">
          <a:solidFill>
            <a:schemeClr val="tx2"/>
          </a:solidFill>
          <a:latin typeface="Comic Sans MS" charset="0"/>
        </a:defRPr>
      </a:lvl8pPr>
      <a:lvl9pPr marL="1828800" algn="ctr" rtl="0" fontAlgn="base">
        <a:spcBef>
          <a:spcPct val="0"/>
        </a:spcBef>
        <a:spcAft>
          <a:spcPct val="0"/>
        </a:spcAft>
        <a:defRPr sz="2400">
          <a:solidFill>
            <a:schemeClr val="tx2"/>
          </a:solidFill>
          <a:latin typeface="Comic Sans MS" charset="0"/>
        </a:defRPr>
      </a:lvl9pPr>
    </p:titleStyle>
    <p:bodyStyle>
      <a:lvl1pPr marL="342900" indent="-342900" algn="l" rtl="0" eaLnBrk="0" fontAlgn="base" hangingPunct="0">
        <a:spcBef>
          <a:spcPct val="20000"/>
        </a:spcBef>
        <a:spcAft>
          <a:spcPct val="0"/>
        </a:spcAft>
        <a:defRPr sz="3200">
          <a:solidFill>
            <a:schemeClr val="tx1"/>
          </a:solidFill>
          <a:latin typeface="Calibri"/>
          <a:ea typeface="ＭＳ Ｐゴシック" pitchFamily="34" charset="-128"/>
          <a:cs typeface="Calibri"/>
        </a:defRPr>
      </a:lvl1pPr>
      <a:lvl2pPr marL="742950" indent="-285750" algn="l" rtl="0" eaLnBrk="0" fontAlgn="base" hangingPunct="0">
        <a:spcBef>
          <a:spcPct val="20000"/>
        </a:spcBef>
        <a:spcAft>
          <a:spcPct val="0"/>
        </a:spcAft>
        <a:buChar char="–"/>
        <a:defRPr sz="2800">
          <a:solidFill>
            <a:schemeClr val="tx1"/>
          </a:solidFill>
          <a:latin typeface="Calibri"/>
          <a:ea typeface="Calibri" pitchFamily="34" charset="0"/>
          <a:cs typeface="Calibri"/>
        </a:defRPr>
      </a:lvl2pPr>
      <a:lvl3pPr marL="1143000" indent="-228600" algn="l" rtl="0" eaLnBrk="0" fontAlgn="base" hangingPunct="0">
        <a:spcBef>
          <a:spcPct val="20000"/>
        </a:spcBef>
        <a:spcAft>
          <a:spcPct val="0"/>
        </a:spcAft>
        <a:buChar char="•"/>
        <a:defRPr sz="2400">
          <a:solidFill>
            <a:schemeClr val="tx1"/>
          </a:solidFill>
          <a:latin typeface="Calibri"/>
          <a:ea typeface="Calibri" pitchFamily="34" charset="0"/>
          <a:cs typeface="Calibri"/>
        </a:defRPr>
      </a:lvl3pPr>
      <a:lvl4pPr marL="1600200" indent="-228600" algn="l" rtl="0" eaLnBrk="0" fontAlgn="base" hangingPunct="0">
        <a:spcBef>
          <a:spcPct val="20000"/>
        </a:spcBef>
        <a:spcAft>
          <a:spcPct val="0"/>
        </a:spcAft>
        <a:buChar char="–"/>
        <a:defRPr sz="2000">
          <a:solidFill>
            <a:schemeClr val="tx1"/>
          </a:solidFill>
          <a:latin typeface="Calibri"/>
          <a:ea typeface="Calibri" pitchFamily="34" charset="0"/>
          <a:cs typeface="Calibri"/>
        </a:defRPr>
      </a:lvl4pPr>
      <a:lvl5pPr marL="2057400" indent="-228600" algn="l" rtl="0" eaLnBrk="0" fontAlgn="base" hangingPunct="0">
        <a:spcBef>
          <a:spcPct val="20000"/>
        </a:spcBef>
        <a:spcAft>
          <a:spcPct val="0"/>
        </a:spcAft>
        <a:buChar char="»"/>
        <a:defRPr sz="2000">
          <a:solidFill>
            <a:schemeClr val="tx1"/>
          </a:solidFill>
          <a:latin typeface="Calibri"/>
          <a:ea typeface="Calibri" pitchFamily="34" charset="0"/>
          <a:cs typeface="Calibri"/>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png"/><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2.png"/><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3.png"/><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4.png"/><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5.png"/><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6.png"/><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 Indexing for Information Retrieval</a:t>
            </a:r>
          </a:p>
        </p:txBody>
      </p:sp>
      <p:sp>
        <p:nvSpPr>
          <p:cNvPr id="3" name="Text Placeholder 2"/>
          <p:cNvSpPr>
            <a:spLocks noGrp="1"/>
          </p:cNvSpPr>
          <p:nvPr>
            <p:ph type="body" idx="1"/>
          </p:nvPr>
        </p:nvSpPr>
        <p:spPr/>
        <p:txBody>
          <a:bodyPr/>
          <a:lstStyle/>
          <a:p>
            <a:r>
              <a:rPr lang="en-US" dirty="0"/>
              <a:t>Answers to quizzes</a:t>
            </a:r>
          </a:p>
        </p:txBody>
      </p:sp>
      <p:sp>
        <p:nvSpPr>
          <p:cNvPr id="4" name="Footer Placeholder 3"/>
          <p:cNvSpPr>
            <a:spLocks noGrp="1"/>
          </p:cNvSpPr>
          <p:nvPr>
            <p:ph type="ftr" sz="quarter" idx="10"/>
          </p:nvPr>
        </p:nvSpPr>
        <p:spPr/>
        <p:txBody>
          <a:bodyPr/>
          <a:lstStyle/>
          <a:p>
            <a:pPr>
              <a:defRPr/>
            </a:pPr>
            <a:r>
              <a:rPr lang="fr-CH"/>
              <a:t>©2023, Karl Aberer, EPFL-IC, Laboratoire de systèmes d'informations répartis </a:t>
            </a:r>
            <a:endParaRPr lang="en-GB"/>
          </a:p>
        </p:txBody>
      </p:sp>
    </p:spTree>
    <p:extLst>
      <p:ext uri="{BB962C8B-B14F-4D97-AF65-F5344CB8AC3E}">
        <p14:creationId xmlns:p14="http://schemas.microsoft.com/office/powerpoint/2010/main" val="1955347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a:xfrm>
            <a:off x="193675" y="319261"/>
            <a:ext cx="8997950" cy="914400"/>
          </a:xfrm>
        </p:spPr>
        <p:txBody>
          <a:bodyPr/>
          <a:lstStyle/>
          <a:p>
            <a:r>
              <a:rPr lang="en-GB" dirty="0"/>
              <a:t>A posting indicates</a:t>
            </a:r>
            <a:r>
              <a:rPr lang="en-GB" sz="800" dirty="0"/>
              <a:t> </a:t>
            </a:r>
            <a:r>
              <a:rPr lang="en-US" altLang="en-US" dirty="0">
                <a:ea typeface="MS PGothic" charset="-128"/>
              </a:rPr>
              <a:t>...</a:t>
            </a:r>
          </a:p>
        </p:txBody>
      </p:sp>
      <p:sp>
        <p:nvSpPr>
          <p:cNvPr id="13314" name="TPAnswers" title="Answer Text"/>
          <p:cNvSpPr>
            <a:spLocks noGrp="1"/>
          </p:cNvSpPr>
          <p:nvPr>
            <p:ph idx="1"/>
            <p:custDataLst>
              <p:tags r:id="rId2"/>
            </p:custDataLst>
          </p:nvPr>
        </p:nvSpPr>
        <p:spPr/>
        <p:txBody>
          <a:bodyPr>
            <a:normAutofit/>
          </a:bodyPr>
          <a:lstStyle/>
          <a:p>
            <a:pPr marL="914400" lvl="1" indent="-457200">
              <a:buFont typeface="+mj-lt"/>
              <a:buAutoNum type="arabicPeriod"/>
            </a:pPr>
            <a:r>
              <a:rPr lang="en-GB" dirty="0"/>
              <a:t>The frequency of a term in the vocabulary</a:t>
            </a:r>
          </a:p>
          <a:p>
            <a:pPr marL="914400" lvl="1" indent="-457200">
              <a:buFont typeface="+mj-lt"/>
              <a:buAutoNum type="arabicPeriod"/>
            </a:pPr>
            <a:r>
              <a:rPr lang="en-GB" dirty="0"/>
              <a:t>The frequency of a term in a document</a:t>
            </a:r>
          </a:p>
          <a:p>
            <a:pPr marL="914400" lvl="1" indent="-457200">
              <a:buFont typeface="+mj-lt"/>
              <a:buAutoNum type="arabicPeriod"/>
            </a:pPr>
            <a:r>
              <a:rPr lang="en-GB" dirty="0"/>
              <a:t>The occurrence of a term in a document</a:t>
            </a:r>
          </a:p>
          <a:p>
            <a:pPr marL="914400" lvl="1" indent="-457200">
              <a:buFont typeface="+mj-lt"/>
              <a:buAutoNum type="arabicPeriod"/>
            </a:pPr>
            <a:r>
              <a:rPr lang="en-GB" dirty="0"/>
              <a:t>The list of terms occurring in a document</a:t>
            </a:r>
          </a:p>
        </p:txBody>
      </p:sp>
      <p:sp>
        <p:nvSpPr>
          <p:cNvPr id="2" name="Footer Placeholder 1">
            <a:extLst>
              <a:ext uri="{FF2B5EF4-FFF2-40B4-BE49-F238E27FC236}">
                <a16:creationId xmlns:a16="http://schemas.microsoft.com/office/drawing/2014/main" id="{6B3AA654-F38D-C142-A6B2-ECC60A600E0E}"/>
              </a:ext>
            </a:extLst>
          </p:cNvPr>
          <p:cNvSpPr>
            <a:spLocks noGrp="1"/>
          </p:cNvSpPr>
          <p:nvPr>
            <p:ph type="ftr" sz="quarter" idx="10"/>
          </p:nvPr>
        </p:nvSpPr>
        <p:spPr/>
        <p:txBody>
          <a:bodyPr/>
          <a:lstStyle/>
          <a:p>
            <a:pPr>
              <a:defRPr/>
            </a:pPr>
            <a:r>
              <a:rPr lang="fr-CH"/>
              <a:t>©2022, Karl Aberer, EPFL-IC, Laboratoire de systèmes d'informations répartis </a:t>
            </a:r>
            <a:endParaRPr lang="en-GB"/>
          </a:p>
        </p:txBody>
      </p:sp>
      <p:pic>
        <p:nvPicPr>
          <p:cNvPr id="6" name="TPChart" hidden="1" title="Results Chart">
            <a:extLst>
              <a:ext uri="{FF2B5EF4-FFF2-40B4-BE49-F238E27FC236}">
                <a16:creationId xmlns:a16="http://schemas.microsoft.com/office/drawing/2014/main" id="{855EB9D8-442D-A64B-A906-475B68F5DF1C}"/>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889500" y="1600200"/>
            <a:ext cx="4572000" cy="5143500"/>
          </a:xfrm>
          <a:prstGeom prst="rect">
            <a:avLst/>
          </a:prstGeom>
        </p:spPr>
      </p:pic>
    </p:spTree>
    <p:custDataLst>
      <p:tags r:id="rId1"/>
    </p:custDataLst>
    <p:extLst>
      <p:ext uri="{BB962C8B-B14F-4D97-AF65-F5344CB8AC3E}">
        <p14:creationId xmlns:p14="http://schemas.microsoft.com/office/powerpoint/2010/main" val="3414110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GB" sz="2800" dirty="0"/>
              <a:t>When indexing a document collection using an inverted file, the main space requirement is implied by </a:t>
            </a:r>
            <a:r>
              <a:rPr lang="en-US" altLang="en-US" sz="2800" dirty="0">
                <a:ea typeface="MS PGothic" charset="-128"/>
              </a:rPr>
              <a:t>...</a:t>
            </a:r>
          </a:p>
        </p:txBody>
      </p:sp>
      <p:sp>
        <p:nvSpPr>
          <p:cNvPr id="13314" name="TPAnswers" title="Answer Text"/>
          <p:cNvSpPr>
            <a:spLocks noGrp="1"/>
          </p:cNvSpPr>
          <p:nvPr>
            <p:ph idx="1"/>
            <p:custDataLst>
              <p:tags r:id="rId2"/>
            </p:custDataLst>
          </p:nvPr>
        </p:nvSpPr>
        <p:spPr/>
        <p:txBody>
          <a:bodyPr>
            <a:normAutofit/>
          </a:bodyPr>
          <a:lstStyle/>
          <a:p>
            <a:pPr marL="914400" lvl="1" indent="-457200">
              <a:buFont typeface="+mj-lt"/>
              <a:buAutoNum type="arabicPeriod"/>
            </a:pPr>
            <a:r>
              <a:rPr lang="en-GB" dirty="0"/>
              <a:t>The access structure</a:t>
            </a:r>
          </a:p>
          <a:p>
            <a:pPr marL="914400" lvl="1" indent="-457200">
              <a:buFont typeface="+mj-lt"/>
              <a:buAutoNum type="arabicPeriod"/>
            </a:pPr>
            <a:r>
              <a:rPr lang="en-GB" dirty="0"/>
              <a:t>The vocabulary</a:t>
            </a:r>
          </a:p>
          <a:p>
            <a:pPr marL="914400" lvl="1" indent="-457200">
              <a:buFont typeface="+mj-lt"/>
              <a:buAutoNum type="arabicPeriod"/>
            </a:pPr>
            <a:r>
              <a:rPr lang="en-GB" dirty="0"/>
              <a:t>The index file</a:t>
            </a:r>
          </a:p>
          <a:p>
            <a:pPr marL="914400" lvl="1" indent="-457200">
              <a:buFont typeface="+mj-lt"/>
              <a:buAutoNum type="arabicPeriod"/>
            </a:pPr>
            <a:r>
              <a:rPr lang="en-GB" dirty="0"/>
              <a:t>The postings file</a:t>
            </a:r>
            <a:endParaRPr lang="en-US" altLang="en-US" dirty="0">
              <a:ea typeface="MS PGothic" charset="-128"/>
            </a:endParaRPr>
          </a:p>
        </p:txBody>
      </p:sp>
      <p:sp>
        <p:nvSpPr>
          <p:cNvPr id="2" name="Footer Placeholder 1">
            <a:extLst>
              <a:ext uri="{FF2B5EF4-FFF2-40B4-BE49-F238E27FC236}">
                <a16:creationId xmlns:a16="http://schemas.microsoft.com/office/drawing/2014/main" id="{85F4DCDB-A5EA-A24E-89FF-5F74F76483D2}"/>
              </a:ext>
            </a:extLst>
          </p:cNvPr>
          <p:cNvSpPr>
            <a:spLocks noGrp="1"/>
          </p:cNvSpPr>
          <p:nvPr>
            <p:ph type="ftr" sz="quarter" idx="10"/>
          </p:nvPr>
        </p:nvSpPr>
        <p:spPr/>
        <p:txBody>
          <a:bodyPr/>
          <a:lstStyle/>
          <a:p>
            <a:pPr>
              <a:defRPr/>
            </a:pPr>
            <a:r>
              <a:rPr lang="fr-CH"/>
              <a:t>©2022, Karl Aberer, EPFL-IC, Laboratoire de systèmes d'informations répartis </a:t>
            </a:r>
            <a:endParaRPr lang="en-GB"/>
          </a:p>
        </p:txBody>
      </p:sp>
      <p:pic>
        <p:nvPicPr>
          <p:cNvPr id="7" name="TPChart" hidden="1" title="Results Chart">
            <a:extLst>
              <a:ext uri="{FF2B5EF4-FFF2-40B4-BE49-F238E27FC236}">
                <a16:creationId xmlns:a16="http://schemas.microsoft.com/office/drawing/2014/main" id="{628DC226-88ED-084A-BF99-DB22CA6BD364}"/>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889500" y="1600200"/>
            <a:ext cx="4572000" cy="5143500"/>
          </a:xfrm>
          <a:prstGeom prst="rect">
            <a:avLst/>
          </a:prstGeom>
        </p:spPr>
      </p:pic>
    </p:spTree>
    <p:custDataLst>
      <p:tags r:id="rId1"/>
    </p:custDataLst>
    <p:extLst>
      <p:ext uri="{BB962C8B-B14F-4D97-AF65-F5344CB8AC3E}">
        <p14:creationId xmlns:p14="http://schemas.microsoft.com/office/powerpoint/2010/main" val="1102414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GB" dirty="0"/>
              <a:t>Using a </a:t>
            </a:r>
            <a:r>
              <a:rPr lang="en-GB" dirty="0" err="1"/>
              <a:t>trie</a:t>
            </a:r>
            <a:r>
              <a:rPr lang="en-GB" dirty="0"/>
              <a:t> in index construction …</a:t>
            </a:r>
            <a:endParaRPr lang="en-GB" sz="800" dirty="0"/>
          </a:p>
        </p:txBody>
      </p:sp>
      <p:sp>
        <p:nvSpPr>
          <p:cNvPr id="13314" name="TPAnswers" title="Answer Text"/>
          <p:cNvSpPr>
            <a:spLocks noGrp="1"/>
          </p:cNvSpPr>
          <p:nvPr>
            <p:ph idx="1"/>
            <p:custDataLst>
              <p:tags r:id="rId2"/>
            </p:custDataLst>
          </p:nvPr>
        </p:nvSpPr>
        <p:spPr/>
        <p:txBody>
          <a:bodyPr>
            <a:normAutofit/>
          </a:bodyPr>
          <a:lstStyle/>
          <a:p>
            <a:pPr marL="360000" lvl="1" indent="-457200">
              <a:buFont typeface="+mj-lt"/>
              <a:buAutoNum type="arabicPeriod"/>
            </a:pPr>
            <a:r>
              <a:rPr lang="en-GB" dirty="0"/>
              <a:t>Helps to quickly find words that have been seen before</a:t>
            </a:r>
          </a:p>
          <a:p>
            <a:pPr marL="360000" lvl="1" indent="-457200">
              <a:buFont typeface="+mj-lt"/>
              <a:buAutoNum type="arabicPeriod"/>
            </a:pPr>
            <a:r>
              <a:rPr lang="en-GB" dirty="0"/>
              <a:t>Helps to quickly decide whether a word has not seen before</a:t>
            </a:r>
          </a:p>
          <a:p>
            <a:pPr marL="360000" lvl="1" indent="-457200">
              <a:buFont typeface="+mj-lt"/>
              <a:buAutoNum type="arabicPeriod"/>
            </a:pPr>
            <a:r>
              <a:rPr lang="en-GB" dirty="0"/>
              <a:t>Helps to maintain the lexicographic order of words seen in the documents</a:t>
            </a:r>
          </a:p>
          <a:p>
            <a:pPr marL="360000" lvl="1" indent="-457200">
              <a:buFont typeface="+mj-lt"/>
              <a:buAutoNum type="arabicPeriod"/>
            </a:pPr>
            <a:r>
              <a:rPr lang="en-GB" dirty="0"/>
              <a:t>All of the above</a:t>
            </a:r>
          </a:p>
        </p:txBody>
      </p:sp>
      <p:sp>
        <p:nvSpPr>
          <p:cNvPr id="2" name="Footer Placeholder 1">
            <a:extLst>
              <a:ext uri="{FF2B5EF4-FFF2-40B4-BE49-F238E27FC236}">
                <a16:creationId xmlns:a16="http://schemas.microsoft.com/office/drawing/2014/main" id="{CEF4C648-F7AF-1D4C-9946-66BB860DFF1F}"/>
              </a:ext>
            </a:extLst>
          </p:cNvPr>
          <p:cNvSpPr>
            <a:spLocks noGrp="1"/>
          </p:cNvSpPr>
          <p:nvPr>
            <p:ph type="ftr" sz="quarter" idx="10"/>
          </p:nvPr>
        </p:nvSpPr>
        <p:spPr/>
        <p:txBody>
          <a:bodyPr/>
          <a:lstStyle/>
          <a:p>
            <a:pPr>
              <a:defRPr/>
            </a:pPr>
            <a:r>
              <a:rPr lang="fr-CH"/>
              <a:t>©2022, Karl Aberer, EPFL-IC, Laboratoire de systèmes d'informations répartis </a:t>
            </a:r>
            <a:endParaRPr lang="en-GB"/>
          </a:p>
        </p:txBody>
      </p:sp>
      <p:pic>
        <p:nvPicPr>
          <p:cNvPr id="7" name="TPChart" hidden="1" title="Results Chart">
            <a:extLst>
              <a:ext uri="{FF2B5EF4-FFF2-40B4-BE49-F238E27FC236}">
                <a16:creationId xmlns:a16="http://schemas.microsoft.com/office/drawing/2014/main" id="{5BF5D839-0CA8-4744-B985-8E8FC67546F4}"/>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889500" y="1600200"/>
            <a:ext cx="4572000" cy="5143500"/>
          </a:xfrm>
          <a:prstGeom prst="rect">
            <a:avLst/>
          </a:prstGeom>
        </p:spPr>
      </p:pic>
    </p:spTree>
    <p:custDataLst>
      <p:tags r:id="rId1"/>
    </p:custDataLst>
    <p:extLst>
      <p:ext uri="{BB962C8B-B14F-4D97-AF65-F5344CB8AC3E}">
        <p14:creationId xmlns:p14="http://schemas.microsoft.com/office/powerpoint/2010/main" val="3195049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2800" dirty="0"/>
              <a:t>Maintaining the order of document identifiers for vocabulary construction when partitioning the document collection is important </a:t>
            </a:r>
            <a:r>
              <a:rPr lang="en-US" altLang="en-US" sz="2800" dirty="0">
                <a:ea typeface="MS PGothic" charset="-128"/>
              </a:rPr>
              <a:t>...</a:t>
            </a:r>
          </a:p>
        </p:txBody>
      </p:sp>
      <p:sp>
        <p:nvSpPr>
          <p:cNvPr id="13314" name="TPAnswers"/>
          <p:cNvSpPr>
            <a:spLocks noGrp="1"/>
          </p:cNvSpPr>
          <p:nvPr>
            <p:ph idx="1"/>
            <p:custDataLst>
              <p:tags r:id="rId2"/>
            </p:custDataLst>
          </p:nvPr>
        </p:nvSpPr>
        <p:spPr>
          <a:xfrm>
            <a:off x="193675" y="1916832"/>
            <a:ext cx="8997950" cy="4453806"/>
          </a:xfrm>
        </p:spPr>
        <p:txBody>
          <a:bodyPr>
            <a:normAutofit/>
          </a:bodyPr>
          <a:lstStyle/>
          <a:p>
            <a:pPr marL="914400" lvl="1" indent="-457200">
              <a:buFont typeface="+mj-lt"/>
              <a:buAutoNum type="arabicPeriod"/>
            </a:pPr>
            <a:r>
              <a:rPr lang="en-GB" sz="2400" dirty="0"/>
              <a:t>in the index merging approach for single node machines</a:t>
            </a:r>
          </a:p>
          <a:p>
            <a:pPr marL="914400" lvl="1" indent="-457200">
              <a:buFont typeface="+mj-lt"/>
              <a:buAutoNum type="arabicPeriod"/>
            </a:pPr>
            <a:r>
              <a:rPr lang="en-GB" sz="2400" dirty="0"/>
              <a:t>in the map-reduce approach for parallel clusters</a:t>
            </a:r>
          </a:p>
          <a:p>
            <a:pPr marL="914400" lvl="1" indent="-457200">
              <a:buFont typeface="+mj-lt"/>
              <a:buAutoNum type="arabicPeriod"/>
            </a:pPr>
            <a:r>
              <a:rPr lang="en-GB" sz="2400" dirty="0"/>
              <a:t>in both</a:t>
            </a:r>
          </a:p>
          <a:p>
            <a:pPr marL="914400" lvl="1" indent="-457200">
              <a:buFont typeface="+mj-lt"/>
              <a:buAutoNum type="arabicPeriod"/>
            </a:pPr>
            <a:r>
              <a:rPr lang="en-GB" sz="2400" dirty="0"/>
              <a:t>in neither of the two</a:t>
            </a:r>
          </a:p>
        </p:txBody>
      </p:sp>
      <p:sp>
        <p:nvSpPr>
          <p:cNvPr id="2" name="Footer Placeholder 1">
            <a:extLst>
              <a:ext uri="{FF2B5EF4-FFF2-40B4-BE49-F238E27FC236}">
                <a16:creationId xmlns:a16="http://schemas.microsoft.com/office/drawing/2014/main" id="{B7B08DEA-D6C1-CA4C-9C03-6CF37FF7034A}"/>
              </a:ext>
            </a:extLst>
          </p:cNvPr>
          <p:cNvSpPr>
            <a:spLocks noGrp="1"/>
          </p:cNvSpPr>
          <p:nvPr>
            <p:ph type="ftr" sz="quarter" idx="10"/>
          </p:nvPr>
        </p:nvSpPr>
        <p:spPr/>
        <p:txBody>
          <a:bodyPr/>
          <a:lstStyle/>
          <a:p>
            <a:pPr>
              <a:defRPr/>
            </a:pPr>
            <a:r>
              <a:rPr lang="fr-CH"/>
              <a:t>©2022, Karl Aberer, EPFL-IC, Laboratoire de systèmes d'informations répartis </a:t>
            </a:r>
            <a:endParaRPr lang="en-GB"/>
          </a:p>
        </p:txBody>
      </p:sp>
      <p:pic>
        <p:nvPicPr>
          <p:cNvPr id="7" name="TPChart" hidden="1" title="Results Chart">
            <a:extLst>
              <a:ext uri="{FF2B5EF4-FFF2-40B4-BE49-F238E27FC236}">
                <a16:creationId xmlns:a16="http://schemas.microsoft.com/office/drawing/2014/main" id="{DAA773FB-3ADB-5B45-97CB-D745009F53A7}"/>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889500" y="1600200"/>
            <a:ext cx="4572000" cy="5143500"/>
          </a:xfrm>
          <a:prstGeom prst="rect">
            <a:avLst/>
          </a:prstGeom>
        </p:spPr>
      </p:pic>
    </p:spTree>
    <p:custDataLst>
      <p:tags r:id="rId1"/>
    </p:custDataLst>
    <p:extLst>
      <p:ext uri="{BB962C8B-B14F-4D97-AF65-F5344CB8AC3E}">
        <p14:creationId xmlns:p14="http://schemas.microsoft.com/office/powerpoint/2010/main" val="1480233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04A8C-BC5D-B14F-B62D-2E394A869729}"/>
              </a:ext>
            </a:extLst>
          </p:cNvPr>
          <p:cNvSpPr>
            <a:spLocks noGrp="1"/>
          </p:cNvSpPr>
          <p:nvPr>
            <p:ph type="title"/>
          </p:nvPr>
        </p:nvSpPr>
        <p:spPr/>
        <p:txBody>
          <a:bodyPr/>
          <a:lstStyle/>
          <a:p>
            <a:r>
              <a:rPr lang="en-US" dirty="0"/>
              <a:t>When compressing the adjacency list of a given URL, a reference list </a:t>
            </a:r>
          </a:p>
        </p:txBody>
      </p:sp>
      <p:sp>
        <p:nvSpPr>
          <p:cNvPr id="3" name="Content Placeholder 2">
            <a:extLst>
              <a:ext uri="{FF2B5EF4-FFF2-40B4-BE49-F238E27FC236}">
                <a16:creationId xmlns:a16="http://schemas.microsoft.com/office/drawing/2014/main" id="{53E08E19-5D40-1845-9D3E-E98A6413E25C}"/>
              </a:ext>
            </a:extLst>
          </p:cNvPr>
          <p:cNvSpPr>
            <a:spLocks noGrp="1"/>
          </p:cNvSpPr>
          <p:nvPr>
            <p:ph idx="1"/>
          </p:nvPr>
        </p:nvSpPr>
        <p:spPr/>
        <p:txBody>
          <a:bodyPr/>
          <a:lstStyle/>
          <a:p>
            <a:pPr marL="514350" indent="-514350">
              <a:buAutoNum type="arabicPeriod"/>
            </a:pPr>
            <a:r>
              <a:rPr lang="en-US" sz="2800" dirty="0"/>
              <a:t>Is chosen from neighboring URLs that can be reached in a small number of hops</a:t>
            </a:r>
          </a:p>
          <a:p>
            <a:pPr marL="514350" indent="-514350">
              <a:buAutoNum type="arabicPeriod"/>
            </a:pPr>
            <a:r>
              <a:rPr lang="en-US" sz="2800" dirty="0"/>
              <a:t>May contain URLs not occurring in the adjacency list of the given URL</a:t>
            </a:r>
          </a:p>
          <a:p>
            <a:pPr marL="514350" indent="-514350">
              <a:buAutoNum type="arabicPeriod"/>
            </a:pPr>
            <a:r>
              <a:rPr lang="en-US" sz="2800" dirty="0"/>
              <a:t>Lists all URLs not contained in the adjacency list of given URL</a:t>
            </a:r>
          </a:p>
          <a:p>
            <a:pPr marL="514350" indent="-514350">
              <a:buAutoNum type="arabicPeriod"/>
            </a:pPr>
            <a:r>
              <a:rPr lang="en-US" sz="2800" dirty="0"/>
              <a:t>All of the above</a:t>
            </a:r>
          </a:p>
          <a:p>
            <a:pPr marL="514350" indent="-514350">
              <a:buAutoNum type="arabicPeriod"/>
            </a:pPr>
            <a:endParaRPr lang="en-US" sz="2800" dirty="0"/>
          </a:p>
        </p:txBody>
      </p:sp>
      <p:sp>
        <p:nvSpPr>
          <p:cNvPr id="4" name="Footer Placeholder 3">
            <a:extLst>
              <a:ext uri="{FF2B5EF4-FFF2-40B4-BE49-F238E27FC236}">
                <a16:creationId xmlns:a16="http://schemas.microsoft.com/office/drawing/2014/main" id="{EA656073-3369-9F40-A480-C0B8CBA7054C}"/>
              </a:ext>
            </a:extLst>
          </p:cNvPr>
          <p:cNvSpPr>
            <a:spLocks noGrp="1"/>
          </p:cNvSpPr>
          <p:nvPr>
            <p:ph type="ftr" sz="quarter" idx="10"/>
          </p:nvPr>
        </p:nvSpPr>
        <p:spPr/>
        <p:txBody>
          <a:bodyPr/>
          <a:lstStyle/>
          <a:p>
            <a:r>
              <a:rPr lang="fr-CH"/>
              <a:t>©2022, Karl Aberer, EPFL-IC, Laboratoire de systèmes d'informations répartis </a:t>
            </a:r>
            <a:endParaRPr lang="en-GB" dirty="0"/>
          </a:p>
        </p:txBody>
      </p:sp>
    </p:spTree>
    <p:extLst>
      <p:ext uri="{BB962C8B-B14F-4D97-AF65-F5344CB8AC3E}">
        <p14:creationId xmlns:p14="http://schemas.microsoft.com/office/powerpoint/2010/main" val="2232368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US" dirty="0"/>
              <a:t>Which is true?</a:t>
            </a:r>
            <a:endParaRPr lang="en-US" altLang="en-US" dirty="0">
              <a:ea typeface="MS PGothic" charset="-128"/>
            </a:endParaRPr>
          </a:p>
        </p:txBody>
      </p:sp>
      <p:sp>
        <p:nvSpPr>
          <p:cNvPr id="13314" name="TPAnswers" title="Answer Text"/>
          <p:cNvSpPr>
            <a:spLocks noGrp="1"/>
          </p:cNvSpPr>
          <p:nvPr>
            <p:ph idx="1"/>
            <p:custDataLst>
              <p:tags r:id="rId2"/>
            </p:custDataLst>
          </p:nvPr>
        </p:nvSpPr>
        <p:spPr/>
        <p:txBody>
          <a:bodyPr>
            <a:normAutofit/>
          </a:bodyPr>
          <a:lstStyle/>
          <a:p>
            <a:pPr marL="514350" indent="-514350">
              <a:buFont typeface="+mj-lt"/>
              <a:buAutoNum type="arabicPeriod"/>
            </a:pPr>
            <a:r>
              <a:rPr lang="en-US" sz="2800" dirty="0"/>
              <a:t>Exploiting locality with gap encoding may increase the size of (the representation of) an adjacency list</a:t>
            </a:r>
          </a:p>
          <a:p>
            <a:pPr marL="514350" indent="-514350">
              <a:buFont typeface="+mj-lt"/>
              <a:buAutoNum type="arabicPeriod"/>
            </a:pPr>
            <a:r>
              <a:rPr lang="en-US" sz="2800" dirty="0"/>
              <a:t>Exploiting similarity with reference lists may increase the size of (the representation of) an adjacency list</a:t>
            </a:r>
          </a:p>
          <a:p>
            <a:pPr marL="514350" indent="-514350">
              <a:buFont typeface="+mj-lt"/>
              <a:buAutoNum type="arabicPeriod"/>
            </a:pPr>
            <a:r>
              <a:rPr lang="en-US" sz="2800" dirty="0"/>
              <a:t>Both of the above is true</a:t>
            </a:r>
          </a:p>
          <a:p>
            <a:pPr marL="514350" indent="-514350">
              <a:buFont typeface="+mj-lt"/>
              <a:buAutoNum type="arabicPeriod"/>
            </a:pPr>
            <a:r>
              <a:rPr lang="en-US" sz="2800" dirty="0"/>
              <a:t>None of the above is true</a:t>
            </a:r>
            <a:endParaRPr lang="en-US" altLang="en-US" sz="2800" dirty="0">
              <a:ea typeface="MS PGothic" charset="-128"/>
            </a:endParaRPr>
          </a:p>
        </p:txBody>
      </p:sp>
      <p:sp>
        <p:nvSpPr>
          <p:cNvPr id="2" name="Footer Placeholder 1">
            <a:extLst>
              <a:ext uri="{FF2B5EF4-FFF2-40B4-BE49-F238E27FC236}">
                <a16:creationId xmlns:a16="http://schemas.microsoft.com/office/drawing/2014/main" id="{156623E7-8522-5B48-BE1E-4E4D07A11E87}"/>
              </a:ext>
            </a:extLst>
          </p:cNvPr>
          <p:cNvSpPr>
            <a:spLocks noGrp="1"/>
          </p:cNvSpPr>
          <p:nvPr>
            <p:ph type="ftr" sz="quarter" idx="10"/>
          </p:nvPr>
        </p:nvSpPr>
        <p:spPr/>
        <p:txBody>
          <a:bodyPr/>
          <a:lstStyle/>
          <a:p>
            <a:r>
              <a:rPr lang="fr-CH"/>
              <a:t>©2022,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1422935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3200" dirty="0"/>
              <a:t>When applying Fagin’s algorithm for a query with three different terms for finding the k top documents, the algorithm will scan </a:t>
            </a:r>
            <a:r>
              <a:rPr lang="en-US" altLang="en-US" sz="3200" dirty="0">
                <a:ea typeface="MS PGothic" charset="-128"/>
              </a:rPr>
              <a:t>...</a:t>
            </a:r>
          </a:p>
        </p:txBody>
      </p:sp>
      <p:sp>
        <p:nvSpPr>
          <p:cNvPr id="13314" name="TPAnswers"/>
          <p:cNvSpPr>
            <a:spLocks noGrp="1"/>
          </p:cNvSpPr>
          <p:nvPr>
            <p:ph idx="1"/>
            <p:custDataLst>
              <p:tags r:id="rId2"/>
            </p:custDataLst>
          </p:nvPr>
        </p:nvSpPr>
        <p:spPr>
          <a:xfrm>
            <a:off x="488504" y="1988841"/>
            <a:ext cx="4464496" cy="4137323"/>
          </a:xfrm>
        </p:spPr>
        <p:txBody>
          <a:bodyPr>
            <a:normAutofit/>
          </a:bodyPr>
          <a:lstStyle/>
          <a:p>
            <a:pPr marL="914400" lvl="1" indent="-457200">
              <a:buFont typeface="+mj-lt"/>
              <a:buAutoNum type="arabicPeriod"/>
            </a:pPr>
            <a:r>
              <a:rPr lang="en-GB" sz="2400" dirty="0"/>
              <a:t>2 different lists</a:t>
            </a:r>
          </a:p>
          <a:p>
            <a:pPr marL="914400" lvl="1" indent="-457200">
              <a:buFont typeface="+mj-lt"/>
              <a:buAutoNum type="arabicPeriod"/>
            </a:pPr>
            <a:r>
              <a:rPr lang="en-GB" sz="2400" dirty="0"/>
              <a:t>3 different lists</a:t>
            </a:r>
          </a:p>
          <a:p>
            <a:pPr marL="914400" lvl="1" indent="-457200">
              <a:buFont typeface="+mj-lt"/>
              <a:buAutoNum type="arabicPeriod"/>
            </a:pPr>
            <a:r>
              <a:rPr lang="en-GB" sz="2400" dirty="0"/>
              <a:t>k different lists</a:t>
            </a:r>
          </a:p>
          <a:p>
            <a:pPr marL="914400" lvl="1" indent="-457200">
              <a:buFont typeface="+mj-lt"/>
              <a:buAutoNum type="arabicPeriod"/>
            </a:pPr>
            <a:r>
              <a:rPr lang="en-GB" sz="2400" dirty="0"/>
              <a:t>it depends how many rounds are taken</a:t>
            </a:r>
          </a:p>
        </p:txBody>
      </p:sp>
      <p:pic>
        <p:nvPicPr>
          <p:cNvPr id="7" name="TPChart" hidden="1" title="Results Chart">
            <a:extLst>
              <a:ext uri="{FF2B5EF4-FFF2-40B4-BE49-F238E27FC236}">
                <a16:creationId xmlns:a16="http://schemas.microsoft.com/office/drawing/2014/main" id="{2176C2FF-2820-3A49-9F4C-1FF2B172F72E}"/>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5143500" y="1885950"/>
            <a:ext cx="4064000" cy="4572000"/>
          </a:xfrm>
          <a:prstGeom prst="rect">
            <a:avLst/>
          </a:prstGeom>
        </p:spPr>
      </p:pic>
      <p:sp>
        <p:nvSpPr>
          <p:cNvPr id="2" name="Footer Placeholder 1">
            <a:extLst>
              <a:ext uri="{FF2B5EF4-FFF2-40B4-BE49-F238E27FC236}">
                <a16:creationId xmlns:a16="http://schemas.microsoft.com/office/drawing/2014/main" id="{924CD307-1BD8-0344-8403-167F0C8E153E}"/>
              </a:ext>
            </a:extLst>
          </p:cNvPr>
          <p:cNvSpPr>
            <a:spLocks noGrp="1"/>
          </p:cNvSpPr>
          <p:nvPr>
            <p:ph type="ftr" sz="quarter" idx="10"/>
          </p:nvPr>
        </p:nvSpPr>
        <p:spPr/>
        <p:txBody>
          <a:bodyPr/>
          <a:lstStyle/>
          <a:p>
            <a:pPr>
              <a:defRPr/>
            </a:pPr>
            <a:r>
              <a:rPr lang="fr-CH"/>
              <a:t>©2022, Karl Aberer, EPFL-IC, Laboratoire de systèmes d'informations répartis </a:t>
            </a:r>
            <a:endParaRPr lang="en-GB"/>
          </a:p>
        </p:txBody>
      </p:sp>
    </p:spTree>
    <p:custDataLst>
      <p:tags r:id="rId1"/>
    </p:custDataLst>
    <p:extLst>
      <p:ext uri="{BB962C8B-B14F-4D97-AF65-F5344CB8AC3E}">
        <p14:creationId xmlns:p14="http://schemas.microsoft.com/office/powerpoint/2010/main" val="461178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3200" dirty="0"/>
              <a:t>With Fagin’s algorithm, once k documents have been identified that occur in all of the lists </a:t>
            </a:r>
            <a:r>
              <a:rPr lang="en-US" altLang="en-US" sz="3200" dirty="0">
                <a:ea typeface="MS PGothic" charset="-128"/>
              </a:rPr>
              <a:t>...</a:t>
            </a:r>
          </a:p>
        </p:txBody>
      </p:sp>
      <p:sp>
        <p:nvSpPr>
          <p:cNvPr id="13314" name="TPAnswers"/>
          <p:cNvSpPr>
            <a:spLocks noGrp="1"/>
          </p:cNvSpPr>
          <p:nvPr>
            <p:ph idx="1"/>
            <p:custDataLst>
              <p:tags r:id="rId2"/>
            </p:custDataLst>
          </p:nvPr>
        </p:nvSpPr>
        <p:spPr>
          <a:xfrm>
            <a:off x="838200" y="1600201"/>
            <a:ext cx="7499176" cy="4525963"/>
          </a:xfrm>
        </p:spPr>
        <p:txBody>
          <a:bodyPr>
            <a:normAutofit/>
          </a:bodyPr>
          <a:lstStyle/>
          <a:p>
            <a:pPr marL="338400" lvl="1" indent="-457200">
              <a:buFont typeface="+mj-lt"/>
              <a:buAutoNum type="arabicPeriod"/>
            </a:pPr>
            <a:r>
              <a:rPr lang="en-GB" sz="2400" dirty="0"/>
              <a:t>These are the top-k documents</a:t>
            </a:r>
          </a:p>
          <a:p>
            <a:pPr marL="338400" lvl="1" indent="-457200">
              <a:buFont typeface="+mj-lt"/>
              <a:buAutoNum type="arabicPeriod"/>
            </a:pPr>
            <a:r>
              <a:rPr lang="en-GB" sz="2400" dirty="0"/>
              <a:t>The top-k documents are among the documents seen so far</a:t>
            </a:r>
          </a:p>
          <a:p>
            <a:pPr marL="338400" lvl="1" indent="-457200">
              <a:buFont typeface="+mj-lt"/>
              <a:buAutoNum type="arabicPeriod"/>
            </a:pPr>
            <a:r>
              <a:rPr lang="en-GB" sz="2400" dirty="0"/>
              <a:t>The search has to continue in round-robin till the top-k documents are identified</a:t>
            </a:r>
          </a:p>
          <a:p>
            <a:pPr marL="338400" lvl="1" indent="-457200">
              <a:buFont typeface="+mj-lt"/>
              <a:buAutoNum type="arabicPeriod"/>
            </a:pPr>
            <a:r>
              <a:rPr lang="en-GB" sz="2400" dirty="0"/>
              <a:t>Other documents have to be searched to complete the top-k list</a:t>
            </a:r>
          </a:p>
        </p:txBody>
      </p:sp>
      <p:pic>
        <p:nvPicPr>
          <p:cNvPr id="7" name="TPChart" hidden="1" title="Results Chart">
            <a:extLst>
              <a:ext uri="{FF2B5EF4-FFF2-40B4-BE49-F238E27FC236}">
                <a16:creationId xmlns:a16="http://schemas.microsoft.com/office/drawing/2014/main" id="{089F05FE-9A2F-F244-8FB7-499C4F8388C8}"/>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889500" y="1600200"/>
            <a:ext cx="4572000" cy="5143500"/>
          </a:xfrm>
          <a:prstGeom prst="rect">
            <a:avLst/>
          </a:prstGeom>
        </p:spPr>
      </p:pic>
      <p:sp>
        <p:nvSpPr>
          <p:cNvPr id="2" name="Footer Placeholder 1">
            <a:extLst>
              <a:ext uri="{FF2B5EF4-FFF2-40B4-BE49-F238E27FC236}">
                <a16:creationId xmlns:a16="http://schemas.microsoft.com/office/drawing/2014/main" id="{09CBB7A8-3F92-894F-8C16-306E0E313FB7}"/>
              </a:ext>
            </a:extLst>
          </p:cNvPr>
          <p:cNvSpPr>
            <a:spLocks noGrp="1"/>
          </p:cNvSpPr>
          <p:nvPr>
            <p:ph type="ftr" sz="quarter" idx="10"/>
          </p:nvPr>
        </p:nvSpPr>
        <p:spPr/>
        <p:txBody>
          <a:bodyPr/>
          <a:lstStyle/>
          <a:p>
            <a:pPr>
              <a:defRPr/>
            </a:pPr>
            <a:r>
              <a:rPr lang="fr-CH"/>
              <a:t>©2022, Karl Aberer, EPFL-IC, Laboratoire de systèmes d'informations répartis </a:t>
            </a:r>
            <a:endParaRPr lang="en-GB"/>
          </a:p>
        </p:txBody>
      </p:sp>
    </p:spTree>
    <p:custDataLst>
      <p:tags r:id="rId1"/>
    </p:custDataLst>
    <p:extLst>
      <p:ext uri="{BB962C8B-B14F-4D97-AF65-F5344CB8AC3E}">
        <p14:creationId xmlns:p14="http://schemas.microsoft.com/office/powerpoint/2010/main" val="304758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3.0.130"/>
  <p:tag name="PPTVERSION" val="16"/>
  <p:tag name="TPOS" val="6"/>
</p:tagLst>
</file>

<file path=ppt/tags/tag10.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11.xml><?xml version="1.0" encoding="utf-8"?>
<p:tagLst xmlns:a="http://schemas.openxmlformats.org/drawingml/2006/main" xmlns:r="http://schemas.openxmlformats.org/officeDocument/2006/relationships" xmlns:p="http://schemas.openxmlformats.org/presentationml/2006/main">
  <p:tag name="SLIDEGUID" val="984BD85E01AA4E7B99BF5C3C8257802B"/>
  <p:tag name="AUTOOPENPOLL" val="False"/>
  <p:tag name="TYPE" val="MultiChoiceSlide"/>
  <p:tag name="TPSLIDEBULLETSTYLE" val="2"/>
  <p:tag name="HASRESULTS" val="False"/>
  <p:tag name="CHARTTYPE" val="0"/>
  <p:tag name="CHARTDEFINEDCOLORS" val="3,6,10,45,32,50,13,4,9,55,1"/>
  <p:tag name="TPQUESTIONXML" val="&lt;?xml version=&quot;1.0&quot; encoding=&quot;UTF-8&quot; standalone=&quot;yes&quot;?&gt;&lt;questionlist&gt;&lt;properties&gt;&lt;guid&gt;10A78C455B824A37B30A5F312EAA3A1B&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984BD85E01AA4E7B99BF5C3C8257802B&lt;/guid&gt;&lt;repollguid&gt;F845089B3E814E6C9CCEC77D35834C08&lt;/repollguid&gt;&lt;sourceid&gt;9CC5E7208D684E8BA39C74334AE3B30C&lt;/sourceid&gt;&lt;questiontext&gt;Maintaining the order of document identifiers for vocabulary construction when partitioning the document collection is important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8D08740DDD0A47A880061454941D2D34&lt;/guid&gt;&lt;answertext&gt;in the index merging approach for single node machines&lt;/answertext&gt;&lt;valuetype&gt;0&lt;/valuetype&gt;&lt;/answer&gt;&lt;answer&gt;&lt;guid&gt;797BCAD7614F4430967E8C1A979EF692&lt;/guid&gt;&lt;answertext&gt;in the map-reduce approach for parallel clusters&lt;/answertext&gt;&lt;valuetype&gt;0&lt;/valuetype&gt;&lt;/answer&gt;&lt;answer&gt;&lt;guid&gt;CCD91CD641B3468788BFA9857CFDB5AB&lt;/guid&gt;&lt;answertext&gt;in both&lt;/answertext&gt;&lt;valuetype&gt;0&lt;/valuetype&gt;&lt;/answer&gt;&lt;answer&gt;&lt;guid&gt;E70646AA6AB54135A524CE1D53B66B2C&lt;/guid&gt;&lt;answertext&gt;in neither of the two&lt;/answertext&gt;&lt;valuetype&gt;0&lt;/valuetype&gt;&lt;/answer&gt;&lt;/answers&gt;&lt;/multichoice&gt;&lt;/questions&gt;&lt;/questionlist&gt;"/>
  <p:tag name="LIVECHARTING" val="False"/>
</p:tagLst>
</file>

<file path=ppt/tags/tag12.xml><?xml version="1.0" encoding="utf-8"?>
<p:tagLst xmlns:a="http://schemas.openxmlformats.org/drawingml/2006/main" xmlns:r="http://schemas.openxmlformats.org/officeDocument/2006/relationships" xmlns:p="http://schemas.openxmlformats.org/presentationml/2006/main">
  <p:tag name="ZEROBASED" val="False"/>
</p:tagLst>
</file>

<file path=ppt/tags/tag13.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14.xml><?xml version="1.0" encoding="utf-8"?>
<p:tagLst xmlns:a="http://schemas.openxmlformats.org/drawingml/2006/main" xmlns:r="http://schemas.openxmlformats.org/officeDocument/2006/relationships" xmlns:p="http://schemas.openxmlformats.org/presentationml/2006/main">
  <p:tag name="SLIDEGUID" val="BB9489C4C46E45F99E57750C4F45563B"/>
  <p:tag name="AUTOOPENPOLL" val="False"/>
  <p:tag name="TYPE" val="MultiChoiceSlide"/>
  <p:tag name="LIVECHARTING" val="False"/>
  <p:tag name="TPQUESTIONXML" val="&lt;?xml version=&quot;1.0&quot; encoding=&quot;UTF-8&quot; standalone=&quot;yes&quot;?&gt;&lt;questionlist&gt;&lt;properties&gt;&lt;guid&gt;6DC0A6A1867E4D58B429B78B557DF631&lt;/guid&gt;&lt;date&gt;3/13/2020 10:58:02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BB9489C4C46E45F99E57750C4F45563B&lt;/guid&gt;&lt;repollguid&gt;F75763C128854975AF84254F83F3E359&lt;/repollguid&gt;&lt;sourceid&gt;76CF8BBDEF2B469C8F11BC33E3BAC407&lt;/sourceid&gt;&lt;questiontext&gt;Enter question text...&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B2C02F99CB1B4FBABD7A5CEED36A40EB&lt;/guid&gt;&lt;answertext&gt;Enter answer text...&lt;/answertext&gt;&lt;valuetype&gt;0&lt;/valuetype&gt;&lt;/answer&gt;&lt;answer&gt;&lt;guid&gt;5B6D85BCBE034994BFA5AADC212EC0BB&lt;/guid&gt;&lt;answertext&gt;Enter answer text...&lt;/answertext&gt;&lt;valuetype&gt;0&lt;/valuetype&gt;&lt;/answer&gt;&lt;answer&gt;&lt;guid&gt;700AF3CCFE434CDD832E0E7378A6C59E&lt;/guid&gt;&lt;answertext&gt;Enter answer text...&lt;/answertext&gt;&lt;valuetype&gt;0&lt;/valuetype&gt;&lt;/answer&gt;&lt;answer&gt;&lt;guid&gt;033F056309DD4EFCAA094A4B08C651DA&lt;/guid&gt;&lt;answertext&gt;Enter answer text...&lt;/answertext&gt;&lt;valuetype&gt;0&lt;/valuetype&gt;&lt;/answer&gt;&lt;/answers&gt;&lt;/multichoice&gt;&lt;/questions&gt;&lt;/questionlist&gt;"/>
  <p:tag name="TPSLIDEBULLETSTYLE" val="2"/>
  <p:tag name="HASRESULTS" val="False"/>
  <p:tag name="CHARTTYPE" val="0"/>
  <p:tag name="CHARTDEFINEDCOLORS" val="3,6,10,45,32,50,13,4,9,55,1"/>
</p:tagLst>
</file>

<file path=ppt/tags/tag15.xml><?xml version="1.0" encoding="utf-8"?>
<p:tagLst xmlns:a="http://schemas.openxmlformats.org/drawingml/2006/main" xmlns:r="http://schemas.openxmlformats.org/officeDocument/2006/relationships" xmlns:p="http://schemas.openxmlformats.org/presentationml/2006/main">
  <p:tag name="ZEROBASED" val="False"/>
</p:tagLst>
</file>

<file path=ppt/tags/tag16.xml><?xml version="1.0" encoding="utf-8"?>
<p:tagLst xmlns:a="http://schemas.openxmlformats.org/drawingml/2006/main" xmlns:r="http://schemas.openxmlformats.org/officeDocument/2006/relationships" xmlns:p="http://schemas.openxmlformats.org/presentationml/2006/main">
  <p:tag name="SLIDEGUID" val="7207E555EED44997ABA800CC6ACF898C"/>
  <p:tag name="AUTOOPENPOLL" val="False"/>
  <p:tag name="TYPE" val="MultiChoiceSlide"/>
  <p:tag name="TPSLIDEBULLETSTYLE" val="2"/>
  <p:tag name="HASRESULTS" val="False"/>
  <p:tag name="CHARTTYPE" val="0"/>
  <p:tag name="CHARTDEFINEDCOLORS" val="3,6,10,45,32,50,13,4,9,55,1"/>
  <p:tag name="TPQUESTIONXML" val="&lt;?xml version=&quot;1.0&quot; encoding=&quot;UTF-8&quot; standalone=&quot;yes&quot;?&gt;&lt;questionlist&gt;&lt;properties&gt;&lt;guid&gt;ED6E5E34707841F88D2F0003F285C91B&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7207E555EED44997ABA800CC6ACF898C&lt;/guid&gt;&lt;repollguid&gt;DD400666F7CF4C0AABDA313E91D6D553&lt;/repollguid&gt;&lt;sourceid&gt;E1EDBBFCA44D47BBA99BC4753F07E477&lt;/sourceid&gt;&lt;questiontext&gt;When applying Fagin’s algorithm for a query with three different terms for finding the k top documents, the algorithm will scan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37EFF1F025E14679904C9BD39811314C&lt;/guid&gt;&lt;answertext&gt;2 different lists&lt;/answertext&gt;&lt;valuetype&gt;0&lt;/valuetype&gt;&lt;/answer&gt;&lt;answer&gt;&lt;guid&gt;4AB24550120347F5B7763A1211CA70CB&lt;/guid&gt;&lt;answertext&gt;3 different lists&lt;/answertext&gt;&lt;valuetype&gt;0&lt;/valuetype&gt;&lt;/answer&gt;&lt;answer&gt;&lt;guid&gt;5DE751B17C804F1CBFD1A764248A171E&lt;/guid&gt;&lt;answertext&gt;k different lists&lt;/answertext&gt;&lt;valuetype&gt;0&lt;/valuetype&gt;&lt;/answer&gt;&lt;answer&gt;&lt;guid&gt;1FF584EBD63D4D3B94ACB30F8B4A736F&lt;/guid&gt;&lt;answertext&gt;it depends how many rounds are taken&lt;/answertext&gt;&lt;valuetype&gt;0&lt;/valuetype&gt;&lt;/answer&gt;&lt;/answers&gt;&lt;/multichoice&gt;&lt;/questions&gt;&lt;/questionlist&gt;"/>
  <p:tag name="LIVECHARTING" val="False"/>
</p:tagLst>
</file>

<file path=ppt/tags/tag17.xml><?xml version="1.0" encoding="utf-8"?>
<p:tagLst xmlns:a="http://schemas.openxmlformats.org/drawingml/2006/main" xmlns:r="http://schemas.openxmlformats.org/officeDocument/2006/relationships" xmlns:p="http://schemas.openxmlformats.org/presentationml/2006/main">
  <p:tag name="ZEROBASED" val="False"/>
</p:tagLst>
</file>

<file path=ppt/tags/tag18.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19.xml><?xml version="1.0" encoding="utf-8"?>
<p:tagLst xmlns:a="http://schemas.openxmlformats.org/drawingml/2006/main" xmlns:r="http://schemas.openxmlformats.org/officeDocument/2006/relationships" xmlns:p="http://schemas.openxmlformats.org/presentationml/2006/main">
  <p:tag name="SLIDEGUID" val="B40114D8516841AB84D49C9D787B0D2D"/>
  <p:tag name="AUTOOPENPOLL" val="False"/>
  <p:tag name="TYPE" val="MultiChoiceSlide"/>
  <p:tag name="TPSLIDEBULLETSTYLE" val="2"/>
  <p:tag name="HASRESULTS" val="False"/>
  <p:tag name="CHARTTYPE" val="0"/>
  <p:tag name="CHARTDEFINEDCOLORS" val="3,6,10,45,32,50,13,4,9,55,1"/>
  <p:tag name="TPQUESTIONXML" val="&lt;?xml version=&quot;1.0&quot; encoding=&quot;UTF-8&quot; standalone=&quot;yes&quot;?&gt;&lt;questionlist&gt;&lt;properties&gt;&lt;guid&gt;52FD51333DD34AB4AB1A6349B086E2E2&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B40114D8516841AB84D49C9D787B0D2D&lt;/guid&gt;&lt;repollguid&gt;7472EE54EBD24883950363EB854FD37A&lt;/repollguid&gt;&lt;sourceid&gt;5185780277ED4815826F5E842D233D28&lt;/sourceid&gt;&lt;questiontext&gt;Once k documents have been identified that occur in all of the lists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D8C85D6E827642A69E1D6BD3F7048472&lt;/guid&gt;&lt;answertext&gt;These are the top-k documents&lt;/answertext&gt;&lt;valuetype&gt;0&lt;/valuetype&gt;&lt;/answer&gt;&lt;answer&gt;&lt;guid&gt;D8A63FA8B5CC47168190DACF510E6DB4&lt;/guid&gt;&lt;answertext&gt;The top-k documents are among the documents seen so far&lt;/answertext&gt;&lt;valuetype&gt;0&lt;/valuetype&gt;&lt;/answer&gt;&lt;answer&gt;&lt;guid&gt;114AF9E4E24F45B9A415001AE4DD2F80&lt;/guid&gt;&lt;answertext&gt;The search has to continue in round-robin till the top-k documents are identified&lt;/answertext&gt;&lt;valuetype&gt;0&lt;/valuetype&gt;&lt;/answer&gt;&lt;answer&gt;&lt;guid&gt;5F88F81D3DCA417AA2F2047178BA7AE9&lt;/guid&gt;&lt;answertext&gt;Other documents have to be searched to complete the top-k list&lt;/answertext&gt;&lt;valuetype&gt;0&lt;/valuetype&gt;&lt;/answer&gt;&lt;/answers&gt;&lt;/multichoice&gt;&lt;/questions&gt;&lt;/questionlist&gt;"/>
  <p:tag name="LIVECHARTING" val="False"/>
</p:tagLst>
</file>

<file path=ppt/tags/tag2.xml><?xml version="1.0" encoding="utf-8"?>
<p:tagLst xmlns:a="http://schemas.openxmlformats.org/drawingml/2006/main" xmlns:r="http://schemas.openxmlformats.org/officeDocument/2006/relationships" xmlns:p="http://schemas.openxmlformats.org/presentationml/2006/main">
  <p:tag name="SLIDEGUID" val="CAD7E1926FF146659B7DDCE1E891460E"/>
  <p:tag name="AUTOOPENPOLL" val="False"/>
  <p:tag name="TYPE" val="MultiChoiceSlide"/>
  <p:tag name="TPSLIDEBULLETSTYLE" val="2"/>
  <p:tag name="HASRESULTS" val="False"/>
  <p:tag name="CHARTTYPE" val="0"/>
  <p:tag name="CHARTDEFINEDCOLORS" val="3,6,10,45,32,50,13,4,9,55,1"/>
  <p:tag name="TPQUESTIONXML" val="&lt;?xml version=&quot;1.0&quot; encoding=&quot;UTF-8&quot; standalone=&quot;yes&quot;?&gt;&lt;questionlist&gt;&lt;properties&gt;&lt;guid&gt;918672A4D708413589C61AAB109117B0&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CAD7E1926FF146659B7DDCE1E891460E&lt;/guid&gt;&lt;repollguid&gt;C01C97B7DD4B4CB38EA8382259BC3EA4&lt;/repollguid&gt;&lt;sourceid&gt;577500516B90429CB7938EF683F67D12&lt;/sourceid&gt;&lt;questiontext&gt;A posting indicates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EAA19EC4253244B9B45B2DDB4D60322F&lt;/guid&gt;&lt;answertext&gt;The frequency of a term in the vocabulary&lt;/answertext&gt;&lt;valuetype&gt;0&lt;/valuetype&gt;&lt;/answer&gt;&lt;answer&gt;&lt;guid&gt;9EF30EC665334267A4D99053C1CAEF62&lt;/guid&gt;&lt;answertext&gt;The frequency of a term in a document&lt;/answertext&gt;&lt;valuetype&gt;0&lt;/valuetype&gt;&lt;/answer&gt;&lt;answer&gt;&lt;guid&gt;1E0770A923114F378E2AF97FAE646775&lt;/guid&gt;&lt;answertext&gt;The occurrence of a term in a document&lt;/answertext&gt;&lt;valuetype&gt;0&lt;/valuetype&gt;&lt;/answer&gt;&lt;answer&gt;&lt;guid&gt;A2B6F1CC95794C879543B1655F120C77&lt;/guid&gt;&lt;answertext&gt;The list of terms occurring in a document&lt;/answertext&gt;&lt;valuetype&gt;0&lt;/valuetype&gt;&lt;/answer&gt;&lt;/answers&gt;&lt;/multichoice&gt;&lt;/questions&gt;&lt;/questionlist&gt;"/>
  <p:tag name="LIVECHARTING" val="False"/>
</p:tagLst>
</file>

<file path=ppt/tags/tag20.xml><?xml version="1.0" encoding="utf-8"?>
<p:tagLst xmlns:a="http://schemas.openxmlformats.org/drawingml/2006/main" xmlns:r="http://schemas.openxmlformats.org/officeDocument/2006/relationships" xmlns:p="http://schemas.openxmlformats.org/presentationml/2006/main">
  <p:tag name="ZEROBASED" val="False"/>
</p:tagLst>
</file>

<file path=ppt/tags/tag21.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5.xml><?xml version="1.0" encoding="utf-8"?>
<p:tagLst xmlns:a="http://schemas.openxmlformats.org/drawingml/2006/main" xmlns:r="http://schemas.openxmlformats.org/officeDocument/2006/relationships" xmlns:p="http://schemas.openxmlformats.org/presentationml/2006/main">
  <p:tag name="SLIDEGUID" val="1775981FE08648439EE06D4649FEA073"/>
  <p:tag name="AUTOOPENPOLL" val="False"/>
  <p:tag name="TYPE" val="MultiChoiceSlide"/>
  <p:tag name="TPSLIDEBULLETSTYLE" val="2"/>
  <p:tag name="HASRESULTS" val="False"/>
  <p:tag name="CHARTTYPE" val="0"/>
  <p:tag name="CHARTDEFINEDCOLORS" val="3,6,10,45,32,50,13,4,9,55,1"/>
  <p:tag name="TPQUESTIONXML" val="&lt;?xml version=&quot;1.0&quot; encoding=&quot;UTF-8&quot; standalone=&quot;yes&quot;?&gt;&lt;questionlist&gt;&lt;properties&gt;&lt;guid&gt;3EC7E712E3E04BD6A9F3716ED6F2DBA1&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775981FE08648439EE06D4649FEA073&lt;/guid&gt;&lt;repollguid&gt;74A6AB36404A4405B14B1A1F13B42E81&lt;/repollguid&gt;&lt;sourceid&gt;1F9DA3BEDE7640FCBB6DC23EC76BADD1&lt;/sourceid&gt;&lt;questiontext&gt;When indexing a document collection using an inverted file, the main space requirement is implied by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8180100BE25242D8AC67540D6DBF708C&lt;/guid&gt;&lt;answertext&gt;The access structure&lt;/answertext&gt;&lt;valuetype&gt;0&lt;/valuetype&gt;&lt;/answer&gt;&lt;answer&gt;&lt;guid&gt;7E1569B567734315A85D981A2FB1B6EB&lt;/guid&gt;&lt;answertext&gt;The vocabulary&lt;/answertext&gt;&lt;valuetype&gt;0&lt;/valuetype&gt;&lt;/answer&gt;&lt;answer&gt;&lt;guid&gt;B91EBE919D4641D284E62F8EBF9E84BA&lt;/guid&gt;&lt;answertext&gt;The index file&lt;/answertext&gt;&lt;valuetype&gt;0&lt;/valuetype&gt;&lt;/answer&gt;&lt;answer&gt;&lt;guid&gt;540AA49F63C14AEE9CB50F5F7B2D9F8D&lt;/guid&gt;&lt;answertext&gt;The postings file&lt;/answertext&gt;&lt;valuetype&gt;0&lt;/valuetype&gt;&lt;/answer&gt;&lt;/answers&gt;&lt;/multichoice&gt;&lt;/questions&gt;&lt;/questionlist&gt;"/>
  <p:tag name="LIVECHARTING" val="False"/>
</p:tagLst>
</file>

<file path=ppt/tags/tag6.xml><?xml version="1.0" encoding="utf-8"?>
<p:tagLst xmlns:a="http://schemas.openxmlformats.org/drawingml/2006/main" xmlns:r="http://schemas.openxmlformats.org/officeDocument/2006/relationships" xmlns:p="http://schemas.openxmlformats.org/presentationml/2006/main">
  <p:tag name="ZEROBASED" val="False"/>
</p:tagLst>
</file>

<file path=ppt/tags/tag7.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8.xml><?xml version="1.0" encoding="utf-8"?>
<p:tagLst xmlns:a="http://schemas.openxmlformats.org/drawingml/2006/main" xmlns:r="http://schemas.openxmlformats.org/officeDocument/2006/relationships" xmlns:p="http://schemas.openxmlformats.org/presentationml/2006/main">
  <p:tag name="SLIDEGUID" val="1D7185C3C127470CAF9EFA2D66CBEB1C"/>
  <p:tag name="AUTOOPENPOLL" val="False"/>
  <p:tag name="TYPE" val="MultiChoiceSlide"/>
  <p:tag name="TPSLIDEBULLETSTYLE" val="2"/>
  <p:tag name="HASRESULTS" val="False"/>
  <p:tag name="CHARTTYPE" val="0"/>
  <p:tag name="CHARTDEFINEDCOLORS" val="3,6,10,45,32,50,13,4,9,55,1"/>
  <p:tag name="TPQUESTIONXML" val="&lt;?xml version=&quot;1.0&quot; encoding=&quot;UTF-8&quot; standalone=&quot;yes&quot;?&gt;&lt;questionlist&gt;&lt;properties&gt;&lt;guid&gt;7C8417ECCB3D47C580491DF742AAA6CA&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D7185C3C127470CAF9EFA2D66CBEB1C&lt;/guid&gt;&lt;repollguid&gt;76618B04BBA24A77B5C68A515B36ADC3&lt;/repollguid&gt;&lt;sourceid&gt;C9BE5C02A7124F79884912DE60EBD16F&lt;/sourceid&gt;&lt;questiontext&gt;Using a trie in index construction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4722CCC7791740E3BE4F7A2C08AE37D8&lt;/guid&gt;&lt;answertext&gt;Helps to quickly find words that have been seen before&lt;/answertext&gt;&lt;valuetype&gt;0&lt;/valuetype&gt;&lt;/answer&gt;&lt;answer&gt;&lt;guid&gt;AE50C85501504CDE94CE6DB442734FCF&lt;/guid&gt;&lt;answertext&gt;Helps to quickly decide whether a word has not seen before&lt;/answertext&gt;&lt;valuetype&gt;0&lt;/valuetype&gt;&lt;/answer&gt;&lt;answer&gt;&lt;guid&gt;372A672548EA4792A6E59905E2079A44&lt;/guid&gt;&lt;answertext&gt;Helps to maintain the lexicographic order of words seen in the documents&lt;/answertext&gt;&lt;valuetype&gt;0&lt;/valuetype&gt;&lt;/answer&gt;&lt;answer&gt;&lt;guid&gt;9B4A79F6368C490BA272CB8466A3AE45&lt;/guid&gt;&lt;answertext&gt;All of the above&lt;/answertext&gt;&lt;valuetype&gt;0&lt;/valuetype&gt;&lt;/answer&gt;&lt;/answers&gt;&lt;/multichoice&gt;&lt;/questions&gt;&lt;/questionlist&gt;"/>
  <p:tag name="LIVECHARTING" val="False"/>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1_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21712</TotalTime>
  <Words>993</Words>
  <Application>Microsoft Macintosh PowerPoint</Application>
  <PresentationFormat>A4 Paper (210x297 mm)</PresentationFormat>
  <Paragraphs>79</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Comic Sans MS</vt:lpstr>
      <vt:lpstr>Tempus Sans ITC</vt:lpstr>
      <vt:lpstr>Verdana</vt:lpstr>
      <vt:lpstr>1_part1 XML</vt:lpstr>
      <vt:lpstr>5.1 Indexing for Information Retrieval</vt:lpstr>
      <vt:lpstr>A posting indicates ...</vt:lpstr>
      <vt:lpstr>When indexing a document collection using an inverted file, the main space requirement is implied by ...</vt:lpstr>
      <vt:lpstr>Using a trie in index construction …</vt:lpstr>
      <vt:lpstr>Maintaining the order of document identifiers for vocabulary construction when partitioning the document collection is important ...</vt:lpstr>
      <vt:lpstr>When compressing the adjacency list of a given URL, a reference list </vt:lpstr>
      <vt:lpstr>Which is true?</vt:lpstr>
      <vt:lpstr>When applying Fagin’s algorithm for a query with three different terms for finding the k top documents, the algorithm will scan ...</vt:lpstr>
      <vt:lpstr>With Fagin’s algorithm, once k documents have been identified that occur in all of the lists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Aberer Karl</dc:creator>
  <cp:lastModifiedBy>Aberer Karl</cp:lastModifiedBy>
  <cp:revision>632</cp:revision>
  <cp:lastPrinted>2023-09-28T07:43:04Z</cp:lastPrinted>
  <dcterms:created xsi:type="dcterms:W3CDTF">1601-01-01T00:00:00Z</dcterms:created>
  <dcterms:modified xsi:type="dcterms:W3CDTF">2023-12-14T08:42:28Z</dcterms:modified>
</cp:coreProperties>
</file>