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398" r:id="rId2"/>
    <p:sldId id="381" r:id="rId3"/>
    <p:sldId id="399" r:id="rId4"/>
    <p:sldId id="382" r:id="rId5"/>
  </p:sldIdLst>
  <p:sldSz cx="9144000" cy="6858000" type="screen4x3"/>
  <p:notesSz cx="7099300" cy="10234613"/>
  <p:custDataLst>
    <p:tags r:id="rId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69388" autoAdjust="0"/>
  </p:normalViewPr>
  <p:slideViewPr>
    <p:cSldViewPr>
      <p:cViewPr varScale="1">
        <p:scale>
          <a:sx n="87" d="100"/>
          <a:sy n="87" d="100"/>
        </p:scale>
        <p:origin x="3560" y="18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2422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2D8CA0BC-0227-4EC0-BFD0-03DE60C18A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4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9687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8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576" y="4862142"/>
            <a:ext cx="5676153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E6C47E0B-2958-48CC-BA4E-C350203CF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76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Answer 2</a:t>
            </a:r>
          </a:p>
          <a:p>
            <a:endParaRPr lang="en-US" baseline="0" dirty="0"/>
          </a:p>
          <a:p>
            <a:r>
              <a:rPr lang="en-US" baseline="0" dirty="0"/>
              <a:t>The relevance measure derived from the random walker model corresponds to the stationary (long-term) probability of the random walker to visit a page. The number of incoming links does have an influence on this probability but is not determining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87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Answer 1</a:t>
            </a:r>
          </a:p>
          <a:p>
            <a:endParaRPr lang="en-US" baseline="0" dirty="0"/>
          </a:p>
          <a:p>
            <a:r>
              <a:rPr lang="en-US" baseline="0" dirty="0"/>
              <a:t>The first column of the matrix corresponds to the probabilities to jump to from node 1 to every other node. Therefore, the random walker when arriving at node 1 can always leave that node by making random jump. On the other hand, node 1 can only be reached when an incoming edge exists. If node 2 has no outgoing edge, the random walker cannot leave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45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H" dirty="0"/>
                  <a:t>Answer 3</a:t>
                </a:r>
              </a:p>
              <a:p>
                <a:endParaRPr lang="en-CH" dirty="0"/>
              </a:p>
              <a:p>
                <a:r>
                  <a:rPr lang="en-CH" dirty="0"/>
                  <a:t>In the standard formulation of the algorithm the normalization factor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CH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CH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CH" dirty="0"/>
                  <a:t> so</a:t>
                </a:r>
                <a:r>
                  <a:rPr lang="en-CH" baseline="0" dirty="0"/>
                  <a:t> that the L2 norm of the vector equals 1.</a:t>
                </a:r>
                <a:endParaRPr lang="en-C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H" dirty="0"/>
                  <a:t>Answer 3</a:t>
                </a:r>
              </a:p>
              <a:p>
                <a:endParaRPr lang="en-CH" dirty="0"/>
              </a:p>
              <a:p>
                <a:r>
                  <a:rPr lang="en-CH" dirty="0"/>
                  <a:t>In the standard formulation of the algorithm the normalization factor is </a:t>
                </a:r>
                <a:r>
                  <a:rPr lang="fr-CH" b="0" i="0" dirty="0">
                    <a:latin typeface="Cambria Math" panose="02040503050406030204" pitchFamily="18" charset="0"/>
                  </a:rPr>
                  <a:t>1</a:t>
                </a:r>
                <a:r>
                  <a:rPr lang="en-US" b="0" i="0" dirty="0">
                    <a:latin typeface="Cambria Math" panose="02040503050406030204" pitchFamily="18" charset="0"/>
                  </a:rPr>
                  <a:t>/</a:t>
                </a:r>
                <a:r>
                  <a:rPr lang="fr-CH" b="0" i="0" dirty="0">
                    <a:latin typeface="Cambria Math" panose="02040503050406030204" pitchFamily="18" charset="0"/>
                  </a:rPr>
                  <a:t>√𝑛</a:t>
                </a:r>
                <a:r>
                  <a:rPr lang="en-CH" dirty="0"/>
                  <a:t> so</a:t>
                </a:r>
                <a:r>
                  <a:rPr lang="en-CH" baseline="0" dirty="0"/>
                  <a:t> that the L2 norm of the vector equals 1.</a:t>
                </a:r>
                <a:endParaRPr lang="en-C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8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Answer 2</a:t>
                </a:r>
              </a:p>
              <a:p>
                <a:endParaRPr lang="en-US" dirty="0"/>
              </a:p>
              <a:p>
                <a:r>
                  <a:rPr lang="en-US" dirty="0"/>
                  <a:t>If the first column of matrix L is (0,1,1,1), then node 1 has one link to each other graph. Correspondingly it will be a hub, and the only hub and have hub weight 1. The other nodes will receive the same authority from that node. Thus, their weights will be equally distributed and be therefore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fr-CH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CH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CH" b="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so that the L2 norm of</a:t>
                </a:r>
                <a:r>
                  <a:rPr lang="en-US" baseline="0" dirty="0"/>
                  <a:t> the authority vector equals 1. Note that as consequence node 1 will receive equal weights from the three authority nodes.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Answer 2</a:t>
                </a:r>
              </a:p>
              <a:p>
                <a:endParaRPr lang="en-US" dirty="0"/>
              </a:p>
              <a:p>
                <a:r>
                  <a:rPr lang="en-US" dirty="0"/>
                  <a:t>If the first column of matrix L is (0,1,1,1), then node 1 has one link to each other graph. Correspondingly it will be a hub, and the only hub and have hub weight 1. The other nodes will receive the same authority from that node. Thus, their weights will be equally distributed and be therefore </a:t>
                </a:r>
                <a:r>
                  <a:rPr lang="fr-CH" b="0" i="0" dirty="0">
                    <a:latin typeface="Cambria Math" panose="02040503050406030204" pitchFamily="18" charset="0"/>
                  </a:rPr>
                  <a:t>1∕√3</a:t>
                </a:r>
                <a:r>
                  <a:rPr lang="en-US" dirty="0"/>
                  <a:t> so that the L2 norm of</a:t>
                </a:r>
                <a:r>
                  <a:rPr lang="en-US" baseline="0" dirty="0"/>
                  <a:t> the authority vector equals 1. Note that as consequence node 1 will receive equal weights from the three authority nodes.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7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2388" y="304800"/>
            <a:ext cx="2082800" cy="6065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097588" cy="6065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341438"/>
            <a:ext cx="8305800" cy="5029200"/>
          </a:xfrm>
        </p:spPr>
        <p:txBody>
          <a:bodyPr/>
          <a:lstStyle/>
          <a:p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08488" y="13414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08488" y="39322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30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41438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tx1"/>
                </a:solidFill>
                <a:latin typeface="Verdana" charset="0"/>
              </a:defRPr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  <p:sp>
        <p:nvSpPr>
          <p:cNvPr id="5127" name="Rectangle 7"/>
          <p:cNvSpPr>
            <a:spLocks noChangeArrowheads="1"/>
          </p:cNvSpPr>
          <p:nvPr userDrawn="1"/>
        </p:nvSpPr>
        <p:spPr bwMode="auto">
          <a:xfrm>
            <a:off x="5821536" y="6477000"/>
            <a:ext cx="266365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r"/>
            <a:r>
              <a:rPr lang="en-US" sz="900" dirty="0">
                <a:solidFill>
                  <a:schemeClr val="tx1"/>
                </a:solidFill>
                <a:latin typeface="Verdana" charset="0"/>
              </a:rPr>
              <a:t>Link-based Ranking - </a:t>
            </a:r>
            <a:fld id="{FBCEA208-1882-4C4A-B71F-4FA789A04155}" type="slidenum">
              <a:rPr lang="en-US" sz="900">
                <a:solidFill>
                  <a:schemeClr val="tx1"/>
                </a:solidFill>
                <a:latin typeface="Verdana" charset="0"/>
              </a:rPr>
              <a:pPr algn="r"/>
              <a:t>‹#›</a:t>
            </a:fld>
            <a:endParaRPr lang="en-US" sz="900" dirty="0">
              <a:solidFill>
                <a:schemeClr val="tx1"/>
              </a:solidFill>
              <a:latin typeface="Verdan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cs typeface="Calibri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cs typeface="Calibri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cs typeface="Calibri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3.png"/><Relationship Id="rId5" Type="http://schemas.openxmlformats.org/officeDocument/2006/relationships/tags" Target="../tags/tag7.xml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The relevance determined using the random walker model corresponds to</a:t>
            </a:r>
          </a:p>
        </p:txBody>
      </p:sp>
      <p:sp>
        <p:nvSpPr>
          <p:cNvPr id="13314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sz="2400" dirty="0"/>
              <a:t>The number of steps a random walker needs to reach a page</a:t>
            </a:r>
          </a:p>
          <a:p>
            <a:pPr marL="514350" indent="-514350">
              <a:buAutoNum type="arabicPeriod"/>
            </a:pPr>
            <a:r>
              <a:rPr lang="en-GB" sz="2400" dirty="0"/>
              <a:t>The probability that the random walker visits the page in the long term</a:t>
            </a:r>
          </a:p>
          <a:p>
            <a:pPr marL="514350" indent="-514350">
              <a:buAutoNum type="arabicPeriod"/>
            </a:pPr>
            <a:r>
              <a:rPr lang="en-GB" sz="2400" dirty="0"/>
              <a:t>The number of incoming links a random walker can use to visit the page</a:t>
            </a:r>
          </a:p>
          <a:p>
            <a:pPr marL="514350" indent="-514350">
              <a:buAutoNum type="arabicPeriod"/>
            </a:pPr>
            <a:r>
              <a:rPr lang="en-GB" sz="2400" dirty="0"/>
              <a:t>The probability that the random walker will visit once the page</a:t>
            </a:r>
          </a:p>
          <a:p>
            <a:pPr marL="514350" indent="-514350">
              <a:buAutoNum type="arabicPeriod"/>
            </a:pPr>
            <a:endParaRPr lang="en-GB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0F8587-5F30-224C-B947-8B2AB40B75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©2022, Karl Aberer, EPFL-IC, Laboratoire de systèmes d'informations répartis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770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Consider a random jump matrix with entries 1/3 in the first column and 0 otherwise. It means</a:t>
            </a:r>
          </a:p>
        </p:txBody>
      </p:sp>
      <p:sp>
        <p:nvSpPr>
          <p:cNvPr id="13314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sz="2400" dirty="0"/>
              <a:t>A random walker can always leave node 1 even without outgoing edges</a:t>
            </a:r>
          </a:p>
          <a:p>
            <a:pPr marL="514350" indent="-514350">
              <a:buAutoNum type="arabicPeriod"/>
            </a:pPr>
            <a:r>
              <a:rPr lang="en-GB" sz="2400" dirty="0"/>
              <a:t>A random walker can always reach node 1, even without incoming edges</a:t>
            </a:r>
          </a:p>
          <a:p>
            <a:pPr marL="514350" indent="-514350">
              <a:buAutoNum type="arabicPeriod"/>
            </a:pPr>
            <a:r>
              <a:rPr lang="en-GB" sz="2400" dirty="0"/>
              <a:t>A random walker can always leave node 2, even without outgoing edges</a:t>
            </a:r>
          </a:p>
          <a:p>
            <a:pPr marL="514350" indent="-514350">
              <a:buAutoNum type="arabicPeriod"/>
            </a:pPr>
            <a:r>
              <a:rPr lang="en-GB" sz="2400" dirty="0"/>
              <a:t>none of the above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0F8587-5F30-224C-B947-8B2AB40B75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©2022, Karl Aberer, EPFL-IC, Laboratoire de systèmes d'informations répartis 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CB48-EF37-DC47-BB30-FA1E2DE48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computing HITS, the initial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1E0DEB-2C03-CD44-A19D-B3A819F6D2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en-US" dirty="0"/>
                  <a:t>Are set all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Are set all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H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Are set all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CH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CH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Are chosen randomly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1E0DEB-2C03-CD44-A19D-B3A819F6D2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29" t="-151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316C4-C4D7-234F-92AF-B6F11F8629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83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If the first column of matrix L is (0,1,1,1) and all other entries are 0 then the authority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4" name="TPAnswers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fr-CH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0,1,1,1</m:t>
                        </m:r>
                      </m:e>
                    </m:d>
                  </m:oMath>
                </a14:m>
                <a:endParaRPr lang="fr-CH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type m:val="lin"/>
                            <m:ctrlPr>
                              <a:rPr lang="fr-CH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H" b="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fr-CH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fr-CH" b="0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fr-CH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fr-CH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fr-CH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fr-CH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fr-CH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fr-CH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fr-CH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fr-CH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fr-CH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fr-CH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fr-CH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fr-CH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fr-CH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fr-CH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fr-CH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fr-CH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fr-CH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314" name="TPAnswers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>
                <a:blip r:embed="rId6"/>
                <a:stretch>
                  <a:fillRect l="-1221" t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8C675-FCFB-1E4F-AD51-00940268CA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©2022, Karl Aberer, EPFL-IC, Laboratoire de systèmes d'informations répartis 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7"/>
  <p:tag name="TPFULLVERSION" val="8.3.0.130"/>
  <p:tag name="PPTVERSION" val="16"/>
  <p:tag name="TPOS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1D23FF73762745BFBF6BB2831160A41B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AB1A9BE564264DFF93C4AC259232D568&lt;/guid&gt;&lt;date&gt;3/13/2020 10:57:00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1D23FF73762745BFBF6BB2831160A41B&lt;/guid&gt;&lt;repollguid&gt;19F41DCFAC614C29AF830F6BB03ACB72&lt;/repollguid&gt;&lt;sourceid&gt;93153BF662F94E328555E3BFDF5EF5D9&lt;/sourceid&gt;&lt;questiontext&gt;Consider the following matrix for assigning random jump probabilities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E7BAD0A7437A47CB9BB5455623EEFBE9&lt;/guid&gt;&lt;answertext&gt;A random walker can always leave node 1 even without outgoing edges&lt;/answertext&gt;&lt;valuetype&gt;0&lt;/valuetype&gt;&lt;/answer&gt;&lt;answer&gt;&lt;guid&gt;E6F85F1B36744853A14F438D2602B0D2&lt;/guid&gt;&lt;answertext&gt;A random walker can always reach node 1, even without incoming edges&lt;/answertext&gt;&lt;valuetype&gt;0&lt;/valuetype&gt;&lt;/answer&gt;&lt;answer&gt;&lt;guid&gt;A5D7B8DC4E5E4B36971CAC966586C7B4&lt;/guid&gt;&lt;answertext&gt;A random walker can always leave node 2, even without outgoing edges&lt;/answertext&gt;&lt;valuetype&gt;0&lt;/valuetype&gt;&lt;/answer&gt;&lt;answer&gt;&lt;guid&gt;927DE847DE104CF7B36A87669835945D&lt;/guid&gt;&lt;answertext&gt;none of the above&lt;/answertext&gt;&lt;valuetype&gt;0&lt;/valuetype&gt;&lt;/answer&gt;&lt;/answers&gt;&lt;/multichoice&gt;&lt;/questions&gt;&lt;/questionlist&gt;"/>
  <p:tag name="LIVECHARTING" val="False"/>
  <p:tag name="HASRESULTS" val="False"/>
  <p:tag name="CHARTTYPE" val="0"/>
  <p:tag name="CHARTDEFINEDCOLORS" val="3,6,10,45,32,50,13,4,9,55,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1D23FF73762745BFBF6BB2831160A41B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AB1A9BE564264DFF93C4AC259232D568&lt;/guid&gt;&lt;date&gt;3/13/2020 10:57:00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1D23FF73762745BFBF6BB2831160A41B&lt;/guid&gt;&lt;repollguid&gt;19F41DCFAC614C29AF830F6BB03ACB72&lt;/repollguid&gt;&lt;sourceid&gt;93153BF662F94E328555E3BFDF5EF5D9&lt;/sourceid&gt;&lt;questiontext&gt;Consider the following matrix for assigning random jump probabilities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E7BAD0A7437A47CB9BB5455623EEFBE9&lt;/guid&gt;&lt;answertext&gt;A random walker can always leave node 1 even without outgoing edges&lt;/answertext&gt;&lt;valuetype&gt;0&lt;/valuetype&gt;&lt;/answer&gt;&lt;answer&gt;&lt;guid&gt;E6F85F1B36744853A14F438D2602B0D2&lt;/guid&gt;&lt;answertext&gt;A random walker can always reach node 1, even without incoming edges&lt;/answertext&gt;&lt;valuetype&gt;0&lt;/valuetype&gt;&lt;/answer&gt;&lt;answer&gt;&lt;guid&gt;A5D7B8DC4E5E4B36971CAC966586C7B4&lt;/guid&gt;&lt;answertext&gt;A random walker can always leave node 2, even without outgoing edges&lt;/answertext&gt;&lt;valuetype&gt;0&lt;/valuetype&gt;&lt;/answer&gt;&lt;answer&gt;&lt;guid&gt;927DE847DE104CF7B36A87669835945D&lt;/guid&gt;&lt;answertext&gt;none of the above&lt;/answertext&gt;&lt;valuetype&gt;0&lt;/valuetype&gt;&lt;/answer&gt;&lt;/answers&gt;&lt;/multichoice&gt;&lt;/questions&gt;&lt;/questionlist&gt;"/>
  <p:tag name="LIVECHARTING" val="False"/>
  <p:tag name="HASRESULTS" val="False"/>
  <p:tag name="CHARTTYPE" val="0"/>
  <p:tag name="CHARTDEFINEDCOLORS" val="3,6,10,45,32,50,13,4,9,55,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12473237A2A840D4A13088814B5172E7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4AE712F45550446A9BE8767A64A4364E&lt;/guid&gt;&lt;date&gt;3/13/2020 10:57:00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12473237A2A840D4A13088814B5172E7&lt;/guid&gt;&lt;repollguid&gt;FD4E02EED4CF4B6DB5D01FE5BCA76ED9&lt;/repollguid&gt;&lt;sourceid&gt;9FFA4F1605C54D3A8148B12CBB2E67CF&lt;/sourceid&gt;&lt;questiontext&gt;The authority values of this graph are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8CC08BBF08F8433D91A516C31EA20028&lt;/guid&gt;&lt;answertext&gt;(0, 1, 1, 1)&lt;/answertext&gt;&lt;valuetype&gt;0&lt;/valuetype&gt;&lt;/answer&gt;&lt;answer&gt;&lt;guid&gt;83364422CC5D4411B2237AC7B2A9E900&lt;/guid&gt;&lt;answertext&gt;(0, 1/3, 1/3, 1/3)&lt;/answertext&gt;&lt;valuetype&gt;0&lt;/valuetype&gt;&lt;/answer&gt;&lt;answer&gt;&lt;guid&gt;F0FA159C924444D082675477544B8479&lt;/guid&gt;&lt;answertext&gt;(1,1/3,1/3,1/3)&lt;/answertext&gt;&lt;valuetype&gt;0&lt;/valuetype&gt;&lt;/answer&gt;&lt;answer&gt;&lt;guid&gt;17E0B3E00A4C4DDDBC440F1CA1B18681&lt;/guid&gt;&lt;answertext&gt;(0, 0, 0, 0)&lt;/answertext&gt;&lt;valuetype&gt;0&lt;/valuetype&gt;&lt;/answer&gt;&lt;/answers&gt;&lt;/multichoice&gt;&lt;/questions&gt;&lt;/questionlist&gt;"/>
  <p:tag name="LIVECHARTING" val="False"/>
  <p:tag name="HASRESULTS" val="False"/>
  <p:tag name="CHARTTYPE" val="0"/>
  <p:tag name="CHARTDEFINEDCOLORS" val="3,6,10,45,32,50,13,4,9,55,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part1 XML">
  <a:themeElements>
    <a:clrScheme name="part1 XM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rt1 XM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lnDef>
  </a:objectDefaults>
  <a:extraClrSchemeLst>
    <a:extraClrScheme>
      <a:clrScheme name="part1 XM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t1 XM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part0 Basics</Template>
  <TotalTime>29560</TotalTime>
  <Words>465</Words>
  <Application>Microsoft Macintosh PowerPoint</Application>
  <PresentationFormat>On-screen Show (4:3)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Cambria Math</vt:lpstr>
      <vt:lpstr>Comic Sans MS</vt:lpstr>
      <vt:lpstr>Tempus Sans ITC</vt:lpstr>
      <vt:lpstr>Verdana</vt:lpstr>
      <vt:lpstr>part1 XML</vt:lpstr>
      <vt:lpstr>The relevance determined using the random walker model corresponds to</vt:lpstr>
      <vt:lpstr>Consider a random jump matrix with entries 1/3 in the first column and 0 otherwise. It means</vt:lpstr>
      <vt:lpstr>When computing HITS, the initial values</vt:lpstr>
      <vt:lpstr>If the first column of matrix L is (0,1,1,1) and all other entries are 0 then the authority values</vt:lpstr>
    </vt:vector>
  </TitlesOfParts>
  <Company>EPFL I&amp;C - LSIR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aberer</dc:creator>
  <cp:lastModifiedBy>Aberer Karl</cp:lastModifiedBy>
  <cp:revision>597</cp:revision>
  <cp:lastPrinted>2022-11-02T09:41:29Z</cp:lastPrinted>
  <dcterms:created xsi:type="dcterms:W3CDTF">2002-10-01T12:44:42Z</dcterms:created>
  <dcterms:modified xsi:type="dcterms:W3CDTF">2023-11-02T08:30:40Z</dcterms:modified>
</cp:coreProperties>
</file>