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4" r:id="rId2"/>
  </p:sldMasterIdLst>
  <p:notesMasterIdLst>
    <p:notesMasterId r:id="rId43"/>
  </p:notesMasterIdLst>
  <p:handoutMasterIdLst>
    <p:handoutMasterId r:id="rId44"/>
  </p:handoutMasterIdLst>
  <p:sldIdLst>
    <p:sldId id="539" r:id="rId3"/>
    <p:sldId id="493" r:id="rId4"/>
    <p:sldId id="494" r:id="rId5"/>
    <p:sldId id="495" r:id="rId6"/>
    <p:sldId id="496" r:id="rId7"/>
    <p:sldId id="497" r:id="rId8"/>
    <p:sldId id="498" r:id="rId9"/>
    <p:sldId id="499" r:id="rId10"/>
    <p:sldId id="550" r:id="rId11"/>
    <p:sldId id="567" r:id="rId12"/>
    <p:sldId id="500" r:id="rId13"/>
    <p:sldId id="501" r:id="rId14"/>
    <p:sldId id="502" r:id="rId15"/>
    <p:sldId id="506" r:id="rId16"/>
    <p:sldId id="503" r:id="rId17"/>
    <p:sldId id="505" r:id="rId18"/>
    <p:sldId id="586" r:id="rId19"/>
    <p:sldId id="324" r:id="rId20"/>
    <p:sldId id="584" r:id="rId21"/>
    <p:sldId id="568" r:id="rId22"/>
    <p:sldId id="569" r:id="rId23"/>
    <p:sldId id="559" r:id="rId24"/>
    <p:sldId id="560" r:id="rId25"/>
    <p:sldId id="570" r:id="rId26"/>
    <p:sldId id="571" r:id="rId27"/>
    <p:sldId id="572" r:id="rId28"/>
    <p:sldId id="573" r:id="rId29"/>
    <p:sldId id="574" r:id="rId30"/>
    <p:sldId id="575" r:id="rId31"/>
    <p:sldId id="576" r:id="rId32"/>
    <p:sldId id="353" r:id="rId33"/>
    <p:sldId id="577" r:id="rId34"/>
    <p:sldId id="578" r:id="rId35"/>
    <p:sldId id="585" r:id="rId36"/>
    <p:sldId id="579" r:id="rId37"/>
    <p:sldId id="580" r:id="rId38"/>
    <p:sldId id="581" r:id="rId39"/>
    <p:sldId id="582" r:id="rId40"/>
    <p:sldId id="583" r:id="rId41"/>
    <p:sldId id="466" r:id="rId42"/>
  </p:sldIdLst>
  <p:sldSz cx="9144000" cy="6858000" type="screen4x3"/>
  <p:notesSz cx="7099300" cy="10234613"/>
  <p:custDataLst>
    <p:tags r:id="rId45"/>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9"/>
    <p:restoredTop sz="75124" autoAdjust="0"/>
  </p:normalViewPr>
  <p:slideViewPr>
    <p:cSldViewPr>
      <p:cViewPr varScale="1">
        <p:scale>
          <a:sx n="104" d="100"/>
          <a:sy n="104" d="100"/>
        </p:scale>
        <p:origin x="2784" y="20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drawbacks</a:t>
            </a:r>
            <a:r>
              <a:rPr lang="en-US" baseline="0" dirty="0"/>
              <a:t> of the vector space retrieval model is the lack of interpretability of the similarity values. This gave rise to the development of probabilistic retrieval models, that attempt to “compute” relevance as a probability.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summarize</a:t>
                </a:r>
                <a:r>
                  <a:rPr lang="en-US" baseline="0" dirty="0"/>
                  <a:t> the approach for probabilistic retrieval. From a more technical perspective computational cost of probabilistic retrieval is not very different from vector space retrieval. The computation of the likelihoods for the document models requires determination of term frequencies, so in that sense it is equivalent. For the collection models the global term frequencies need to be computed, which again is similar to computing inverse document frequencies in a document collection.</a:t>
                </a:r>
              </a:p>
              <a:p>
                <a:endParaRPr lang="en-US" baseline="0" dirty="0"/>
              </a:p>
              <a:p>
                <a:r>
                  <a:rPr lang="en-US" baseline="0" dirty="0"/>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t>) is essential for that the model performs well. Different methods have been devised for that. It is also possible to make the parameters dependent on the query, in particular on the query size.</a:t>
                </a:r>
                <a:endParaRPr lang="en-US" dirty="0"/>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simple example illustrating the use of probabilistic retrieval. Notate that the document lengths of d1 and d2 are 7 and 6, and that the collection length is 13.</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result reported from comparing vector space retrieval with probabilistic</a:t>
            </a:r>
            <a:r>
              <a:rPr lang="en-US" baseline="0" dirty="0"/>
              <a:t> retrieval. It shows that in this experiment probabilistic retrieval improves precision significantly, in particular for higher values of recall. (LM = language model).</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compare the characteristics of the vector space model with the probabilistic retrieval model based on language models, and BM25 another model based on a probabilistic approach, that is today considered as one of the most performant retrieval models.</a:t>
            </a:r>
          </a:p>
          <a:p>
            <a:endParaRPr lang="en-US" baseline="0" dirty="0"/>
          </a:p>
          <a:p>
            <a:r>
              <a:rPr lang="en-US" baseline="0" dirty="0"/>
              <a:t>One aspect that is taken implicitly care off in the probabilistic retrieval model based on language models is normalization for document length. For vector space retrieval specific extensions have been developed, that modify the weighting parameters with the document length. For collections with widely varying document lengths this proved to be a useful improvement. In general, the vector space model is preferred when a quick and simple solution is sought. For probabilistic models better performance can be achieved, but this depends on careful parameter tuning which requires specialized expertise.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cannot predict or imagine all possible ways of how the concepts they are interested to find in their search can be expressed in natural language. This may have as a consequence,</a:t>
            </a:r>
            <a:r>
              <a:rPr lang="en-US" baseline="0" dirty="0"/>
              <a:t> even under the vector space retrieval model, that relevant results are missed. This is, for the example, the case when there exist different synonyms (different terms with the same meaning). In the following we will see one possible approach to deal with this problem, namely extending the user query automatically by the system with additional terms.</a:t>
            </a:r>
          </a:p>
          <a:p>
            <a:endParaRPr lang="en-US" baseline="0" dirty="0"/>
          </a:p>
          <a:p>
            <a:r>
              <a:rPr lang="en-US" baseline="0" dirty="0"/>
              <a:t>In a situation where the user has not fully specified the information need, also an automated approach such as LSI or word embedding will not be able to guess the users’s information need.</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326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we will present</a:t>
            </a:r>
            <a:r>
              <a:rPr lang="en-US" baseline="0" dirty="0"/>
              <a:t> two types of approaches to query extension, which are distinguished by the source of information used to identify new additional query terms. In the local approach the source of information is the current user query, respectively results produced by answering the user query. In the global approach the source of information is a existing document collection, either the documents that make up the corpus that is being queried by the user, or another, external collection of documents.</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10836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8EF95DBC-372A-4D93-8D78-7B907D5D752F}"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5059" name="Rectangle 2"/>
          <p:cNvSpPr>
            <a:spLocks noGrp="1" noRot="1" noChangeAspect="1" noChangeArrowheads="1" noTextEdit="1"/>
          </p:cNvSpPr>
          <p:nvPr>
            <p:ph type="sldImg"/>
          </p:nvPr>
        </p:nvSpPr>
        <p:spPr>
          <a:xfrm>
            <a:off x="781050" y="769938"/>
            <a:ext cx="5538788" cy="3835400"/>
          </a:xfrm>
          <a:ln/>
        </p:spPr>
      </p:sp>
      <p:sp>
        <p:nvSpPr>
          <p:cNvPr id="45060" name="Rectangle 3"/>
          <p:cNvSpPr>
            <a:spLocks noGrp="1" noChangeArrowheads="1"/>
          </p:cNvSpPr>
          <p:nvPr>
            <p:ph type="body" idx="1"/>
          </p:nvPr>
        </p:nvSpPr>
        <p:spPr>
          <a:noFill/>
          <a:ln/>
        </p:spPr>
        <p:txBody>
          <a:bodyPr/>
          <a:lstStyle/>
          <a:p>
            <a:r>
              <a:rPr lang="en-US" dirty="0"/>
              <a:t>In general, a user does not necessarily know</a:t>
            </a:r>
            <a:r>
              <a:rPr lang="en-US" baseline="0" dirty="0"/>
              <a:t> </a:t>
            </a:r>
            <a:r>
              <a:rPr lang="en-US" dirty="0"/>
              <a:t>what is his information need and how to appropriately formulate a query. BUT usually</a:t>
            </a:r>
            <a:r>
              <a:rPr lang="en-US" baseline="0" dirty="0"/>
              <a:t> </a:t>
            </a:r>
            <a:r>
              <a:rPr lang="en-US" dirty="0"/>
              <a:t>a user</a:t>
            </a:r>
            <a:r>
              <a:rPr lang="en-US" baseline="0" dirty="0"/>
              <a:t> </a:t>
            </a:r>
            <a:r>
              <a:rPr lang="en-US" dirty="0"/>
              <a:t>can well identify relevant documents. Therefore the idea of user relevance feedback is to reformulate a query by taking into account feedback of the user on the relevance of already retrieved documents.</a:t>
            </a:r>
          </a:p>
          <a:p>
            <a:r>
              <a:rPr lang="en-US" dirty="0"/>
              <a:t>The advantages of such an approach are the following:</a:t>
            </a:r>
          </a:p>
          <a:p>
            <a:pPr lvl="1">
              <a:buFontTx/>
              <a:buChar char="•"/>
            </a:pPr>
            <a:r>
              <a:rPr lang="en-US" dirty="0"/>
              <a:t>The user is not involved in query formulation, but just points to interesting data items.</a:t>
            </a:r>
          </a:p>
          <a:p>
            <a:pPr lvl="1">
              <a:buFontTx/>
              <a:buChar char="•"/>
            </a:pPr>
            <a:r>
              <a:rPr lang="en-US" dirty="0"/>
              <a:t>The search task can be split up in smaller steps.</a:t>
            </a:r>
          </a:p>
          <a:p>
            <a:pPr lvl="1">
              <a:buFontTx/>
              <a:buChar char="•"/>
            </a:pPr>
            <a:r>
              <a:rPr lang="en-US" dirty="0"/>
              <a:t>The search task becomes a process converging to the desired result.</a:t>
            </a:r>
          </a:p>
        </p:txBody>
      </p:sp>
    </p:spTree>
    <p:extLst>
      <p:ext uri="{BB962C8B-B14F-4D97-AF65-F5344CB8AC3E}">
        <p14:creationId xmlns:p14="http://schemas.microsoft.com/office/powerpoint/2010/main" val="1075944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situation when receiving feedback</a:t>
            </a:r>
            <a:r>
              <a:rPr lang="en-US" baseline="0" dirty="0"/>
              <a:t> from users can be depicted as follows: the retrieval system returns some result set R that is presented to the user. This result set overlaps with the set of relevant documents (C</a:t>
            </a:r>
            <a:r>
              <a:rPr lang="en-US" baseline="-25000" dirty="0"/>
              <a:t>r</a:t>
            </a:r>
            <a:r>
              <a:rPr lang="en-US" baseline="0" dirty="0"/>
              <a:t>). The user can the identify within the result set both documents that are relevant and non-relevant. This gives the two feedback sets </a:t>
            </a:r>
            <a:r>
              <a:rPr lang="en-US" baseline="0" dirty="0" err="1"/>
              <a:t>D</a:t>
            </a:r>
            <a:r>
              <a:rPr lang="en-US" baseline="-25000" dirty="0" err="1"/>
              <a:t>r</a:t>
            </a:r>
            <a:r>
              <a:rPr lang="en-US" baseline="0" dirty="0"/>
              <a:t> and D</a:t>
            </a:r>
            <a:r>
              <a:rPr lang="en-US" baseline="-25000" dirty="0"/>
              <a:t>n</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31067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for user relevance feedback was introduced by </a:t>
            </a:r>
            <a:r>
              <a:rPr lang="en-US" dirty="0" err="1"/>
              <a:t>Rocchio</a:t>
            </a:r>
            <a:r>
              <a:rPr lang="en-US" dirty="0"/>
              <a:t>.</a:t>
            </a:r>
            <a:r>
              <a:rPr lang="en-US" baseline="0" dirty="0"/>
              <a:t> It is based on the observation, that the centroid of all document vectors of a document set D can be considered as the most characteristic representation of the document set. Then one could attempt to construct a query </a:t>
            </a:r>
            <a:r>
              <a:rPr lang="en-US" baseline="0" dirty="0" err="1"/>
              <a:t>q</a:t>
            </a:r>
            <a:r>
              <a:rPr lang="en-US" baseline="-25000" dirty="0" err="1"/>
              <a:t>opt</a:t>
            </a:r>
            <a:r>
              <a:rPr lang="en-US" baseline="0" dirty="0"/>
              <a:t> that optimally separates relevant from non-relevant documents. In order to achieve this, the query to be constructed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332832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motivate of how the optimal</a:t>
            </a:r>
            <a:r>
              <a:rPr lang="en-US" baseline="0" dirty="0"/>
              <a:t> query vector can be found with an illustration. Assume that the relevant documents are marked by circles, and the non-relevant documents are marked by crosses, and that the vector space has (only) 2 dimensions. When we consider the centroid of the relevant documents (which could be a potential query based on user relevance feedback) as a potential search query, then we see that we cannot achieve optimal precision and recall at the same time.</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56177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of retrieval can be understood in a probabilistic setting as the problem of determining the probability of a document d being relevant, given a query q. We observe that the probability of a document to occur in a collection is constant (which makes sense assuming all documents are different), and the probability of a query to occur is the same for all documents. Thus, using Bayes rule, the problem of determining whether a document is relevant for a query is equivalent to the problem of determining whether a query is relevant to a document. The latter probability P(</a:t>
            </a:r>
            <a:r>
              <a:rPr lang="en-US" baseline="0"/>
              <a:t>q|d) </a:t>
            </a:r>
            <a:r>
              <a:rPr lang="en-US" baseline="0" dirty="0"/>
              <a:t>is also called the query likelihood.</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283005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aseline="0" dirty="0"/>
              <a:t>add the difference vector to the centroid for the relevant documents. The resulting optimal query vector now can include all relevant documents in its result, without including non-relevant ones. In practice, such a clear separation will not always be possible, but it has been shown that under some additional assumptions, this method is the optimal way to constructing the optimal query vector.</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612651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AFA1379-7213-486D-AB3B-56E1DA74862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6083" name="Rectangle 2"/>
          <p:cNvSpPr>
            <a:spLocks noGrp="1" noRot="1" noChangeAspect="1" noChangeArrowheads="1" noTextEdit="1"/>
          </p:cNvSpPr>
          <p:nvPr>
            <p:ph type="sldImg"/>
          </p:nvPr>
        </p:nvSpPr>
        <p:spPr>
          <a:xfrm>
            <a:off x="993775" y="769938"/>
            <a:ext cx="5113338" cy="3835400"/>
          </a:xfrm>
          <a:ln/>
        </p:spPr>
      </p:sp>
      <p:sp>
        <p:nvSpPr>
          <p:cNvPr id="46084" name="Rectangle 3"/>
          <p:cNvSpPr>
            <a:spLocks noGrp="1" noChangeArrowheads="1"/>
          </p:cNvSpPr>
          <p:nvPr>
            <p:ph type="body" idx="1"/>
          </p:nvPr>
        </p:nvSpPr>
        <p:spPr>
          <a:noFill/>
          <a:ln/>
        </p:spPr>
        <p:txBody>
          <a:bodyPr/>
          <a:lstStyle/>
          <a:p>
            <a:r>
              <a:rPr lang="en-US" dirty="0"/>
              <a:t>We derived in the previous illustration an optimal query vector, under a model that uses Euclidean distance as metrics. This approach is frequently used for illustration of how such a vector can be constructed. Since in practice we use cosine similarity, the correct optimal vector under this metric is different, as shown.</a:t>
            </a:r>
          </a:p>
          <a:p>
            <a:endParaRPr lang="en-US" dirty="0"/>
          </a:p>
          <a:p>
            <a:r>
              <a:rPr lang="en-US" dirty="0"/>
              <a:t>Constructing</a:t>
            </a:r>
            <a:r>
              <a:rPr lang="en-US" baseline="0" dirty="0"/>
              <a:t> an optimal query vector as described is only theoretically possible, since the complete information on relevant and non-relevant documents is lacking in practice. Therefore, the theoretical considerations put forward so far, serve as an intuition to devise a practical scheme, that is </a:t>
            </a:r>
            <a:r>
              <a:rPr lang="en-US" b="1" baseline="0" dirty="0"/>
              <a:t>approximating</a:t>
            </a:r>
            <a:r>
              <a:rPr lang="en-US" baseline="0" dirty="0"/>
              <a:t> the theoretical construction of an optimal query vector.</a:t>
            </a:r>
            <a:endParaRPr lang="en-US" dirty="0"/>
          </a:p>
          <a:p>
            <a:endParaRPr lang="en-US" dirty="0"/>
          </a:p>
        </p:txBody>
      </p:sp>
    </p:spTree>
    <p:extLst>
      <p:ext uri="{BB962C8B-B14F-4D97-AF65-F5344CB8AC3E}">
        <p14:creationId xmlns:p14="http://schemas.microsoft.com/office/powerpoint/2010/main" val="3230993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7D1873-2BE2-46C3-BED0-96FA5553331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7107" name="Rectangle 2"/>
          <p:cNvSpPr>
            <a:spLocks noGrp="1" noRot="1" noChangeAspect="1" noChangeArrowheads="1" noTextEdit="1"/>
          </p:cNvSpPr>
          <p:nvPr>
            <p:ph type="sldImg"/>
          </p:nvPr>
        </p:nvSpPr>
        <p:spPr>
          <a:xfrm>
            <a:off x="993775" y="769938"/>
            <a:ext cx="511333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t>The</a:t>
            </a:r>
            <a:r>
              <a:rPr lang="en-US" baseline="0" dirty="0"/>
              <a:t> approximation scheme for user relevance feedback is called SMART. It starts from the assumption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p>
          <a:p>
            <a:pPr marL="228600" indent="-228600"/>
            <a:r>
              <a:rPr lang="en-US" baseline="0" dirty="0"/>
              <a:t>Since this is of course not correct, two mechanisms are used to moderate the impact of this wrong assumption:</a:t>
            </a:r>
          </a:p>
          <a:p>
            <a:pPr marL="228600" indent="-228600">
              <a:buAutoNum type="arabicPeriod"/>
            </a:pPr>
            <a:r>
              <a:rPr lang="en-US" baseline="0" dirty="0"/>
              <a:t>The original query vector is maintained, in order not to drift away too dramatically from the original user query.</a:t>
            </a:r>
          </a:p>
          <a:p>
            <a:pPr marL="228600" indent="-228600">
              <a:buAutoNum type="arabicPeriod"/>
            </a:pPr>
            <a:r>
              <a:rPr lang="en-US" baseline="0" dirty="0"/>
              <a:t>The weight given for the modification using the centroid of non-relevant documents is generally kept lower than the weight for the centroid of the relevant documents, as their non-relevance is just an assumption made, and not based on real user relevance feedback.</a:t>
            </a:r>
            <a:endParaRPr lang="en-US" dirty="0"/>
          </a:p>
          <a:p>
            <a:pPr marL="228600" indent="-228600"/>
            <a:endParaRPr lang="en-US" dirty="0"/>
          </a:p>
        </p:txBody>
      </p:sp>
    </p:spTree>
    <p:extLst>
      <p:ext uri="{BB962C8B-B14F-4D97-AF65-F5344CB8AC3E}">
        <p14:creationId xmlns:p14="http://schemas.microsoft.com/office/powerpoint/2010/main" val="326449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62DCF6-C322-4C22-95B0-9DADD233296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8131" name="Rectangle 2"/>
          <p:cNvSpPr>
            <a:spLocks noGrp="1" noRot="1" noChangeAspect="1" noChangeArrowheads="1" noTextEdit="1"/>
          </p:cNvSpPr>
          <p:nvPr>
            <p:ph type="sldImg"/>
          </p:nvPr>
        </p:nvSpPr>
        <p:spPr>
          <a:xfrm>
            <a:off x="993775" y="769938"/>
            <a:ext cx="5113338" cy="3835400"/>
          </a:xfrm>
          <a:ln/>
        </p:spPr>
      </p:sp>
      <p:sp>
        <p:nvSpPr>
          <p:cNvPr id="48132" name="Rectangle 3"/>
          <p:cNvSpPr>
            <a:spLocks noGrp="1" noChangeArrowheads="1"/>
          </p:cNvSpPr>
          <p:nvPr>
            <p:ph type="body" idx="1"/>
          </p:nvPr>
        </p:nvSpPr>
        <p:spPr>
          <a:noFill/>
          <a:ln/>
        </p:spPr>
        <p:txBody>
          <a:bodyPr/>
          <a:lstStyle/>
          <a:p>
            <a:r>
              <a:rPr lang="en-US" dirty="0"/>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p>
        </p:txBody>
      </p:sp>
    </p:spTree>
    <p:extLst>
      <p:ext uri="{BB962C8B-B14F-4D97-AF65-F5344CB8AC3E}">
        <p14:creationId xmlns:p14="http://schemas.microsoft.com/office/powerpoint/2010/main" val="2525343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the first assumption, if the initial query of the user does not contain sufficient information to retrieve a sufficient number of documents that are relevant to the true interest of the user (i.e. have sufficient recall), the relevance feedback system will not be able to produce sufficient relevant documents with additional terms.</a:t>
            </a:r>
          </a:p>
          <a:p>
            <a:r>
              <a:rPr lang="en-US" dirty="0"/>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r>
              <a:rPr lang="en-US" dirty="0"/>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7233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157492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methods for expanding</a:t>
            </a:r>
            <a:r>
              <a:rPr lang="en-US" baseline="0" dirty="0"/>
              <a:t> user queries can rely on a variety of resources. These may include thesauri (a</a:t>
            </a:r>
            <a:r>
              <a:rPr lang="en-US" dirty="0"/>
              <a:t> thesaurus is a database that contains</a:t>
            </a:r>
            <a:r>
              <a:rPr lang="en-US" baseline="0" dirty="0"/>
              <a:t> (near-) synonyms) that are manually constructed or automatically derived, or the automated analysis of query logs.</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926440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a:t>
            </a:r>
            <a:r>
              <a:rPr lang="en-US" baseline="0" dirty="0"/>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t>Pubmed</a:t>
            </a:r>
            <a:r>
              <a:rPr lang="en-US" baseline="0" dirty="0"/>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t>Pubmed</a:t>
            </a:r>
            <a:r>
              <a:rPr lang="en-US" baseline="0" dirty="0"/>
              <a:t> thesaurus. In this example we see that the search system identifies that “cancer” is an entry on the concept “neoplasms”, and thus extends the query with all entries that it finds associated in the thesaurus (e.g. it would also search for “tumor”).</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893798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avoid the effort of manually creating a thesaurus one can attempt to create it automatically by studying large numbers of documents</a:t>
            </a:r>
            <a:r>
              <a:rPr lang="en-US" baseline="0" dirty="0"/>
              <a:t> and the distribution of words in those. This leads to the concept of word similarity. There exists two basic methods to study this similarity, either purely statistically, by observing which words occur together in documents, or in a more accurate way by identifying whether the words occur in the same grammatical relationships.</a:t>
            </a:r>
          </a:p>
          <a:p>
            <a:endParaRPr lang="en-US" baseline="0" dirty="0"/>
          </a:p>
          <a:p>
            <a:r>
              <a:rPr lang="en-US" baseline="0" dirty="0"/>
              <a:t>For the first approach we study so-called “word </a:t>
            </a:r>
            <a:r>
              <a:rPr lang="en-US" baseline="0" dirty="0" err="1"/>
              <a:t>embeddings</a:t>
            </a:r>
            <a:r>
              <a:rPr lang="en-US" baseline="0" dirty="0"/>
              <a:t>”. For the second approach we will learn about methods of “information extraction”.</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24987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query likelihood gives now rise to the following approach to model relevance. We assume that documents are the result of language model.</a:t>
            </a:r>
            <a:r>
              <a:rPr lang="en-US" baseline="0" dirty="0"/>
              <a:t> A language model is a (in general probabilistic) process that produces text, and a given document d is assumed to be produced by its specific language model M</a:t>
            </a:r>
            <a:r>
              <a:rPr lang="en-US" baseline="-25000" dirty="0"/>
              <a:t>d</a:t>
            </a:r>
            <a:r>
              <a:rPr lang="en-US" baseline="0" dirty="0"/>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p>
          <a:p>
            <a:r>
              <a:rPr lang="en-US" baseline="0" dirty="0"/>
              <a:t>Let’s have now a more detailed look in what a language model is and how we use it implement this intuitive model practically.</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 of how such automatic thesaurus generation based on statistical</a:t>
            </a:r>
            <a:r>
              <a:rPr lang="en-US" baseline="0" dirty="0"/>
              <a:t> analysis looks in practice. A statistical analysis would allow to compute similarity of words. With such a similarity measure it is possible to search for related words (just like searching for documents with an information retrieval system). As the example shows, such a search reveals immediately many terms directly related with the original word, which was “cat”.</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657659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logs contain potentially</a:t>
            </a:r>
            <a:r>
              <a:rPr lang="en-US" baseline="0" dirty="0"/>
              <a:t> rich information for query expansion. There a numerous ways of how such knowledge can be exploited. We show here two possible examples. Other methods rely on mining query logs using various techniques, including clustering and association rule mining, that we will encounter in the later part on data mining.</a:t>
            </a:r>
            <a:endParaRPr lang="en-US" dirty="0"/>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601973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marL="0" marR="0" lvl="0" indent="0" algn="r" defTabSz="952500" rtl="0" eaLnBrk="1" fontAlgn="base" latinLnBrk="0" hangingPunct="1">
              <a:lnSpc>
                <a:spcPct val="100000"/>
              </a:lnSpc>
              <a:spcBef>
                <a:spcPct val="0"/>
              </a:spcBef>
              <a:spcAft>
                <a:spcPct val="0"/>
              </a:spcAft>
              <a:buClrTx/>
              <a:buSzTx/>
              <a:buFontTx/>
              <a:buNone/>
              <a:tabLst/>
              <a:defRPr/>
            </a:pPr>
            <a:fld id="{3F78B312-0229-5E4F-9802-BE52F67E7C3B}" type="slidenum">
              <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2347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simplest case a language</a:t>
            </a:r>
            <a:r>
              <a:rPr lang="en-US" baseline="0" dirty="0"/>
              <a:t> model is a deterministic automaton. In theoretical computer science deterministic automatons are those that can recognize or produce regular languages.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a</a:t>
            </a:r>
            <a:r>
              <a:rPr lang="en-US" baseline="0" dirty="0"/>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language model for the generation</a:t>
            </a:r>
            <a:r>
              <a:rPr lang="en-US" baseline="0" dirty="0"/>
              <a:t> of documents, we can now compute within that model the probability that a given query q has been generated by the model of a document d. We give one example showing such a computation. With this approach we are now ready to compute query likelihood for all documents of a document collection.</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applying the probabilistic retrieval method described before, we need first to learn the language</a:t>
            </a:r>
            <a:r>
              <a:rPr lang="en-US" baseline="0" dirty="0"/>
              <a:t> model of each document. The learning is performed using Maximum Likelihood Estimation (MLE). In the case of the unigram model, this is a straightforward task. We just estimate the term probabilities by counting the document frequencies and normalizing by document length. When using the model for a query q, we then use those estimates, to estimate the relevance of a query for the document, as illustrated before.</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the afore mentioned</a:t>
            </a:r>
            <a:r>
              <a:rPr lang="en-US" baseline="0" dirty="0"/>
              <a:t> 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theoretical perspective. Since we used MLE to generate the model, we were using the statistics of one specific document, that has been generated by a potentially complex model, that may contain other terms that just were not generated for this document.</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Times New Roman" pitchFamily="18" charset="0"/>
                <a:ea typeface="ＭＳ Ｐゴシック" pitchFamily="34" charset="-128"/>
                <a:cs typeface="ＭＳ Ｐゴシック" charset="0"/>
              </a:rPr>
              <a:t>To fix the aforementioned</a:t>
            </a:r>
            <a:r>
              <a:rPr lang="en-US" sz="1400" kern="1200" baseline="0" dirty="0">
                <a:solidFill>
                  <a:schemeClr val="tx1"/>
                </a:solidFill>
                <a:effectLst/>
                <a:latin typeface="Times New Roman" pitchFamily="18" charset="0"/>
                <a:ea typeface="ＭＳ Ｐゴシック" pitchFamily="34" charset="-128"/>
                <a:cs typeface="ＭＳ Ｐゴシック" charset="0"/>
              </a:rPr>
              <a:t> problem an approach called smoothing is applied. The basic idea is to assume that in fact every term potentially could occur in the document generated by its document model, including those that are not part of the actual document; only that the probability of terms not seen in the document is presumably less likely to occur as it would be expected to occur in the overall document collection. The smoothed estimate then combines the estimated likelihood to occur in the document according to the model generated from the document, with the estimated likelihood of a term occurring in the general document collection, modeled as a generic language model using the statistics from the document collection.</a:t>
            </a:r>
          </a:p>
          <a:p>
            <a:endParaRPr lang="en-US" sz="1400" kern="1200" baseline="0" dirty="0">
              <a:solidFill>
                <a:schemeClr val="tx1"/>
              </a:solidFill>
              <a:effectLst/>
              <a:latin typeface="Times New Roman" pitchFamily="18" charset="0"/>
              <a:ea typeface="ＭＳ Ｐゴシック" pitchFamily="34" charset="-128"/>
              <a:cs typeface="ＭＳ Ｐゴシック" charset="0"/>
            </a:endParaRPr>
          </a:p>
          <a:p>
            <a:endParaRPr lang="en-US" sz="1400" kern="1200" dirty="0">
              <a:solidFill>
                <a:schemeClr val="tx1"/>
              </a:solidFill>
              <a:effectLst/>
              <a:latin typeface="Times New Roman" pitchFamily="18" charset="0"/>
              <a:ea typeface="ＭＳ Ｐゴシック"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dirty="0"/>
          </a:p>
        </p:txBody>
      </p:sp>
    </p:spTree>
    <p:extLst>
      <p:ext uri="{BB962C8B-B14F-4D97-AF65-F5344CB8AC3E}">
        <p14:creationId xmlns:p14="http://schemas.microsoft.com/office/powerpoint/2010/main" val="3939531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915988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3692"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27978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098862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40807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4134972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3312172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846" b="1"/>
            </a:lvl1pPr>
          </a:lstStyle>
          <a:p>
            <a:r>
              <a:rPr lang="en-US"/>
              <a:t>Click to edit Master title style</a:t>
            </a:r>
            <a:endParaRPr lang="fr-CH"/>
          </a:p>
        </p:txBody>
      </p:sp>
      <p:sp>
        <p:nvSpPr>
          <p:cNvPr id="3" name="Content Placeholder 2"/>
          <p:cNvSpPr>
            <a:spLocks noGrp="1"/>
          </p:cNvSpPr>
          <p:nvPr>
            <p:ph idx="1"/>
          </p:nvPr>
        </p:nvSpPr>
        <p:spPr>
          <a:xfrm>
            <a:off x="3575051" y="273060"/>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3246537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846"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663933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8247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2357952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3914507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654982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0197948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2426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©2021,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©2021,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304800"/>
            <a:ext cx="830580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78777" y="1341438"/>
            <a:ext cx="830580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31" smtClean="0">
                <a:latin typeface="Verdana" charset="0"/>
              </a:defRPr>
            </a:lvl1pPr>
          </a:lstStyle>
          <a:p>
            <a:pPr>
              <a:defRPr/>
            </a:pPr>
            <a:r>
              <a:rPr lang="fr-CH"/>
              <a:t>©2021, Karl Aberer, EPFL-IC, Laboratoire de systèmes d'informations répartis </a:t>
            </a:r>
            <a:endParaRPr lang="en-GB"/>
          </a:p>
        </p:txBody>
      </p:sp>
      <p:sp>
        <p:nvSpPr>
          <p:cNvPr id="1029" name="Rectangle 7"/>
          <p:cNvSpPr>
            <a:spLocks noChangeArrowheads="1"/>
          </p:cNvSpPr>
          <p:nvPr userDrawn="1"/>
        </p:nvSpPr>
        <p:spPr bwMode="auto">
          <a:xfrm>
            <a:off x="6554666" y="6453188"/>
            <a:ext cx="1905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992" tIns="42497" rIns="84992" bIns="42497"/>
          <a:lstStyle/>
          <a:p>
            <a:pPr algn="r"/>
            <a:r>
              <a:rPr lang="en-US" sz="831" dirty="0">
                <a:latin typeface="Verdana" charset="0"/>
              </a:rPr>
              <a:t>Information Retrieval- </a:t>
            </a:r>
            <a:fld id="{6D0D0FAB-B5FB-2B4F-958D-C8496C781A1A}" type="slidenum">
              <a:rPr lang="en-US" sz="831">
                <a:latin typeface="Verdana" charset="0"/>
              </a:rPr>
              <a:pPr algn="r"/>
              <a:t>‹#›</a:t>
            </a:fld>
            <a:endParaRPr lang="en-US" sz="831" dirty="0">
              <a:latin typeface="Verdana" charset="0"/>
            </a:endParaRPr>
          </a:p>
        </p:txBody>
      </p:sp>
    </p:spTree>
    <p:extLst>
      <p:ext uri="{BB962C8B-B14F-4D97-AF65-F5344CB8AC3E}">
        <p14:creationId xmlns:p14="http://schemas.microsoft.com/office/powerpoint/2010/main" val="210494927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dt="0"/>
  <p:txStyles>
    <p:titleStyle>
      <a:lvl1pPr algn="l" rtl="0" eaLnBrk="0" fontAlgn="base" hangingPunct="0">
        <a:spcBef>
          <a:spcPct val="0"/>
        </a:spcBef>
        <a:spcAft>
          <a:spcPct val="0"/>
        </a:spcAft>
        <a:defRPr sz="3323"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323"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323"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323"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323" b="1">
          <a:solidFill>
            <a:schemeClr val="tx2"/>
          </a:solidFill>
          <a:latin typeface="Calibri" pitchFamily="34" charset="0"/>
          <a:ea typeface="ＭＳ Ｐゴシック" pitchFamily="34" charset="-128"/>
          <a:cs typeface="Calibri" pitchFamily="34" charset="0"/>
        </a:defRPr>
      </a:lvl5pPr>
      <a:lvl6pPr marL="422041" algn="ctr" rtl="0" fontAlgn="base">
        <a:spcBef>
          <a:spcPct val="0"/>
        </a:spcBef>
        <a:spcAft>
          <a:spcPct val="0"/>
        </a:spcAft>
        <a:defRPr sz="2215">
          <a:solidFill>
            <a:schemeClr val="tx2"/>
          </a:solidFill>
          <a:latin typeface="Comic Sans MS" charset="0"/>
        </a:defRPr>
      </a:lvl6pPr>
      <a:lvl7pPr marL="844083" algn="ctr" rtl="0" fontAlgn="base">
        <a:spcBef>
          <a:spcPct val="0"/>
        </a:spcBef>
        <a:spcAft>
          <a:spcPct val="0"/>
        </a:spcAft>
        <a:defRPr sz="2215">
          <a:solidFill>
            <a:schemeClr val="tx2"/>
          </a:solidFill>
          <a:latin typeface="Comic Sans MS" charset="0"/>
        </a:defRPr>
      </a:lvl7pPr>
      <a:lvl8pPr marL="1266124" algn="ctr" rtl="0" fontAlgn="base">
        <a:spcBef>
          <a:spcPct val="0"/>
        </a:spcBef>
        <a:spcAft>
          <a:spcPct val="0"/>
        </a:spcAft>
        <a:defRPr sz="2215">
          <a:solidFill>
            <a:schemeClr val="tx2"/>
          </a:solidFill>
          <a:latin typeface="Comic Sans MS" charset="0"/>
        </a:defRPr>
      </a:lvl8pPr>
      <a:lvl9pPr marL="1688165" algn="ctr" rtl="0" fontAlgn="base">
        <a:spcBef>
          <a:spcPct val="0"/>
        </a:spcBef>
        <a:spcAft>
          <a:spcPct val="0"/>
        </a:spcAft>
        <a:defRPr sz="2215">
          <a:solidFill>
            <a:schemeClr val="tx2"/>
          </a:solidFill>
          <a:latin typeface="Comic Sans MS" charset="0"/>
        </a:defRPr>
      </a:lvl9pPr>
    </p:titleStyle>
    <p:bodyStyle>
      <a:lvl1pPr marL="316531" indent="-316531" algn="l" rtl="0" eaLnBrk="0" fontAlgn="base" hangingPunct="0">
        <a:spcBef>
          <a:spcPct val="20000"/>
        </a:spcBef>
        <a:spcAft>
          <a:spcPct val="0"/>
        </a:spcAft>
        <a:defRPr sz="2954">
          <a:solidFill>
            <a:schemeClr val="tx1"/>
          </a:solidFill>
          <a:latin typeface="Calibri"/>
          <a:ea typeface="ＭＳ Ｐゴシック" pitchFamily="34" charset="-128"/>
          <a:cs typeface="Calibri"/>
        </a:defRPr>
      </a:lvl1pPr>
      <a:lvl2pPr marL="685817" indent="-263776" algn="l" rtl="0" eaLnBrk="0" fontAlgn="base" hangingPunct="0">
        <a:spcBef>
          <a:spcPct val="20000"/>
        </a:spcBef>
        <a:spcAft>
          <a:spcPct val="0"/>
        </a:spcAft>
        <a:buChar char="–"/>
        <a:defRPr sz="2585">
          <a:solidFill>
            <a:schemeClr val="tx1"/>
          </a:solidFill>
          <a:latin typeface="Calibri"/>
          <a:ea typeface="Calibri" pitchFamily="34" charset="0"/>
          <a:cs typeface="Calibri"/>
        </a:defRPr>
      </a:lvl2pPr>
      <a:lvl3pPr marL="1055103" indent="-211021" algn="l" rtl="0" eaLnBrk="0" fontAlgn="base" hangingPunct="0">
        <a:spcBef>
          <a:spcPct val="20000"/>
        </a:spcBef>
        <a:spcAft>
          <a:spcPct val="0"/>
        </a:spcAft>
        <a:buChar char="•"/>
        <a:defRPr sz="2215">
          <a:solidFill>
            <a:schemeClr val="tx1"/>
          </a:solidFill>
          <a:latin typeface="Calibri"/>
          <a:ea typeface="Calibri" pitchFamily="34" charset="0"/>
          <a:cs typeface="Calibri"/>
        </a:defRPr>
      </a:lvl3pPr>
      <a:lvl4pPr marL="1477145" indent="-211021" algn="l" rtl="0" eaLnBrk="0" fontAlgn="base" hangingPunct="0">
        <a:spcBef>
          <a:spcPct val="20000"/>
        </a:spcBef>
        <a:spcAft>
          <a:spcPct val="0"/>
        </a:spcAft>
        <a:buChar char="–"/>
        <a:defRPr sz="1846">
          <a:solidFill>
            <a:schemeClr val="tx1"/>
          </a:solidFill>
          <a:latin typeface="Calibri"/>
          <a:ea typeface="Calibri" pitchFamily="34" charset="0"/>
          <a:cs typeface="Calibri"/>
        </a:defRPr>
      </a:lvl4pPr>
      <a:lvl5pPr marL="1899186" indent="-211021" algn="l" rtl="0" eaLnBrk="0" fontAlgn="base" hangingPunct="0">
        <a:spcBef>
          <a:spcPct val="20000"/>
        </a:spcBef>
        <a:spcAft>
          <a:spcPct val="0"/>
        </a:spcAft>
        <a:buChar char="»"/>
        <a:defRPr sz="1846">
          <a:solidFill>
            <a:schemeClr val="tx1"/>
          </a:solidFill>
          <a:latin typeface="Calibri"/>
          <a:ea typeface="Calibri" pitchFamily="34" charset="0"/>
          <a:cs typeface="Calibri"/>
        </a:defRPr>
      </a:lvl5pPr>
      <a:lvl6pPr marL="2321227" indent="-211021" algn="l" rtl="0" fontAlgn="base">
        <a:spcBef>
          <a:spcPct val="20000"/>
        </a:spcBef>
        <a:spcAft>
          <a:spcPct val="0"/>
        </a:spcAft>
        <a:buChar char="»"/>
        <a:defRPr sz="1108">
          <a:solidFill>
            <a:schemeClr val="tx1"/>
          </a:solidFill>
          <a:latin typeface="+mn-lt"/>
        </a:defRPr>
      </a:lvl6pPr>
      <a:lvl7pPr marL="2743269" indent="-211021" algn="l" rtl="0" fontAlgn="base">
        <a:spcBef>
          <a:spcPct val="20000"/>
        </a:spcBef>
        <a:spcAft>
          <a:spcPct val="0"/>
        </a:spcAft>
        <a:buChar char="»"/>
        <a:defRPr sz="1108">
          <a:solidFill>
            <a:schemeClr val="tx1"/>
          </a:solidFill>
          <a:latin typeface="+mn-lt"/>
        </a:defRPr>
      </a:lvl7pPr>
      <a:lvl8pPr marL="3165310" indent="-211021" algn="l" rtl="0" fontAlgn="base">
        <a:spcBef>
          <a:spcPct val="20000"/>
        </a:spcBef>
        <a:spcAft>
          <a:spcPct val="0"/>
        </a:spcAft>
        <a:buChar char="»"/>
        <a:defRPr sz="1108">
          <a:solidFill>
            <a:schemeClr val="tx1"/>
          </a:solidFill>
          <a:latin typeface="+mn-lt"/>
        </a:defRPr>
      </a:lvl8pPr>
      <a:lvl9pPr marL="3587351" indent="-211021" algn="l" rtl="0" fontAlgn="base">
        <a:spcBef>
          <a:spcPct val="20000"/>
        </a:spcBef>
        <a:spcAft>
          <a:spcPct val="0"/>
        </a:spcAft>
        <a:buChar char="»"/>
        <a:defRPr sz="1108">
          <a:solidFill>
            <a:schemeClr val="tx1"/>
          </a:solidFill>
          <a:latin typeface="+mn-lt"/>
        </a:defRPr>
      </a:lvl9pPr>
    </p:bodyStyle>
    <p:otherStyle>
      <a:defPPr>
        <a:defRPr lang="fr-FR"/>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Probabilistic Information Retrieval</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863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438284" indent="-438284">
              <a:buAutoNum type="arabicPeriod"/>
            </a:pPr>
            <a:endParaRPr lang="en-US" sz="2386" dirty="0"/>
          </a:p>
          <a:p>
            <a:pPr marL="438284" indent="-438284">
              <a:buAutoNum type="arabicPeriod"/>
            </a:pPr>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 M</a:t>
            </a:r>
            <a:r>
              <a:rPr lang="en-US" sz="2386" baseline="-25000" dirty="0" err="1"/>
              <a:t>d</a:t>
            </a:r>
            <a:r>
              <a:rPr lang="en-US" sz="2386" dirty="0"/>
              <a:t>)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3" name="Rectangle 2"/>
          <p:cNvSpPr/>
          <p:nvPr/>
        </p:nvSpPr>
        <p:spPr>
          <a:xfrm>
            <a:off x="184309" y="1779671"/>
            <a:ext cx="4847118" cy="459485"/>
          </a:xfrm>
          <a:prstGeom prst="rect">
            <a:avLst/>
          </a:prstGeom>
        </p:spPr>
        <p:txBody>
          <a:bodyPr wrap="square">
            <a:spAutoFit/>
          </a:bodyPr>
          <a:lstStyle/>
          <a:p>
            <a:r>
              <a:rPr lang="en-US" sz="2386" dirty="0">
                <a:latin typeface="Calibri" panose="020F0502020204030204" pitchFamily="34" charset="0"/>
                <a:ea typeface="MS PGothic" pitchFamily="34" charset="-128"/>
                <a:cs typeface="Calibri" panose="020F0502020204030204" pitchFamily="34" charset="0"/>
              </a:rPr>
              <a:t>d = “information retrieval and search”</a:t>
            </a:r>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endParaRPr lang="en-US" sz="2386" dirty="0"/>
              </a:p>
              <a:p>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r="-126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Idea: add a small weight for non-occurring terms in a document, that is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a:latin typeface="Cambria Math" panose="02040503050406030204" pitchFamily="18" charset="0"/>
                  </a:rPr>
                </a:br>
                <a:endParaRPr lang="fr-CH" sz="2386" i="1">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t="-1008" b="-60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r>
                  <a:rPr lang="en-US" sz="2386" dirty="0"/>
                  <a:t>From a technical perspective the probabilities are computed using term and document frequencies</a:t>
                </a:r>
              </a:p>
              <a:p>
                <a:pPr lvl="1"/>
                <a:r>
                  <a:rPr lang="en-US" sz="1986" dirty="0"/>
                  <a:t>thus 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8388" b="-50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6" y="1650249"/>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6" y="1650249"/>
                <a:ext cx="8104774" cy="4285235"/>
              </a:xfrm>
              <a:blipFill>
                <a:blip r:embed="rId3"/>
                <a:stretch>
                  <a:fillRect l="-1095"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2699792" y="5373216"/>
            <a:ext cx="570990" cy="276999"/>
          </a:xfrm>
          <a:prstGeom prst="rect">
            <a:avLst/>
          </a:prstGeom>
          <a:noFill/>
        </p:spPr>
        <p:txBody>
          <a:bodyPr wrap="none" rtlCol="0">
            <a:spAutoFit/>
          </a:bodyPr>
          <a:lstStyle/>
          <a:p>
            <a:r>
              <a:rPr lang="en-US"/>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591207" y="5373215"/>
            <a:ext cx="676595" cy="276999"/>
          </a:xfrm>
          <a:prstGeom prst="rect">
            <a:avLst/>
          </a:prstGeom>
          <a:noFill/>
        </p:spPr>
        <p:txBody>
          <a:bodyPr wrap="none" rtlCol="0">
            <a:spAutoFit/>
          </a:bodyPr>
          <a:lstStyle/>
          <a:p>
            <a:r>
              <a:rPr lang="en-US"/>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544" y="1404254"/>
            <a:ext cx="4420989" cy="4458377"/>
          </a:xfrm>
          <a:prstGeom prst="rect">
            <a:avLst/>
          </a:prstGeom>
        </p:spPr>
      </p:pic>
      <p:sp>
        <p:nvSpPr>
          <p:cNvPr id="7" name="TextBox 6"/>
          <p:cNvSpPr txBox="1"/>
          <p:nvPr/>
        </p:nvSpPr>
        <p:spPr>
          <a:xfrm>
            <a:off x="6959197"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Retrieval Model Properties</a:t>
            </a:r>
          </a:p>
        </p:txBody>
      </p:sp>
      <p:graphicFrame>
        <p:nvGraphicFramePr>
          <p:cNvPr id="5" name="Content Placeholder 4"/>
          <p:cNvGraphicFramePr>
            <a:graphicFrameLocks noGrp="1"/>
          </p:cNvGraphicFramePr>
          <p:nvPr>
            <p:ph idx="1"/>
            <p:extLst/>
          </p:nvPr>
        </p:nvGraphicFramePr>
        <p:xfrm>
          <a:off x="706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A2662D-28CD-834B-AB1C-38C80EE5E2ED}"/>
              </a:ext>
            </a:extLst>
          </p:cNvPr>
          <p:cNvSpPr>
            <a:spLocks noGrp="1"/>
          </p:cNvSpPr>
          <p:nvPr>
            <p:ph type="title"/>
          </p:nvPr>
        </p:nvSpPr>
        <p:spPr/>
        <p:txBody>
          <a:bodyPr/>
          <a:lstStyle/>
          <a:p>
            <a:r>
              <a:rPr lang="en-US" dirty="0"/>
              <a:t>6. Query Expansion</a:t>
            </a:r>
            <a:br>
              <a:rPr lang="en-US" dirty="0"/>
            </a:br>
            <a:endParaRPr lang="en-US" dirty="0"/>
          </a:p>
        </p:txBody>
      </p:sp>
      <p:sp>
        <p:nvSpPr>
          <p:cNvPr id="6" name="Text Placeholder 5">
            <a:extLst>
              <a:ext uri="{FF2B5EF4-FFF2-40B4-BE49-F238E27FC236}">
                <a16:creationId xmlns:a16="http://schemas.microsoft.com/office/drawing/2014/main" id="{9C7A8F8A-4A0A-704A-9649-A4576BCCE8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B6AB4FD-BE75-9542-AA37-B6919677F609}"/>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Tree>
    <p:extLst>
      <p:ext uri="{BB962C8B-B14F-4D97-AF65-F5344CB8AC3E}">
        <p14:creationId xmlns:p14="http://schemas.microsoft.com/office/powerpoint/2010/main" val="175215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17281" y="1502020"/>
            <a:ext cx="7976385" cy="4642338"/>
          </a:xfrm>
        </p:spPr>
        <p:txBody>
          <a:bodyPr/>
          <a:lstStyle/>
          <a:p>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endParaRPr lang="en-US" dirty="0"/>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25158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72B7-E8F2-9B44-A87F-8F9566CF41C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41CC5B7-9FCA-E148-8877-0AF773769B73}"/>
              </a:ext>
            </a:extLst>
          </p:cNvPr>
          <p:cNvSpPr>
            <a:spLocks noGrp="1"/>
          </p:cNvSpPr>
          <p:nvPr>
            <p:ph idx="1"/>
          </p:nvPr>
        </p:nvSpPr>
        <p:spPr/>
        <p:txBody>
          <a:bodyPr/>
          <a:lstStyle/>
          <a:p>
            <a:r>
              <a:rPr lang="en-US" dirty="0"/>
              <a:t>Queries might lack relevant terms</a:t>
            </a:r>
          </a:p>
          <a:p>
            <a:pPr marL="457200" indent="-457200">
              <a:buFont typeface="Arial" panose="020B0604020202020204" pitchFamily="34" charset="0"/>
              <a:buChar char="•"/>
            </a:pPr>
            <a:r>
              <a:rPr lang="en-US" dirty="0"/>
              <a:t>Example: query “car” will not return “automobile”</a:t>
            </a:r>
          </a:p>
          <a:p>
            <a:r>
              <a:rPr lang="en-US" dirty="0"/>
              <a:t>In IR most of the time we are concerned about precision</a:t>
            </a:r>
          </a:p>
          <a:p>
            <a:pPr marL="457200" indent="-457200">
              <a:buFont typeface="Arial" panose="020B0604020202020204" pitchFamily="34" charset="0"/>
              <a:buChar char="•"/>
            </a:pPr>
            <a:r>
              <a:rPr lang="en-US" dirty="0"/>
              <a:t>Assumption: plenty of relevant documents</a:t>
            </a:r>
          </a:p>
          <a:p>
            <a:pPr marL="0" indent="0"/>
            <a:r>
              <a:rPr lang="en-US" dirty="0"/>
              <a:t>But sometimes recall is important</a:t>
            </a:r>
          </a:p>
          <a:p>
            <a:pPr marL="457200" indent="-457200">
              <a:buFont typeface="Arial" panose="020B0604020202020204" pitchFamily="34" charset="0"/>
              <a:buChar char="•"/>
            </a:pPr>
            <a:r>
              <a:rPr lang="en-US" dirty="0"/>
              <a:t>E.g. security relevant searches, publication search</a:t>
            </a:r>
          </a:p>
          <a:p>
            <a:r>
              <a:rPr lang="en-US" dirty="0"/>
              <a:t>How to increase recall)?</a:t>
            </a:r>
          </a:p>
          <a:p>
            <a:r>
              <a:rPr lang="en-US" b="1" dirty="0"/>
              <a:t>Idea</a:t>
            </a:r>
            <a:r>
              <a:rPr lang="en-US" dirty="0"/>
              <a:t>: System adds query terms to user query!</a:t>
            </a:r>
          </a:p>
          <a:p>
            <a:endParaRPr lang="en-US" dirty="0"/>
          </a:p>
        </p:txBody>
      </p:sp>
      <p:sp>
        <p:nvSpPr>
          <p:cNvPr id="4" name="Footer Placeholder 3">
            <a:extLst>
              <a:ext uri="{FF2B5EF4-FFF2-40B4-BE49-F238E27FC236}">
                <a16:creationId xmlns:a16="http://schemas.microsoft.com/office/drawing/2014/main" id="{A52DC6DA-A11B-8748-9102-B30B56D7C3AF}"/>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408712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Information Retrieval</a:t>
            </a:r>
          </a:p>
        </p:txBody>
      </p:sp>
      <p:sp>
        <p:nvSpPr>
          <p:cNvPr id="3" name="Content Placeholder 2"/>
          <p:cNvSpPr>
            <a:spLocks noGrp="1"/>
          </p:cNvSpPr>
          <p:nvPr>
            <p:ph idx="1"/>
          </p:nvPr>
        </p:nvSpPr>
        <p:spPr/>
        <p:txBody>
          <a:bodyPr/>
          <a:lstStyle/>
          <a:p>
            <a:r>
              <a:rPr lang="en-US" sz="2386" dirty="0"/>
              <a:t>The notion of similarity in the vector space model does not directly imply relevance</a:t>
            </a:r>
          </a:p>
          <a:p>
            <a:pPr marL="389586" indent="-389586">
              <a:buFont typeface="Arial" charset="0"/>
              <a:buChar char="•"/>
            </a:pPr>
            <a:r>
              <a:rPr lang="en-US" sz="2386" dirty="0"/>
              <a:t>The similarity values have no interpretation, they are just used to rank</a:t>
            </a:r>
          </a:p>
          <a:p>
            <a:pPr marL="389586" indent="-389586">
              <a:buFont typeface="Arial" charset="0"/>
              <a:buChar char="•"/>
            </a:pPr>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r>
              <a:rPr lang="en-US" sz="2386" dirty="0"/>
              <a:t>Probabilistic IR models attempt to directly model relevance as a probability</a:t>
            </a:r>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22041" indent="-422041">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389586" indent="-389586">
              <a:buFont typeface="Arial" charset="0"/>
              <a:buChar char="•"/>
            </a:pPr>
            <a:endParaRPr lang="en-US" dirty="0"/>
          </a:p>
          <a:p>
            <a:r>
              <a:rPr lang="en-US" dirty="0"/>
              <a:t>2. Global Approach:</a:t>
            </a:r>
          </a:p>
          <a:p>
            <a:pPr marL="389586" indent="-389586">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832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1. User Relevance Feedback</a:t>
            </a:r>
          </a:p>
        </p:txBody>
      </p:sp>
      <p:grpSp>
        <p:nvGrpSpPr>
          <p:cNvPr id="23556" name="Group 4"/>
          <p:cNvGrpSpPr>
            <a:grpSpLocks/>
          </p:cNvGrpSpPr>
          <p:nvPr/>
        </p:nvGrpSpPr>
        <p:grpSpPr bwMode="auto">
          <a:xfrm>
            <a:off x="1852454" y="3245487"/>
            <a:ext cx="799423" cy="664158"/>
            <a:chOff x="1004" y="3068"/>
            <a:chExt cx="591" cy="491"/>
          </a:xfrm>
        </p:grpSpPr>
        <p:pic>
          <p:nvPicPr>
            <p:cNvPr id="23585" name="Picture 5"/>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23586" name="Rectangle 6"/>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algn="l" defTabSz="844083" eaLnBrk="0" hangingPunct="0"/>
              <a:endParaRPr lang="fr-FR" sz="1363">
                <a:solidFill>
                  <a:srgbClr val="000000"/>
                </a:solidFill>
                <a:latin typeface="Calibri" charset="0"/>
                <a:ea typeface="Calibri" charset="0"/>
                <a:cs typeface="Calibri" charset="0"/>
              </a:endParaRPr>
            </a:p>
          </p:txBody>
        </p:sp>
      </p:grpSp>
      <p:pic>
        <p:nvPicPr>
          <p:cNvPr id="23557" name="Picture 7"/>
          <p:cNvPicPr>
            <a:picLocks noChangeArrowheads="1"/>
          </p:cNvPicPr>
          <p:nvPr/>
        </p:nvPicPr>
        <p:blipFill>
          <a:blip r:embed="rId4" cstate="print"/>
          <a:srcRect/>
          <a:stretch>
            <a:fillRect/>
          </a:stretch>
        </p:blipFill>
        <p:spPr bwMode="auto">
          <a:xfrm>
            <a:off x="1330330" y="3641818"/>
            <a:ext cx="668215" cy="733143"/>
          </a:xfrm>
          <a:prstGeom prst="rect">
            <a:avLst/>
          </a:prstGeom>
          <a:solidFill>
            <a:schemeClr val="bg1"/>
          </a:solidFill>
          <a:ln w="9525">
            <a:noFill/>
            <a:miter lim="800000"/>
            <a:headEnd/>
            <a:tailEnd/>
          </a:ln>
        </p:spPr>
      </p:pic>
      <p:sp>
        <p:nvSpPr>
          <p:cNvPr id="23558" name="AutoShape 8"/>
          <p:cNvSpPr>
            <a:spLocks noChangeArrowheads="1"/>
          </p:cNvSpPr>
          <p:nvPr/>
        </p:nvSpPr>
        <p:spPr bwMode="auto">
          <a:xfrm>
            <a:off x="2830432" y="3859592"/>
            <a:ext cx="829182"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59" name="Rectangle 9"/>
          <p:cNvSpPr>
            <a:spLocks noChangeArrowheads="1"/>
          </p:cNvSpPr>
          <p:nvPr/>
        </p:nvSpPr>
        <p:spPr bwMode="auto">
          <a:xfrm>
            <a:off x="806188" y="4472350"/>
            <a:ext cx="1422025" cy="288952"/>
          </a:xfrm>
          <a:prstGeom prst="rect">
            <a:avLst/>
          </a:prstGeom>
          <a:noFill/>
          <a:ln w="9525">
            <a:noFill/>
            <a:miter lim="800000"/>
            <a:headEnd/>
            <a:tailEnd/>
          </a:ln>
        </p:spPr>
        <p:txBody>
          <a:bodyPr wrap="square" lIns="78447" tIns="39224" rIns="78447" bIns="39224">
            <a:spAutoFit/>
          </a:bodyPr>
          <a:lstStyle/>
          <a:p>
            <a:pPr algn="l" defTabSz="844083" eaLnBrk="0" hangingPunct="0"/>
            <a:r>
              <a:rPr lang="en-US" sz="1363" dirty="0">
                <a:solidFill>
                  <a:srgbClr val="000000"/>
                </a:solidFill>
                <a:latin typeface="Calibri" charset="0"/>
                <a:ea typeface="Calibri" charset="0"/>
                <a:cs typeface="Calibri" charset="0"/>
              </a:rPr>
              <a:t>information  need</a:t>
            </a:r>
          </a:p>
        </p:txBody>
      </p:sp>
      <p:sp>
        <p:nvSpPr>
          <p:cNvPr id="23560" name="Rectangle 10"/>
          <p:cNvSpPr>
            <a:spLocks noChangeArrowheads="1"/>
          </p:cNvSpPr>
          <p:nvPr/>
        </p:nvSpPr>
        <p:spPr bwMode="auto">
          <a:xfrm>
            <a:off x="2625516" y="4288387"/>
            <a:ext cx="997951" cy="498688"/>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a:solidFill>
                  <a:srgbClr val="000000"/>
                </a:solidFill>
                <a:latin typeface="Calibri" charset="0"/>
                <a:ea typeface="Calibri" charset="0"/>
                <a:cs typeface="Calibri" charset="0"/>
              </a:rPr>
              <a:t>query</a:t>
            </a:r>
            <a:br>
              <a:rPr lang="en-US" sz="1363">
                <a:solidFill>
                  <a:srgbClr val="000000"/>
                </a:solidFill>
                <a:latin typeface="Calibri" charset="0"/>
                <a:ea typeface="Calibri" charset="0"/>
                <a:cs typeface="Calibri" charset="0"/>
              </a:rPr>
            </a:br>
            <a:r>
              <a:rPr lang="en-US" sz="1363">
                <a:solidFill>
                  <a:srgbClr val="000000"/>
                </a:solidFill>
                <a:latin typeface="Calibri" charset="0"/>
                <a:ea typeface="Calibri" charset="0"/>
                <a:cs typeface="Calibri" charset="0"/>
              </a:rPr>
              <a:t>formulation</a:t>
            </a:r>
          </a:p>
        </p:txBody>
      </p:sp>
      <p:sp>
        <p:nvSpPr>
          <p:cNvPr id="23561" name="AutoShape 11"/>
          <p:cNvSpPr>
            <a:spLocks noChangeArrowheads="1"/>
          </p:cNvSpPr>
          <p:nvPr/>
        </p:nvSpPr>
        <p:spPr bwMode="auto">
          <a:xfrm>
            <a:off x="1115255" y="1956402"/>
            <a:ext cx="1165996" cy="1289087"/>
          </a:xfrm>
          <a:prstGeom prst="can">
            <a:avLst>
              <a:gd name="adj" fmla="val 27639"/>
            </a:avLst>
          </a:prstGeom>
          <a:solidFill>
            <a:schemeClr val="bg1"/>
          </a:solidFill>
          <a:ln w="12700">
            <a:solidFill>
              <a:schemeClr val="tx1"/>
            </a:solidFill>
            <a:round/>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62" name="AutoShape 12"/>
          <p:cNvSpPr>
            <a:spLocks noChangeArrowheads="1"/>
          </p:cNvSpPr>
          <p:nvPr/>
        </p:nvSpPr>
        <p:spPr bwMode="auto">
          <a:xfrm>
            <a:off x="1299220" y="2386543"/>
            <a:ext cx="307055" cy="307054"/>
          </a:xfrm>
          <a:prstGeom prst="foldedCorner">
            <a:avLst>
              <a:gd name="adj" fmla="val 12500"/>
            </a:avLst>
          </a:prstGeom>
          <a:solidFill>
            <a:schemeClr val="accent1"/>
          </a:solidFill>
          <a:ln w="12700">
            <a:solidFill>
              <a:schemeClr val="tx1"/>
            </a:solidFill>
            <a:round/>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63" name="AutoShape 13"/>
          <p:cNvSpPr>
            <a:spLocks noChangeArrowheads="1"/>
          </p:cNvSpPr>
          <p:nvPr/>
        </p:nvSpPr>
        <p:spPr bwMode="auto">
          <a:xfrm>
            <a:off x="1790233" y="2386543"/>
            <a:ext cx="307054" cy="307054"/>
          </a:xfrm>
          <a:prstGeom prst="foldedCorner">
            <a:avLst>
              <a:gd name="adj" fmla="val 12500"/>
            </a:avLst>
          </a:prstGeom>
          <a:solidFill>
            <a:schemeClr val="hlink"/>
          </a:solidFill>
          <a:ln w="12700">
            <a:solidFill>
              <a:schemeClr val="tx1"/>
            </a:solidFill>
            <a:round/>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64" name="AutoShape 14"/>
          <p:cNvSpPr>
            <a:spLocks noChangeArrowheads="1"/>
          </p:cNvSpPr>
          <p:nvPr/>
        </p:nvSpPr>
        <p:spPr bwMode="auto">
          <a:xfrm>
            <a:off x="1790233" y="2815342"/>
            <a:ext cx="307054" cy="307055"/>
          </a:xfrm>
          <a:prstGeom prst="foldedCorner">
            <a:avLst>
              <a:gd name="adj" fmla="val 12500"/>
            </a:avLst>
          </a:prstGeom>
          <a:solidFill>
            <a:srgbClr val="FFFF66"/>
          </a:solidFill>
          <a:ln w="12700">
            <a:solidFill>
              <a:schemeClr val="tx1"/>
            </a:solidFill>
            <a:round/>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65" name="AutoShape 15"/>
          <p:cNvSpPr>
            <a:spLocks noChangeArrowheads="1"/>
          </p:cNvSpPr>
          <p:nvPr/>
        </p:nvSpPr>
        <p:spPr bwMode="auto">
          <a:xfrm>
            <a:off x="1299220" y="2815342"/>
            <a:ext cx="307055" cy="307055"/>
          </a:xfrm>
          <a:prstGeom prst="foldedCorner">
            <a:avLst>
              <a:gd name="adj" fmla="val 12500"/>
            </a:avLst>
          </a:prstGeom>
          <a:solidFill>
            <a:schemeClr val="accent2"/>
          </a:solidFill>
          <a:ln w="12700">
            <a:solidFill>
              <a:schemeClr val="tx1"/>
            </a:solidFill>
            <a:round/>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66" name="AutoShape 16"/>
          <p:cNvSpPr>
            <a:spLocks noChangeArrowheads="1"/>
          </p:cNvSpPr>
          <p:nvPr/>
        </p:nvSpPr>
        <p:spPr bwMode="auto">
          <a:xfrm>
            <a:off x="2833137" y="2589442"/>
            <a:ext cx="829182"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67" name="Rectangle 17"/>
          <p:cNvSpPr>
            <a:spLocks noChangeArrowheads="1"/>
          </p:cNvSpPr>
          <p:nvPr/>
        </p:nvSpPr>
        <p:spPr bwMode="auto">
          <a:xfrm>
            <a:off x="1096264" y="1404509"/>
            <a:ext cx="1429480" cy="498688"/>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a:solidFill>
                  <a:srgbClr val="000000"/>
                </a:solidFill>
                <a:latin typeface="Calibri" charset="0"/>
                <a:ea typeface="Calibri" charset="0"/>
                <a:cs typeface="Calibri" charset="0"/>
              </a:rPr>
              <a:t>information items</a:t>
            </a:r>
            <a:br>
              <a:rPr lang="en-US" sz="1363">
                <a:solidFill>
                  <a:srgbClr val="000000"/>
                </a:solidFill>
                <a:latin typeface="Calibri" charset="0"/>
                <a:ea typeface="Calibri" charset="0"/>
                <a:cs typeface="Calibri" charset="0"/>
              </a:rPr>
            </a:br>
            <a:r>
              <a:rPr lang="en-US" sz="1363">
                <a:solidFill>
                  <a:srgbClr val="000000"/>
                </a:solidFill>
                <a:latin typeface="Calibri" charset="0"/>
                <a:ea typeface="Calibri" charset="0"/>
                <a:cs typeface="Calibri" charset="0"/>
              </a:rPr>
              <a:t>content</a:t>
            </a:r>
          </a:p>
        </p:txBody>
      </p:sp>
      <p:sp>
        <p:nvSpPr>
          <p:cNvPr id="23568" name="Rectangle 18"/>
          <p:cNvSpPr>
            <a:spLocks noChangeArrowheads="1"/>
          </p:cNvSpPr>
          <p:nvPr/>
        </p:nvSpPr>
        <p:spPr bwMode="auto">
          <a:xfrm>
            <a:off x="2788311" y="1834655"/>
            <a:ext cx="875674" cy="498688"/>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a:solidFill>
                  <a:srgbClr val="000000"/>
                </a:solidFill>
                <a:latin typeface="Calibri" charset="0"/>
                <a:ea typeface="Calibri" charset="0"/>
                <a:cs typeface="Calibri" charset="0"/>
              </a:rPr>
              <a:t>feature</a:t>
            </a:r>
            <a:br>
              <a:rPr lang="en-US" sz="1363">
                <a:solidFill>
                  <a:srgbClr val="000000"/>
                </a:solidFill>
                <a:latin typeface="Calibri" charset="0"/>
                <a:ea typeface="Calibri" charset="0"/>
                <a:cs typeface="Calibri" charset="0"/>
              </a:rPr>
            </a:br>
            <a:r>
              <a:rPr lang="en-US" sz="1363">
                <a:solidFill>
                  <a:srgbClr val="000000"/>
                </a:solidFill>
                <a:latin typeface="Calibri" charset="0"/>
                <a:ea typeface="Calibri" charset="0"/>
                <a:cs typeface="Calibri" charset="0"/>
              </a:rPr>
              <a:t>extraction</a:t>
            </a:r>
          </a:p>
        </p:txBody>
      </p:sp>
      <p:sp>
        <p:nvSpPr>
          <p:cNvPr id="23569" name="Rectangle 19"/>
          <p:cNvSpPr>
            <a:spLocks noChangeArrowheads="1"/>
          </p:cNvSpPr>
          <p:nvPr/>
        </p:nvSpPr>
        <p:spPr bwMode="auto">
          <a:xfrm>
            <a:off x="4288820" y="3092194"/>
            <a:ext cx="1529178" cy="550910"/>
          </a:xfrm>
          <a:prstGeom prst="rect">
            <a:avLst/>
          </a:prstGeom>
          <a:noFill/>
          <a:ln w="9525" algn="ctr">
            <a:solidFill>
              <a:schemeClr val="tx1"/>
            </a:solidFill>
            <a:miter lim="800000"/>
            <a:headEnd/>
            <a:tailEnd/>
          </a:ln>
        </p:spPr>
        <p:txBody>
          <a:bodyPr wrap="square" lIns="77906" tIns="38952" rIns="77906" bIns="38952" anchor="ctr">
            <a:spAutoFit/>
          </a:bodyPr>
          <a:lstStyle/>
          <a:p>
            <a:pPr algn="l" defTabSz="844083"/>
            <a:endParaRPr lang="fr-FR" sz="1023" dirty="0">
              <a:solidFill>
                <a:srgbClr val="000000"/>
              </a:solidFill>
              <a:latin typeface="Calibri" charset="0"/>
              <a:ea typeface="Calibri" charset="0"/>
              <a:cs typeface="Calibri" charset="0"/>
            </a:endParaRPr>
          </a:p>
          <a:p>
            <a:pPr algn="l" defTabSz="844083"/>
            <a:endParaRPr lang="fr-FR" sz="1023" dirty="0">
              <a:solidFill>
                <a:srgbClr val="000000"/>
              </a:solidFill>
              <a:latin typeface="Calibri" charset="0"/>
              <a:ea typeface="Calibri" charset="0"/>
              <a:cs typeface="Calibri" charset="0"/>
            </a:endParaRPr>
          </a:p>
          <a:p>
            <a:pPr algn="l" defTabSz="844083"/>
            <a:endParaRPr lang="fr-FR" sz="1023" dirty="0">
              <a:solidFill>
                <a:srgbClr val="000000"/>
              </a:solidFill>
              <a:latin typeface="Calibri" charset="0"/>
              <a:ea typeface="Calibri" charset="0"/>
              <a:cs typeface="Calibri" charset="0"/>
            </a:endParaRPr>
          </a:p>
        </p:txBody>
      </p:sp>
      <p:sp>
        <p:nvSpPr>
          <p:cNvPr id="23570" name="AutoShape 20"/>
          <p:cNvSpPr>
            <a:spLocks noChangeArrowheads="1"/>
          </p:cNvSpPr>
          <p:nvPr/>
        </p:nvSpPr>
        <p:spPr bwMode="auto">
          <a:xfrm>
            <a:off x="7066971" y="2631376"/>
            <a:ext cx="1165996" cy="1717881"/>
          </a:xfrm>
          <a:prstGeom prst="cube">
            <a:avLst>
              <a:gd name="adj" fmla="val 7718"/>
            </a:avLst>
          </a:prstGeom>
          <a:solidFill>
            <a:schemeClr val="bg1"/>
          </a:solidFill>
          <a:ln w="12700">
            <a:solidFill>
              <a:schemeClr val="tx1"/>
            </a:solidFill>
            <a:miter lim="800000"/>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sp>
        <p:nvSpPr>
          <p:cNvPr id="23571" name="Rectangle 21"/>
          <p:cNvSpPr>
            <a:spLocks noChangeArrowheads="1"/>
          </p:cNvSpPr>
          <p:nvPr/>
        </p:nvSpPr>
        <p:spPr bwMode="auto">
          <a:xfrm>
            <a:off x="7211056" y="3122396"/>
            <a:ext cx="710244" cy="708425"/>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a:solidFill>
                  <a:srgbClr val="000000"/>
                </a:solidFill>
                <a:latin typeface="Calibri" charset="0"/>
                <a:ea typeface="Calibri" charset="0"/>
                <a:cs typeface="Calibri" charset="0"/>
              </a:rPr>
              <a:t>ranked/</a:t>
            </a:r>
            <a:br>
              <a:rPr lang="en-US" sz="1363">
                <a:solidFill>
                  <a:srgbClr val="000000"/>
                </a:solidFill>
                <a:latin typeface="Calibri" charset="0"/>
                <a:ea typeface="Calibri" charset="0"/>
                <a:cs typeface="Calibri" charset="0"/>
              </a:rPr>
            </a:br>
            <a:r>
              <a:rPr lang="en-US" sz="1363">
                <a:solidFill>
                  <a:srgbClr val="000000"/>
                </a:solidFill>
                <a:latin typeface="Calibri" charset="0"/>
                <a:ea typeface="Calibri" charset="0"/>
                <a:cs typeface="Calibri" charset="0"/>
              </a:rPr>
              <a:t>binary</a:t>
            </a:r>
          </a:p>
          <a:p>
            <a:pPr algn="l" defTabSz="844083" eaLnBrk="0" hangingPunct="0"/>
            <a:r>
              <a:rPr lang="en-US" sz="1363">
                <a:solidFill>
                  <a:srgbClr val="000000"/>
                </a:solidFill>
                <a:latin typeface="Calibri" charset="0"/>
                <a:ea typeface="Calibri" charset="0"/>
                <a:cs typeface="Calibri" charset="0"/>
              </a:rPr>
              <a:t>result</a:t>
            </a:r>
          </a:p>
        </p:txBody>
      </p:sp>
      <p:sp>
        <p:nvSpPr>
          <p:cNvPr id="23572" name="AutoShape 24"/>
          <p:cNvSpPr>
            <a:spLocks noChangeArrowheads="1"/>
          </p:cNvSpPr>
          <p:nvPr/>
        </p:nvSpPr>
        <p:spPr bwMode="auto">
          <a:xfrm>
            <a:off x="6024069" y="3306353"/>
            <a:ext cx="829182"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algn="l" defTabSz="844083"/>
            <a:endParaRPr lang="fr-FR" sz="1023">
              <a:solidFill>
                <a:srgbClr val="000000"/>
              </a:solidFill>
              <a:latin typeface="Calibri" charset="0"/>
              <a:ea typeface="Calibri" charset="0"/>
              <a:cs typeface="Calibri" charset="0"/>
            </a:endParaRPr>
          </a:p>
        </p:txBody>
      </p:sp>
      <p:grpSp>
        <p:nvGrpSpPr>
          <p:cNvPr id="23573" name="Group 25"/>
          <p:cNvGrpSpPr>
            <a:grpSpLocks/>
          </p:cNvGrpSpPr>
          <p:nvPr/>
        </p:nvGrpSpPr>
        <p:grpSpPr bwMode="auto">
          <a:xfrm>
            <a:off x="6329769" y="4349260"/>
            <a:ext cx="799423" cy="664158"/>
            <a:chOff x="1004" y="3068"/>
            <a:chExt cx="591" cy="491"/>
          </a:xfrm>
        </p:grpSpPr>
        <p:pic>
          <p:nvPicPr>
            <p:cNvPr id="23583" name="Picture 26"/>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3584" name="Rectangle 27"/>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algn="l" defTabSz="844083" eaLnBrk="0" hangingPunct="0"/>
              <a:endParaRPr lang="fr-FR" sz="1363">
                <a:solidFill>
                  <a:srgbClr val="000000"/>
                </a:solidFill>
                <a:latin typeface="Calibri" charset="0"/>
                <a:ea typeface="Calibri" charset="0"/>
                <a:cs typeface="Calibri" charset="0"/>
              </a:endParaRPr>
            </a:p>
          </p:txBody>
        </p:sp>
      </p:grpSp>
      <p:pic>
        <p:nvPicPr>
          <p:cNvPr id="23574" name="Picture 28"/>
          <p:cNvPicPr>
            <a:picLocks noChangeArrowheads="1"/>
          </p:cNvPicPr>
          <p:nvPr/>
        </p:nvPicPr>
        <p:blipFill>
          <a:blip r:embed="rId6" cstate="print"/>
          <a:srcRect/>
          <a:stretch>
            <a:fillRect/>
          </a:stretch>
        </p:blipFill>
        <p:spPr bwMode="auto">
          <a:xfrm>
            <a:off x="5807644" y="4745590"/>
            <a:ext cx="668215" cy="733143"/>
          </a:xfrm>
          <a:prstGeom prst="rect">
            <a:avLst/>
          </a:prstGeom>
          <a:solidFill>
            <a:schemeClr val="bg1"/>
          </a:solidFill>
          <a:ln w="9525">
            <a:noFill/>
            <a:miter lim="800000"/>
            <a:headEnd/>
            <a:tailEnd/>
          </a:ln>
        </p:spPr>
      </p:pic>
      <p:sp>
        <p:nvSpPr>
          <p:cNvPr id="23575" name="Rectangle 29"/>
          <p:cNvSpPr>
            <a:spLocks noChangeArrowheads="1"/>
          </p:cNvSpPr>
          <p:nvPr/>
        </p:nvSpPr>
        <p:spPr bwMode="auto">
          <a:xfrm>
            <a:off x="5215199" y="5576122"/>
            <a:ext cx="1831192" cy="498688"/>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a:solidFill>
                  <a:srgbClr val="000000"/>
                </a:solidFill>
                <a:latin typeface="Calibri" charset="0"/>
                <a:ea typeface="Calibri" charset="0"/>
                <a:cs typeface="Calibri" charset="0"/>
              </a:rPr>
              <a:t>relevance feedback: </a:t>
            </a:r>
          </a:p>
          <a:p>
            <a:pPr algn="l" defTabSz="844083" eaLnBrk="0" hangingPunct="0"/>
            <a:r>
              <a:rPr lang="en-US" sz="1363">
                <a:solidFill>
                  <a:srgbClr val="000000"/>
                </a:solidFill>
                <a:latin typeface="Calibri" charset="0"/>
                <a:ea typeface="Calibri" charset="0"/>
                <a:cs typeface="Calibri" charset="0"/>
              </a:rPr>
              <a:t>identify relevant results</a:t>
            </a:r>
          </a:p>
        </p:txBody>
      </p:sp>
      <p:sp>
        <p:nvSpPr>
          <p:cNvPr id="23576" name="AutoShape 30"/>
          <p:cNvSpPr>
            <a:spLocks noChangeArrowheads="1"/>
          </p:cNvSpPr>
          <p:nvPr/>
        </p:nvSpPr>
        <p:spPr bwMode="auto">
          <a:xfrm rot="16200000" flipH="1">
            <a:off x="7067291" y="4734920"/>
            <a:ext cx="490380" cy="70184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algn="l" defTabSz="844083"/>
            <a:endParaRPr lang="fr-FR" sz="1023">
              <a:solidFill>
                <a:srgbClr val="000000"/>
              </a:solidFill>
              <a:latin typeface="Calibri" charset="0"/>
              <a:ea typeface="Calibri" charset="0"/>
              <a:cs typeface="Calibri" charset="0"/>
            </a:endParaRPr>
          </a:p>
        </p:txBody>
      </p:sp>
      <p:sp>
        <p:nvSpPr>
          <p:cNvPr id="23577" name="AutoShape 36"/>
          <p:cNvSpPr>
            <a:spLocks noChangeArrowheads="1"/>
          </p:cNvSpPr>
          <p:nvPr/>
        </p:nvSpPr>
        <p:spPr bwMode="auto">
          <a:xfrm flipH="1">
            <a:off x="4878780" y="4173724"/>
            <a:ext cx="552203" cy="70184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algn="l" defTabSz="844083"/>
            <a:endParaRPr lang="fr-FR" sz="1023">
              <a:solidFill>
                <a:srgbClr val="000000"/>
              </a:solidFill>
              <a:latin typeface="Calibri" charset="0"/>
              <a:ea typeface="Calibri" charset="0"/>
              <a:cs typeface="Calibri" charset="0"/>
            </a:endParaRPr>
          </a:p>
        </p:txBody>
      </p:sp>
      <p:sp>
        <p:nvSpPr>
          <p:cNvPr id="23578" name="Rectangle 37"/>
          <p:cNvSpPr>
            <a:spLocks noChangeArrowheads="1"/>
          </p:cNvSpPr>
          <p:nvPr/>
        </p:nvSpPr>
        <p:spPr bwMode="auto">
          <a:xfrm>
            <a:off x="2658408" y="5024238"/>
            <a:ext cx="2950834" cy="498688"/>
          </a:xfrm>
          <a:prstGeom prst="rect">
            <a:avLst/>
          </a:prstGeom>
          <a:noFill/>
          <a:ln w="9525">
            <a:noFill/>
            <a:miter lim="800000"/>
            <a:headEnd/>
            <a:tailEnd/>
          </a:ln>
        </p:spPr>
        <p:txBody>
          <a:bodyPr wrap="square" lIns="78447" tIns="39224" rIns="78447" bIns="39224">
            <a:spAutoFit/>
          </a:bodyPr>
          <a:lstStyle/>
          <a:p>
            <a:pPr algn="l" defTabSz="844083" eaLnBrk="0" hangingPunct="0"/>
            <a:r>
              <a:rPr lang="en-US" sz="1363" dirty="0">
                <a:solidFill>
                  <a:srgbClr val="000000"/>
                </a:solidFill>
                <a:latin typeface="Calibri" charset="0"/>
                <a:ea typeface="Calibri" charset="0"/>
                <a:cs typeface="Calibri" charset="0"/>
              </a:rPr>
              <a:t>system-modified query</a:t>
            </a:r>
          </a:p>
          <a:p>
            <a:pPr algn="l" defTabSz="844083" eaLnBrk="0" hangingPunct="0"/>
            <a:r>
              <a:rPr lang="en-US" sz="1363" dirty="0">
                <a:solidFill>
                  <a:srgbClr val="000000"/>
                </a:solidFill>
                <a:latin typeface="Calibri" charset="0"/>
                <a:ea typeface="Calibri" charset="0"/>
                <a:cs typeface="Calibri" charset="0"/>
              </a:rPr>
              <a:t>(e.g. query term reweighting)</a:t>
            </a:r>
          </a:p>
        </p:txBody>
      </p:sp>
      <p:sp>
        <p:nvSpPr>
          <p:cNvPr id="23579" name="Rectangle 38"/>
          <p:cNvSpPr>
            <a:spLocks noChangeArrowheads="1"/>
          </p:cNvSpPr>
          <p:nvPr/>
        </p:nvSpPr>
        <p:spPr bwMode="auto">
          <a:xfrm>
            <a:off x="2168694" y="3368577"/>
            <a:ext cx="218248" cy="236080"/>
          </a:xfrm>
          <a:prstGeom prst="rect">
            <a:avLst/>
          </a:prstGeom>
          <a:noFill/>
          <a:ln w="9525" algn="ctr">
            <a:noFill/>
            <a:miter lim="800000"/>
            <a:headEnd/>
            <a:tailEnd/>
          </a:ln>
        </p:spPr>
        <p:txBody>
          <a:bodyPr wrap="none" lIns="77906" tIns="38952" rIns="77906" bIns="38952">
            <a:spAutoFit/>
          </a:bodyPr>
          <a:lstStyle/>
          <a:p>
            <a:pPr algn="l" defTabSz="844083"/>
            <a:r>
              <a:rPr lang="en-US" sz="1023">
                <a:solidFill>
                  <a:srgbClr val="000000"/>
                </a:solidFill>
                <a:latin typeface="Calibri" charset="0"/>
                <a:ea typeface="Calibri" charset="0"/>
                <a:cs typeface="Calibri" charset="0"/>
              </a:rPr>
              <a:t>?</a:t>
            </a:r>
          </a:p>
        </p:txBody>
      </p:sp>
      <p:sp>
        <p:nvSpPr>
          <p:cNvPr id="23580" name="Rectangle 39"/>
          <p:cNvSpPr>
            <a:spLocks noChangeArrowheads="1"/>
          </p:cNvSpPr>
          <p:nvPr/>
        </p:nvSpPr>
        <p:spPr bwMode="auto">
          <a:xfrm>
            <a:off x="6619571" y="4472350"/>
            <a:ext cx="200615" cy="236080"/>
          </a:xfrm>
          <a:prstGeom prst="rect">
            <a:avLst/>
          </a:prstGeom>
          <a:noFill/>
          <a:ln w="9525" algn="ctr">
            <a:noFill/>
            <a:miter lim="800000"/>
            <a:headEnd/>
            <a:tailEnd/>
          </a:ln>
        </p:spPr>
        <p:txBody>
          <a:bodyPr wrap="none" lIns="77906" tIns="38952" rIns="77906" bIns="38952">
            <a:spAutoFit/>
          </a:bodyPr>
          <a:lstStyle/>
          <a:p>
            <a:pPr algn="l" defTabSz="844083"/>
            <a:r>
              <a:rPr lang="en-US" sz="1023">
                <a:solidFill>
                  <a:srgbClr val="000000"/>
                </a:solidFill>
                <a:latin typeface="Calibri" charset="0"/>
                <a:ea typeface="Calibri" charset="0"/>
                <a:cs typeface="Calibri" charset="0"/>
              </a:rPr>
              <a:t>!</a:t>
            </a:r>
          </a:p>
        </p:txBody>
      </p:sp>
      <p:sp>
        <p:nvSpPr>
          <p:cNvPr id="23581" name="Rectangle 40"/>
          <p:cNvSpPr>
            <a:spLocks noChangeArrowheads="1"/>
          </p:cNvSpPr>
          <p:nvPr/>
        </p:nvSpPr>
        <p:spPr bwMode="auto">
          <a:xfrm>
            <a:off x="7618558" y="4533408"/>
            <a:ext cx="805783" cy="288952"/>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dirty="0">
                <a:solidFill>
                  <a:srgbClr val="000000"/>
                </a:solidFill>
                <a:latin typeface="Calibri" charset="0"/>
                <a:ea typeface="Calibri" charset="0"/>
                <a:cs typeface="Calibri" charset="0"/>
              </a:rPr>
              <a:t>browsing</a:t>
            </a:r>
          </a:p>
        </p:txBody>
      </p:sp>
      <p:sp>
        <p:nvSpPr>
          <p:cNvPr id="23582" name="Rectangle 41"/>
          <p:cNvSpPr>
            <a:spLocks noChangeArrowheads="1"/>
          </p:cNvSpPr>
          <p:nvPr/>
        </p:nvSpPr>
        <p:spPr bwMode="auto">
          <a:xfrm>
            <a:off x="4392330" y="3184613"/>
            <a:ext cx="1217049" cy="498688"/>
          </a:xfrm>
          <a:prstGeom prst="rect">
            <a:avLst/>
          </a:prstGeom>
          <a:noFill/>
          <a:ln w="9525">
            <a:noFill/>
            <a:miter lim="800000"/>
            <a:headEnd/>
            <a:tailEnd/>
          </a:ln>
        </p:spPr>
        <p:txBody>
          <a:bodyPr wrap="none" lIns="78447" tIns="39224" rIns="78447" bIns="39224">
            <a:spAutoFit/>
          </a:bodyPr>
          <a:lstStyle/>
          <a:p>
            <a:pPr algn="l" defTabSz="844083" eaLnBrk="0" hangingPunct="0"/>
            <a:r>
              <a:rPr lang="en-US" sz="1363" dirty="0">
                <a:solidFill>
                  <a:srgbClr val="000000"/>
                </a:solidFill>
                <a:latin typeface="Calibri" charset="0"/>
                <a:ea typeface="Calibri" charset="0"/>
                <a:cs typeface="Calibri" charset="0"/>
              </a:rPr>
              <a:t>ranking system</a:t>
            </a:r>
          </a:p>
          <a:p>
            <a:pPr algn="l" defTabSz="844083" eaLnBrk="0" hangingPunct="0"/>
            <a:endParaRPr lang="en-US" sz="1363" dirty="0">
              <a:solidFill>
                <a:srgbClr val="000000"/>
              </a:solidFill>
              <a:latin typeface="Calibri" charset="0"/>
              <a:ea typeface="Calibri" charset="0"/>
              <a:cs typeface="Calibri" charset="0"/>
            </a:endParaRPr>
          </a:p>
        </p:txBody>
      </p:sp>
      <p:sp>
        <p:nvSpPr>
          <p:cNvPr id="35" name="Footer Placeholder 3"/>
          <p:cNvSpPr>
            <a:spLocks noGrp="1"/>
          </p:cNvSpPr>
          <p:nvPr>
            <p:ph type="ftr" sz="quarter" idx="10"/>
          </p:nvPr>
        </p:nvSpPr>
        <p:spPr>
          <a:xfrm>
            <a:off x="104309" y="6232664"/>
            <a:ext cx="4999442" cy="194783"/>
          </a:xfrm>
        </p:spPr>
        <p:txBody>
          <a:bodyPr/>
          <a:lstStyle/>
          <a:p>
            <a:pPr algn="l" defTabSz="844083"/>
            <a:r>
              <a:rPr lang="fr-CH">
                <a:solidFill>
                  <a:srgbClr val="000000"/>
                </a:solidFill>
                <a:ea typeface="ＭＳ Ｐゴシック" charset="0"/>
              </a:rPr>
              <a:t>©2021, Karl Aberer, EPFL-IC, Laboratoire de systèmes d'informations répartis </a:t>
            </a:r>
            <a:endParaRPr lang="en-GB" dirty="0">
              <a:solidFill>
                <a:srgbClr val="000000"/>
              </a:solidFill>
              <a:ea typeface="ＭＳ Ｐゴシック" charset="0"/>
            </a:endParaRPr>
          </a:p>
        </p:txBody>
      </p:sp>
    </p:spTree>
    <p:extLst>
      <p:ext uri="{BB962C8B-B14F-4D97-AF65-F5344CB8AC3E}">
        <p14:creationId xmlns:p14="http://schemas.microsoft.com/office/powerpoint/2010/main" val="1624158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
        <p:nvSpPr>
          <p:cNvPr id="5" name="Oval 5"/>
          <p:cNvSpPr>
            <a:spLocks noChangeArrowheads="1"/>
          </p:cNvSpPr>
          <p:nvPr/>
        </p:nvSpPr>
        <p:spPr bwMode="auto">
          <a:xfrm>
            <a:off x="1607403" y="2540810"/>
            <a:ext cx="3270427" cy="1229385"/>
          </a:xfrm>
          <a:prstGeom prst="ellipse">
            <a:avLst/>
          </a:prstGeom>
          <a:noFill/>
          <a:ln w="9525" algn="ctr">
            <a:solidFill>
              <a:schemeClr val="tx1"/>
            </a:solidFill>
            <a:round/>
            <a:headEnd/>
            <a:tailEnd/>
          </a:ln>
        </p:spPr>
        <p:txBody>
          <a:bodyPr wrap="square" lIns="77906" tIns="38952" rIns="77906" bIns="38952" anchor="ctr">
            <a:spAutoFit/>
          </a:bodyPr>
          <a:lstStyle/>
          <a:p>
            <a:pPr algn="l" defTabSz="844083"/>
            <a:endParaRPr lang="fr-FR" sz="2585" dirty="0">
              <a:solidFill>
                <a:srgbClr val="000000"/>
              </a:solidFill>
              <a:latin typeface="Calibri" charset="0"/>
              <a:ea typeface="Calibri" charset="0"/>
              <a:cs typeface="Calibri" charset="0"/>
            </a:endParaRPr>
          </a:p>
          <a:p>
            <a:pPr algn="l" defTabSz="844083"/>
            <a:endParaRPr lang="fr-FR" sz="2585" dirty="0">
              <a:solidFill>
                <a:srgbClr val="000000"/>
              </a:solidFill>
              <a:latin typeface="Calibri" charset="0"/>
              <a:ea typeface="Calibri" charset="0"/>
              <a:cs typeface="Calibri" charset="0"/>
            </a:endParaRPr>
          </a:p>
        </p:txBody>
      </p:sp>
      <p:sp>
        <p:nvSpPr>
          <p:cNvPr id="6" name="Oval 6"/>
          <p:cNvSpPr>
            <a:spLocks noChangeArrowheads="1"/>
          </p:cNvSpPr>
          <p:nvPr/>
        </p:nvSpPr>
        <p:spPr bwMode="auto">
          <a:xfrm>
            <a:off x="3222171" y="2541188"/>
            <a:ext cx="3652404" cy="1229385"/>
          </a:xfrm>
          <a:prstGeom prst="ellipse">
            <a:avLst/>
          </a:prstGeom>
          <a:noFill/>
          <a:ln w="9525" algn="ctr">
            <a:solidFill>
              <a:schemeClr val="tx1"/>
            </a:solidFill>
            <a:round/>
            <a:headEnd/>
            <a:tailEnd/>
          </a:ln>
        </p:spPr>
        <p:txBody>
          <a:bodyPr wrap="square" lIns="77906" tIns="38952" rIns="77906" bIns="38952" anchor="ctr">
            <a:spAutoFit/>
          </a:bodyPr>
          <a:lstStyle/>
          <a:p>
            <a:pPr algn="l" defTabSz="844083"/>
            <a:endParaRPr lang="fr-FR" sz="2585" dirty="0">
              <a:solidFill>
                <a:srgbClr val="000000"/>
              </a:solidFill>
              <a:latin typeface="Calibri" charset="0"/>
              <a:ea typeface="Calibri" charset="0"/>
              <a:cs typeface="Calibri" charset="0"/>
            </a:endParaRPr>
          </a:p>
          <a:p>
            <a:pPr algn="l" defTabSz="844083"/>
            <a:endParaRPr lang="fr-FR" sz="2585" dirty="0">
              <a:solidFill>
                <a:srgbClr val="000000"/>
              </a:solidFill>
              <a:latin typeface="Calibri" charset="0"/>
              <a:ea typeface="Calibri" charset="0"/>
              <a:cs typeface="Calibri" charset="0"/>
            </a:endParaRPr>
          </a:p>
        </p:txBody>
      </p:sp>
      <p:sp>
        <p:nvSpPr>
          <p:cNvPr id="7" name="Oval 7"/>
          <p:cNvSpPr>
            <a:spLocks noChangeArrowheads="1"/>
          </p:cNvSpPr>
          <p:nvPr/>
        </p:nvSpPr>
        <p:spPr bwMode="auto">
          <a:xfrm>
            <a:off x="3466959" y="2811051"/>
            <a:ext cx="1104406" cy="670001"/>
          </a:xfrm>
          <a:prstGeom prst="ellipse">
            <a:avLst/>
          </a:prstGeom>
          <a:noFill/>
          <a:ln w="9525" algn="ctr">
            <a:solidFill>
              <a:schemeClr val="tx1"/>
            </a:solidFill>
            <a:round/>
            <a:headEnd/>
            <a:tailEnd/>
          </a:ln>
        </p:spPr>
        <p:txBody>
          <a:bodyPr wrap="square" lIns="77906" tIns="38952" rIns="77906" bIns="38952" anchor="ctr">
            <a:spAutoFit/>
          </a:bodyPr>
          <a:lstStyle/>
          <a:p>
            <a:pPr algn="l" defTabSz="844083"/>
            <a:r>
              <a:rPr lang="fr-FR" sz="2585" dirty="0">
                <a:solidFill>
                  <a:srgbClr val="000000"/>
                </a:solidFill>
                <a:latin typeface="Calibri" charset="0"/>
                <a:ea typeface="Calibri" charset="0"/>
                <a:cs typeface="Calibri" charset="0"/>
              </a:rPr>
              <a:t> </a:t>
            </a:r>
          </a:p>
        </p:txBody>
      </p:sp>
      <p:sp>
        <p:nvSpPr>
          <p:cNvPr id="8" name="Oval 8"/>
          <p:cNvSpPr>
            <a:spLocks noChangeArrowheads="1"/>
          </p:cNvSpPr>
          <p:nvPr/>
        </p:nvSpPr>
        <p:spPr bwMode="auto">
          <a:xfrm>
            <a:off x="5246279" y="2811727"/>
            <a:ext cx="1043051" cy="670001"/>
          </a:xfrm>
          <a:prstGeom prst="ellipse">
            <a:avLst/>
          </a:prstGeom>
          <a:noFill/>
          <a:ln w="9525" algn="ctr">
            <a:solidFill>
              <a:schemeClr val="tx1"/>
            </a:solidFill>
            <a:round/>
            <a:headEnd/>
            <a:tailEnd/>
          </a:ln>
        </p:spPr>
        <p:txBody>
          <a:bodyPr wrap="square" lIns="77906" tIns="38952" rIns="77906" bIns="38952" anchor="ctr">
            <a:spAutoFit/>
          </a:bodyPr>
          <a:lstStyle/>
          <a:p>
            <a:pPr algn="l" defTabSz="844083"/>
            <a:endParaRPr lang="fr-FR" sz="2585" dirty="0">
              <a:solidFill>
                <a:srgbClr val="000000"/>
              </a:solidFill>
              <a:latin typeface="Calibri" charset="0"/>
              <a:ea typeface="Calibri" charset="0"/>
              <a:cs typeface="Calibri" charset="0"/>
            </a:endParaRPr>
          </a:p>
        </p:txBody>
      </p:sp>
      <p:sp>
        <p:nvSpPr>
          <p:cNvPr id="9" name="Rectangle 10"/>
          <p:cNvSpPr>
            <a:spLocks noChangeArrowheads="1"/>
          </p:cNvSpPr>
          <p:nvPr/>
        </p:nvSpPr>
        <p:spPr bwMode="auto">
          <a:xfrm>
            <a:off x="665494" y="1833747"/>
            <a:ext cx="3229457" cy="476466"/>
          </a:xfrm>
          <a:prstGeom prst="rect">
            <a:avLst/>
          </a:prstGeom>
          <a:noFill/>
          <a:ln w="9525" algn="ctr">
            <a:noFill/>
            <a:miter lim="800000"/>
            <a:headEnd/>
            <a:tailEnd/>
          </a:ln>
        </p:spPr>
        <p:txBody>
          <a:bodyPr wrap="none" lIns="77906" tIns="38952" rIns="77906" bIns="38952">
            <a:spAutoFit/>
          </a:bodyPr>
          <a:lstStyle/>
          <a:p>
            <a:pPr algn="l" defTabSz="844083"/>
            <a:r>
              <a:rPr lang="en-US" sz="2585">
                <a:solidFill>
                  <a:srgbClr val="000000"/>
                </a:solidFill>
                <a:latin typeface="Calibri" charset="0"/>
                <a:ea typeface="Calibri" charset="0"/>
                <a:cs typeface="Calibri" charset="0"/>
              </a:rPr>
              <a:t>Relevant documents C</a:t>
            </a:r>
            <a:r>
              <a:rPr lang="en-US" sz="2585" baseline="-25000">
                <a:solidFill>
                  <a:srgbClr val="000000"/>
                </a:solidFill>
                <a:latin typeface="Calibri" charset="0"/>
                <a:ea typeface="Calibri" charset="0"/>
                <a:cs typeface="Calibri" charset="0"/>
              </a:rPr>
              <a:t>r</a:t>
            </a:r>
            <a:endParaRPr lang="en-US" sz="2585" baseline="-25000" dirty="0">
              <a:solidFill>
                <a:srgbClr val="000000"/>
              </a:solidFill>
              <a:latin typeface="Calibri" charset="0"/>
              <a:ea typeface="Calibri" charset="0"/>
              <a:cs typeface="Calibri" charset="0"/>
            </a:endParaRPr>
          </a:p>
        </p:txBody>
      </p:sp>
      <p:sp>
        <p:nvSpPr>
          <p:cNvPr id="10" name="Rectangle 11"/>
          <p:cNvSpPr>
            <a:spLocks noChangeArrowheads="1"/>
          </p:cNvSpPr>
          <p:nvPr/>
        </p:nvSpPr>
        <p:spPr bwMode="auto">
          <a:xfrm>
            <a:off x="5224374" y="1835049"/>
            <a:ext cx="3203680" cy="476466"/>
          </a:xfrm>
          <a:prstGeom prst="rect">
            <a:avLst/>
          </a:prstGeom>
          <a:noFill/>
          <a:ln w="9525" algn="ctr">
            <a:noFill/>
            <a:miter lim="800000"/>
            <a:headEnd/>
            <a:tailEnd/>
          </a:ln>
        </p:spPr>
        <p:txBody>
          <a:bodyPr wrap="none" lIns="77906" tIns="38952" rIns="77906" bIns="38952">
            <a:spAutoFit/>
          </a:bodyPr>
          <a:lstStyle/>
          <a:p>
            <a:pPr algn="l" defTabSz="844083"/>
            <a:r>
              <a:rPr lang="en-US" sz="2585" dirty="0">
                <a:solidFill>
                  <a:srgbClr val="000000"/>
                </a:solidFill>
                <a:latin typeface="Calibri" charset="0"/>
                <a:ea typeface="Calibri" charset="0"/>
                <a:cs typeface="Calibri" charset="0"/>
              </a:rPr>
              <a:t>Some retrieval result R</a:t>
            </a:r>
            <a:endParaRPr lang="en-US" sz="2585" baseline="-25000" dirty="0">
              <a:solidFill>
                <a:srgbClr val="000000"/>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3772943" y="2993194"/>
                <a:ext cx="566548" cy="467297"/>
              </a:xfrm>
              <a:prstGeom prst="rect">
                <a:avLst/>
              </a:prstGeom>
              <a:noFill/>
              <a:ln w="9525" algn="ctr">
                <a:noFill/>
                <a:miter lim="800000"/>
                <a:headEnd/>
                <a:tailEnd/>
              </a:ln>
            </p:spPr>
            <p:txBody>
              <a:bodyPr wrap="none" lIns="77906" tIns="38952" rIns="77906" bIns="38952">
                <a:spAutoFit/>
              </a:bodyPr>
              <a:lstStyle/>
              <a:p>
                <a:pPr algn="l" defTabSz="844083"/>
                <a14:m>
                  <m:oMathPara xmlns:m="http://schemas.openxmlformats.org/officeDocument/2006/math">
                    <m:oMathParaPr>
                      <m:jc m:val="centerGroup"/>
                    </m:oMathParaPr>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𝑟</m:t>
                          </m:r>
                        </m:sub>
                      </m:sSub>
                    </m:oMath>
                  </m:oMathPara>
                </a14:m>
                <a:endParaRPr lang="en-US" sz="2585" baseline="-25000" dirty="0">
                  <a:solidFill>
                    <a:srgbClr val="000000"/>
                  </a:solidFill>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3772943" y="2993194"/>
                <a:ext cx="566548" cy="467297"/>
              </a:xfrm>
              <a:prstGeom prst="rect">
                <a:avLst/>
              </a:prstGeom>
              <a:blipFill>
                <a:blip r:embed="rId3"/>
                <a:stretch>
                  <a:fillRect b="-5405"/>
                </a:stretch>
              </a:blipFill>
              <a:ln w="9525" algn="ctr">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415679" y="2993194"/>
                <a:ext cx="641505" cy="467297"/>
              </a:xfrm>
              <a:prstGeom prst="rect">
                <a:avLst/>
              </a:prstGeom>
              <a:noFill/>
              <a:ln w="9525" algn="ctr">
                <a:noFill/>
                <a:miter lim="800000"/>
                <a:headEnd/>
                <a:tailEnd/>
              </a:ln>
            </p:spPr>
            <p:txBody>
              <a:bodyPr wrap="none" lIns="77906" tIns="38952" rIns="77906" bIns="38952">
                <a:spAutoFit/>
              </a:bodyPr>
              <a:lstStyle/>
              <a:p>
                <a:pPr algn="l" defTabSz="844083"/>
                <a14:m>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𝑛</m:t>
                        </m:r>
                      </m:sub>
                    </m:sSub>
                  </m:oMath>
                </a14:m>
                <a:r>
                  <a:rPr lang="en-US" sz="2585" baseline="-25000" dirty="0">
                    <a:solidFill>
                      <a:srgbClr val="000000"/>
                    </a:solidFill>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415679" y="2993194"/>
                <a:ext cx="641505" cy="467297"/>
              </a:xfrm>
              <a:prstGeom prst="rect">
                <a:avLst/>
              </a:prstGeom>
              <a:blipFill>
                <a:blip r:embed="rId4"/>
                <a:stretch>
                  <a:fillRect l="-3846" b="-5405"/>
                </a:stretch>
              </a:blipFill>
              <a:ln w="9525" algn="ctr">
                <a:noFill/>
                <a:miter lim="800000"/>
                <a:headEnd/>
                <a:tailEnd/>
              </a:ln>
            </p:spPr>
            <p:txBody>
              <a:bodyPr/>
              <a:lstStyle/>
              <a:p>
                <a:r>
                  <a:rPr lang="en-US">
                    <a:noFill/>
                  </a:rPr>
                  <a:t> </a:t>
                </a:r>
              </a:p>
            </p:txBody>
          </p:sp>
        </mc:Fallback>
      </mc:AlternateContent>
      <p:sp>
        <p:nvSpPr>
          <p:cNvPr id="13" name="Rectangle 14"/>
          <p:cNvSpPr>
            <a:spLocks noChangeArrowheads="1"/>
          </p:cNvSpPr>
          <p:nvPr/>
        </p:nvSpPr>
        <p:spPr bwMode="auto">
          <a:xfrm>
            <a:off x="605804" y="4221570"/>
            <a:ext cx="3286224" cy="1272068"/>
          </a:xfrm>
          <a:prstGeom prst="rect">
            <a:avLst/>
          </a:prstGeom>
          <a:noFill/>
          <a:ln w="9525" algn="ctr">
            <a:noFill/>
            <a:miter lim="800000"/>
            <a:headEnd/>
            <a:tailEnd/>
          </a:ln>
        </p:spPr>
        <p:txBody>
          <a:bodyPr wrap="square" lIns="77906" tIns="38952" rIns="77906" bIns="38952">
            <a:spAutoFit/>
          </a:bodyPr>
          <a:lstStyle/>
          <a:p>
            <a:pPr algn="l" defTabSz="844083"/>
            <a:r>
              <a:rPr lang="en-US" sz="2585" dirty="0">
                <a:solidFill>
                  <a:srgbClr val="000000"/>
                </a:solidFill>
                <a:latin typeface="Calibri" charset="0"/>
                <a:ea typeface="Calibri" charset="0"/>
                <a:cs typeface="Calibri" charset="0"/>
              </a:rPr>
              <a:t>documents identified</a:t>
            </a:r>
          </a:p>
          <a:p>
            <a:pPr algn="l"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relevant</a:t>
            </a:r>
            <a:endParaRPr lang="en-US" sz="2585" b="1" baseline="-25000" dirty="0">
              <a:solidFill>
                <a:srgbClr val="000000"/>
              </a:solidFill>
              <a:latin typeface="Calibri" charset="0"/>
              <a:ea typeface="Calibri" charset="0"/>
              <a:cs typeface="Calibri" charset="0"/>
            </a:endParaRPr>
          </a:p>
        </p:txBody>
      </p:sp>
      <p:sp>
        <p:nvSpPr>
          <p:cNvPr id="14" name="Line 15"/>
          <p:cNvSpPr>
            <a:spLocks noChangeShapeType="1"/>
          </p:cNvSpPr>
          <p:nvPr/>
        </p:nvSpPr>
        <p:spPr bwMode="auto">
          <a:xfrm flipV="1">
            <a:off x="2378527" y="3199103"/>
            <a:ext cx="1517923" cy="1022088"/>
          </a:xfrm>
          <a:prstGeom prst="line">
            <a:avLst/>
          </a:prstGeom>
          <a:noFill/>
          <a:ln w="9525">
            <a:solidFill>
              <a:schemeClr val="tx1"/>
            </a:solidFill>
            <a:round/>
            <a:headEnd/>
            <a:tailEnd type="triangle" w="med" len="med"/>
          </a:ln>
        </p:spPr>
        <p:txBody>
          <a:bodyPr wrap="square" lIns="77906" tIns="38952" rIns="77906" bIns="38952" anchor="ctr">
            <a:spAutoFit/>
          </a:bodyPr>
          <a:lstStyle/>
          <a:p>
            <a:pPr algn="l" defTabSz="844083"/>
            <a:endParaRPr lang="en-US" sz="2585">
              <a:solidFill>
                <a:srgbClr val="000000"/>
              </a:solidFill>
              <a:latin typeface="Calibri" charset="0"/>
              <a:ea typeface="Calibri" charset="0"/>
              <a:cs typeface="Calibri" charset="0"/>
            </a:endParaRPr>
          </a:p>
        </p:txBody>
      </p:sp>
      <p:sp>
        <p:nvSpPr>
          <p:cNvPr id="15" name="Rectangle 16"/>
          <p:cNvSpPr>
            <a:spLocks noChangeArrowheads="1"/>
          </p:cNvSpPr>
          <p:nvPr/>
        </p:nvSpPr>
        <p:spPr bwMode="auto">
          <a:xfrm>
            <a:off x="4790205" y="4198971"/>
            <a:ext cx="3374779" cy="1272068"/>
          </a:xfrm>
          <a:prstGeom prst="rect">
            <a:avLst/>
          </a:prstGeom>
          <a:noFill/>
          <a:ln w="9525" algn="ctr">
            <a:noFill/>
            <a:miter lim="800000"/>
            <a:headEnd/>
            <a:tailEnd/>
          </a:ln>
        </p:spPr>
        <p:txBody>
          <a:bodyPr wrap="square" lIns="77906" tIns="38952" rIns="77906" bIns="38952">
            <a:spAutoFit/>
          </a:bodyPr>
          <a:lstStyle/>
          <a:p>
            <a:pPr algn="l" defTabSz="844083"/>
            <a:r>
              <a:rPr lang="en-US" sz="2585" dirty="0">
                <a:solidFill>
                  <a:srgbClr val="000000"/>
                </a:solidFill>
                <a:latin typeface="Calibri" charset="0"/>
                <a:ea typeface="Calibri" charset="0"/>
                <a:cs typeface="Calibri" charset="0"/>
              </a:rPr>
              <a:t>documents identified</a:t>
            </a:r>
          </a:p>
          <a:p>
            <a:pPr algn="l"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non-relevant</a:t>
            </a:r>
            <a:endParaRPr lang="en-US" sz="2585" b="1" baseline="-25000" dirty="0">
              <a:solidFill>
                <a:srgbClr val="000000"/>
              </a:solidFill>
              <a:latin typeface="Calibri" charset="0"/>
              <a:ea typeface="Calibri" charset="0"/>
              <a:cs typeface="Calibri" charset="0"/>
            </a:endParaRPr>
          </a:p>
        </p:txBody>
      </p:sp>
      <p:sp>
        <p:nvSpPr>
          <p:cNvPr id="16" name="Line 17"/>
          <p:cNvSpPr>
            <a:spLocks noChangeShapeType="1"/>
          </p:cNvSpPr>
          <p:nvPr/>
        </p:nvSpPr>
        <p:spPr bwMode="auto">
          <a:xfrm flipH="1" flipV="1">
            <a:off x="5859839" y="3137748"/>
            <a:ext cx="573290" cy="1083822"/>
          </a:xfrm>
          <a:prstGeom prst="line">
            <a:avLst/>
          </a:prstGeom>
          <a:noFill/>
          <a:ln w="9525">
            <a:solidFill>
              <a:schemeClr val="tx1"/>
            </a:solidFill>
            <a:round/>
            <a:headEnd/>
            <a:tailEnd type="triangle" w="med" len="med"/>
          </a:ln>
        </p:spPr>
        <p:txBody>
          <a:bodyPr wrap="square" lIns="77906" tIns="38952" rIns="77906" bIns="38952" anchor="ctr">
            <a:spAutoFit/>
          </a:bodyPr>
          <a:lstStyle/>
          <a:p>
            <a:pPr algn="l" defTabSz="844083"/>
            <a:endParaRPr lang="en-US" sz="2585">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20192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Rocchio</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7281" y="1502020"/>
                <a:ext cx="8042854" cy="4642338"/>
              </a:xfrm>
            </p:spPr>
            <p:txBody>
              <a:bodyPr/>
              <a:lstStyle/>
              <a:p>
                <a:r>
                  <a:rPr lang="en-US" sz="2585" i="1" dirty="0"/>
                  <a:t>Rocchio algorithm</a:t>
                </a:r>
                <a:r>
                  <a:rPr lang="en-US" sz="2585" dirty="0"/>
                  <a:t>: find a query that optimally separates relevant from non-relevant documents</a:t>
                </a:r>
              </a:p>
              <a:p>
                <a:endParaRPr lang="en-US" sz="2585" dirty="0"/>
              </a:p>
              <a:p>
                <a:pPr/>
                <a14:m>
                  <m:oMathPara xmlns:m="http://schemas.openxmlformats.org/officeDocument/2006/math">
                    <m:oMathParaPr>
                      <m:jc m:val="centerGroup"/>
                    </m:oMathParaPr>
                    <m:oMath xmlns:m="http://schemas.openxmlformats.org/officeDocument/2006/math">
                      <m:sSub>
                        <m:sSubPr>
                          <m:ctrlPr>
                            <a:rPr lang="en-US" sz="2585" i="1">
                              <a:latin typeface="Cambria Math" panose="02040503050406030204" pitchFamily="18" charset="0"/>
                            </a:rPr>
                          </m:ctrlPr>
                        </m:sSubPr>
                        <m:e>
                          <m:acc>
                            <m:accPr>
                              <m:chr m:val="⃗"/>
                              <m:ctrlPr>
                                <a:rPr lang="en-US" sz="2585" i="1">
                                  <a:latin typeface="Cambria Math" panose="02040503050406030204" pitchFamily="18" charset="0"/>
                                </a:rPr>
                              </m:ctrlPr>
                            </m:accPr>
                            <m:e>
                              <m:r>
                                <a:rPr lang="fr-CH" sz="2585" i="1">
                                  <a:latin typeface="Cambria Math" charset="0"/>
                                </a:rPr>
                                <m:t>𝑞</m:t>
                              </m:r>
                            </m:e>
                          </m:acc>
                        </m:e>
                        <m:sub>
                          <m:r>
                            <a:rPr lang="fr-CH" sz="2585" i="1">
                              <a:latin typeface="Cambria Math" charset="0"/>
                            </a:rPr>
                            <m:t>𝑜𝑝𝑡</m:t>
                          </m:r>
                        </m:sub>
                      </m:sSub>
                      <m:r>
                        <a:rPr lang="fr-CH" sz="2585">
                          <a:latin typeface="Cambria Math" charset="0"/>
                        </a:rPr>
                        <m:t>=</m:t>
                      </m:r>
                      <m:func>
                        <m:funcPr>
                          <m:ctrlPr>
                            <a:rPr lang="fr-CH" sz="2585" i="1">
                              <a:latin typeface="Cambria Math" panose="02040503050406030204" pitchFamily="18" charset="0"/>
                            </a:rPr>
                          </m:ctrlPr>
                        </m:funcPr>
                        <m:fName>
                          <m:limLow>
                            <m:limLowPr>
                              <m:ctrlPr>
                                <a:rPr lang="fr-CH" sz="2585" i="1">
                                  <a:latin typeface="Cambria Math" panose="02040503050406030204" pitchFamily="18" charset="0"/>
                                </a:rPr>
                              </m:ctrlPr>
                            </m:limLowPr>
                            <m:e>
                              <m:r>
                                <m:rPr>
                                  <m:sty m:val="p"/>
                                </m:rPr>
                                <a:rPr lang="fr-CH" sz="2585">
                                  <a:latin typeface="Cambria Math" charset="0"/>
                                </a:rPr>
                                <m:t>arg</m:t>
                              </m:r>
                              <m:r>
                                <a:rPr lang="fr-CH" sz="2585">
                                  <a:latin typeface="Cambria Math" charset="0"/>
                                </a:rPr>
                                <m:t> </m:t>
                              </m:r>
                              <m:r>
                                <m:rPr>
                                  <m:sty m:val="p"/>
                                </m:rPr>
                                <a:rPr lang="fr-CH" sz="2585">
                                  <a:latin typeface="Cambria Math" charset="0"/>
                                </a:rPr>
                                <m:t>max</m:t>
                              </m:r>
                            </m:e>
                            <m:lim>
                              <m:acc>
                                <m:accPr>
                                  <m:chr m:val="⃗"/>
                                  <m:ctrlPr>
                                    <a:rPr lang="fr-CH" sz="2585" i="1">
                                      <a:latin typeface="Cambria Math" panose="02040503050406030204" pitchFamily="18" charset="0"/>
                                    </a:rPr>
                                  </m:ctrlPr>
                                </m:accPr>
                                <m:e>
                                  <m:r>
                                    <a:rPr lang="fr-CH" sz="2585" i="1">
                                      <a:latin typeface="Cambria Math" charset="0"/>
                                    </a:rPr>
                                    <m:t>𝑞</m:t>
                                  </m:r>
                                </m:e>
                              </m:acc>
                            </m:lim>
                          </m:limLow>
                        </m:fName>
                        <m:e>
                          <m:d>
                            <m:dPr>
                              <m:begChr m:val="["/>
                              <m:endChr m:val="]"/>
                              <m:ctrlPr>
                                <a:rPr lang="fr-CH" sz="2585" i="1">
                                  <a:latin typeface="Cambria Math" panose="02040503050406030204" pitchFamily="18" charset="0"/>
                                </a:rPr>
                              </m:ctrlPr>
                            </m:dPr>
                            <m:e>
                              <m:func>
                                <m:funcPr>
                                  <m:ctrlPr>
                                    <a:rPr lang="fr-CH" sz="2585" i="1">
                                      <a:latin typeface="Cambria Math" panose="02040503050406030204" pitchFamily="18" charset="0"/>
                                    </a:rPr>
                                  </m:ctrlPr>
                                </m:funcPr>
                                <m:fName>
                                  <m:func>
                                    <m:funcPr>
                                      <m:ctrlPr>
                                        <a:rPr lang="fr-CH" sz="2585" i="1">
                                          <a:latin typeface="Cambria Math" panose="02040503050406030204" pitchFamily="18" charset="0"/>
                                        </a:rPr>
                                      </m:ctrlPr>
                                    </m:funcPr>
                                    <m:fName>
                                      <m:r>
                                        <m:rPr>
                                          <m:sty m:val="p"/>
                                        </m:rPr>
                                        <a:rPr lang="fr-CH" sz="2585">
                                          <a:latin typeface="Cambria Math" charset="0"/>
                                        </a:rPr>
                                        <m:t>sim</m:t>
                                      </m:r>
                                    </m:fName>
                                    <m:e>
                                      <m:d>
                                        <m:dPr>
                                          <m:ctrlPr>
                                            <a:rPr lang="fr-CH" sz="2585" i="1">
                                              <a:latin typeface="Cambria Math" panose="02040503050406030204" pitchFamily="18" charset="0"/>
                                            </a:rPr>
                                          </m:ctrlPr>
                                        </m:dPr>
                                        <m:e>
                                          <m:acc>
                                            <m:accPr>
                                              <m:chr m:val="⃗"/>
                                              <m:ctrlPr>
                                                <a:rPr lang="fr-CH" sz="2585" i="1">
                                                  <a:latin typeface="Cambria Math" panose="02040503050406030204" pitchFamily="18" charset="0"/>
                                                </a:rPr>
                                              </m:ctrlPr>
                                            </m:accPr>
                                            <m:e>
                                              <m:r>
                                                <a:rPr lang="fr-CH" sz="2585" i="1">
                                                  <a:latin typeface="Cambria Math" charset="0"/>
                                                </a:rPr>
                                                <m:t>𝑞</m:t>
                                              </m:r>
                                            </m:e>
                                          </m:acc>
                                          <m:r>
                                            <a:rPr lang="fr-CH" sz="2585" i="1">
                                              <a:latin typeface="Cambria Math" charset="0"/>
                                            </a:rPr>
                                            <m:t>,</m:t>
                                          </m:r>
                                          <m:r>
                                            <a:rPr lang="fr-CH"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e>
                                      </m:d>
                                    </m:e>
                                  </m:func>
                                  <m:r>
                                    <a:rPr lang="fr-CH" sz="2585" i="1">
                                      <a:latin typeface="Cambria Math" charset="0"/>
                                    </a:rPr>
                                    <m:t>−</m:t>
                                  </m:r>
                                </m:fName>
                                <m:e>
                                  <m:r>
                                    <m:rPr>
                                      <m:sty m:val="p"/>
                                    </m:rPr>
                                    <a:rPr lang="fr-CH" sz="2585">
                                      <a:latin typeface="Cambria Math" charset="0"/>
                                    </a:rPr>
                                    <m:t>sim</m:t>
                                  </m:r>
                                  <m:d>
                                    <m:dPr>
                                      <m:ctrlPr>
                                        <a:rPr lang="fr-CH" sz="2585" i="1">
                                          <a:latin typeface="Cambria Math" panose="02040503050406030204" pitchFamily="18" charset="0"/>
                                        </a:rPr>
                                      </m:ctrlPr>
                                    </m:dPr>
                                    <m:e>
                                      <m:acc>
                                        <m:accPr>
                                          <m:chr m:val="⃗"/>
                                          <m:ctrlPr>
                                            <a:rPr lang="fr-CH" sz="2585" i="1">
                                              <a:latin typeface="Cambria Math" panose="02040503050406030204" pitchFamily="18" charset="0"/>
                                            </a:rPr>
                                          </m:ctrlPr>
                                        </m:accPr>
                                        <m:e>
                                          <m:r>
                                            <a:rPr lang="fr-CH" sz="2585" i="1">
                                              <a:latin typeface="Cambria Math" charset="0"/>
                                            </a:rPr>
                                            <m:t>𝑞</m:t>
                                          </m:r>
                                        </m:e>
                                      </m:acc>
                                      <m:r>
                                        <a:rPr lang="fr-CH" sz="2585" i="1">
                                          <a:latin typeface="Cambria Math" charset="0"/>
                                        </a:rPr>
                                        <m:t>,</m:t>
                                      </m:r>
                                      <m:r>
                                        <a:rPr lang="fr-CH"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𝑛</m:t>
                                              </m:r>
                                            </m:sub>
                                          </m:sSub>
                                        </m:e>
                                      </m:d>
                                    </m:e>
                                  </m:d>
                                </m:e>
                              </m:func>
                            </m:e>
                          </m:d>
                        </m:e>
                      </m:func>
                    </m:oMath>
                  </m:oMathPara>
                </a14:m>
                <a:endParaRPr lang="en-US" sz="2585" dirty="0"/>
              </a:p>
              <a:p>
                <a:endParaRPr lang="en-US" sz="2585" dirty="0"/>
              </a:p>
              <a:p>
                <a:r>
                  <a:rPr lang="en-US" sz="2585" dirty="0"/>
                  <a:t>Centroid of a document set</a:t>
                </a:r>
                <a:br>
                  <a:rPr lang="en-US" sz="2585" dirty="0"/>
                </a:br>
                <a:endParaRPr lang="en-US" sz="2585" dirty="0"/>
              </a:p>
              <a:p>
                <a:pPr/>
                <a14:m>
                  <m:oMathPara xmlns:m="http://schemas.openxmlformats.org/officeDocument/2006/math">
                    <m:oMathParaPr>
                      <m:jc m:val="centerGroup"/>
                    </m:oMathParaPr>
                    <m:oMath xmlns:m="http://schemas.openxmlformats.org/officeDocument/2006/math">
                      <m:r>
                        <a:rPr lang="en-US" sz="2585" i="1">
                          <a:latin typeface="Cambria Math" charset="0"/>
                          <a:ea typeface="Cambria Math" charset="0"/>
                          <a:cs typeface="Cambria Math" charset="0"/>
                        </a:rPr>
                        <m:t>𝜇</m:t>
                      </m:r>
                      <m:d>
                        <m:dPr>
                          <m:ctrlPr>
                            <a:rPr lang="en-US" sz="2585" i="1">
                              <a:latin typeface="Cambria Math" panose="02040503050406030204" pitchFamily="18" charset="0"/>
                              <a:ea typeface="Cambria Math" charset="0"/>
                              <a:cs typeface="Cambria Math" charset="0"/>
                            </a:rPr>
                          </m:ctrlPr>
                        </m:dPr>
                        <m:e>
                          <m:r>
                            <a:rPr lang="fr-CH" sz="2585" i="1">
                              <a:latin typeface="Cambria Math" charset="0"/>
                              <a:ea typeface="Cambria Math" charset="0"/>
                              <a:cs typeface="Cambria Math" charset="0"/>
                            </a:rPr>
                            <m:t>𝐷</m:t>
                          </m:r>
                        </m:e>
                      </m:d>
                      <m:r>
                        <a:rPr lang="fr-CH" sz="2585" i="1">
                          <a:latin typeface="Cambria Math" charset="0"/>
                          <a:ea typeface="Cambria Math" charset="0"/>
                          <a:cs typeface="Cambria Math" charset="0"/>
                        </a:rPr>
                        <m:t>=</m:t>
                      </m:r>
                      <m:f>
                        <m:fPr>
                          <m:ctrlPr>
                            <a:rPr lang="fr-CH" sz="2585" i="1">
                              <a:latin typeface="Cambria Math" panose="02040503050406030204" pitchFamily="18" charset="0"/>
                              <a:ea typeface="Cambria Math" charset="0"/>
                              <a:cs typeface="Cambria Math" charset="0"/>
                            </a:rPr>
                          </m:ctrlPr>
                        </m:fPr>
                        <m:num>
                          <m:r>
                            <a:rPr lang="fr-CH" sz="2585" i="1">
                              <a:latin typeface="Cambria Math" charset="0"/>
                              <a:ea typeface="Cambria Math" charset="0"/>
                              <a:cs typeface="Cambria Math" charset="0"/>
                            </a:rPr>
                            <m:t>1</m:t>
                          </m:r>
                        </m:num>
                        <m:den>
                          <m:d>
                            <m:dPr>
                              <m:begChr m:val="|"/>
                              <m:endChr m:val="|"/>
                              <m:ctrlPr>
                                <a:rPr lang="fr-CH" sz="2585" i="1">
                                  <a:latin typeface="Cambria Math" panose="02040503050406030204" pitchFamily="18" charset="0"/>
                                  <a:ea typeface="Cambria Math" charset="0"/>
                                  <a:cs typeface="Cambria Math" charset="0"/>
                                </a:rPr>
                              </m:ctrlPr>
                            </m:dPr>
                            <m:e>
                              <m:r>
                                <a:rPr lang="fr-CH" sz="2585" i="1">
                                  <a:latin typeface="Cambria Math" charset="0"/>
                                  <a:ea typeface="Cambria Math" charset="0"/>
                                  <a:cs typeface="Cambria Math" charset="0"/>
                                </a:rPr>
                                <m:t>𝐷</m:t>
                              </m:r>
                            </m:e>
                          </m:d>
                        </m:den>
                      </m:f>
                      <m:nary>
                        <m:naryPr>
                          <m:chr m:val="∑"/>
                          <m:supHide m:val="on"/>
                          <m:ctrlPr>
                            <a:rPr lang="fr-CH" sz="2585" i="1">
                              <a:latin typeface="Cambria Math" panose="02040503050406030204" pitchFamily="18" charset="0"/>
                              <a:ea typeface="Cambria Math" charset="0"/>
                              <a:cs typeface="Cambria Math" charset="0"/>
                            </a:rPr>
                          </m:ctrlPr>
                        </m:naryPr>
                        <m:sub>
                          <m:r>
                            <m:rPr>
                              <m:brk m:alnAt="7"/>
                            </m:rPr>
                            <a:rPr lang="fr-CH" sz="2585" i="1">
                              <a:latin typeface="Cambria Math" charset="0"/>
                              <a:ea typeface="Cambria Math" charset="0"/>
                              <a:cs typeface="Cambria Math" charset="0"/>
                            </a:rPr>
                            <m:t>𝑑</m:t>
                          </m:r>
                          <m:r>
                            <a:rPr lang="fr-CH" sz="2585" i="1">
                              <a:latin typeface="Cambria Math" charset="0"/>
                              <a:ea typeface="Cambria Math" charset="0"/>
                              <a:cs typeface="Cambria Math" charset="0"/>
                            </a:rPr>
                            <m:t>∈</m:t>
                          </m:r>
                          <m:r>
                            <a:rPr lang="fr-CH" sz="2585" i="1">
                              <a:latin typeface="Cambria Math" charset="0"/>
                              <a:ea typeface="Cambria Math" charset="0"/>
                              <a:cs typeface="Cambria Math" charset="0"/>
                            </a:rPr>
                            <m:t>𝐷</m:t>
                          </m:r>
                        </m:sub>
                        <m:sup/>
                        <m:e>
                          <m:acc>
                            <m:accPr>
                              <m:chr m:val="⃗"/>
                              <m:ctrlPr>
                                <a:rPr lang="fr-CH" sz="2585" i="1">
                                  <a:latin typeface="Cambria Math" panose="02040503050406030204" pitchFamily="18" charset="0"/>
                                  <a:ea typeface="Cambria Math" charset="0"/>
                                  <a:cs typeface="Cambria Math" charset="0"/>
                                </a:rPr>
                              </m:ctrlPr>
                            </m:accPr>
                            <m:e>
                              <m:r>
                                <a:rPr lang="fr-CH" sz="2585" i="1">
                                  <a:latin typeface="Cambria Math" charset="0"/>
                                  <a:ea typeface="Cambria Math" charset="0"/>
                                  <a:cs typeface="Cambria Math" charset="0"/>
                                </a:rPr>
                                <m:t>𝑑</m:t>
                              </m:r>
                            </m:e>
                          </m:acc>
                        </m:e>
                      </m:nary>
                    </m:oMath>
                  </m:oMathPara>
                </a14:m>
                <a:endParaRPr lang="en-US" sz="2585" dirty="0"/>
              </a:p>
              <a:p>
                <a:br>
                  <a:rPr lang="en-US" sz="2585" dirty="0"/>
                </a:br>
                <a:endParaRPr lang="en-US" sz="2585"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7281" y="1502020"/>
                <a:ext cx="8042854" cy="4642338"/>
              </a:xfrm>
              <a:blipFill>
                <a:blip r:embed="rId3"/>
                <a:stretch>
                  <a:fillRect l="-1262" t="-1090" b="-35422"/>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202407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933" y="1502020"/>
            <a:ext cx="5347590" cy="4642338"/>
          </a:xfrm>
        </p:spPr>
      </p:pic>
      <p:sp>
        <p:nvSpPr>
          <p:cNvPr id="3" name="Oval 2">
            <a:extLst>
              <a:ext uri="{FF2B5EF4-FFF2-40B4-BE49-F238E27FC236}">
                <a16:creationId xmlns:a16="http://schemas.microsoft.com/office/drawing/2014/main" id="{D543096C-68C5-FA4E-9531-D9CA9A32C9AC}"/>
              </a:ext>
            </a:extLst>
          </p:cNvPr>
          <p:cNvSpPr/>
          <p:nvPr/>
        </p:nvSpPr>
        <p:spPr bwMode="auto">
          <a:xfrm>
            <a:off x="3508497" y="3296062"/>
            <a:ext cx="1927599" cy="1794661"/>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a typeface="ＭＳ Ｐゴシック" charset="0"/>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179119" y="4226627"/>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2966897" y="4558972"/>
                <a:ext cx="778996" cy="348109"/>
              </a:xfrm>
              <a:prstGeom prst="rect">
                <a:avLst/>
              </a:prstGeom>
            </p:spPr>
            <p:txBody>
              <a:bodyPr wrap="none">
                <a:spAutoFit/>
              </a:bodyPr>
              <a:lstStyle/>
              <a:p>
                <a:pPr algn="l"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latin typeface="Comic Sans MS" charset="0"/>
                  <a:ea typeface="ＭＳ Ｐゴシック" charset="0"/>
                </a:endParaRPr>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2966897" y="4558972"/>
                <a:ext cx="778996" cy="348109"/>
              </a:xfrm>
              <a:prstGeom prst="rect">
                <a:avLst/>
              </a:prstGeom>
              <a:blipFill>
                <a:blip r:embed="rId4"/>
                <a:stretch>
                  <a:fillRect b="-357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2892280" y="2697842"/>
            <a:ext cx="3075568" cy="305757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a typeface="ＭＳ Ｐゴシック" charset="0"/>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064950" y="2631375"/>
            <a:ext cx="1509644" cy="348109"/>
          </a:xfrm>
          <a:prstGeom prst="rect">
            <a:avLst/>
          </a:prstGeom>
          <a:noFill/>
        </p:spPr>
        <p:txBody>
          <a:bodyPr wrap="none" rtlCol="0">
            <a:spAutoFit/>
          </a:bodyPr>
          <a:lstStyle/>
          <a:p>
            <a:pPr algn="l" defTabSz="844083"/>
            <a:r>
              <a:rPr lang="en-US" sz="1662" dirty="0">
                <a:solidFill>
                  <a:srgbClr val="000000"/>
                </a:solidFill>
                <a:latin typeface="Calibri" panose="020F0502020204030204" pitchFamily="34" charset="0"/>
                <a:ea typeface="ＭＳ Ｐゴシック"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4753754" y="3111801"/>
            <a:ext cx="1190454" cy="348109"/>
          </a:xfrm>
          <a:prstGeom prst="rect">
            <a:avLst/>
          </a:prstGeom>
          <a:noFill/>
        </p:spPr>
        <p:txBody>
          <a:bodyPr wrap="none" rtlCol="0">
            <a:spAutoFit/>
          </a:bodyPr>
          <a:lstStyle/>
          <a:p>
            <a:pPr algn="l" defTabSz="844083"/>
            <a:r>
              <a:rPr lang="en-US" sz="1662" dirty="0">
                <a:solidFill>
                  <a:srgbClr val="000000"/>
                </a:solidFill>
                <a:latin typeface="Calibri" panose="020F0502020204030204" pitchFamily="34" charset="0"/>
                <a:ea typeface="ＭＳ Ｐゴシック" charset="0"/>
                <a:cs typeface="Calibri" panose="020F0502020204030204" pitchFamily="34" charset="0"/>
              </a:rPr>
              <a:t>lower recall</a:t>
            </a:r>
          </a:p>
        </p:txBody>
      </p:sp>
    </p:spTree>
    <p:extLst>
      <p:ext uri="{BB962C8B-B14F-4D97-AF65-F5344CB8AC3E}">
        <p14:creationId xmlns:p14="http://schemas.microsoft.com/office/powerpoint/2010/main" val="360937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179119" y="4226627"/>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2966897" y="4558972"/>
                <a:ext cx="778996" cy="348109"/>
              </a:xfrm>
              <a:prstGeom prst="rect">
                <a:avLst/>
              </a:prstGeom>
            </p:spPr>
            <p:txBody>
              <a:bodyPr wrap="none">
                <a:spAutoFit/>
              </a:bodyPr>
              <a:lstStyle/>
              <a:p>
                <a:pPr algn="l"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latin typeface="Comic Sans MS" charset="0"/>
                  <a:ea typeface="ＭＳ Ｐゴシック" charset="0"/>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2966897" y="4558972"/>
                <a:ext cx="778996" cy="348109"/>
              </a:xfrm>
              <a:prstGeom prst="rect">
                <a:avLst/>
              </a:prstGeom>
              <a:blipFill>
                <a:blip r:embed="rId4"/>
                <a:stretch>
                  <a:fillRect b="-3571"/>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505531" y="4226627"/>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179119" y="4226627"/>
            <a:ext cx="3921666"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4907900" y="4716071"/>
                <a:ext cx="795923" cy="348109"/>
              </a:xfrm>
              <a:prstGeom prst="rect">
                <a:avLst/>
              </a:prstGeom>
            </p:spPr>
            <p:txBody>
              <a:bodyPr wrap="none">
                <a:spAutoFit/>
              </a:bodyPr>
              <a:lstStyle/>
              <a:p>
                <a:pPr algn="l"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latin typeface="Comic Sans MS" charset="0"/>
                  <a:ea typeface="ＭＳ Ｐゴシック" charset="0"/>
                </a:endParaRPr>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4907900" y="4716071"/>
                <a:ext cx="795923" cy="3481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514864" y="3794001"/>
                <a:ext cx="1579471" cy="348109"/>
              </a:xfrm>
              <a:prstGeom prst="rect">
                <a:avLst/>
              </a:prstGeom>
            </p:spPr>
            <p:txBody>
              <a:bodyPr wrap="none">
                <a:spAutoFit/>
              </a:bodyPr>
              <a:lstStyle/>
              <a:p>
                <a:pPr algn="l"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latin typeface="Comic Sans MS" charset="0"/>
                  <a:ea typeface="ＭＳ Ｐゴシック" charset="0"/>
                </a:endParaRPr>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514864" y="3794001"/>
                <a:ext cx="1579471" cy="34810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709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179119" y="4226627"/>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2966897" y="4558972"/>
                <a:ext cx="778996" cy="348109"/>
              </a:xfrm>
              <a:prstGeom prst="rect">
                <a:avLst/>
              </a:prstGeom>
            </p:spPr>
            <p:txBody>
              <a:bodyPr wrap="none">
                <a:spAutoFit/>
              </a:bodyPr>
              <a:lstStyle/>
              <a:p>
                <a:pPr algn="l"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latin typeface="Comic Sans MS" charset="0"/>
                  <a:ea typeface="ＭＳ Ｐゴシック" charset="0"/>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2966897" y="4558972"/>
                <a:ext cx="778996" cy="348109"/>
              </a:xfrm>
              <a:prstGeom prst="rect">
                <a:avLst/>
              </a:prstGeom>
              <a:blipFill>
                <a:blip r:embed="rId4"/>
                <a:stretch>
                  <a:fillRect b="-3571"/>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2910277" y="4229430"/>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179119" y="4226627"/>
            <a:ext cx="731158"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289677" y="4128447"/>
                <a:ext cx="2512291" cy="348109"/>
              </a:xfrm>
              <a:prstGeom prst="rect">
                <a:avLst/>
              </a:prstGeom>
              <a:solidFill>
                <a:schemeClr val="bg1"/>
              </a:solidFill>
            </p:spPr>
            <p:txBody>
              <a:bodyPr wrap="none">
                <a:spAutoFit/>
              </a:bodyPr>
              <a:lstStyle/>
              <a:p>
                <a:pPr algn="l"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d>
                        <m:dPr>
                          <m:begChr m:val="["/>
                          <m:endChr m:val="]"/>
                          <m:ctrlPr>
                            <a:rPr lang="fr-CH" sz="1662" i="1">
                              <a:solidFill>
                                <a:srgbClr val="000000"/>
                              </a:solidFill>
                              <a:latin typeface="Cambria Math" panose="02040503050406030204" pitchFamily="18" charset="0"/>
                              <a:ea typeface="Cambria Math" charset="0"/>
                              <a:cs typeface="Cambria Math" charset="0"/>
                            </a:rPr>
                          </m:ctrlPr>
                        </m:dPr>
                        <m:e>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e>
                      </m:d>
                    </m:oMath>
                  </m:oMathPara>
                </a14:m>
                <a:endParaRPr lang="en-US" sz="1662" dirty="0">
                  <a:solidFill>
                    <a:srgbClr val="000000"/>
                  </a:solidFill>
                  <a:latin typeface="Comic Sans MS" charset="0"/>
                  <a:ea typeface="ＭＳ Ｐゴシック" charset="0"/>
                </a:endParaRPr>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289677" y="4128447"/>
                <a:ext cx="2512291" cy="348109"/>
              </a:xfrm>
              <a:prstGeom prst="rect">
                <a:avLst/>
              </a:prstGeom>
              <a:blipFill>
                <a:blip r:embed="rId5"/>
                <a:stretch>
                  <a:fillRect b="-357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752307" y="2057536"/>
            <a:ext cx="4429182" cy="429051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a typeface="ＭＳ Ｐゴシック" charset="0"/>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273291" y="2067749"/>
            <a:ext cx="2866810" cy="376385"/>
          </a:xfrm>
          <a:prstGeom prst="rect">
            <a:avLst/>
          </a:prstGeom>
          <a:noFill/>
        </p:spPr>
        <p:txBody>
          <a:bodyPr wrap="none" rtlCol="0">
            <a:spAutoFit/>
          </a:bodyPr>
          <a:lstStyle/>
          <a:p>
            <a:pPr algn="l" defTabSz="844083"/>
            <a:r>
              <a:rPr lang="en-US" sz="1846" dirty="0">
                <a:solidFill>
                  <a:srgbClr val="000000"/>
                </a:solidFill>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3017184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pPr algn="l" defTabSz="844083"/>
            <a:r>
              <a:rPr lang="fr-CH">
                <a:solidFill>
                  <a:srgbClr val="000000"/>
                </a:solidFill>
                <a:latin typeface="Verdana" pitchFamily="34" charset="0"/>
                <a:ea typeface="ＭＳ Ｐゴシック" charset="0"/>
              </a:rPr>
              <a:t>©2021, Karl Aberer, EPFL-IC, Laboratoire de systèmes d'informations répartis </a:t>
            </a:r>
            <a:endParaRPr lang="en-GB">
              <a:solidFill>
                <a:srgbClr val="000000"/>
              </a:solidFill>
              <a:latin typeface="Verdana" pitchFamily="34" charset="0"/>
              <a:ea typeface="ＭＳ Ｐゴシック"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829182" y="1650249"/>
                <a:ext cx="7531547" cy="4371039"/>
              </a:xfrm>
            </p:spPr>
            <p:txBody>
              <a:bodyPr/>
              <a:lstStyle/>
              <a:p>
                <a:pPr eaLnBrk="1" hangingPunct="1"/>
                <a:r>
                  <a:rPr lang="en-US" sz="2585" dirty="0"/>
                  <a:t>Following the previous reasoning the optimal query is</a:t>
                </a:r>
              </a:p>
              <a:p>
                <a:pPr eaLnBrk="1" hangingPunct="1"/>
                <a:endParaRPr lang="en-US" sz="2585" dirty="0"/>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d>
                        <m:dPr>
                          <m:begChr m:val="["/>
                          <m:endChr m:val="]"/>
                          <m:ctrlPr>
                            <a:rPr lang="fr-CH" sz="2585" i="1">
                              <a:latin typeface="Cambria Math" panose="02040503050406030204" pitchFamily="18" charset="0"/>
                              <a:ea typeface="Cambria Math" charset="0"/>
                              <a:cs typeface="Cambria Math" charset="0"/>
                            </a:rPr>
                          </m:ctrlPr>
                        </m:dPr>
                        <m:e>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𝑛</m:t>
                                  </m:r>
                                </m:sub>
                              </m:sSub>
                            </m:e>
                          </m:d>
                        </m:e>
                      </m:d>
                    </m:oMath>
                  </m:oMathPara>
                </a14:m>
                <a:endParaRPr lang="en-US" sz="2585" dirty="0"/>
              </a:p>
              <a:p>
                <a:pPr algn="ctr" eaLnBrk="1" hangingPunct="1"/>
                <a14:m>
                  <m:oMath xmlns:m="http://schemas.openxmlformats.org/officeDocument/2006/math">
                    <m:sSub>
                      <m:sSubPr>
                        <m:ctrlPr>
                          <a:rPr lang="en-US" sz="2215" i="1">
                            <a:latin typeface="Cambria Math" panose="02040503050406030204" pitchFamily="18" charset="0"/>
                          </a:rPr>
                        </m:ctrlPr>
                      </m:sSubPr>
                      <m:e>
                        <m:acc>
                          <m:accPr>
                            <m:chr m:val="⃗"/>
                            <m:ctrlPr>
                              <a:rPr lang="en-US" sz="2215" i="1">
                                <a:latin typeface="Cambria Math" panose="02040503050406030204" pitchFamily="18" charset="0"/>
                              </a:rPr>
                            </m:ctrlPr>
                          </m:accPr>
                          <m:e>
                            <m:r>
                              <a:rPr lang="fr-CH" sz="2215" i="1">
                                <a:latin typeface="Cambria Math" charset="0"/>
                              </a:rPr>
                              <m:t>𝑞</m:t>
                            </m:r>
                          </m:e>
                        </m:acc>
                      </m:e>
                      <m:sub>
                        <m:r>
                          <a:rPr lang="fr-CH" sz="2215" i="1">
                            <a:latin typeface="Cambria Math" charset="0"/>
                          </a:rPr>
                          <m:t>𝑜𝑝𝑡</m:t>
                        </m:r>
                      </m:sub>
                    </m:sSub>
                    <m:r>
                      <a:rPr lang="fr-CH" sz="2215" i="1">
                        <a:latin typeface="Cambria Math" charset="0"/>
                      </a:rPr>
                      <m:t>= </m:t>
                    </m:r>
                    <m:d>
                      <m:dPr>
                        <m:begChr m:val="["/>
                        <m:endChr m:val="]"/>
                        <m:ctrlPr>
                          <a:rPr lang="fr-CH" sz="2215" i="1">
                            <a:latin typeface="Cambria Math" panose="02040503050406030204" pitchFamily="18" charset="0"/>
                            <a:ea typeface="Cambria Math" charset="0"/>
                            <a:cs typeface="Cambria Math" charset="0"/>
                          </a:rPr>
                        </m:ctrlPr>
                      </m:dPr>
                      <m:e>
                        <m:r>
                          <a:rPr lang="en-US" sz="2215" i="1">
                            <a:latin typeface="Cambria Math" charset="0"/>
                            <a:ea typeface="Cambria Math" charset="0"/>
                            <a:cs typeface="Cambria Math" charset="0"/>
                          </a:rPr>
                          <m:t>𝜇</m:t>
                        </m:r>
                        <m:d>
                          <m:dPr>
                            <m:ctrlPr>
                              <a:rPr lang="fr-CH" sz="2215" i="1">
                                <a:latin typeface="Cambria Math" panose="02040503050406030204" pitchFamily="18" charset="0"/>
                                <a:ea typeface="Cambria Math" charset="0"/>
                                <a:cs typeface="Cambria Math" charset="0"/>
                              </a:rPr>
                            </m:ctrlPr>
                          </m:dPr>
                          <m:e>
                            <m:sSub>
                              <m:sSubPr>
                                <m:ctrlPr>
                                  <a:rPr lang="fr-CH" sz="2215" i="1">
                                    <a:latin typeface="Cambria Math" panose="02040503050406030204" pitchFamily="18" charset="0"/>
                                    <a:ea typeface="Cambria Math" charset="0"/>
                                    <a:cs typeface="Cambria Math" charset="0"/>
                                  </a:rPr>
                                </m:ctrlPr>
                              </m:sSubPr>
                              <m:e>
                                <m:r>
                                  <a:rPr lang="fr-CH" sz="2215" i="1">
                                    <a:latin typeface="Cambria Math" charset="0"/>
                                    <a:ea typeface="Cambria Math" charset="0"/>
                                    <a:cs typeface="Cambria Math" charset="0"/>
                                  </a:rPr>
                                  <m:t>𝐷</m:t>
                                </m:r>
                              </m:e>
                              <m:sub>
                                <m:r>
                                  <a:rPr lang="fr-CH" sz="2215" i="1">
                                    <a:latin typeface="Cambria Math" charset="0"/>
                                    <a:ea typeface="Cambria Math" charset="0"/>
                                    <a:cs typeface="Cambria Math" charset="0"/>
                                  </a:rPr>
                                  <m:t>𝑟</m:t>
                                </m:r>
                              </m:sub>
                            </m:sSub>
                          </m:e>
                        </m:d>
                        <m:r>
                          <a:rPr lang="fr-CH" sz="2215" i="1">
                            <a:latin typeface="Cambria Math" charset="0"/>
                            <a:ea typeface="Cambria Math" charset="0"/>
                            <a:cs typeface="Cambria Math" charset="0"/>
                          </a:rPr>
                          <m:t>−</m:t>
                        </m:r>
                        <m:r>
                          <a:rPr lang="en-US" sz="2215" i="1">
                            <a:latin typeface="Cambria Math" charset="0"/>
                            <a:ea typeface="Cambria Math" charset="0"/>
                            <a:cs typeface="Cambria Math" charset="0"/>
                          </a:rPr>
                          <m:t>𝜇</m:t>
                        </m:r>
                        <m:d>
                          <m:dPr>
                            <m:ctrlPr>
                              <a:rPr lang="fr-CH" sz="2215" i="1">
                                <a:latin typeface="Cambria Math" panose="02040503050406030204" pitchFamily="18" charset="0"/>
                                <a:ea typeface="Cambria Math" charset="0"/>
                                <a:cs typeface="Cambria Math" charset="0"/>
                              </a:rPr>
                            </m:ctrlPr>
                          </m:dPr>
                          <m:e>
                            <m:sSub>
                              <m:sSubPr>
                                <m:ctrlPr>
                                  <a:rPr lang="fr-CH" sz="2215" i="1">
                                    <a:latin typeface="Cambria Math" panose="02040503050406030204" pitchFamily="18" charset="0"/>
                                    <a:ea typeface="Cambria Math" charset="0"/>
                                    <a:cs typeface="Cambria Math" charset="0"/>
                                  </a:rPr>
                                </m:ctrlPr>
                              </m:sSubPr>
                              <m:e>
                                <m:r>
                                  <a:rPr lang="fr-CH" sz="2215" i="1">
                                    <a:latin typeface="Cambria Math" charset="0"/>
                                    <a:ea typeface="Cambria Math" charset="0"/>
                                    <a:cs typeface="Cambria Math" charset="0"/>
                                  </a:rPr>
                                  <m:t>𝐷</m:t>
                                </m:r>
                              </m:e>
                              <m:sub>
                                <m:r>
                                  <a:rPr lang="fr-CH" sz="2215" i="1">
                                    <a:latin typeface="Cambria Math" charset="0"/>
                                    <a:ea typeface="Cambria Math" charset="0"/>
                                    <a:cs typeface="Cambria Math" charset="0"/>
                                  </a:rPr>
                                  <m:t>𝑛</m:t>
                                </m:r>
                              </m:sub>
                            </m:sSub>
                          </m:e>
                        </m:d>
                      </m:e>
                    </m:d>
                  </m:oMath>
                </a14:m>
                <a:r>
                  <a:rPr lang="en-US" sz="2215" dirty="0"/>
                  <a:t> (under cosine similarity)</a:t>
                </a:r>
              </a:p>
              <a:p>
                <a:pPr eaLnBrk="1" hangingPunct="1"/>
                <a:endParaRPr lang="en-US" sz="2585" dirty="0"/>
              </a:p>
              <a:p>
                <a:pPr eaLnBrk="1" hangingPunct="1"/>
                <a:r>
                  <a:rPr lang="en-US" sz="2585" dirty="0"/>
                  <a:t>Practical issues</a:t>
                </a:r>
              </a:p>
              <a:p>
                <a:pPr marL="422041" indent="-422041" eaLnBrk="1" hangingPunct="1">
                  <a:buFont typeface="Arial" charset="0"/>
                  <a:buChar char="•"/>
                </a:pPr>
                <a:r>
                  <a:rPr lang="en-US" sz="2215" dirty="0"/>
                  <a:t>User relevance feedback is not complete</a:t>
                </a:r>
              </a:p>
              <a:p>
                <a:pPr marL="422041" indent="-422041" eaLnBrk="1" hangingPunct="1">
                  <a:buFont typeface="Arial" charset="0"/>
                  <a:buChar char="•"/>
                </a:pPr>
                <a:r>
                  <a:rPr lang="en-US" sz="2215" dirty="0"/>
                  <a:t>Users do not necessarily identify non-relevant documents</a:t>
                </a:r>
              </a:p>
              <a:p>
                <a:pPr marL="422041" indent="-422041" eaLnBrk="1" hangingPunct="1">
                  <a:buFont typeface="Arial" charset="0"/>
                  <a:buChar char="•"/>
                </a:pPr>
                <a:r>
                  <a:rPr lang="en-US" sz="2215" dirty="0"/>
                  <a:t>Original query should continue to be considered</a:t>
                </a:r>
                <a:endParaRPr lang="en-US" sz="2585"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829182" y="1650249"/>
                <a:ext cx="7531547" cy="4371039"/>
              </a:xfrm>
              <a:blipFill>
                <a:blip r:embed="rId3"/>
                <a:stretch>
                  <a:fillRect l="-1347" t="-1159"/>
                </a:stretch>
              </a:blipFill>
            </p:spPr>
            <p:txBody>
              <a:bodyPr/>
              <a:lstStyle/>
              <a:p>
                <a:r>
                  <a:rPr lang="en-US">
                    <a:noFill/>
                  </a:rPr>
                  <a:t> </a:t>
                </a:r>
              </a:p>
            </p:txBody>
          </p:sp>
        </mc:Fallback>
      </mc:AlternateContent>
    </p:spTree>
    <p:extLst>
      <p:ext uri="{BB962C8B-B14F-4D97-AF65-F5344CB8AC3E}">
        <p14:creationId xmlns:p14="http://schemas.microsoft.com/office/powerpoint/2010/main" val="3000293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pPr algn="l" defTabSz="844083"/>
            <a:r>
              <a:rPr lang="fr-CH">
                <a:solidFill>
                  <a:srgbClr val="000000"/>
                </a:solidFill>
                <a:latin typeface="Verdana" pitchFamily="34" charset="0"/>
                <a:ea typeface="ＭＳ Ｐゴシック" charset="0"/>
              </a:rPr>
              <a:t>©2021, Karl Aberer, EPFL-IC, Laboratoire de systèmes d'informations répartis </a:t>
            </a:r>
            <a:endParaRPr lang="en-GB">
              <a:solidFill>
                <a:srgbClr val="000000"/>
              </a:solidFill>
              <a:latin typeface="Verdana" pitchFamily="34" charset="0"/>
              <a:ea typeface="ＭＳ Ｐゴシック" charset="0"/>
            </a:endParaRPr>
          </a:p>
        </p:txBody>
      </p:sp>
      <p:sp>
        <p:nvSpPr>
          <p:cNvPr id="4100" name="Rectangle 2"/>
          <p:cNvSpPr>
            <a:spLocks noGrp="1" noChangeArrowheads="1"/>
          </p:cNvSpPr>
          <p:nvPr>
            <p:ph type="title"/>
          </p:nvPr>
        </p:nvSpPr>
        <p:spPr>
          <a:noFill/>
        </p:spPr>
        <p:txBody>
          <a:bodyPr vert="horz" wrap="square" lIns="78447" tIns="39224" rIns="78447" bIns="39224"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829181" y="1650254"/>
            <a:ext cx="7863892" cy="4371034"/>
          </a:xfrm>
          <a:noFill/>
        </p:spPr>
        <p:txBody>
          <a:bodyPr vert="horz" wrap="square" lIns="78447" tIns="39224" rIns="78447" bIns="39224" numCol="1" anchor="t" anchorCtr="0" compatLnSpc="1">
            <a:prstTxWarp prst="textNoShape">
              <a:avLst/>
            </a:prstTxWarp>
          </a:bodyPr>
          <a:lstStyle/>
          <a:p>
            <a:r>
              <a:rPr lang="en-US" sz="2585" dirty="0"/>
              <a:t>Approximation scheme for the theoretically optimal query vector</a:t>
            </a:r>
          </a:p>
          <a:p>
            <a:pPr eaLnBrk="1" hangingPunct="1"/>
            <a:r>
              <a:rPr lang="en-US" sz="2585" dirty="0"/>
              <a:t>If users identify some relevant documents </a:t>
            </a:r>
            <a:r>
              <a:rPr lang="en-US" sz="2585" dirty="0" err="1"/>
              <a:t>D</a:t>
            </a:r>
            <a:r>
              <a:rPr lang="en-US" sz="2585" baseline="-25000" dirty="0" err="1"/>
              <a:t>r</a:t>
            </a:r>
            <a:r>
              <a:rPr lang="en-US" sz="2585" dirty="0"/>
              <a:t> from the result set R of a retrieval query q</a:t>
            </a:r>
          </a:p>
          <a:p>
            <a:pPr lvl="1" eaLnBrk="1" hangingPunct="1"/>
            <a:r>
              <a:rPr lang="en-US" sz="2215" dirty="0"/>
              <a:t>Assume all elements in R \ D</a:t>
            </a:r>
            <a:r>
              <a:rPr lang="en-US" sz="2215" baseline="-25000" dirty="0"/>
              <a:t>r </a:t>
            </a:r>
            <a:r>
              <a:rPr lang="en-US" sz="2215" dirty="0"/>
              <a:t>are not relevant, i.e., </a:t>
            </a:r>
            <a:r>
              <a:rPr lang="en-US" sz="2215" dirty="0" err="1"/>
              <a:t>D</a:t>
            </a:r>
            <a:r>
              <a:rPr lang="en-US" sz="2215" baseline="-25000" dirty="0" err="1"/>
              <a:t>n</a:t>
            </a:r>
            <a:r>
              <a:rPr lang="en-US" sz="2215" dirty="0"/>
              <a:t> = R \ </a:t>
            </a:r>
            <a:r>
              <a:rPr lang="en-US" sz="2215" dirty="0" err="1"/>
              <a:t>D</a:t>
            </a:r>
            <a:r>
              <a:rPr lang="en-US" sz="2215" baseline="-25000" dirty="0" err="1"/>
              <a:t>r</a:t>
            </a:r>
            <a:r>
              <a:rPr lang="en-US" sz="2215" baseline="-25000" dirty="0"/>
              <a:t> </a:t>
            </a:r>
          </a:p>
          <a:p>
            <a:pPr lvl="1" eaLnBrk="1" hangingPunct="1"/>
            <a:r>
              <a:rPr lang="en-US" sz="2215" dirty="0"/>
              <a:t>Modify the query to approximate theoretically optimal query</a:t>
            </a:r>
          </a:p>
          <a:p>
            <a:pPr lvl="1" eaLnBrk="1" hangingPunct="1"/>
            <a:endParaRPr lang="en-US" sz="2215" dirty="0"/>
          </a:p>
          <a:p>
            <a:pPr lvl="1" eaLnBrk="1" hangingPunct="1"/>
            <a:endParaRPr lang="en-US" sz="2215" dirty="0"/>
          </a:p>
          <a:p>
            <a:pPr lvl="1"/>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are tuning parameters, </a:t>
            </a:r>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 0</a:t>
            </a:r>
          </a:p>
          <a:p>
            <a:pPr lvl="1"/>
            <a:r>
              <a:rPr lang="en-US" sz="2215" dirty="0"/>
              <a:t>Example: </a:t>
            </a:r>
            <a:r>
              <a:rPr lang="en-US" sz="2215" dirty="0">
                <a:latin typeface="Symbol" pitchFamily="18" charset="2"/>
              </a:rPr>
              <a:t>a =1, b </a:t>
            </a:r>
            <a:r>
              <a:rPr lang="en-US" sz="2215" dirty="0"/>
              <a:t>= 0.75, </a:t>
            </a:r>
            <a:r>
              <a:rPr lang="en-US" sz="2215" dirty="0">
                <a:latin typeface="Symbol" pitchFamily="18" charset="2"/>
              </a:rPr>
              <a:t>g </a:t>
            </a:r>
            <a:r>
              <a:rPr lang="en-US" sz="2215" dirty="0"/>
              <a:t>= 0.25</a:t>
            </a:r>
          </a:p>
          <a:p>
            <a:pPr lvl="1" eaLnBrk="1" hangingPunct="1"/>
            <a:endParaRPr lang="en-US" sz="2215" dirty="0"/>
          </a:p>
          <a:p>
            <a:pPr eaLnBrk="1" hangingPunct="1"/>
            <a:endParaRPr lang="en-US" sz="1662" baseline="-25000" dirty="0"/>
          </a:p>
          <a:p>
            <a:pPr eaLnBrk="1" hangingPunct="1"/>
            <a:endParaRPr lang="en-US" sz="1662" i="1" dirty="0"/>
          </a:p>
          <a:p>
            <a:pPr eaLnBrk="1" hangingPunct="1">
              <a:buFontTx/>
              <a:buNone/>
            </a:pPr>
            <a:r>
              <a:rPr lang="en-US" sz="1662" dirty="0">
                <a:latin typeface="Symbol" pitchFamily="18" charset="2"/>
              </a:rPr>
              <a:t>	</a:t>
            </a:r>
          </a:p>
        </p:txBody>
      </p:sp>
      <p:graphicFrame>
        <p:nvGraphicFramePr>
          <p:cNvPr id="4098" name="Object 4"/>
          <p:cNvGraphicFramePr>
            <a:graphicFrameLocks/>
          </p:cNvGraphicFramePr>
          <p:nvPr>
            <p:extLst/>
          </p:nvPr>
        </p:nvGraphicFramePr>
        <p:xfrm>
          <a:off x="2245534" y="4160158"/>
          <a:ext cx="5031186" cy="926134"/>
        </p:xfrm>
        <a:graphic>
          <a:graphicData uri="http://schemas.openxmlformats.org/presentationml/2006/ole">
            <mc:AlternateContent xmlns:mc="http://schemas.openxmlformats.org/markup-compatibility/2006">
              <mc:Choice xmlns:v="urn:schemas-microsoft-com:vml" Requires="v">
                <p:oleObj spid="_x0000_s5127" name="Equation" r:id="rId4" imgW="2540000" imgH="495300" progId="Equation.3">
                  <p:embed/>
                </p:oleObj>
              </mc:Choice>
              <mc:Fallback>
                <p:oleObj name="Equation" r:id="rId4" imgW="2540000" imgH="495300" progId="Equation.3">
                  <p:embed/>
                  <p:pic>
                    <p:nvPicPr>
                      <p:cNvPr id="4098" name="Object 4"/>
                      <p:cNvPicPr>
                        <a:picLocks noChangeArrowheads="1"/>
                      </p:cNvPicPr>
                      <p:nvPr/>
                    </p:nvPicPr>
                    <p:blipFill>
                      <a:blip r:embed="rId5"/>
                      <a:srcRect/>
                      <a:stretch>
                        <a:fillRect/>
                      </a:stretch>
                    </p:blipFill>
                    <p:spPr bwMode="auto">
                      <a:xfrm>
                        <a:off x="2245534" y="4160158"/>
                        <a:ext cx="5031186" cy="9261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60215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442849" y="4840186"/>
            <a:ext cx="6565085"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latin typeface="Comic Sans MS" charset="0"/>
              <a:ea typeface="ＭＳ Ｐゴシック" charset="0"/>
            </a:endParaRPr>
          </a:p>
        </p:txBody>
      </p:sp>
      <p:sp>
        <p:nvSpPr>
          <p:cNvPr id="2" name="Rectangle 1"/>
          <p:cNvSpPr/>
          <p:nvPr/>
        </p:nvSpPr>
        <p:spPr bwMode="auto">
          <a:xfrm>
            <a:off x="1442849" y="2692729"/>
            <a:ext cx="6040406"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latin typeface="Comic Sans MS" charset="0"/>
              <a:ea typeface="ＭＳ Ｐゴシック" charset="0"/>
            </a:endParaRPr>
          </a:p>
        </p:txBody>
      </p:sp>
      <p:sp>
        <p:nvSpPr>
          <p:cNvPr id="5124" name="Footer Placeholder 3"/>
          <p:cNvSpPr>
            <a:spLocks noGrp="1"/>
          </p:cNvSpPr>
          <p:nvPr>
            <p:ph type="ftr" sz="quarter" idx="10"/>
          </p:nvPr>
        </p:nvSpPr>
        <p:spPr>
          <a:noFill/>
        </p:spPr>
        <p:txBody>
          <a:bodyPr/>
          <a:lstStyle/>
          <a:p>
            <a:pPr algn="l" defTabSz="844083"/>
            <a:r>
              <a:rPr lang="fr-CH">
                <a:solidFill>
                  <a:srgbClr val="000000"/>
                </a:solidFill>
                <a:latin typeface="Verdana" pitchFamily="34" charset="0"/>
                <a:ea typeface="ＭＳ Ｐゴシック" charset="0"/>
              </a:rPr>
              <a:t>©2021, Karl Aberer, EPFL-IC, Laboratoire de systèmes d'informations répartis </a:t>
            </a:r>
            <a:endParaRPr lang="en-GB">
              <a:solidFill>
                <a:srgbClr val="000000"/>
              </a:solidFill>
              <a:latin typeface="Verdana" pitchFamily="34" charset="0"/>
              <a:ea typeface="ＭＳ Ｐゴシック"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045" dirty="0"/>
              <a:t>Query q= "application theory"</a:t>
            </a:r>
          </a:p>
          <a:p>
            <a:pPr eaLnBrk="1" hangingPunct="1"/>
            <a:r>
              <a:rPr lang="de-CH" sz="2045" dirty="0" err="1"/>
              <a:t>Result</a:t>
            </a:r>
            <a:endParaRPr lang="de-CH" sz="2045" dirty="0"/>
          </a:p>
          <a:p>
            <a:pPr eaLnBrk="1" hangingPunct="1"/>
            <a:endParaRPr lang="de-CH" sz="2045" dirty="0"/>
          </a:p>
          <a:p>
            <a:pPr eaLnBrk="1" hangingPunct="1"/>
            <a:endParaRPr lang="de-CH" sz="2045" dirty="0"/>
          </a:p>
          <a:p>
            <a:pPr eaLnBrk="1" hangingPunct="1"/>
            <a:endParaRPr lang="de-CH" sz="2045" dirty="0"/>
          </a:p>
          <a:p>
            <a:pPr eaLnBrk="1" hangingPunct="1"/>
            <a:r>
              <a:rPr lang="de-CH" sz="2045" dirty="0"/>
              <a:t>Query </a:t>
            </a:r>
            <a:r>
              <a:rPr lang="en-US" sz="2045" dirty="0"/>
              <a:t>reformulation</a:t>
            </a:r>
          </a:p>
          <a:p>
            <a:pPr eaLnBrk="1" hangingPunct="1"/>
            <a:endParaRPr lang="de-CH" sz="2045" dirty="0"/>
          </a:p>
          <a:p>
            <a:pPr eaLnBrk="1" hangingPunct="1"/>
            <a:r>
              <a:rPr lang="en-US" sz="2045" dirty="0"/>
              <a:t>Result for reformulated query</a:t>
            </a:r>
            <a:br>
              <a:rPr lang="en-US" sz="2045" dirty="0"/>
            </a:br>
            <a:r>
              <a:rPr lang="en-US" sz="2045" dirty="0"/>
              <a:t>	</a:t>
            </a:r>
          </a:p>
        </p:txBody>
      </p:sp>
      <p:sp>
        <p:nvSpPr>
          <p:cNvPr id="5127" name="Rectangle 4"/>
          <p:cNvSpPr>
            <a:spLocks noChangeArrowheads="1"/>
          </p:cNvSpPr>
          <p:nvPr/>
        </p:nvSpPr>
        <p:spPr bwMode="auto">
          <a:xfrm>
            <a:off x="1382426" y="2493328"/>
            <a:ext cx="6141344" cy="812968"/>
          </a:xfrm>
          <a:prstGeom prst="rect">
            <a:avLst/>
          </a:prstGeom>
          <a:noFill/>
          <a:ln w="9525" algn="ctr">
            <a:solidFill>
              <a:schemeClr val="tx1"/>
            </a:solidFill>
            <a:miter lim="800000"/>
            <a:headEnd/>
            <a:tailEnd/>
          </a:ln>
        </p:spPr>
        <p:txBody>
          <a:bodyPr wrap="none" lIns="77906" tIns="38952" rIns="77906" bIns="38952" anchor="ctr">
            <a:spAutoFit/>
          </a:bodyPr>
          <a:lstStyle/>
          <a:p>
            <a:pPr algn="l" defTabSz="844083"/>
            <a:r>
              <a:rPr lang="en-US" sz="1193" dirty="0">
                <a:solidFill>
                  <a:srgbClr val="000000"/>
                </a:solidFill>
                <a:latin typeface="Calibri" charset="0"/>
                <a:ea typeface="Calibri" charset="0"/>
                <a:cs typeface="Calibri" charset="0"/>
              </a:rPr>
              <a:t>0.77: B17 The Double Mellin-Barnes Type Integrals and Their Applications to Convolution Theory</a:t>
            </a:r>
          </a:p>
          <a:p>
            <a:pPr algn="l" defTabSz="844083"/>
            <a:r>
              <a:rPr lang="en-US" sz="1193" dirty="0">
                <a:solidFill>
                  <a:srgbClr val="000000"/>
                </a:solidFill>
                <a:latin typeface="Calibri" charset="0"/>
                <a:ea typeface="Calibri" charset="0"/>
                <a:cs typeface="Calibri" charset="0"/>
              </a:rPr>
              <a:t>0.68: B3 Automatic Differentiation of Algorithms: Theory, Implementation, and Application</a:t>
            </a:r>
          </a:p>
          <a:p>
            <a:pPr algn="l" defTabSz="844083"/>
            <a:r>
              <a:rPr lang="en-US" sz="1193" dirty="0">
                <a:solidFill>
                  <a:srgbClr val="000000"/>
                </a:solidFill>
                <a:latin typeface="Calibri" charset="0"/>
                <a:ea typeface="Calibri" charset="0"/>
                <a:cs typeface="Calibri" charset="0"/>
              </a:rPr>
              <a:t>0.23: B11 Oscillation Theory for Neutral Differential Equations with Delay</a:t>
            </a:r>
          </a:p>
          <a:p>
            <a:pPr algn="l" defTabSz="844083"/>
            <a:r>
              <a:rPr lang="en-US" sz="1193" dirty="0">
                <a:solidFill>
                  <a:srgbClr val="000000"/>
                </a:solidFill>
                <a:latin typeface="Calibri" charset="0"/>
                <a:ea typeface="Calibri" charset="0"/>
                <a:cs typeface="Calibri" charset="0"/>
              </a:rPr>
              <a:t>0.23: B12 Oscillation Theory of Delay Differential Equations</a:t>
            </a:r>
            <a:endParaRPr lang="en-US" sz="681" dirty="0">
              <a:solidFill>
                <a:srgbClr val="000000"/>
              </a:solidFill>
              <a:latin typeface="Calibri" charset="0"/>
              <a:ea typeface="Calibri" charset="0"/>
              <a:cs typeface="Calibri" charset="0"/>
            </a:endParaRPr>
          </a:p>
        </p:txBody>
      </p:sp>
      <p:sp>
        <p:nvSpPr>
          <p:cNvPr id="5128" name="AutoShape 5"/>
          <p:cNvSpPr>
            <a:spLocks noChangeArrowheads="1"/>
          </p:cNvSpPr>
          <p:nvPr/>
        </p:nvSpPr>
        <p:spPr bwMode="auto">
          <a:xfrm>
            <a:off x="951999" y="2569955"/>
            <a:ext cx="312665" cy="468964"/>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77906" tIns="38952" rIns="77906" bIns="38952" anchor="ctr">
            <a:spAutoFit/>
          </a:bodyPr>
          <a:lstStyle/>
          <a:p>
            <a:pPr algn="l" defTabSz="844083"/>
            <a:endParaRPr lang="fr-FR" sz="1023">
              <a:solidFill>
                <a:srgbClr val="000000"/>
              </a:solidFill>
              <a:latin typeface="Comic Sans MS" charset="0"/>
              <a:ea typeface="ＭＳ Ｐゴシック" charset="0"/>
            </a:endParaRPr>
          </a:p>
        </p:txBody>
      </p:sp>
      <p:graphicFrame>
        <p:nvGraphicFramePr>
          <p:cNvPr id="5122" name="Object 6"/>
          <p:cNvGraphicFramePr>
            <a:graphicFrameLocks/>
          </p:cNvGraphicFramePr>
          <p:nvPr>
            <p:extLst/>
          </p:nvPr>
        </p:nvGraphicFramePr>
        <p:xfrm>
          <a:off x="3177727" y="3417528"/>
          <a:ext cx="4305526" cy="589761"/>
        </p:xfrm>
        <a:graphic>
          <a:graphicData uri="http://schemas.openxmlformats.org/presentationml/2006/ole">
            <mc:AlternateContent xmlns:mc="http://schemas.openxmlformats.org/markup-compatibility/2006">
              <mc:Choice xmlns:v="urn:schemas-microsoft-com:vml" Requires="v">
                <p:oleObj spid="_x0000_s6151" name="Equation" r:id="rId4" imgW="3136900" imgH="406400" progId="Equation.3">
                  <p:embed/>
                </p:oleObj>
              </mc:Choice>
              <mc:Fallback>
                <p:oleObj name="Equation" r:id="rId4" imgW="3136900" imgH="406400" progId="Equation.3">
                  <p:embed/>
                  <p:pic>
                    <p:nvPicPr>
                      <p:cNvPr id="5122" name="Object 6"/>
                      <p:cNvPicPr>
                        <a:picLocks noChangeArrowheads="1"/>
                      </p:cNvPicPr>
                      <p:nvPr/>
                    </p:nvPicPr>
                    <p:blipFill>
                      <a:blip r:embed="rId5"/>
                      <a:srcRect/>
                      <a:stretch>
                        <a:fillRect/>
                      </a:stretch>
                    </p:blipFill>
                    <p:spPr bwMode="auto">
                      <a:xfrm>
                        <a:off x="3177727" y="3417528"/>
                        <a:ext cx="4305526" cy="589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382426" y="4809582"/>
            <a:ext cx="7085248" cy="996545"/>
          </a:xfrm>
          <a:prstGeom prst="rect">
            <a:avLst/>
          </a:prstGeom>
          <a:noFill/>
          <a:ln w="9525" algn="ctr">
            <a:solidFill>
              <a:schemeClr val="tx1"/>
            </a:solidFill>
            <a:miter lim="800000"/>
            <a:headEnd/>
            <a:tailEnd/>
          </a:ln>
        </p:spPr>
        <p:txBody>
          <a:bodyPr lIns="77906" tIns="38952" rIns="77906" bIns="38952" anchor="ctr">
            <a:spAutoFit/>
          </a:bodyPr>
          <a:lstStyle/>
          <a:p>
            <a:pPr algn="l" defTabSz="844083"/>
            <a:r>
              <a:rPr lang="en-US" sz="1193">
                <a:solidFill>
                  <a:srgbClr val="000000"/>
                </a:solidFill>
                <a:latin typeface="Calibri" charset="0"/>
                <a:ea typeface="Calibri" charset="0"/>
                <a:cs typeface="Calibri" charset="0"/>
              </a:rPr>
              <a:t>0.87: B3 Automatic Differentiation of Algorithms: Theory, Implementation, and Application</a:t>
            </a:r>
          </a:p>
          <a:p>
            <a:pPr algn="l" defTabSz="844083"/>
            <a:r>
              <a:rPr lang="en-US" sz="1193">
                <a:solidFill>
                  <a:srgbClr val="000000"/>
                </a:solidFill>
                <a:latin typeface="Calibri" charset="0"/>
                <a:ea typeface="Calibri" charset="0"/>
                <a:cs typeface="Calibri" charset="0"/>
              </a:rPr>
              <a:t>0.61: B17 The Double Mellin-Barnes Type Integrals and Their Applications to Convolution Theory</a:t>
            </a:r>
          </a:p>
          <a:p>
            <a:pPr algn="l" defTabSz="844083"/>
            <a:r>
              <a:rPr lang="en-US" sz="1193">
                <a:solidFill>
                  <a:srgbClr val="000000"/>
                </a:solidFill>
                <a:latin typeface="Calibri" charset="0"/>
                <a:ea typeface="Calibri" charset="0"/>
                <a:cs typeface="Calibri" charset="0"/>
              </a:rPr>
              <a:t>0.29: B7 Knapsack Problems: Algorithms and Computer Implementations</a:t>
            </a:r>
            <a:endParaRPr lang="en-US" sz="1023">
              <a:solidFill>
                <a:srgbClr val="000000"/>
              </a:solidFill>
              <a:latin typeface="Calibri" charset="0"/>
              <a:ea typeface="Calibri" charset="0"/>
              <a:cs typeface="Calibri" charset="0"/>
            </a:endParaRPr>
          </a:p>
          <a:p>
            <a:pPr algn="l" defTabSz="844083"/>
            <a:r>
              <a:rPr lang="en-US" sz="1193">
                <a:solidFill>
                  <a:srgbClr val="000000"/>
                </a:solidFill>
                <a:latin typeface="Calibri" charset="0"/>
                <a:ea typeface="Calibri" charset="0"/>
                <a:cs typeface="Calibri" charset="0"/>
              </a:rPr>
              <a:t>0.23: B5 Ideals, Varieties, and Algorithms: An Introduction to Computational Algebraic Geometry </a:t>
            </a:r>
            <a:br>
              <a:rPr lang="en-US" sz="1193">
                <a:solidFill>
                  <a:srgbClr val="000000"/>
                </a:solidFill>
                <a:latin typeface="Calibri" charset="0"/>
                <a:ea typeface="Calibri" charset="0"/>
                <a:cs typeface="Calibri" charset="0"/>
              </a:rPr>
            </a:br>
            <a:r>
              <a:rPr lang="en-US" sz="1193">
                <a:solidFill>
                  <a:srgbClr val="000000"/>
                </a:solidFill>
                <a:latin typeface="Calibri" charset="0"/>
                <a:ea typeface="Calibri" charset="0"/>
                <a:cs typeface="Calibri" charset="0"/>
              </a:rPr>
              <a:t>              and Commutative Algebra</a:t>
            </a:r>
          </a:p>
        </p:txBody>
      </p:sp>
    </p:spTree>
    <p:extLst>
      <p:ext uri="{BB962C8B-B14F-4D97-AF65-F5344CB8AC3E}">
        <p14:creationId xmlns:p14="http://schemas.microsoft.com/office/powerpoint/2010/main" val="353846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Underlying assumptions of SMART algorithm</a:t>
            </a:r>
          </a:p>
          <a:p>
            <a:pPr marL="438284" indent="-438284">
              <a:buAutoNum type="arabicPeriod"/>
            </a:pPr>
            <a:r>
              <a:rPr lang="en-US" sz="2215" dirty="0"/>
              <a:t>Original query contains sufficient number of relevant terms</a:t>
            </a:r>
          </a:p>
          <a:p>
            <a:pPr marL="438284" indent="-438284">
              <a:buAutoNum type="arabicPeriod"/>
            </a:pPr>
            <a:r>
              <a:rPr lang="en-US" sz="2215" dirty="0"/>
              <a:t>Results contain new relevant terms that co-occur with original query terms</a:t>
            </a:r>
          </a:p>
          <a:p>
            <a:pPr marL="438284" indent="-438284">
              <a:buAutoNum type="arabicPeriod"/>
            </a:pPr>
            <a:r>
              <a:rPr lang="en-US" sz="2215" dirty="0"/>
              <a:t>Relevant documents form a single cluster</a:t>
            </a:r>
          </a:p>
          <a:p>
            <a:pPr marL="438284" indent="-438284">
              <a:buAutoNum type="arabicPeriod"/>
            </a:pPr>
            <a:r>
              <a:rPr lang="en-US" sz="2215" dirty="0"/>
              <a:t>Users are willing to provide feedback (!)</a:t>
            </a:r>
          </a:p>
          <a:p>
            <a:r>
              <a:rPr lang="en-US" sz="2585" dirty="0"/>
              <a:t>All assumptions can be violated in practice</a:t>
            </a:r>
          </a:p>
          <a:p>
            <a:r>
              <a:rPr lang="en-US" sz="2585" dirty="0"/>
              <a:t>Practical considerations</a:t>
            </a:r>
          </a:p>
          <a:p>
            <a:pPr marL="422041" indent="-422041">
              <a:buFont typeface="Arial" charset="0"/>
              <a:buChar char="•"/>
            </a:pPr>
            <a:r>
              <a:rPr lang="en-US" sz="2215" dirty="0"/>
              <a:t>Modified queries are complex → expensive processing</a:t>
            </a:r>
          </a:p>
          <a:p>
            <a:pPr marL="422041" indent="-422041">
              <a:buFont typeface="Arial" charset="0"/>
              <a:buChar char="•"/>
            </a:pPr>
            <a:r>
              <a:rPr lang="en-US" sz="2215"/>
              <a:t>Explicit relevance </a:t>
            </a:r>
            <a:r>
              <a:rPr lang="en-US" sz="2215" dirty="0"/>
              <a:t>f</a:t>
            </a:r>
            <a:r>
              <a:rPr lang="en-US" sz="2215"/>
              <a:t>eedback </a:t>
            </a:r>
            <a:r>
              <a:rPr lang="en-US" sz="2215" dirty="0"/>
              <a:t>consumes user time → could be used in other ways</a:t>
            </a:r>
          </a:p>
          <a:p>
            <a:endParaRPr lang="en-US" sz="2585" dirty="0"/>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220263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585" dirty="0"/>
              <a:t>Can documents which do not contain any keywords of the original query receive a positive similarity coefficient after relevance feedback?</a:t>
            </a:r>
            <a:endParaRPr lang="en-US" altLang="en-US" sz="2585"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79133" lvl="1" indent="-389586">
              <a:buFont typeface="+mj-lt"/>
              <a:buAutoNum type="arabicPeriod"/>
            </a:pPr>
            <a:r>
              <a:rPr lang="en-US" dirty="0"/>
              <a:t>No</a:t>
            </a:r>
          </a:p>
          <a:p>
            <a:pPr marL="779133" lvl="1" indent="-389586">
              <a:buFont typeface="+mj-lt"/>
              <a:buAutoNum type="arabicPeriod"/>
            </a:pPr>
            <a:r>
              <a:rPr lang="en-US" dirty="0"/>
              <a:t>Yes, independent of the values β and </a:t>
            </a:r>
            <a:r>
              <a:rPr lang="en-US" dirty="0" err="1"/>
              <a:t>γ</a:t>
            </a:r>
            <a:endParaRPr lang="en-US" dirty="0"/>
          </a:p>
          <a:p>
            <a:pPr marL="779133" lvl="1" indent="-389586">
              <a:buFont typeface="+mj-lt"/>
              <a:buAutoNum type="arabicPeriod"/>
            </a:pPr>
            <a:r>
              <a:rPr lang="en-US" dirty="0"/>
              <a:t>Yes, but only if β &gt; 0</a:t>
            </a:r>
          </a:p>
          <a:p>
            <a:pPr marL="779133" lvl="1" indent="-389586">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pPr algn="l" defTabSz="844083"/>
            <a:r>
              <a:rPr lang="fr-CH">
                <a:solidFill>
                  <a:srgbClr val="000000"/>
                </a:solidFill>
                <a:ea typeface="ＭＳ Ｐゴシック" charset="0"/>
              </a:rPr>
              <a:t>©2021,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1715080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474796" indent="-474796">
              <a:buFont typeface="Arial" charset="0"/>
              <a:buAutoNum type="alphaUcPeriod"/>
            </a:pPr>
            <a:r>
              <a:rPr lang="en-US" altLang="en-US" dirty="0">
                <a:ea typeface="MS PGothic" charset="-128"/>
              </a:rPr>
              <a:t>1965</a:t>
            </a:r>
          </a:p>
          <a:p>
            <a:pPr marL="474796" indent="-474796">
              <a:buFont typeface="Arial" charset="0"/>
              <a:buAutoNum type="alphaUcPeriod"/>
            </a:pPr>
            <a:r>
              <a:rPr lang="en-US" altLang="en-US" dirty="0">
                <a:ea typeface="MS PGothic" charset="-128"/>
              </a:rPr>
              <a:t>1975</a:t>
            </a:r>
          </a:p>
          <a:p>
            <a:pPr marL="474796" indent="-474796">
              <a:buFont typeface="Arial" charset="0"/>
              <a:buAutoNum type="alphaUcPeriod"/>
            </a:pPr>
            <a:r>
              <a:rPr lang="en-US" altLang="en-US" dirty="0">
                <a:ea typeface="MS PGothic" charset="-128"/>
              </a:rPr>
              <a:t>1985</a:t>
            </a:r>
          </a:p>
          <a:p>
            <a:pPr marL="474796" indent="-474796">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pPr algn="l" defTabSz="844083"/>
            <a:r>
              <a:rPr lang="fr-CH">
                <a:solidFill>
                  <a:srgbClr val="000000"/>
                </a:solidFill>
                <a:ea typeface="ＭＳ Ｐゴシック" charset="0"/>
              </a:rPr>
              <a:t>©2021,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2785091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Extend the query by selecting from the top-k documents the most relevant terms, according to some weighting scheme</a:t>
            </a:r>
          </a:p>
          <a:p>
            <a:pPr lvl="1"/>
            <a:r>
              <a:rPr lang="en-US" dirty="0"/>
              <a:t>Alternatively: apply the SMART algorithm</a:t>
            </a:r>
          </a:p>
          <a:p>
            <a:pPr marL="48698"/>
            <a:endParaRPr lang="en-US" dirty="0"/>
          </a:p>
          <a:p>
            <a:pPr marL="48698"/>
            <a:r>
              <a:rPr lang="en-US" dirty="0"/>
              <a:t>Works often well</a:t>
            </a:r>
          </a:p>
          <a:p>
            <a:pPr marL="389586"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4094238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78A5-C2EE-1E45-9D8F-593138BB9271}"/>
              </a:ext>
            </a:extLst>
          </p:cNvPr>
          <p:cNvSpPr>
            <a:spLocks noGrp="1"/>
          </p:cNvSpPr>
          <p:nvPr>
            <p:ph type="title"/>
          </p:nvPr>
        </p:nvSpPr>
        <p:spPr/>
        <p:txBody>
          <a:bodyPr/>
          <a:lstStyle/>
          <a:p>
            <a:r>
              <a:rPr lang="en-US" dirty="0"/>
              <a:t>Weighting Schemes</a:t>
            </a:r>
          </a:p>
        </p:txBody>
      </p:sp>
      <p:pic>
        <p:nvPicPr>
          <p:cNvPr id="6" name="Content Placeholder 5">
            <a:extLst>
              <a:ext uri="{FF2B5EF4-FFF2-40B4-BE49-F238E27FC236}">
                <a16:creationId xmlns:a16="http://schemas.microsoft.com/office/drawing/2014/main" id="{30264A8C-6DA5-FF44-B3B6-59AFE96A1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518" y="1341438"/>
            <a:ext cx="6731540" cy="5029200"/>
          </a:xfrm>
        </p:spPr>
      </p:pic>
      <p:sp>
        <p:nvSpPr>
          <p:cNvPr id="4" name="Footer Placeholder 3">
            <a:extLst>
              <a:ext uri="{FF2B5EF4-FFF2-40B4-BE49-F238E27FC236}">
                <a16:creationId xmlns:a16="http://schemas.microsoft.com/office/drawing/2014/main" id="{8A7D32B9-F813-704F-9DF9-C7945F17A6B4}"/>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pic>
        <p:nvPicPr>
          <p:cNvPr id="8" name="Picture 7">
            <a:extLst>
              <a:ext uri="{FF2B5EF4-FFF2-40B4-BE49-F238E27FC236}">
                <a16:creationId xmlns:a16="http://schemas.microsoft.com/office/drawing/2014/main" id="{D5416CDF-29F4-2F48-AEA9-D95F27CA8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4" y="5730545"/>
            <a:ext cx="9144000" cy="777044"/>
          </a:xfrm>
          <a:prstGeom prst="rect">
            <a:avLst/>
          </a:prstGeom>
        </p:spPr>
      </p:pic>
    </p:spTree>
    <p:extLst>
      <p:ext uri="{BB962C8B-B14F-4D97-AF65-F5344CB8AC3E}">
        <p14:creationId xmlns:p14="http://schemas.microsoft.com/office/powerpoint/2010/main" val="833715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Query Expansion</a:t>
            </a:r>
          </a:p>
        </p:txBody>
      </p:sp>
      <p:sp>
        <p:nvSpPr>
          <p:cNvPr id="3" name="Content Placeholder 2"/>
          <p:cNvSpPr>
            <a:spLocks noGrp="1"/>
          </p:cNvSpPr>
          <p:nvPr>
            <p:ph idx="1"/>
          </p:nvPr>
        </p:nvSpPr>
        <p:spPr/>
        <p:txBody>
          <a:bodyPr/>
          <a:lstStyle/>
          <a:p>
            <a:r>
              <a:rPr lang="en-US" sz="2585" dirty="0"/>
              <a:t>Query is expanded using a global, </a:t>
            </a:r>
            <a:r>
              <a:rPr lang="en-US" sz="2585" i="1" dirty="0"/>
              <a:t>query-independent</a:t>
            </a:r>
            <a:r>
              <a:rPr lang="en-US" sz="2585" dirty="0"/>
              <a:t> resource</a:t>
            </a:r>
          </a:p>
          <a:p>
            <a:pPr marL="389586" indent="-389586">
              <a:buFont typeface="Arial" charset="0"/>
              <a:buChar char="•"/>
            </a:pPr>
            <a:r>
              <a:rPr lang="en-US" sz="2585" dirty="0"/>
              <a:t>Manually edited thesaurus</a:t>
            </a:r>
          </a:p>
          <a:p>
            <a:pPr marL="389586" indent="-389586">
              <a:buFont typeface="Arial" charset="0"/>
              <a:buChar char="•"/>
            </a:pPr>
            <a:r>
              <a:rPr lang="en-US" sz="2585" dirty="0"/>
              <a:t>Automatically extracted thesaurus, using term co-occurrence</a:t>
            </a:r>
          </a:p>
          <a:p>
            <a:pPr marL="389586" indent="-389586">
              <a:buFont typeface="Arial" charset="0"/>
              <a:buChar char="•"/>
            </a:pPr>
            <a:r>
              <a:rPr lang="en-US" sz="2585" dirty="0"/>
              <a:t>Query logs</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309100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22041" indent="-422041">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59" y="3244934"/>
            <a:ext cx="8085731" cy="4742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369" y="4103916"/>
            <a:ext cx="3289675" cy="1677302"/>
          </a:xfrm>
          <a:prstGeom prst="rect">
            <a:avLst/>
          </a:prstGeom>
        </p:spPr>
      </p:pic>
      <p:sp>
        <p:nvSpPr>
          <p:cNvPr id="7" name="Rectangle 6"/>
          <p:cNvSpPr/>
          <p:nvPr/>
        </p:nvSpPr>
        <p:spPr>
          <a:xfrm>
            <a:off x="465255" y="5879399"/>
            <a:ext cx="4878451" cy="348109"/>
          </a:xfrm>
          <a:prstGeom prst="rect">
            <a:avLst/>
          </a:prstGeom>
        </p:spPr>
        <p:txBody>
          <a:bodyPr wrap="none">
            <a:spAutoFit/>
          </a:bodyPr>
          <a:lstStyle/>
          <a:p>
            <a:pPr algn="l" defTabSz="844083"/>
            <a:r>
              <a:rPr lang="en-US" sz="1662" dirty="0">
                <a:solidFill>
                  <a:srgbClr val="000000"/>
                </a:solidFill>
                <a:latin typeface="Calibri" charset="0"/>
                <a:ea typeface="Calibri" charset="0"/>
                <a:cs typeface="Calibri" charset="0"/>
              </a:rPr>
              <a:t>https://</a:t>
            </a:r>
            <a:r>
              <a:rPr lang="en-US" sz="1662" dirty="0" err="1">
                <a:solidFill>
                  <a:srgbClr val="000000"/>
                </a:solidFill>
                <a:latin typeface="Calibri" charset="0"/>
                <a:ea typeface="Calibri" charset="0"/>
                <a:cs typeface="Calibri" charset="0"/>
              </a:rPr>
              <a:t>www.ncbi.nlm.nih.gov</a:t>
            </a:r>
            <a:r>
              <a:rPr lang="en-US" sz="1662" dirty="0">
                <a:solidFill>
                  <a:srgbClr val="000000"/>
                </a:solidFill>
                <a:latin typeface="Calibri" charset="0"/>
                <a:ea typeface="Calibri" charset="0"/>
                <a:cs typeface="Calibri" charset="0"/>
              </a:rPr>
              <a:t>/</a:t>
            </a:r>
            <a:r>
              <a:rPr lang="en-US" sz="1662" dirty="0" err="1">
                <a:solidFill>
                  <a:srgbClr val="000000"/>
                </a:solidFill>
                <a:latin typeface="Calibri" charset="0"/>
                <a:ea typeface="Calibri" charset="0"/>
                <a:cs typeface="Calibri" charset="0"/>
              </a:rPr>
              <a:t>pubmed</a:t>
            </a:r>
            <a:r>
              <a:rPr lang="en-US" sz="1662" dirty="0">
                <a:solidFill>
                  <a:srgbClr val="000000"/>
                </a:solidFill>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542" y="3210637"/>
            <a:ext cx="1735842" cy="2810002"/>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4815467" y="2580655"/>
            <a:ext cx="122712" cy="3169236"/>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37689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p:txBody>
          <a:bodyPr/>
          <a:lstStyle/>
          <a:p>
            <a:r>
              <a:rPr lang="en-US" sz="2045" dirty="0"/>
              <a:t>Attempt to generate a thesaurus automatically by analyzing the distribution of words in documents</a:t>
            </a:r>
          </a:p>
          <a:p>
            <a:endParaRPr lang="en-US" sz="2045" dirty="0"/>
          </a:p>
          <a:p>
            <a:r>
              <a:rPr lang="en-US" sz="2045" dirty="0"/>
              <a:t>Fundamental notion: </a:t>
            </a:r>
            <a:r>
              <a:rPr lang="en-US" sz="2045" i="1" dirty="0"/>
              <a:t>similarity between two words</a:t>
            </a:r>
          </a:p>
          <a:p>
            <a:r>
              <a:rPr lang="en-US" sz="2045" i="1" dirty="0"/>
              <a:t>Definition 1: </a:t>
            </a:r>
          </a:p>
          <a:p>
            <a:r>
              <a:rPr lang="en-US" sz="2045" dirty="0"/>
              <a:t>Two words are similar if they </a:t>
            </a:r>
            <a:r>
              <a:rPr lang="en-US" sz="2045" b="1" dirty="0"/>
              <a:t>co-occur</a:t>
            </a:r>
            <a:r>
              <a:rPr lang="en-US" sz="2045" dirty="0"/>
              <a:t> with similar words. “</a:t>
            </a:r>
            <a:r>
              <a:rPr lang="en-US" sz="2045" dirty="0" err="1"/>
              <a:t>switzerland</a:t>
            </a:r>
            <a:r>
              <a:rPr lang="en-US" sz="2045" dirty="0"/>
              <a:t>” ≈ “</a:t>
            </a:r>
            <a:r>
              <a:rPr lang="en-US" sz="2045" dirty="0" err="1"/>
              <a:t>austria</a:t>
            </a:r>
            <a:r>
              <a:rPr lang="en-US" sz="2045" dirty="0"/>
              <a:t>” because both occur with words such as “national”, “election”, “soccer” etc., so they must be similar. </a:t>
            </a:r>
          </a:p>
          <a:p>
            <a:r>
              <a:rPr lang="en-US" sz="2045" i="1" dirty="0"/>
              <a:t>Definition 2: </a:t>
            </a:r>
          </a:p>
          <a:p>
            <a:r>
              <a:rPr lang="en-US" sz="2045" dirty="0"/>
              <a:t>Two words are similar if they occur in a given </a:t>
            </a:r>
            <a:r>
              <a:rPr lang="en-US" sz="2045" b="1" dirty="0"/>
              <a:t>grammatical relation </a:t>
            </a:r>
            <a:r>
              <a:rPr lang="en-US" sz="2045" dirty="0"/>
              <a:t>with the same words. “live in *”, “travel to *”, “size of *” are all phrases in which both “</a:t>
            </a:r>
            <a:r>
              <a:rPr lang="en-US" sz="2045" dirty="0" err="1"/>
              <a:t>switzerland</a:t>
            </a:r>
            <a:r>
              <a:rPr lang="en-US" sz="2045" dirty="0"/>
              <a:t>” or “</a:t>
            </a:r>
            <a:r>
              <a:rPr lang="en-US" sz="2045" dirty="0" err="1"/>
              <a:t>austria</a:t>
            </a:r>
            <a:r>
              <a:rPr lang="en-US" sz="2045" dirty="0"/>
              <a:t>” can occur</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119014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018" y="437900"/>
            <a:ext cx="4652825" cy="5260360"/>
          </a:xfrm>
        </p:spPr>
      </p:pic>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
        <p:nvSpPr>
          <p:cNvPr id="3" name="TextBox 2"/>
          <p:cNvSpPr txBox="1"/>
          <p:nvPr/>
        </p:nvSpPr>
        <p:spPr>
          <a:xfrm>
            <a:off x="478484" y="1389185"/>
            <a:ext cx="3132076" cy="490134"/>
          </a:xfrm>
          <a:prstGeom prst="rect">
            <a:avLst/>
          </a:prstGeom>
          <a:noFill/>
        </p:spPr>
        <p:txBody>
          <a:bodyPr wrap="none" rtlCol="0">
            <a:spAutoFit/>
          </a:bodyPr>
          <a:lstStyle/>
          <a:p>
            <a:pPr algn="l" defTabSz="844083"/>
            <a:r>
              <a:rPr lang="en-US" sz="2585" dirty="0">
                <a:solidFill>
                  <a:srgbClr val="000000"/>
                </a:solidFill>
                <a:latin typeface="Calibri"/>
                <a:ea typeface="ＭＳ Ｐゴシック" charset="0"/>
                <a:cs typeface="Calibri"/>
              </a:rPr>
              <a:t>Terms related to “cat”</a:t>
            </a:r>
          </a:p>
        </p:txBody>
      </p:sp>
    </p:spTree>
    <p:extLst>
      <p:ext uri="{BB962C8B-B14F-4D97-AF65-F5344CB8AC3E}">
        <p14:creationId xmlns:p14="http://schemas.microsoft.com/office/powerpoint/2010/main" val="3626100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using Query Logs</a:t>
            </a:r>
          </a:p>
        </p:txBody>
      </p:sp>
      <p:sp>
        <p:nvSpPr>
          <p:cNvPr id="3" name="Content Placeholder 2"/>
          <p:cNvSpPr>
            <a:spLocks noGrp="1"/>
          </p:cNvSpPr>
          <p:nvPr>
            <p:ph idx="1"/>
          </p:nvPr>
        </p:nvSpPr>
        <p:spPr/>
        <p:txBody>
          <a:bodyPr/>
          <a:lstStyle/>
          <a:p>
            <a:r>
              <a:rPr lang="en-US" sz="2585" dirty="0"/>
              <a:t>Main source of query expansion at search engines</a:t>
            </a:r>
          </a:p>
          <a:p>
            <a:pPr marL="422041" indent="-422041">
              <a:buFont typeface="Arial" charset="0"/>
              <a:buChar char="•"/>
            </a:pPr>
            <a:r>
              <a:rPr lang="en-US" sz="2585" dirty="0"/>
              <a:t>Exploit correlations in user sessions</a:t>
            </a:r>
          </a:p>
          <a:p>
            <a:r>
              <a:rPr lang="en-US" sz="2585" dirty="0"/>
              <a:t>Example 1: users extend query</a:t>
            </a:r>
          </a:p>
          <a:p>
            <a:pPr marL="422041" indent="-422041">
              <a:buFont typeface="Arial" charset="0"/>
              <a:buChar char="•"/>
            </a:pPr>
            <a:r>
              <a:rPr lang="en-US" sz="2215" dirty="0"/>
              <a:t>After searching “Obama”, users search “Obama president”</a:t>
            </a:r>
          </a:p>
          <a:p>
            <a:pPr marL="422041" indent="-422041">
              <a:buFont typeface="Arial" charset="0"/>
              <a:buChar char="•"/>
            </a:pPr>
            <a:r>
              <a:rPr lang="en-US" sz="2215" dirty="0"/>
              <a:t>Therefore, ”president” might be a good expansion</a:t>
            </a:r>
          </a:p>
          <a:p>
            <a:r>
              <a:rPr lang="en-US" sz="2585" dirty="0"/>
              <a:t>Example 2: users refer to same result</a:t>
            </a:r>
          </a:p>
          <a:p>
            <a:pPr marL="422041" indent="-422041">
              <a:buFont typeface="Arial" charset="0"/>
              <a:buChar char="•"/>
            </a:pPr>
            <a:r>
              <a:rPr lang="en-US" sz="2215" dirty="0"/>
              <a:t>User A accesses URL </a:t>
            </a:r>
            <a:r>
              <a:rPr lang="en-US" sz="2215" dirty="0" err="1"/>
              <a:t>epfl.ch</a:t>
            </a:r>
            <a:r>
              <a:rPr lang="en-US" sz="2215" dirty="0"/>
              <a:t> after searching “</a:t>
            </a:r>
            <a:r>
              <a:rPr lang="en-US" sz="2215" dirty="0" err="1"/>
              <a:t>Aebischer</a:t>
            </a:r>
            <a:r>
              <a:rPr lang="en-US" sz="2215" dirty="0"/>
              <a:t>”</a:t>
            </a:r>
          </a:p>
          <a:p>
            <a:pPr marL="422041" indent="-422041">
              <a:buFont typeface="Arial" charset="0"/>
              <a:buChar char="•"/>
            </a:pPr>
            <a:r>
              <a:rPr lang="en-US" sz="2215" dirty="0"/>
              <a:t>User B accesses URL </a:t>
            </a:r>
            <a:r>
              <a:rPr lang="en-US" sz="2215" dirty="0" err="1"/>
              <a:t>epfl.ch</a:t>
            </a:r>
            <a:r>
              <a:rPr lang="en-US" sz="2215" dirty="0"/>
              <a:t> after searching “</a:t>
            </a:r>
            <a:r>
              <a:rPr lang="en-US" sz="2215" dirty="0" err="1"/>
              <a:t>Vetterli</a:t>
            </a:r>
            <a:r>
              <a:rPr lang="en-US" sz="2215" dirty="0"/>
              <a:t>”</a:t>
            </a:r>
          </a:p>
          <a:p>
            <a:pPr marL="422041" indent="-422041">
              <a:buFont typeface="Arial" charset="0"/>
              <a:buChar char="•"/>
            </a:pPr>
            <a:r>
              <a:rPr lang="en-US" sz="2215" dirty="0"/>
              <a:t>“</a:t>
            </a:r>
            <a:r>
              <a:rPr lang="en-US" sz="2215" dirty="0" err="1"/>
              <a:t>Vetterli</a:t>
            </a:r>
            <a:r>
              <a:rPr lang="en-US" sz="2215" dirty="0"/>
              <a:t>” might be a potential expansion for the query “</a:t>
            </a:r>
            <a:r>
              <a:rPr lang="en-US" sz="2215" dirty="0" err="1"/>
              <a:t>Aebischer</a:t>
            </a:r>
            <a:r>
              <a:rPr lang="en-US" sz="2215" dirty="0"/>
              <a:t>” (and vice versa)</a:t>
            </a:r>
          </a:p>
        </p:txBody>
      </p:sp>
      <p:sp>
        <p:nvSpPr>
          <p:cNvPr id="4" name="Footer Placeholder 3"/>
          <p:cNvSpPr>
            <a:spLocks noGrp="1"/>
          </p:cNvSpPr>
          <p:nvPr>
            <p:ph type="ftr" sz="quarter" idx="10"/>
          </p:nvPr>
        </p:nvSpPr>
        <p:spPr/>
        <p:txBody>
          <a:bodyPr/>
          <a:lstStyle/>
          <a:p>
            <a:pPr algn="l" defTabSz="844083">
              <a:defRPr/>
            </a:pPr>
            <a:r>
              <a:rPr lang="fr-CH">
                <a:solidFill>
                  <a:srgbClr val="000000"/>
                </a:solidFill>
                <a:ea typeface="ＭＳ Ｐゴシック" charset="0"/>
              </a:rPr>
              <a:t>©2021,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443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7" r="-423"/>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vert="horz" wrap="square" lIns="84984" tIns="42493" rIns="84984" bIns="42493" numCol="1" anchor="t" anchorCtr="0" compatLnSpc="1">
            <a:prstTxWarp prst="textNoShape">
              <a:avLst/>
            </a:prstTxWarp>
          </a:bodyPr>
          <a:lstStyle/>
          <a:p>
            <a:pPr marL="0" indent="0" eaLnBrk="1" hangingPunct="1"/>
            <a:r>
              <a:rPr lang="en-US" sz="2215" dirty="0">
                <a:latin typeface="Calibri" charset="0"/>
                <a:ea typeface="ＭＳ Ｐゴシック" charset="0"/>
              </a:rPr>
              <a:t>Course material based on</a:t>
            </a:r>
          </a:p>
          <a:p>
            <a:pPr lvl="1" eaLnBrk="1" hangingPunct="1"/>
            <a:r>
              <a:rPr lang="en-US" sz="1846" dirty="0">
                <a:latin typeface="Calibri" charset="0"/>
                <a:ea typeface="Calibri" charset="0"/>
                <a:cs typeface="Calibri" charset="0"/>
              </a:rPr>
              <a:t>Ricardo </a:t>
            </a:r>
            <a:r>
              <a:rPr lang="en-US" sz="1846" dirty="0" err="1">
                <a:latin typeface="Calibri" charset="0"/>
                <a:ea typeface="Calibri" charset="0"/>
                <a:cs typeface="Calibri" charset="0"/>
              </a:rPr>
              <a:t>Baeza</a:t>
            </a:r>
            <a:r>
              <a:rPr lang="en-US" sz="1846" dirty="0">
                <a:latin typeface="Calibri" charset="0"/>
                <a:ea typeface="Calibri" charset="0"/>
                <a:cs typeface="Calibri" charset="0"/>
              </a:rPr>
              <a:t>-Yates, Berthier Ribeiro-</a:t>
            </a:r>
            <a:r>
              <a:rPr lang="en-US" sz="1846" dirty="0" err="1">
                <a:latin typeface="Calibri" charset="0"/>
                <a:ea typeface="Calibri" charset="0"/>
                <a:cs typeface="Calibri" charset="0"/>
              </a:rPr>
              <a:t>Neto</a:t>
            </a:r>
            <a:r>
              <a:rPr lang="en-US" sz="1846" dirty="0">
                <a:latin typeface="Calibri" charset="0"/>
                <a:ea typeface="Calibri" charset="0"/>
                <a:cs typeface="Calibri" charset="0"/>
              </a:rPr>
              <a:t>, Modern Information Retrieval (ACM Press Series), Addison Wesley, 1999.</a:t>
            </a:r>
          </a:p>
          <a:p>
            <a:pPr lvl="1" eaLnBrk="1" hangingPunct="1"/>
            <a:r>
              <a:rPr lang="en-US" sz="1846" dirty="0">
                <a:latin typeface="Calibri" charset="0"/>
                <a:ea typeface="Calibri" charset="0"/>
                <a:cs typeface="Calibri" charset="0"/>
              </a:rPr>
              <a:t>Lin, J., &amp; Dyer, C. (2010). Data-intensive text processing with MapReduce. Synthesis Lectures on Human Language Technologies, 3(1), 1-177.</a:t>
            </a:r>
          </a:p>
          <a:p>
            <a:pPr eaLnBrk="1" hangingPunct="1"/>
            <a:r>
              <a:rPr lang="en-US" sz="2215" dirty="0">
                <a:latin typeface="Calibri" charset="0"/>
                <a:ea typeface="Calibri" charset="0"/>
                <a:cs typeface="Calibri" charset="0"/>
              </a:rPr>
              <a:t>Papers</a:t>
            </a:r>
          </a:p>
          <a:p>
            <a:pPr lvl="1" eaLnBrk="1" hangingPunct="1">
              <a:buFont typeface="Arial" panose="020B0604020202020204" pitchFamily="34" charset="0"/>
              <a:buChar char="–"/>
            </a:pPr>
            <a:r>
              <a:rPr lang="en-US" sz="1846" dirty="0">
                <a:latin typeface="Calibri" charset="0"/>
                <a:cs typeface="Calibri" charset="0"/>
              </a:rPr>
              <a:t>Fagin, R., Lotem, A., &amp; Naor, M. (2003). Optimal aggregation algorithms for middleware. Journal of computer and system sciences, 66(4), 614-656.</a:t>
            </a:r>
          </a:p>
          <a:p>
            <a:pPr lvl="1" eaLnBrk="1" hangingPunct="1">
              <a:buFont typeface="Arial" panose="020B0604020202020204" pitchFamily="34" charset="0"/>
              <a:buChar char="–"/>
            </a:pPr>
            <a:r>
              <a:rPr lang="en-GB" sz="1846">
                <a:latin typeface="Calibri" charset="0"/>
                <a:cs typeface="Calibri" charset="0"/>
              </a:rPr>
              <a:t>Ponte, Jay Michael, and W. Bruce Croft. "A language modeling approach to information retrieval." PhD diss., University of Massachusetts at Amherst, 1998.</a:t>
            </a:r>
            <a:br>
              <a:rPr lang="en-US" sz="1846" dirty="0">
                <a:latin typeface="Calibri" charset="0"/>
                <a:cs typeface="Calibri" charset="0"/>
              </a:rPr>
            </a:br>
            <a:endParaRPr lang="en-US" sz="1846" dirty="0">
              <a:latin typeface="Calibri" charset="0"/>
              <a:cs typeface="Calibri" charset="0"/>
            </a:endParaRPr>
          </a:p>
          <a:p>
            <a:pPr lvl="1" eaLnBrk="1" hangingPunct="1"/>
            <a:endParaRPr lang="en-US" sz="2215" dirty="0">
              <a:latin typeface="Calibri" charset="0"/>
              <a:ea typeface="Calibri" charset="0"/>
              <a:cs typeface="Calibri" charset="0"/>
            </a:endParaRPr>
          </a:p>
          <a:p>
            <a:pPr lvl="1" eaLnBrk="1" hangingPunct="1">
              <a:buFontTx/>
              <a:buNone/>
            </a:pPr>
            <a:endParaRPr lang="en-US" sz="2215" dirty="0">
              <a:latin typeface="Calibri" charset="0"/>
              <a:ea typeface="Calibri" charset="0"/>
              <a:cs typeface="Calibri" charset="0"/>
            </a:endParaRPr>
          </a:p>
          <a:p>
            <a:pPr marL="0" indent="0" eaLnBrk="1" hangingPunct="1"/>
            <a:endParaRPr lang="en-US" sz="2585"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algn="l" defTabSz="844083" eaLnBrk="1" hangingPunct="1"/>
            <a:r>
              <a:rPr lang="fr-CH" sz="831">
                <a:solidFill>
                  <a:srgbClr val="000000"/>
                </a:solidFill>
                <a:latin typeface="Verdana" charset="0"/>
                <a:cs typeface="Calibri" charset="0"/>
              </a:rPr>
              <a:t>©2021, Karl Aberer, EPFL-IC, Laboratoire de systèmes d'informations répartis </a:t>
            </a:r>
            <a:endParaRPr lang="en-GB" sz="831">
              <a:solidFill>
                <a:srgbClr val="000000"/>
              </a:solidFill>
              <a:latin typeface="Verdana" charset="0"/>
              <a:cs typeface="Calibri" charset="0"/>
            </a:endParaRPr>
          </a:p>
        </p:txBody>
      </p:sp>
    </p:spTree>
    <p:extLst>
      <p:ext uri="{BB962C8B-B14F-4D97-AF65-F5344CB8AC3E}">
        <p14:creationId xmlns:p14="http://schemas.microsoft.com/office/powerpoint/2010/main" val="236789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6" name="Oval 5"/>
          <p:cNvSpPr/>
          <p:nvPr/>
        </p:nvSpPr>
        <p:spPr bwMode="auto">
          <a:xfrm>
            <a:off x="2317225" y="2829639"/>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4710106" y="2829639"/>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209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127226"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127226"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3723710"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3702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
        <p:nvSpPr>
          <p:cNvPr id="7" name="TextBox 6"/>
          <p:cNvSpPr txBox="1"/>
          <p:nvPr/>
        </p:nvSpPr>
        <p:spPr>
          <a:xfrm>
            <a:off x="4813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180169" y="3314224"/>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055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2815421" y="3897107"/>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extLst>
              <p:ext uri="{D42A27DB-BD31-4B8C-83A1-F6EECF244321}">
                <p14:modId xmlns:p14="http://schemas.microsoft.com/office/powerpoint/2010/main" val="3784593451"/>
              </p:ext>
            </p:extLst>
          </p:nvPr>
        </p:nvGraphicFramePr>
        <p:xfrm>
          <a:off x="5037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179119" y="5080026"/>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2792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6718" y="1650249"/>
                <a:ext cx="7982063" cy="4285235"/>
              </a:xfrm>
            </p:spPr>
            <p:txBody>
              <a:bodyPr/>
              <a:lstStyle/>
              <a:p>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b="0"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r>
                  <a:rPr lang="en-US" sz="2386" dirty="0"/>
                  <a:t>So 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6718" y="1650249"/>
                <a:ext cx="7982063" cy="4285235"/>
              </a:xfrm>
              <a:blipFill>
                <a:blip r:embed="rId3"/>
                <a:stretch>
                  <a:fillRect l="-1113" t="-8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and 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Learning the model: 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r>
                  <a:rPr lang="en-US" sz="2386" dirty="0"/>
                  <a:t>Using the model (independence assumption)</a:t>
                </a:r>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9" t="-1008" b="-2594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438284" indent="-438284">
              <a:buAutoNum type="arabicPeriod"/>
            </a:pPr>
            <a:endParaRPr lang="en-US" sz="2800" dirty="0"/>
          </a:p>
          <a:p>
            <a:pPr marL="438284" indent="-438284">
              <a:buAutoNum type="arabicPeriod"/>
            </a:pPr>
            <a:endParaRPr lang="en-US" sz="2800" dirty="0"/>
          </a:p>
          <a:p>
            <a:pPr marL="438284" indent="-438284">
              <a:buAutoNum type="arabicPeriod"/>
            </a:pPr>
            <a:endParaRPr lang="en-US" sz="2800" dirty="0"/>
          </a:p>
          <a:p>
            <a:pPr marL="438284" indent="-438284">
              <a:buAutoNum type="arabicPeriod"/>
            </a:pPr>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©2021, Karl Aberer, EPFL-IC, Laboratoire de systèmes d'informations répartis </a:t>
            </a:r>
            <a:endParaRPr lang="en-GB" dirty="0"/>
          </a:p>
        </p:txBody>
      </p:sp>
      <p:sp>
        <p:nvSpPr>
          <p:cNvPr id="3" name="Rectangle 2"/>
          <p:cNvSpPr/>
          <p:nvPr/>
        </p:nvSpPr>
        <p:spPr>
          <a:xfrm>
            <a:off x="179388" y="1509865"/>
            <a:ext cx="7343112" cy="1384995"/>
          </a:xfrm>
          <a:prstGeom prst="rect">
            <a:avLst/>
          </a:prstGeom>
        </p:spPr>
        <p:txBody>
          <a:bodyPr wrap="square">
            <a:spAutoFit/>
          </a:bodyPr>
          <a:lstStyle/>
          <a:p>
            <a:pPr algn="l"/>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35528</TotalTime>
  <Words>5489</Words>
  <Application>Microsoft Macintosh PowerPoint</Application>
  <PresentationFormat>On-screen Show (4:3)</PresentationFormat>
  <Paragraphs>477</Paragraphs>
  <Slides>40</Slides>
  <Notes>32</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4" baseType="lpstr">
      <vt:lpstr>ＭＳ Ｐゴシック</vt:lpstr>
      <vt:lpstr>ＭＳ Ｐゴシック</vt:lpstr>
      <vt:lpstr>Arial</vt:lpstr>
      <vt:lpstr>Calibri</vt:lpstr>
      <vt:lpstr>Cambria Math</vt:lpstr>
      <vt:lpstr>Comic Sans MS</vt:lpstr>
      <vt:lpstr>Symbol</vt:lpstr>
      <vt:lpstr>Tempus Sans ITC</vt:lpstr>
      <vt:lpstr>Times New Roman</vt:lpstr>
      <vt:lpstr>Verdana</vt:lpstr>
      <vt:lpstr>Wingdings</vt:lpstr>
      <vt:lpstr>part1 XML</vt:lpstr>
      <vt:lpstr>1_part1 XML</vt:lpstr>
      <vt:lpstr>Equation</vt:lpstr>
      <vt:lpstr>5. Probabilistic Information Retrieval</vt:lpstr>
      <vt:lpstr>Probabilistic Information Retrieval</vt:lpstr>
      <vt:lpstr>Query Likelihood Model</vt:lpstr>
      <vt:lpstr>Language Modeling</vt:lpstr>
      <vt:lpstr>What is a Language Model?</vt:lpstr>
      <vt:lpstr>Probabilistic Language Model</vt:lpstr>
      <vt:lpstr>Probability to Create a Query</vt:lpstr>
      <vt:lpstr>Learning and 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Overview of Retrieval Model Properties</vt:lpstr>
      <vt:lpstr>6. Query Expansion </vt:lpstr>
      <vt:lpstr>Motivation</vt:lpstr>
      <vt:lpstr>Motivation</vt:lpstr>
      <vt:lpstr>Two Methods for Extending Queries</vt:lpstr>
      <vt:lpstr>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Weighting Schemes</vt:lpstr>
      <vt:lpstr>2. Query Expansion</vt:lpstr>
      <vt:lpstr>Manually Created Thesaurus</vt:lpstr>
      <vt:lpstr>Automatic Thesaurus Generation</vt:lpstr>
      <vt:lpstr>Example</vt:lpstr>
      <vt:lpstr>Expansion using Query Logs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 </cp:lastModifiedBy>
  <cp:revision>544</cp:revision>
  <cp:lastPrinted>2020-10-12T06:55:27Z</cp:lastPrinted>
  <dcterms:created xsi:type="dcterms:W3CDTF">2002-10-01T12:44:42Z</dcterms:created>
  <dcterms:modified xsi:type="dcterms:W3CDTF">2021-10-07T14:10:07Z</dcterms:modified>
</cp:coreProperties>
</file>