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handoutMasterIdLst>
    <p:handoutMasterId r:id="rId15"/>
  </p:handoutMasterIdLst>
  <p:sldIdLst>
    <p:sldId id="526" r:id="rId2"/>
    <p:sldId id="563" r:id="rId3"/>
    <p:sldId id="545" r:id="rId4"/>
    <p:sldId id="546" r:id="rId5"/>
    <p:sldId id="547" r:id="rId6"/>
    <p:sldId id="548" r:id="rId7"/>
    <p:sldId id="549" r:id="rId8"/>
    <p:sldId id="698" r:id="rId9"/>
    <p:sldId id="699" r:id="rId10"/>
    <p:sldId id="564" r:id="rId11"/>
    <p:sldId id="565" r:id="rId12"/>
    <p:sldId id="566" r:id="rId13"/>
  </p:sldIdLst>
  <p:sldSz cx="9906000" cy="6858000" type="A4"/>
  <p:notesSz cx="7099300" cy="10234613"/>
  <p:custDataLst>
    <p:tags r:id="rId16"/>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7"/>
    <p:restoredTop sz="53791"/>
  </p:normalViewPr>
  <p:slideViewPr>
    <p:cSldViewPr>
      <p:cViewPr varScale="1">
        <p:scale>
          <a:sx n="102" d="100"/>
          <a:sy n="102" d="100"/>
        </p:scale>
        <p:origin x="3664" y="192"/>
      </p:cViewPr>
      <p:guideLst>
        <p:guide orient="horz" pos="2160"/>
        <p:guide pos="3120"/>
      </p:guideLst>
    </p:cSldViewPr>
  </p:slideViewPr>
  <p:outlineViewPr>
    <p:cViewPr>
      <p:scale>
        <a:sx n="33" d="100"/>
        <a:sy n="33" d="100"/>
      </p:scale>
      <p:origin x="0" y="-22336"/>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140" d="100"/>
          <a:sy n="140" d="100"/>
        </p:scale>
        <p:origin x="3736" y="2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453306" y="542988"/>
            <a:ext cx="6120680" cy="4238338"/>
          </a:xfrm>
          <a:prstGeom prst="rect">
            <a:avLst/>
          </a:prstGeom>
          <a:noFill/>
          <a:ln w="127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dirty="0"/>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Calibri" panose="020F0502020204030204" pitchFamily="34" charset="0"/>
                <a:cs typeface="Calibri" panose="020F0502020204030204" pitchFamily="34" charset="0"/>
              </a:defRPr>
            </a:lvl1pPr>
          </a:lstStyle>
          <a:p>
            <a:pPr>
              <a:defRPr/>
            </a:pPr>
            <a:fld id="{14727734-ABCF-234D-B636-C5B0C95204C2}" type="slidenum">
              <a:rPr lang="en-US" smtClean="0"/>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1pPr>
    <a:lvl2pPr marL="4556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2pPr>
    <a:lvl3pPr marL="9128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3pPr>
    <a:lvl4pPr marL="13700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4pPr>
    <a:lvl5pPr marL="18272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131291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Since among the retrieved 100 documents 50 are relevant, the precision at 100 is clearly 0.5. We cannot say anything about the precision at 50, since we do not know how many of the relevant docuemnts are found in the first 50 documents. We also cannot say anything about the recall, since we do not now how many relevant documents do exist.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10</a:t>
            </a:fld>
            <a:endParaRPr lang="en-US"/>
          </a:p>
        </p:txBody>
      </p:sp>
    </p:spTree>
    <p:extLst>
      <p:ext uri="{BB962C8B-B14F-4D97-AF65-F5344CB8AC3E}">
        <p14:creationId xmlns:p14="http://schemas.microsoft.com/office/powerpoint/2010/main" val="1653755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If sysetm A has higher precision at k than system B, then b defition it will contain more relevant documents in the first k retrieved documents than B. The absolute similarity values that different retrieval systems produces does not give any information on how they will rank the results.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2025019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Anwer 2</a:t>
            </a:r>
          </a:p>
          <a:p>
            <a:r>
              <a:rPr lang="en-CH" dirty="0"/>
              <a:t>P@1 = 1 and P@4 = ½. The average of the two values is this ¾.</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18516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The role of a retrieval model is to capture the notion of relevance, wh</a:t>
            </a:r>
            <a:r>
              <a:rPr lang="en-GB" dirty="0" err="1"/>
              <a:t>ic</a:t>
            </a:r>
            <a:r>
              <a:rPr lang="en-CH" dirty="0"/>
              <a:t>h means what documents a user would consider as relevant for a given query. The user interface is an orthogonal question. If the retrieval model involves a notion of formal correctness of queries, it is also verified in a user-interfacing application. The structure of a document can be considered by a retrieval model, but is not modelled by it.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285701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3</a:t>
            </a:r>
          </a:p>
          <a:p>
            <a:r>
              <a:rPr lang="en-CH" dirty="0"/>
              <a:t>The term full-text retrieval has been introduced to the fact that the text is considered as a bag of words. This means that any grammatical structure us ignored. Considerung grammatical variations of a word as the same index term is achieved by using stemming.</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3516061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3</a:t>
            </a:r>
          </a:p>
          <a:p>
            <a:r>
              <a:rPr lang="en-CH" dirty="0"/>
              <a:t>As per definition the entries determine the relevance of a term to the document. The frequency can be such an indicator, but is not necessarily so. An entry in the matrix does not indicate which terms occur an a document collection, but whether a term occurs (otherwise the entry would be a set). It does also not indicate how many relevant terms a document contains, sicne </a:t>
            </a:r>
            <a:r>
              <a:rPr lang="en-GB" dirty="0" err="1"/>
              <a:t>th</a:t>
            </a:r>
            <a:r>
              <a:rPr lang="en-CH"/>
              <a:t>e entry is linked to a single term.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0597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2</a:t>
            </a:r>
          </a:p>
          <a:p>
            <a:r>
              <a:rPr lang="en-CH" dirty="0"/>
              <a:t>The document vector (1,0,1) matches the query vector (0,-1,1), since the first word is not relevant for the query, the second word has to be absent from the document, which is the case since the value </a:t>
            </a:r>
            <a:r>
              <a:rPr lang="en-GB" dirty="0"/>
              <a:t>is</a:t>
            </a:r>
            <a:r>
              <a:rPr lang="en-CH" dirty="0"/>
              <a:t> 0, and the third word has to be present in the document, which is the case since the value </a:t>
            </a:r>
            <a:r>
              <a:rPr lang="en-GB" dirty="0"/>
              <a:t>is</a:t>
            </a:r>
            <a:r>
              <a:rPr lang="en-CH" dirty="0"/>
              <a:t> 1.</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04095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1</a:t>
            </a:r>
          </a:p>
          <a:p>
            <a:r>
              <a:rPr lang="en-CH" dirty="0"/>
              <a:t>The standard normalization of term frequency is by the maximal frequency of all terms occuring in the document. Note the denominator in the definition, wh</a:t>
            </a:r>
            <a:r>
              <a:rPr lang="en-GB" dirty="0" err="1"/>
              <a:t>ic</a:t>
            </a:r>
            <a:r>
              <a:rPr lang="en-CH" dirty="0"/>
              <a:t>h expresses that you take for all words k in the vocabulary the frequency of the word in the document j. This implies that the most frequent word will have normalized term frequency 1. It implictly also takes into account the document length, since in a longer document the most frequent words will be more frequent and this the influence of a single word will be smaller.</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69801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4</a:t>
            </a:r>
          </a:p>
          <a:p>
            <a:r>
              <a:rPr lang="en-CH" dirty="0"/>
              <a:t>The inverse document frequency of a term increases if the proportion of documents containing the term decreases. By adding a document to the collection that does not contain the term this is the case. In the first case the idf remains unchanged, in the second and thrid case it decreases.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43342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B</a:t>
            </a:r>
          </a:p>
          <a:p>
            <a:r>
              <a:rPr lang="en-CH" dirty="0"/>
              <a:t>Without any further context, classifier B acheives 80% accuracy, wh</a:t>
            </a:r>
            <a:r>
              <a:rPr lang="en-GB" dirty="0" err="1"/>
              <a:t>ic</a:t>
            </a:r>
            <a:r>
              <a:rPr lang="en-CH" dirty="0"/>
              <a:t>h is higher than 75%.</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17218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r>
              <a:rPr lang="en-CH" dirty="0"/>
              <a:t>Answer A</a:t>
            </a:r>
          </a:p>
          <a:p>
            <a:r>
              <a:rPr lang="en-CH" dirty="0"/>
              <a:t>Being aware of the context, we understand that the objective is to miss as few cancers as possible. Classifier 2 misses 1 cancer out of 5, whereas cassifier 1 misses 1 out of 9, wh</a:t>
            </a:r>
            <a:r>
              <a:rPr lang="en-GB" dirty="0" err="1"/>
              <a:t>ic</a:t>
            </a:r>
            <a:r>
              <a:rPr lang="en-CH" dirty="0"/>
              <a:t>h is more suitable under this objective.</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9</a:t>
            </a:fld>
            <a:endParaRPr lang="en-US"/>
          </a:p>
        </p:txBody>
      </p:sp>
    </p:spTree>
    <p:extLst>
      <p:ext uri="{BB962C8B-B14F-4D97-AF65-F5344CB8AC3E}">
        <p14:creationId xmlns:p14="http://schemas.microsoft.com/office/powerpoint/2010/main" val="65341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©2022,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introduction to Information Retrieval</a:t>
            </a:r>
          </a:p>
        </p:txBody>
      </p:sp>
      <p:sp>
        <p:nvSpPr>
          <p:cNvPr id="3" name="Text Placeholder 2"/>
          <p:cNvSpPr>
            <a:spLocks noGrp="1"/>
          </p:cNvSpPr>
          <p:nvPr>
            <p:ph type="body" idx="1"/>
          </p:nvPr>
        </p:nvSpPr>
        <p:spPr/>
        <p:txBody>
          <a:bodyPr/>
          <a:lstStyle/>
          <a:p>
            <a:r>
              <a:rPr lang="en-US" dirty="0"/>
              <a:t>Answers to quizzes</a:t>
            </a:r>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955347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pPr algn="l"/>
            <a:r>
              <a:rPr lang="en-US" sz="3200" dirty="0"/>
              <a:t>I</a:t>
            </a:r>
            <a:r>
              <a:rPr lang="fr-FR" sz="3200" dirty="0"/>
              <a:t>f the top 100 documents </a:t>
            </a:r>
            <a:r>
              <a:rPr lang="fr-FR" sz="3200" dirty="0" err="1"/>
              <a:t>contain</a:t>
            </a:r>
            <a:r>
              <a:rPr lang="fr-FR" sz="3200" dirty="0"/>
              <a:t> 50 relevant documents …</a:t>
            </a:r>
            <a:endParaRPr lang="en-US" altLang="en-US" sz="32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800054" lvl="1" indent="-342900">
              <a:buFont typeface="+mj-lt"/>
              <a:buAutoNum type="arabicPeriod"/>
              <a:defRPr/>
            </a:pPr>
            <a:r>
              <a:rPr lang="fr-FR" dirty="0"/>
              <a:t>the </a:t>
            </a:r>
            <a:r>
              <a:rPr lang="fr-FR" dirty="0" err="1"/>
              <a:t>precision</a:t>
            </a:r>
            <a:r>
              <a:rPr lang="fr-FR" dirty="0"/>
              <a:t> of the system at 50 </a:t>
            </a:r>
            <a:r>
              <a:rPr lang="fr-FR" dirty="0" err="1"/>
              <a:t>is</a:t>
            </a:r>
            <a:r>
              <a:rPr lang="fr-FR" dirty="0"/>
              <a:t> 0.25</a:t>
            </a:r>
          </a:p>
          <a:p>
            <a:pPr marL="800054" lvl="1" indent="-342900">
              <a:buFont typeface="+mj-lt"/>
              <a:buAutoNum type="arabicPeriod"/>
              <a:defRPr/>
            </a:pPr>
            <a:r>
              <a:rPr lang="fr-FR" dirty="0"/>
              <a:t>the </a:t>
            </a:r>
            <a:r>
              <a:rPr lang="fr-FR" dirty="0" err="1"/>
              <a:t>precision</a:t>
            </a:r>
            <a:r>
              <a:rPr lang="fr-FR" dirty="0"/>
              <a:t> of the system at 100 </a:t>
            </a:r>
            <a:r>
              <a:rPr lang="fr-FR" dirty="0" err="1"/>
              <a:t>is</a:t>
            </a:r>
            <a:r>
              <a:rPr lang="fr-FR" dirty="0"/>
              <a:t> 0.5</a:t>
            </a:r>
          </a:p>
          <a:p>
            <a:pPr marL="800054" lvl="1" indent="-342900">
              <a:buFont typeface="+mj-lt"/>
              <a:buAutoNum type="arabicPeriod"/>
              <a:defRPr/>
            </a:pPr>
            <a:r>
              <a:rPr lang="fr-FR" dirty="0"/>
              <a:t>the </a:t>
            </a:r>
            <a:r>
              <a:rPr lang="fr-FR" dirty="0" err="1"/>
              <a:t>recall</a:t>
            </a:r>
            <a:r>
              <a:rPr lang="fr-FR" dirty="0"/>
              <a:t> of the system </a:t>
            </a:r>
            <a:r>
              <a:rPr lang="fr-FR" dirty="0" err="1"/>
              <a:t>is</a:t>
            </a:r>
            <a:r>
              <a:rPr lang="fr-FR" dirty="0"/>
              <a:t> 0.5</a:t>
            </a:r>
          </a:p>
          <a:p>
            <a:pPr marL="800054" lvl="1" indent="-342900">
              <a:buFont typeface="+mj-lt"/>
              <a:buAutoNum type="arabicPeriod"/>
              <a:defRPr/>
            </a:pPr>
            <a:r>
              <a:rPr lang="fr-FR" dirty="0"/>
              <a:t>All of the </a:t>
            </a:r>
            <a:r>
              <a:rPr lang="fr-FR" dirty="0" err="1"/>
              <a:t>above</a:t>
            </a:r>
            <a:endParaRPr lang="fr-FR" dirty="0"/>
          </a:p>
          <a:p>
            <a:pPr marL="514350" indent="-514350">
              <a:buFont typeface="Arial" charset="0"/>
              <a:buAutoNum type="alphaUcPeriod"/>
            </a:pPr>
            <a:endParaRPr lang="en-US" altLang="en-US" dirty="0">
              <a:ea typeface="MS PGothic" charset="-128"/>
            </a:endParaRPr>
          </a:p>
        </p:txBody>
      </p:sp>
      <p:sp>
        <p:nvSpPr>
          <p:cNvPr id="2" name="Footer Placeholder 1">
            <a:extLst>
              <a:ext uri="{FF2B5EF4-FFF2-40B4-BE49-F238E27FC236}">
                <a16:creationId xmlns:a16="http://schemas.microsoft.com/office/drawing/2014/main" id="{6A604C27-9517-5A48-853F-18FF0FEEE65C}"/>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16403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pPr algn="l"/>
            <a:r>
              <a:rPr lang="fr-FR" dirty="0">
                <a:latin typeface="Calibri" charset="0"/>
                <a:ea typeface="ＭＳ Ｐゴシック" charset="0"/>
              </a:rPr>
              <a:t>If </a:t>
            </a:r>
            <a:r>
              <a:rPr lang="fr-FR" dirty="0" err="1">
                <a:latin typeface="Calibri" charset="0"/>
                <a:ea typeface="ＭＳ Ｐゴシック" charset="0"/>
              </a:rPr>
              <a:t>retrieval</a:t>
            </a:r>
            <a:r>
              <a:rPr lang="fr-FR" dirty="0">
                <a:latin typeface="Calibri" charset="0"/>
                <a:ea typeface="ＭＳ Ｐゴシック" charset="0"/>
              </a:rPr>
              <a:t> system A has a </a:t>
            </a:r>
            <a:r>
              <a:rPr lang="fr-FR" dirty="0" err="1">
                <a:latin typeface="Calibri" charset="0"/>
                <a:ea typeface="ＭＳ Ｐゴシック" charset="0"/>
              </a:rPr>
              <a:t>higher</a:t>
            </a:r>
            <a:r>
              <a:rPr lang="fr-FR" dirty="0">
                <a:latin typeface="Calibri" charset="0"/>
                <a:ea typeface="ＭＳ Ｐゴシック" charset="0"/>
              </a:rPr>
              <a:t> </a:t>
            </a:r>
            <a:r>
              <a:rPr lang="fr-FR" dirty="0" err="1">
                <a:latin typeface="Calibri" charset="0"/>
                <a:ea typeface="ＭＳ Ｐゴシック" charset="0"/>
              </a:rPr>
              <a:t>precision at k</a:t>
            </a:r>
            <a:r>
              <a:rPr lang="fr-FR" dirty="0">
                <a:latin typeface="Calibri" charset="0"/>
                <a:ea typeface="ＭＳ Ｐゴシック" charset="0"/>
              </a:rPr>
              <a:t> </a:t>
            </a:r>
            <a:r>
              <a:rPr lang="fr-FR" dirty="0" err="1">
                <a:latin typeface="Calibri" charset="0"/>
                <a:ea typeface="ＭＳ Ｐゴシック" charset="0"/>
              </a:rPr>
              <a:t>than</a:t>
            </a:r>
            <a:r>
              <a:rPr lang="fr-FR" dirty="0">
                <a:latin typeface="Calibri" charset="0"/>
                <a:ea typeface="ＭＳ Ｐゴシック" charset="0"/>
              </a:rPr>
              <a:t> system B …</a:t>
            </a:r>
            <a:endParaRPr lang="en-US" altLang="en-US"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sz="2400" dirty="0">
                <a:latin typeface="Calibri" charset="0"/>
                <a:ea typeface="Calibri" charset="0"/>
                <a:cs typeface="Calibri" charset="0"/>
              </a:rPr>
              <a:t>the top k documents of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have </a:t>
            </a:r>
            <a:r>
              <a:rPr lang="fr-FR" sz="2400" dirty="0" err="1">
                <a:latin typeface="Calibri" charset="0"/>
                <a:ea typeface="Calibri" charset="0"/>
                <a:cs typeface="Calibri" charset="0"/>
              </a:rPr>
              <a:t>higher</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values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the top k documents of B</a:t>
            </a:r>
          </a:p>
          <a:p>
            <a:pPr marL="798513" lvl="1" indent="-342900">
              <a:buFont typeface="Comic Sans MS" charset="0"/>
              <a:buAutoNum type="arabicPeriod"/>
            </a:pPr>
            <a:r>
              <a:rPr lang="fr-FR" sz="2400" dirty="0">
                <a:latin typeface="Calibri" charset="0"/>
                <a:ea typeface="Calibri" charset="0"/>
                <a:cs typeface="Calibri" charset="0"/>
              </a:rPr>
              <a:t>the top k documents of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a:t>
            </a:r>
            <a:r>
              <a:rPr lang="fr-FR" sz="2400" dirty="0" err="1">
                <a:latin typeface="Calibri" charset="0"/>
                <a:ea typeface="Calibri" charset="0"/>
                <a:cs typeface="Calibri" charset="0"/>
              </a:rPr>
              <a:t>contain</a:t>
            </a:r>
            <a:r>
              <a:rPr lang="fr-FR" sz="2400" dirty="0">
                <a:latin typeface="Calibri" charset="0"/>
                <a:ea typeface="Calibri" charset="0"/>
                <a:cs typeface="Calibri" charset="0"/>
              </a:rPr>
              <a:t> more relevant documents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the top k documents of B</a:t>
            </a:r>
          </a:p>
          <a:p>
            <a:pPr marL="798513" lvl="1" indent="-342900">
              <a:buFont typeface="Comic Sans MS" charset="0"/>
              <a:buAutoNum type="arabicPeriod"/>
            </a:pPr>
            <a:r>
              <a:rPr lang="fr-FR" sz="2400" dirty="0">
                <a:latin typeface="Calibri" charset="0"/>
                <a:ea typeface="Calibri" charset="0"/>
                <a:cs typeface="Calibri" charset="0"/>
              </a:rPr>
              <a:t>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a:t>
            </a:r>
            <a:r>
              <a:rPr lang="fr-FR" sz="2400" dirty="0" err="1">
                <a:latin typeface="Calibri" charset="0"/>
                <a:ea typeface="Calibri" charset="0"/>
                <a:cs typeface="Calibri" charset="0"/>
              </a:rPr>
              <a:t>recall</a:t>
            </a:r>
            <a:r>
              <a:rPr lang="fr-FR" sz="2400" dirty="0">
                <a:latin typeface="Calibri" charset="0"/>
                <a:ea typeface="Calibri" charset="0"/>
                <a:cs typeface="Calibri" charset="0"/>
              </a:rPr>
              <a:t> more documents </a:t>
            </a:r>
            <a:r>
              <a:rPr lang="fr-FR" sz="2400" dirty="0" err="1">
                <a:latin typeface="Calibri" charset="0"/>
                <a:ea typeface="Calibri" charset="0"/>
                <a:cs typeface="Calibri" charset="0"/>
              </a:rPr>
              <a:t>above</a:t>
            </a:r>
            <a:r>
              <a:rPr lang="fr-FR" sz="2400" dirty="0">
                <a:latin typeface="Calibri" charset="0"/>
                <a:ea typeface="Calibri" charset="0"/>
                <a:cs typeface="Calibri" charset="0"/>
              </a:rPr>
              <a:t> a </a:t>
            </a:r>
            <a:r>
              <a:rPr lang="fr-FR" sz="2400" dirty="0" err="1">
                <a:latin typeface="Calibri" charset="0"/>
                <a:ea typeface="Calibri" charset="0"/>
                <a:cs typeface="Calibri" charset="0"/>
              </a:rPr>
              <a:t>given</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a:t>
            </a:r>
            <a:r>
              <a:rPr lang="fr-FR" sz="2400" dirty="0" err="1">
                <a:latin typeface="Calibri" charset="0"/>
                <a:ea typeface="Calibri" charset="0"/>
                <a:cs typeface="Calibri" charset="0"/>
              </a:rPr>
              <a:t>threshold</a:t>
            </a:r>
            <a:r>
              <a:rPr lang="fr-FR" sz="2400" dirty="0">
                <a:latin typeface="Calibri" charset="0"/>
                <a:ea typeface="Calibri" charset="0"/>
                <a:cs typeface="Calibri" charset="0"/>
              </a:rPr>
              <a:t> </a:t>
            </a:r>
            <a:r>
              <a:rPr lang="fr-FR" sz="2400" dirty="0" err="1">
                <a:latin typeface="Calibri" charset="0"/>
                <a:ea typeface="Calibri" charset="0"/>
                <a:cs typeface="Calibri" charset="0"/>
              </a:rPr>
              <a:t>than</a:t>
            </a:r>
            <a:r>
              <a:rPr lang="fr-FR" sz="2400" dirty="0">
                <a:latin typeface="Calibri" charset="0"/>
                <a:ea typeface="Calibri" charset="0"/>
                <a:cs typeface="Calibri" charset="0"/>
              </a:rPr>
              <a:t> B</a:t>
            </a:r>
          </a:p>
          <a:p>
            <a:pPr marL="798513" lvl="1" indent="-342900">
              <a:buFont typeface="Comic Sans MS" charset="0"/>
              <a:buAutoNum type="arabicPeriod"/>
            </a:pPr>
            <a:r>
              <a:rPr lang="fr-FR" sz="2400" dirty="0">
                <a:latin typeface="Calibri" charset="0"/>
                <a:ea typeface="Calibri" charset="0"/>
                <a:cs typeface="Calibri" charset="0"/>
              </a:rPr>
              <a:t>the top k relevant documents in A </a:t>
            </a:r>
            <a:r>
              <a:rPr lang="fr-FR" sz="2400" dirty="0" err="1">
                <a:latin typeface="Calibri" charset="0"/>
                <a:ea typeface="Calibri" charset="0"/>
                <a:cs typeface="Calibri" charset="0"/>
              </a:rPr>
              <a:t>will</a:t>
            </a:r>
            <a:r>
              <a:rPr lang="fr-FR" sz="2400" dirty="0">
                <a:latin typeface="Calibri" charset="0"/>
                <a:ea typeface="Calibri" charset="0"/>
                <a:cs typeface="Calibri" charset="0"/>
              </a:rPr>
              <a:t> have </a:t>
            </a:r>
            <a:r>
              <a:rPr lang="fr-FR" sz="2400" dirty="0" err="1">
                <a:latin typeface="Calibri" charset="0"/>
                <a:ea typeface="Calibri" charset="0"/>
                <a:cs typeface="Calibri" charset="0"/>
              </a:rPr>
              <a:t>higher</a:t>
            </a:r>
            <a:r>
              <a:rPr lang="fr-FR" sz="2400" dirty="0">
                <a:latin typeface="Calibri" charset="0"/>
                <a:ea typeface="Calibri" charset="0"/>
                <a:cs typeface="Calibri" charset="0"/>
              </a:rPr>
              <a:t> </a:t>
            </a:r>
            <a:r>
              <a:rPr lang="fr-FR" sz="2400" dirty="0" err="1">
                <a:latin typeface="Calibri" charset="0"/>
                <a:ea typeface="Calibri" charset="0"/>
                <a:cs typeface="Calibri" charset="0"/>
              </a:rPr>
              <a:t>similarity</a:t>
            </a:r>
            <a:r>
              <a:rPr lang="fr-FR" sz="2400" dirty="0">
                <a:latin typeface="Calibri" charset="0"/>
                <a:ea typeface="Calibri" charset="0"/>
                <a:cs typeface="Calibri" charset="0"/>
              </a:rPr>
              <a:t> values </a:t>
            </a:r>
            <a:r>
              <a:rPr lang="fr-FR" sz="2400" dirty="0" err="1">
                <a:latin typeface="Calibri" charset="0"/>
                <a:ea typeface="Calibri" charset="0"/>
                <a:cs typeface="Calibri" charset="0"/>
              </a:rPr>
              <a:t>than</a:t>
            </a:r>
            <a:r>
              <a:rPr lang="fr-FR" sz="2400" dirty="0">
                <a:latin typeface="Calibri" charset="0"/>
                <a:ea typeface="Calibri" charset="0"/>
                <a:cs typeface="Calibri" charset="0"/>
              </a:rPr>
              <a:t> in B</a:t>
            </a:r>
          </a:p>
        </p:txBody>
      </p:sp>
      <p:sp>
        <p:nvSpPr>
          <p:cNvPr id="2" name="Footer Placeholder 1">
            <a:extLst>
              <a:ext uri="{FF2B5EF4-FFF2-40B4-BE49-F238E27FC236}">
                <a16:creationId xmlns:a16="http://schemas.microsoft.com/office/drawing/2014/main" id="{53F36345-901D-5E4A-ABBC-6EAB0684B3C8}"/>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3808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65EF-5CF2-F543-8592-5B78863773E2}"/>
              </a:ext>
            </a:extLst>
          </p:cNvPr>
          <p:cNvSpPr>
            <a:spLocks noGrp="1"/>
          </p:cNvSpPr>
          <p:nvPr>
            <p:ph type="title"/>
          </p:nvPr>
        </p:nvSpPr>
        <p:spPr/>
        <p:txBody>
          <a:bodyPr/>
          <a:lstStyle/>
          <a:p>
            <a:r>
              <a:rPr lang="en-US" dirty="0"/>
              <a:t>Let the first four documents retrieved be </a:t>
            </a:r>
            <a:br>
              <a:rPr lang="en-US" dirty="0"/>
            </a:br>
            <a:r>
              <a:rPr lang="en-US" dirty="0"/>
              <a:t>R N N R. Then the MAP is</a:t>
            </a:r>
          </a:p>
        </p:txBody>
      </p:sp>
      <p:sp>
        <p:nvSpPr>
          <p:cNvPr id="3" name="Content Placeholder 2">
            <a:extLst>
              <a:ext uri="{FF2B5EF4-FFF2-40B4-BE49-F238E27FC236}">
                <a16:creationId xmlns:a16="http://schemas.microsoft.com/office/drawing/2014/main" id="{C1D37C38-B82A-CB43-8E58-B433CFA6CF2D}"/>
              </a:ext>
            </a:extLst>
          </p:cNvPr>
          <p:cNvSpPr>
            <a:spLocks noGrp="1"/>
          </p:cNvSpPr>
          <p:nvPr>
            <p:ph idx="1"/>
          </p:nvPr>
        </p:nvSpPr>
        <p:spPr/>
        <p:txBody>
          <a:bodyPr/>
          <a:lstStyle/>
          <a:p>
            <a:pPr marL="514350" indent="-514350">
              <a:buAutoNum type="arabicPeriod"/>
            </a:pPr>
            <a:r>
              <a:rPr lang="en-US" dirty="0"/>
              <a:t>1/2</a:t>
            </a:r>
          </a:p>
          <a:p>
            <a:pPr marL="514350" indent="-514350">
              <a:buAutoNum type="arabicPeriod"/>
            </a:pPr>
            <a:r>
              <a:rPr lang="en-US" dirty="0"/>
              <a:t>3/4</a:t>
            </a:r>
          </a:p>
          <a:p>
            <a:pPr marL="514350" indent="-514350">
              <a:buAutoNum type="arabicPeriod"/>
            </a:pPr>
            <a:r>
              <a:rPr lang="en-US" dirty="0"/>
              <a:t>2/3</a:t>
            </a:r>
          </a:p>
          <a:p>
            <a:pPr marL="514350" indent="-514350">
              <a:buAutoNum type="arabicPeriod"/>
            </a:pPr>
            <a:r>
              <a:rPr lang="en-US" dirty="0"/>
              <a:t>5/6</a:t>
            </a:r>
          </a:p>
          <a:p>
            <a:pPr marL="514350" indent="-514350">
              <a:buAutoNum type="arabicPeriod"/>
            </a:pPr>
            <a:endParaRPr lang="en-US" dirty="0"/>
          </a:p>
        </p:txBody>
      </p:sp>
      <p:sp>
        <p:nvSpPr>
          <p:cNvPr id="4" name="Footer Placeholder 3">
            <a:extLst>
              <a:ext uri="{FF2B5EF4-FFF2-40B4-BE49-F238E27FC236}">
                <a16:creationId xmlns:a16="http://schemas.microsoft.com/office/drawing/2014/main" id="{87931AA9-9E01-3A4F-ABDC-2640E7BF4BEA}"/>
              </a:ext>
            </a:extLst>
          </p:cNvPr>
          <p:cNvSpPr>
            <a:spLocks noGrp="1"/>
          </p:cNvSpPr>
          <p:nvPr>
            <p:ph type="ftr" sz="quarter" idx="10"/>
          </p:nvPr>
        </p:nvSpPr>
        <p:spPr/>
        <p:txBody>
          <a:bodyPr/>
          <a:lstStyle/>
          <a:p>
            <a:pPr>
              <a:defRPr/>
            </a:pPr>
            <a:r>
              <a:rPr lang="fr-CH"/>
              <a:t>©2021, Karl Aberer, EPFL-IC, Laboratoire de systèmes d'informations répartis </a:t>
            </a:r>
            <a:endParaRPr lang="en-GB"/>
          </a:p>
        </p:txBody>
      </p:sp>
    </p:spTree>
    <p:extLst>
      <p:ext uri="{BB962C8B-B14F-4D97-AF65-F5344CB8AC3E}">
        <p14:creationId xmlns:p14="http://schemas.microsoft.com/office/powerpoint/2010/main" val="247676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fr-FR" sz="4000" dirty="0">
                <a:latin typeface="Calibri" charset="0"/>
                <a:ea typeface="ＭＳ Ｐゴシック" charset="0"/>
              </a:rPr>
              <a:t>A </a:t>
            </a:r>
            <a:r>
              <a:rPr lang="fr-FR" sz="4000" dirty="0" err="1">
                <a:latin typeface="Calibri" charset="0"/>
                <a:ea typeface="ＭＳ Ｐゴシック" charset="0"/>
              </a:rPr>
              <a:t>retrieval</a:t>
            </a:r>
            <a:r>
              <a:rPr lang="fr-FR" sz="4000" dirty="0">
                <a:latin typeface="Calibri" charset="0"/>
                <a:ea typeface="ＭＳ Ｐゴシック" charset="0"/>
              </a:rPr>
              <a:t> model </a:t>
            </a:r>
            <a:r>
              <a:rPr lang="fr-FR" sz="4000" dirty="0" err="1">
                <a:latin typeface="Calibri" charset="0"/>
                <a:ea typeface="ＭＳ Ｐゴシック" charset="0"/>
              </a:rPr>
              <a:t>attempts</a:t>
            </a:r>
            <a:r>
              <a:rPr lang="fr-FR" sz="4000" dirty="0">
                <a:latin typeface="Calibri" charset="0"/>
                <a:ea typeface="ＭＳ Ｐゴシック" charset="0"/>
              </a:rPr>
              <a:t> to capture …</a:t>
            </a:r>
            <a:endParaRPr lang="en-US" altLang="en-US" sz="4000"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kern="0" dirty="0">
                <a:latin typeface="Calibri" charset="0"/>
                <a:ea typeface="Calibri" charset="0"/>
                <a:cs typeface="Calibri" charset="0"/>
              </a:rPr>
              <a:t>the interface by </a:t>
            </a:r>
            <a:r>
              <a:rPr lang="fr-FR" kern="0" dirty="0" err="1">
                <a:latin typeface="Calibri" charset="0"/>
                <a:ea typeface="Calibri" charset="0"/>
                <a:cs typeface="Calibri" charset="0"/>
              </a:rPr>
              <a:t>which</a:t>
            </a:r>
            <a:r>
              <a:rPr lang="fr-FR" kern="0" dirty="0">
                <a:latin typeface="Calibri" charset="0"/>
                <a:ea typeface="Calibri" charset="0"/>
                <a:cs typeface="Calibri" charset="0"/>
              </a:rPr>
              <a:t> a user </a:t>
            </a:r>
            <a:r>
              <a:rPr lang="fr-FR" kern="0" dirty="0" err="1">
                <a:latin typeface="Calibri" charset="0"/>
                <a:ea typeface="Calibri" charset="0"/>
                <a:cs typeface="Calibri" charset="0"/>
              </a:rPr>
              <a:t>is</a:t>
            </a:r>
            <a:r>
              <a:rPr lang="fr-FR" kern="0" dirty="0">
                <a:latin typeface="Calibri" charset="0"/>
                <a:ea typeface="Calibri" charset="0"/>
                <a:cs typeface="Calibri" charset="0"/>
              </a:rPr>
              <a:t> </a:t>
            </a:r>
            <a:r>
              <a:rPr lang="fr-FR" kern="0" dirty="0" err="1">
                <a:latin typeface="Calibri" charset="0"/>
                <a:ea typeface="Calibri" charset="0"/>
                <a:cs typeface="Calibri" charset="0"/>
              </a:rPr>
              <a:t>accessing</a:t>
            </a:r>
            <a:r>
              <a:rPr lang="fr-FR" kern="0" dirty="0">
                <a:latin typeface="Calibri" charset="0"/>
                <a:ea typeface="Calibri" charset="0"/>
                <a:cs typeface="Calibri" charset="0"/>
              </a:rPr>
              <a:t> information</a:t>
            </a:r>
          </a:p>
          <a:p>
            <a:pPr marL="798513" lvl="1" indent="-342900">
              <a:buFont typeface="Comic Sans MS" charset="0"/>
              <a:buAutoNum type="arabicPeriod"/>
            </a:pPr>
            <a:r>
              <a:rPr lang="fr-FR" kern="0" dirty="0">
                <a:latin typeface="Calibri" charset="0"/>
                <a:ea typeface="Calibri" charset="0"/>
                <a:cs typeface="Calibri" charset="0"/>
              </a:rPr>
              <a:t>the importance a user </a:t>
            </a:r>
            <a:r>
              <a:rPr lang="fr-FR" kern="0" dirty="0" err="1">
                <a:latin typeface="Calibri" charset="0"/>
                <a:ea typeface="Calibri" charset="0"/>
                <a:cs typeface="Calibri" charset="0"/>
              </a:rPr>
              <a:t>gives</a:t>
            </a:r>
            <a:r>
              <a:rPr lang="fr-FR" kern="0" dirty="0">
                <a:latin typeface="Calibri" charset="0"/>
                <a:ea typeface="Calibri" charset="0"/>
                <a:cs typeface="Calibri" charset="0"/>
              </a:rPr>
              <a:t> to a </a:t>
            </a:r>
            <a:r>
              <a:rPr lang="fr-FR" kern="0" dirty="0" err="1">
                <a:latin typeface="Calibri" charset="0"/>
                <a:ea typeface="Calibri" charset="0"/>
                <a:cs typeface="Calibri" charset="0"/>
              </a:rPr>
              <a:t>piece</a:t>
            </a:r>
            <a:r>
              <a:rPr lang="fr-FR" kern="0" dirty="0">
                <a:latin typeface="Calibri" charset="0"/>
                <a:ea typeface="Calibri" charset="0"/>
                <a:cs typeface="Calibri" charset="0"/>
              </a:rPr>
              <a:t> of information for a query</a:t>
            </a:r>
          </a:p>
          <a:p>
            <a:pPr marL="798513" lvl="1" indent="-342900">
              <a:buFont typeface="Comic Sans MS" charset="0"/>
              <a:buAutoNum type="arabicPeriod"/>
            </a:pPr>
            <a:r>
              <a:rPr lang="fr-FR" kern="0" dirty="0">
                <a:latin typeface="Calibri" charset="0"/>
                <a:ea typeface="Calibri" charset="0"/>
                <a:cs typeface="Calibri" charset="0"/>
              </a:rPr>
              <a:t>the </a:t>
            </a:r>
            <a:r>
              <a:rPr lang="fr-FR" kern="0" dirty="0" err="1">
                <a:latin typeface="Calibri" charset="0"/>
                <a:ea typeface="Calibri" charset="0"/>
                <a:cs typeface="Calibri" charset="0"/>
              </a:rPr>
              <a:t>formal</a:t>
            </a:r>
            <a:r>
              <a:rPr lang="fr-FR" kern="0" dirty="0">
                <a:latin typeface="Calibri" charset="0"/>
                <a:ea typeface="Calibri" charset="0"/>
                <a:cs typeface="Calibri" charset="0"/>
              </a:rPr>
              <a:t> </a:t>
            </a:r>
            <a:r>
              <a:rPr lang="fr-FR" kern="0" dirty="0" err="1">
                <a:latin typeface="Calibri" charset="0"/>
                <a:ea typeface="Calibri" charset="0"/>
                <a:cs typeface="Calibri" charset="0"/>
              </a:rPr>
              <a:t>correctness</a:t>
            </a:r>
            <a:r>
              <a:rPr lang="fr-FR" kern="0" dirty="0">
                <a:latin typeface="Calibri" charset="0"/>
                <a:ea typeface="Calibri" charset="0"/>
                <a:cs typeface="Calibri" charset="0"/>
              </a:rPr>
              <a:t> of a </a:t>
            </a:r>
            <a:r>
              <a:rPr lang="fr-FR" kern="0" dirty="0" err="1">
                <a:latin typeface="Calibri" charset="0"/>
                <a:ea typeface="Calibri" charset="0"/>
                <a:cs typeface="Calibri" charset="0"/>
              </a:rPr>
              <a:t>query</a:t>
            </a:r>
            <a:r>
              <a:rPr lang="fr-FR" kern="0" dirty="0">
                <a:latin typeface="Calibri" charset="0"/>
                <a:ea typeface="Calibri" charset="0"/>
                <a:cs typeface="Calibri" charset="0"/>
              </a:rPr>
              <a:t> formulation by user</a:t>
            </a:r>
          </a:p>
          <a:p>
            <a:pPr marL="798513" lvl="1" indent="-342900">
              <a:buFont typeface="Comic Sans MS" charset="0"/>
              <a:buAutoNum type="arabicPeriod"/>
            </a:pPr>
            <a:r>
              <a:rPr lang="fr-FR" kern="0" dirty="0">
                <a:latin typeface="Calibri" charset="0"/>
                <a:ea typeface="Calibri" charset="0"/>
                <a:cs typeface="Calibri" charset="0"/>
              </a:rPr>
              <a:t>the structure by which a document is organised </a:t>
            </a:r>
          </a:p>
        </p:txBody>
      </p:sp>
      <p:sp>
        <p:nvSpPr>
          <p:cNvPr id="2" name="Footer Placeholder 1">
            <a:extLst>
              <a:ext uri="{FF2B5EF4-FFF2-40B4-BE49-F238E27FC236}">
                <a16:creationId xmlns:a16="http://schemas.microsoft.com/office/drawing/2014/main" id="{F99AA82E-E0DA-DF45-9954-BE7C274875F3}"/>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33099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a:defRPr/>
            </a:pPr>
            <a:r>
              <a:rPr lang="fr-FR" sz="4000" dirty="0"/>
              <a:t>Full-</a:t>
            </a:r>
            <a:r>
              <a:rPr lang="fr-FR" sz="4000" dirty="0" err="1"/>
              <a:t>text</a:t>
            </a:r>
            <a:r>
              <a:rPr lang="fr-FR" sz="4000" dirty="0"/>
              <a:t> </a:t>
            </a:r>
            <a:r>
              <a:rPr lang="fr-FR" sz="4000" dirty="0" err="1"/>
              <a:t>retrieval</a:t>
            </a:r>
            <a:r>
              <a:rPr lang="fr-FR" sz="4000" dirty="0"/>
              <a:t> </a:t>
            </a:r>
            <a:r>
              <a:rPr lang="fr-FR" sz="4000" dirty="0" err="1"/>
              <a:t>refers</a:t>
            </a:r>
            <a:r>
              <a:rPr lang="fr-FR" sz="4000" dirty="0"/>
              <a:t> to the </a:t>
            </a:r>
            <a:r>
              <a:rPr lang="fr-FR" sz="4000" dirty="0" err="1"/>
              <a:t>fact</a:t>
            </a:r>
            <a:r>
              <a:rPr lang="fr-FR" sz="4000" dirty="0"/>
              <a:t> </a:t>
            </a:r>
            <a:r>
              <a:rPr lang="fr-FR" sz="4000" dirty="0" err="1"/>
              <a:t>that</a:t>
            </a:r>
            <a:r>
              <a:rPr lang="fr-FR" sz="4000" dirty="0"/>
              <a:t> …</a:t>
            </a:r>
          </a:p>
        </p:txBody>
      </p:sp>
      <p:sp>
        <p:nvSpPr>
          <p:cNvPr id="13314" name="TPAnswers"/>
          <p:cNvSpPr>
            <a:spLocks noGrp="1"/>
          </p:cNvSpPr>
          <p:nvPr>
            <p:ph idx="1"/>
            <p:custDataLst>
              <p:tags r:id="rId2"/>
            </p:custDataLst>
          </p:nvPr>
        </p:nvSpPr>
        <p:spPr/>
        <p:txBody>
          <a:bodyPr>
            <a:normAutofit/>
          </a:bodyPr>
          <a:lstStyle/>
          <a:p>
            <a:pPr marL="800054" lvl="1" indent="-342900">
              <a:buFont typeface="+mj-lt"/>
              <a:buAutoNum type="arabicPeriod"/>
              <a:defRPr/>
            </a:pPr>
            <a:r>
              <a:rPr lang="fr-FR" dirty="0"/>
              <a:t>the document </a:t>
            </a:r>
            <a:r>
              <a:rPr lang="fr-FR" dirty="0" err="1"/>
              <a:t>text</a:t>
            </a:r>
            <a:r>
              <a:rPr lang="fr-FR" dirty="0"/>
              <a:t> </a:t>
            </a:r>
            <a:r>
              <a:rPr lang="fr-FR" dirty="0" err="1"/>
              <a:t>is</a:t>
            </a:r>
            <a:r>
              <a:rPr lang="fr-FR" dirty="0"/>
              <a:t> </a:t>
            </a:r>
            <a:r>
              <a:rPr lang="fr-FR" dirty="0" err="1"/>
              <a:t>grammatically</a:t>
            </a:r>
            <a:r>
              <a:rPr lang="fr-FR" dirty="0"/>
              <a:t> </a:t>
            </a:r>
            <a:r>
              <a:rPr lang="fr-FR" dirty="0" err="1"/>
              <a:t>fully</a:t>
            </a:r>
            <a:r>
              <a:rPr lang="fr-FR" dirty="0"/>
              <a:t> </a:t>
            </a:r>
            <a:r>
              <a:rPr lang="fr-FR" dirty="0" err="1"/>
              <a:t>analyzed</a:t>
            </a:r>
            <a:r>
              <a:rPr lang="fr-FR" dirty="0"/>
              <a:t> for </a:t>
            </a:r>
            <a:r>
              <a:rPr lang="fr-FR" dirty="0" err="1"/>
              <a:t>indexing</a:t>
            </a:r>
            <a:endParaRPr lang="fr-FR" dirty="0"/>
          </a:p>
          <a:p>
            <a:pPr marL="800054" lvl="1" indent="-342900">
              <a:buFont typeface="+mj-lt"/>
              <a:buAutoNum type="arabicPeriod"/>
              <a:defRPr/>
            </a:pPr>
            <a:r>
              <a:rPr lang="fr-FR" dirty="0" err="1"/>
              <a:t>queries can be formulated as texts</a:t>
            </a:r>
            <a:endParaRPr lang="fr-FR" dirty="0"/>
          </a:p>
          <a:p>
            <a:pPr marL="800054" lvl="1" indent="-342900">
              <a:buFont typeface="+mj-lt"/>
              <a:buAutoNum type="arabicPeriod"/>
              <a:defRPr/>
            </a:pPr>
            <a:r>
              <a:rPr lang="fr-FR" dirty="0"/>
              <a:t>all </a:t>
            </a:r>
            <a:r>
              <a:rPr lang="fr-FR" dirty="0" err="1"/>
              <a:t>words</a:t>
            </a:r>
            <a:r>
              <a:rPr lang="fr-FR" dirty="0"/>
              <a:t> of a </a:t>
            </a:r>
            <a:r>
              <a:rPr lang="fr-FR" dirty="0" err="1"/>
              <a:t>text</a:t>
            </a:r>
            <a:r>
              <a:rPr lang="fr-FR" dirty="0"/>
              <a:t> are </a:t>
            </a:r>
            <a:r>
              <a:rPr lang="fr-FR" dirty="0" err="1"/>
              <a:t>considered</a:t>
            </a:r>
            <a:r>
              <a:rPr lang="fr-FR" dirty="0"/>
              <a:t> as </a:t>
            </a:r>
            <a:r>
              <a:rPr lang="fr-FR" dirty="0" err="1"/>
              <a:t>potential</a:t>
            </a:r>
            <a:r>
              <a:rPr lang="fr-FR" dirty="0"/>
              <a:t> index </a:t>
            </a:r>
            <a:r>
              <a:rPr lang="fr-FR" dirty="0" err="1"/>
              <a:t>terms</a:t>
            </a:r>
            <a:endParaRPr lang="fr-FR" dirty="0"/>
          </a:p>
          <a:p>
            <a:pPr marL="800054" lvl="1" indent="-342900">
              <a:buFont typeface="+mj-lt"/>
              <a:buAutoNum type="arabicPeriod"/>
              <a:defRPr/>
            </a:pPr>
            <a:r>
              <a:rPr lang="fr-FR" dirty="0"/>
              <a:t>grammatical variations of a </a:t>
            </a:r>
            <a:r>
              <a:rPr lang="fr-FR" dirty="0" err="1"/>
              <a:t>word</a:t>
            </a:r>
            <a:r>
              <a:rPr lang="fr-FR" dirty="0"/>
              <a:t> are </a:t>
            </a:r>
            <a:r>
              <a:rPr lang="fr-FR" dirty="0" err="1"/>
              <a:t>considered</a:t>
            </a:r>
            <a:r>
              <a:rPr lang="fr-FR" dirty="0"/>
              <a:t> as the </a:t>
            </a:r>
            <a:r>
              <a:rPr lang="fr-FR" dirty="0" err="1"/>
              <a:t>same</a:t>
            </a:r>
            <a:r>
              <a:rPr lang="fr-FR" dirty="0"/>
              <a:t> index </a:t>
            </a:r>
            <a:r>
              <a:rPr lang="fr-FR" dirty="0" err="1"/>
              <a:t>terms</a:t>
            </a:r>
            <a:endParaRPr lang="fr-FR" dirty="0"/>
          </a:p>
        </p:txBody>
      </p:sp>
      <p:sp>
        <p:nvSpPr>
          <p:cNvPr id="2" name="Footer Placeholder 1">
            <a:extLst>
              <a:ext uri="{FF2B5EF4-FFF2-40B4-BE49-F238E27FC236}">
                <a16:creationId xmlns:a16="http://schemas.microsoft.com/office/drawing/2014/main" id="{1CA3AC39-7719-B348-B114-D8E0D8C0C004}"/>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344488" y="304800"/>
            <a:ext cx="8818562" cy="914400"/>
          </a:xfrm>
        </p:spPr>
        <p:txBody>
          <a:bodyPr/>
          <a:lstStyle/>
          <a:p>
            <a:r>
              <a:rPr lang="fr-FR" sz="3200" dirty="0">
                <a:latin typeface="Calibri" charset="0"/>
                <a:ea typeface="ＭＳ Ｐゴシック" charset="0"/>
              </a:rPr>
              <a:t>The entries of a </a:t>
            </a:r>
            <a:r>
              <a:rPr lang="fr-FR" sz="3200" dirty="0" err="1">
                <a:latin typeface="Calibri" charset="0"/>
                <a:ea typeface="ＭＳ Ｐゴシック" charset="0"/>
              </a:rPr>
              <a:t>term</a:t>
            </a:r>
            <a:r>
              <a:rPr lang="fr-FR" sz="3200" dirty="0">
                <a:latin typeface="Calibri" charset="0"/>
                <a:ea typeface="ＭＳ Ｐゴシック" charset="0"/>
              </a:rPr>
              <a:t>-document matrix </a:t>
            </a:r>
            <a:r>
              <a:rPr lang="fr-FR" sz="3200" dirty="0" err="1">
                <a:latin typeface="Calibri" charset="0"/>
                <a:ea typeface="ＭＳ Ｐゴシック" charset="0"/>
              </a:rPr>
              <a:t>indicate</a:t>
            </a:r>
            <a:r>
              <a:rPr lang="fr-FR" sz="3200" dirty="0">
                <a:latin typeface="Calibri" charset="0"/>
                <a:ea typeface="ＭＳ Ｐゴシック" charset="0"/>
              </a:rPr>
              <a:t> …</a:t>
            </a:r>
          </a:p>
        </p:txBody>
      </p:sp>
      <p:sp>
        <p:nvSpPr>
          <p:cNvPr id="13314" name="TPAnswers"/>
          <p:cNvSpPr>
            <a:spLocks noGrp="1"/>
          </p:cNvSpPr>
          <p:nvPr>
            <p:ph idx="1"/>
            <p:custDataLst>
              <p:tags r:id="rId2"/>
            </p:custDataLst>
          </p:nvPr>
        </p:nvSpPr>
        <p:spPr/>
        <p:txBody>
          <a:bodyPr>
            <a:normAutofit/>
          </a:bodyPr>
          <a:lstStyle/>
          <a:p>
            <a:pPr marL="798513" lvl="1" indent="-342900">
              <a:buFont typeface="Comic Sans MS" charset="0"/>
              <a:buAutoNum type="arabicPeriod"/>
            </a:pPr>
            <a:r>
              <a:rPr lang="fr-FR" dirty="0">
                <a:latin typeface="Calibri" charset="0"/>
                <a:ea typeface="Calibri" charset="0"/>
                <a:cs typeface="Calibri" charset="0"/>
              </a:rPr>
              <a:t>how </a:t>
            </a:r>
            <a:r>
              <a:rPr lang="fr-FR" dirty="0" err="1">
                <a:latin typeface="Calibri" charset="0"/>
                <a:ea typeface="Calibri" charset="0"/>
                <a:cs typeface="Calibri" charset="0"/>
              </a:rPr>
              <a:t>many</a:t>
            </a:r>
            <a:r>
              <a:rPr lang="fr-FR" dirty="0">
                <a:latin typeface="Calibri" charset="0"/>
                <a:ea typeface="Calibri" charset="0"/>
                <a:cs typeface="Calibri" charset="0"/>
              </a:rPr>
              <a:t> relevant </a:t>
            </a:r>
            <a:r>
              <a:rPr lang="fr-FR" dirty="0" err="1">
                <a:latin typeface="Calibri" charset="0"/>
                <a:ea typeface="Calibri" charset="0"/>
                <a:cs typeface="Calibri" charset="0"/>
              </a:rPr>
              <a:t>terms</a:t>
            </a:r>
            <a:r>
              <a:rPr lang="fr-FR" dirty="0">
                <a:latin typeface="Calibri" charset="0"/>
                <a:ea typeface="Calibri" charset="0"/>
                <a:cs typeface="Calibri" charset="0"/>
              </a:rPr>
              <a:t> a document </a:t>
            </a:r>
            <a:r>
              <a:rPr lang="fr-FR" dirty="0" err="1">
                <a:latin typeface="Calibri" charset="0"/>
                <a:ea typeface="Calibri" charset="0"/>
                <a:cs typeface="Calibri" charset="0"/>
              </a:rPr>
              <a:t>contains</a:t>
            </a:r>
            <a:endParaRPr lang="fr-FR" dirty="0">
              <a:latin typeface="Calibri" charset="0"/>
              <a:ea typeface="Calibri" charset="0"/>
              <a:cs typeface="Calibri" charset="0"/>
            </a:endParaRPr>
          </a:p>
          <a:p>
            <a:pPr marL="798513" lvl="1" indent="-342900">
              <a:buFont typeface="Comic Sans MS" charset="0"/>
              <a:buAutoNum type="arabicPeriod"/>
            </a:pPr>
            <a:r>
              <a:rPr lang="fr-FR" dirty="0">
                <a:latin typeface="Calibri" charset="0"/>
                <a:ea typeface="Calibri" charset="0"/>
                <a:cs typeface="Calibri" charset="0"/>
              </a:rPr>
              <a:t>how frequent a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is</a:t>
            </a:r>
            <a:r>
              <a:rPr lang="fr-FR" dirty="0">
                <a:latin typeface="Calibri" charset="0"/>
                <a:ea typeface="Calibri" charset="0"/>
                <a:cs typeface="Calibri" charset="0"/>
              </a:rPr>
              <a:t> in a </a:t>
            </a:r>
            <a:r>
              <a:rPr lang="fr-FR" dirty="0" err="1">
                <a:latin typeface="Calibri" charset="0"/>
                <a:ea typeface="Calibri" charset="0"/>
                <a:cs typeface="Calibri" charset="0"/>
              </a:rPr>
              <a:t>given</a:t>
            </a:r>
            <a:r>
              <a:rPr lang="fr-FR" dirty="0">
                <a:latin typeface="Calibri" charset="0"/>
                <a:ea typeface="Calibri" charset="0"/>
                <a:cs typeface="Calibri" charset="0"/>
              </a:rPr>
              <a:t> document</a:t>
            </a:r>
          </a:p>
          <a:p>
            <a:pPr marL="798513" lvl="1" indent="-342900">
              <a:buFont typeface="Comic Sans MS" charset="0"/>
              <a:buAutoNum type="arabicPeriod"/>
            </a:pPr>
            <a:r>
              <a:rPr lang="fr-FR" dirty="0">
                <a:latin typeface="Calibri" charset="0"/>
                <a:ea typeface="Calibri" charset="0"/>
                <a:cs typeface="Calibri" charset="0"/>
              </a:rPr>
              <a:t>how relevant a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is for a given document</a:t>
            </a:r>
            <a:endParaRPr lang="fr-FR" dirty="0">
              <a:latin typeface="Calibri" charset="0"/>
              <a:ea typeface="Calibri" charset="0"/>
              <a:cs typeface="Calibri" charset="0"/>
            </a:endParaRPr>
          </a:p>
          <a:p>
            <a:pPr marL="798513" lvl="1" indent="-342900">
              <a:buFont typeface="Comic Sans MS" charset="0"/>
              <a:buAutoNum type="arabicPeriod"/>
            </a:pPr>
            <a:r>
              <a:rPr lang="fr-FR" dirty="0" err="1">
                <a:latin typeface="Calibri" charset="0"/>
                <a:ea typeface="Calibri" charset="0"/>
                <a:cs typeface="Calibri" charset="0"/>
              </a:rPr>
              <a:t>which</a:t>
            </a:r>
            <a:r>
              <a:rPr lang="fr-FR" dirty="0">
                <a:latin typeface="Calibri" charset="0"/>
                <a:ea typeface="Calibri" charset="0"/>
                <a:cs typeface="Calibri" charset="0"/>
              </a:rPr>
              <a:t> </a:t>
            </a:r>
            <a:r>
              <a:rPr lang="fr-FR" dirty="0" err="1">
                <a:latin typeface="Calibri" charset="0"/>
                <a:ea typeface="Calibri" charset="0"/>
                <a:cs typeface="Calibri" charset="0"/>
              </a:rPr>
              <a:t>terms</a:t>
            </a:r>
            <a:r>
              <a:rPr lang="fr-FR" dirty="0">
                <a:latin typeface="Calibri" charset="0"/>
                <a:ea typeface="Calibri" charset="0"/>
                <a:cs typeface="Calibri" charset="0"/>
              </a:rPr>
              <a:t> occur in a document collection</a:t>
            </a:r>
          </a:p>
        </p:txBody>
      </p:sp>
      <p:sp>
        <p:nvSpPr>
          <p:cNvPr id="2" name="Footer Placeholder 1">
            <a:extLst>
              <a:ext uri="{FF2B5EF4-FFF2-40B4-BE49-F238E27FC236}">
                <a16:creationId xmlns:a16="http://schemas.microsoft.com/office/drawing/2014/main" id="{94E74B94-B495-524A-9CEF-576728D43116}"/>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lvl="1"/>
            <a:r>
              <a:rPr lang="fr-FR" sz="2800" dirty="0">
                <a:ea typeface="Calibri" charset="0"/>
                <a:cs typeface="Calibri" charset="0"/>
              </a:rPr>
              <a:t>Let the Boolean </a:t>
            </a:r>
            <a:r>
              <a:rPr lang="fr-FR" sz="2800" dirty="0" err="1">
                <a:ea typeface="Calibri" charset="0"/>
                <a:cs typeface="Calibri" charset="0"/>
              </a:rPr>
              <a:t>query</a:t>
            </a:r>
            <a:r>
              <a:rPr lang="fr-FR" sz="2800" dirty="0">
                <a:ea typeface="Calibri" charset="0"/>
                <a:cs typeface="Calibri" charset="0"/>
              </a:rPr>
              <a:t> </a:t>
            </a:r>
            <a:r>
              <a:rPr lang="fr-FR" sz="2800" dirty="0" err="1">
                <a:ea typeface="Calibri" charset="0"/>
                <a:cs typeface="Calibri" charset="0"/>
              </a:rPr>
              <a:t>be</a:t>
            </a:r>
            <a:r>
              <a:rPr lang="fr-FR" sz="2800" dirty="0">
                <a:ea typeface="Calibri" charset="0"/>
                <a:cs typeface="Calibri" charset="0"/>
              </a:rPr>
              <a:t> </a:t>
            </a:r>
            <a:r>
              <a:rPr lang="fr-FR" sz="2800" dirty="0" err="1">
                <a:ea typeface="Calibri" charset="0"/>
                <a:cs typeface="Calibri" charset="0"/>
              </a:rPr>
              <a:t>represented</a:t>
            </a:r>
            <a:r>
              <a:rPr lang="fr-FR" sz="2800" dirty="0">
                <a:ea typeface="Calibri" charset="0"/>
                <a:cs typeface="Calibri" charset="0"/>
              </a:rPr>
              <a:t> by {(1, 0, -1), (0, -1, 1)}  and the document by (1, 0, 1). The document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matches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matches the first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matches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matches the second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err="1">
                <a:latin typeface="Calibri" charset="0"/>
                <a:ea typeface="Calibri" charset="0"/>
                <a:cs typeface="Calibri" charset="0"/>
              </a:rPr>
              <a:t>does</a:t>
            </a:r>
            <a:r>
              <a:rPr lang="fr-FR" dirty="0">
                <a:latin typeface="Calibri" charset="0"/>
                <a:ea typeface="Calibri" charset="0"/>
                <a:cs typeface="Calibri" charset="0"/>
              </a:rPr>
              <a:t> not match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match the first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dirty="0">
              <a:latin typeface="Calibri" charset="0"/>
              <a:ea typeface="Calibri" charset="0"/>
              <a:cs typeface="Calibri" charset="0"/>
            </a:endParaRPr>
          </a:p>
          <a:p>
            <a:pPr marL="741363" lvl="2" indent="-342900">
              <a:buFont typeface="Comic Sans MS" charset="0"/>
              <a:buAutoNum type="arabicPeriod"/>
            </a:pPr>
            <a:r>
              <a:rPr lang="fr-FR" dirty="0" err="1">
                <a:latin typeface="Calibri" charset="0"/>
                <a:ea typeface="Calibri" charset="0"/>
                <a:cs typeface="Calibri" charset="0"/>
              </a:rPr>
              <a:t>does</a:t>
            </a:r>
            <a:r>
              <a:rPr lang="fr-FR" dirty="0">
                <a:latin typeface="Calibri" charset="0"/>
                <a:ea typeface="Calibri" charset="0"/>
                <a:cs typeface="Calibri" charset="0"/>
              </a:rPr>
              <a:t> not match the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because</a:t>
            </a:r>
            <a:r>
              <a:rPr lang="fr-FR" dirty="0">
                <a:latin typeface="Calibri" charset="0"/>
                <a:ea typeface="Calibri" charset="0"/>
                <a:cs typeface="Calibri" charset="0"/>
              </a:rPr>
              <a:t> </a:t>
            </a:r>
            <a:r>
              <a:rPr lang="fr-FR" dirty="0" err="1">
                <a:latin typeface="Calibri" charset="0"/>
                <a:ea typeface="Calibri" charset="0"/>
                <a:cs typeface="Calibri" charset="0"/>
              </a:rPr>
              <a:t>it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match the second </a:t>
            </a:r>
            <a:r>
              <a:rPr lang="fr-FR" dirty="0" err="1">
                <a:latin typeface="Calibri" charset="0"/>
                <a:ea typeface="Calibri" charset="0"/>
                <a:cs typeface="Calibri" charset="0"/>
              </a:rPr>
              <a:t>query</a:t>
            </a:r>
            <a:r>
              <a:rPr lang="fr-FR" dirty="0">
                <a:latin typeface="Calibri" charset="0"/>
                <a:ea typeface="Calibri" charset="0"/>
                <a:cs typeface="Calibri" charset="0"/>
              </a:rPr>
              <a:t> </a:t>
            </a:r>
            <a:r>
              <a:rPr lang="fr-FR" dirty="0" err="1">
                <a:latin typeface="Calibri" charset="0"/>
                <a:ea typeface="Calibri" charset="0"/>
                <a:cs typeface="Calibri" charset="0"/>
              </a:rPr>
              <a:t>vector</a:t>
            </a:r>
            <a:endParaRPr lang="fr-FR" sz="3200" dirty="0">
              <a:latin typeface="Calibri" charset="0"/>
              <a:ea typeface="Calibri" charset="0"/>
              <a:cs typeface="Calibri" charset="0"/>
            </a:endParaRPr>
          </a:p>
        </p:txBody>
      </p:sp>
      <p:sp>
        <p:nvSpPr>
          <p:cNvPr id="2" name="Footer Placeholder 1">
            <a:extLst>
              <a:ext uri="{FF2B5EF4-FFF2-40B4-BE49-F238E27FC236}">
                <a16:creationId xmlns:a16="http://schemas.microsoft.com/office/drawing/2014/main" id="{8D725522-A936-5645-8BC9-2DDC636BB36B}"/>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marL="341313" lvl="1" indent="-341313"/>
            <a:r>
              <a:rPr lang="fr-FR" sz="3600" dirty="0">
                <a:ea typeface="Calibri" charset="0"/>
                <a:cs typeface="Calibri" charset="0"/>
              </a:rPr>
              <a:t>The </a:t>
            </a:r>
            <a:r>
              <a:rPr lang="fr-FR" sz="3600" dirty="0" err="1">
                <a:ea typeface="Calibri" charset="0"/>
                <a:cs typeface="Calibri" charset="0"/>
              </a:rPr>
              <a:t>term</a:t>
            </a:r>
            <a:r>
              <a:rPr lang="fr-FR" sz="3600" dirty="0">
                <a:ea typeface="Calibri" charset="0"/>
                <a:cs typeface="Calibri" charset="0"/>
              </a:rPr>
              <a:t> </a:t>
            </a:r>
            <a:r>
              <a:rPr lang="fr-FR" sz="3600" dirty="0" err="1">
                <a:ea typeface="Calibri" charset="0"/>
                <a:cs typeface="Calibri" charset="0"/>
              </a:rPr>
              <a:t>frequency</a:t>
            </a:r>
            <a:r>
              <a:rPr lang="fr-FR" sz="3600" dirty="0">
                <a:ea typeface="Calibri" charset="0"/>
                <a:cs typeface="Calibri" charset="0"/>
              </a:rPr>
              <a:t> of a </a:t>
            </a:r>
            <a:r>
              <a:rPr lang="fr-FR" sz="3600" dirty="0" err="1">
                <a:ea typeface="Calibri" charset="0"/>
                <a:cs typeface="Calibri" charset="0"/>
              </a:rPr>
              <a:t>term</a:t>
            </a:r>
            <a:r>
              <a:rPr lang="fr-FR" sz="3600" dirty="0">
                <a:ea typeface="Calibri" charset="0"/>
                <a:cs typeface="Calibri" charset="0"/>
              </a:rPr>
              <a:t> </a:t>
            </a:r>
            <a:r>
              <a:rPr lang="fr-FR" sz="3600" dirty="0" err="1">
                <a:ea typeface="Calibri" charset="0"/>
                <a:cs typeface="Calibri" charset="0"/>
              </a:rPr>
              <a:t>is</a:t>
            </a:r>
            <a:r>
              <a:rPr lang="fr-FR" sz="3600" dirty="0">
                <a:ea typeface="Calibri" charset="0"/>
                <a:cs typeface="Calibri" charset="0"/>
              </a:rPr>
              <a:t> </a:t>
            </a:r>
            <a:r>
              <a:rPr lang="fr-FR" sz="3600" dirty="0" err="1">
                <a:ea typeface="Calibri" charset="0"/>
                <a:cs typeface="Calibri" charset="0"/>
              </a:rPr>
              <a:t>normalized</a:t>
            </a:r>
            <a:r>
              <a:rPr lang="fr-FR" sz="3600" dirty="0">
                <a:ea typeface="Calibri" charset="0"/>
                <a:cs typeface="Calibri" charset="0"/>
              </a:rPr>
              <a: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all </a:t>
            </a:r>
            <a:r>
              <a:rPr lang="fr-FR" dirty="0" err="1">
                <a:latin typeface="Calibri" charset="0"/>
                <a:ea typeface="Calibri" charset="0"/>
                <a:cs typeface="Calibri" charset="0"/>
              </a:rPr>
              <a:t>terms</a:t>
            </a:r>
            <a:r>
              <a:rPr lang="fr-FR" dirty="0">
                <a:latin typeface="Calibri" charset="0"/>
                <a:ea typeface="Calibri" charset="0"/>
                <a:cs typeface="Calibri" charset="0"/>
              </a:rPr>
              <a:t> in the document</a:t>
            </a: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the </a:t>
            </a:r>
            <a:r>
              <a:rPr lang="fr-FR" dirty="0" err="1">
                <a:latin typeface="Calibri" charset="0"/>
                <a:ea typeface="Calibri" charset="0"/>
                <a:cs typeface="Calibri" charset="0"/>
              </a:rPr>
              <a:t>term</a:t>
            </a:r>
            <a:r>
              <a:rPr lang="fr-FR" dirty="0">
                <a:latin typeface="Calibri" charset="0"/>
                <a:ea typeface="Calibri" charset="0"/>
                <a:cs typeface="Calibri" charset="0"/>
              </a:rPr>
              <a:t> in the document collection</a:t>
            </a: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frequency</a:t>
            </a:r>
            <a:r>
              <a:rPr lang="fr-FR" dirty="0">
                <a:latin typeface="Calibri" charset="0"/>
                <a:ea typeface="Calibri" charset="0"/>
                <a:cs typeface="Calibri" charset="0"/>
              </a:rPr>
              <a:t> of </a:t>
            </a:r>
            <a:r>
              <a:rPr lang="fr-FR" dirty="0" err="1">
                <a:latin typeface="Calibri" charset="0"/>
                <a:ea typeface="Calibri" charset="0"/>
                <a:cs typeface="Calibri" charset="0"/>
              </a:rPr>
              <a:t>any</a:t>
            </a:r>
            <a:r>
              <a:rPr lang="fr-FR" dirty="0">
                <a:latin typeface="Calibri" charset="0"/>
                <a:ea typeface="Calibri" charset="0"/>
                <a:cs typeface="Calibri" charset="0"/>
              </a:rPr>
              <a:t> </a:t>
            </a:r>
            <a:r>
              <a:rPr lang="fr-FR" dirty="0" err="1">
                <a:latin typeface="Calibri" charset="0"/>
                <a:ea typeface="Calibri" charset="0"/>
                <a:cs typeface="Calibri" charset="0"/>
              </a:rPr>
              <a:t>term</a:t>
            </a:r>
            <a:r>
              <a:rPr lang="fr-FR" dirty="0">
                <a:latin typeface="Calibri" charset="0"/>
                <a:ea typeface="Calibri" charset="0"/>
                <a:cs typeface="Calibri" charset="0"/>
              </a:rPr>
              <a:t> in the </a:t>
            </a:r>
            <a:r>
              <a:rPr lang="fr-FR" dirty="0" err="1">
                <a:latin typeface="Calibri" charset="0"/>
                <a:ea typeface="Calibri" charset="0"/>
                <a:cs typeface="Calibri" charset="0"/>
              </a:rPr>
              <a:t>vocabulary</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the maximal </a:t>
            </a:r>
            <a:r>
              <a:rPr lang="fr-FR" dirty="0" err="1">
                <a:latin typeface="Calibri" charset="0"/>
                <a:ea typeface="Calibri" charset="0"/>
                <a:cs typeface="Calibri" charset="0"/>
              </a:rPr>
              <a:t>term</a:t>
            </a:r>
            <a:r>
              <a:rPr lang="fr-FR" dirty="0">
                <a:latin typeface="Calibri" charset="0"/>
                <a:ea typeface="Calibri" charset="0"/>
                <a:cs typeface="Calibri" charset="0"/>
              </a:rPr>
              <a:t> </a:t>
            </a:r>
            <a:r>
              <a:rPr lang="fr-FR" dirty="0" err="1">
                <a:latin typeface="Calibri" charset="0"/>
                <a:ea typeface="Calibri" charset="0"/>
                <a:cs typeface="Calibri" charset="0"/>
              </a:rPr>
              <a:t>frequency</a:t>
            </a:r>
            <a:r>
              <a:rPr lang="fr-FR" dirty="0">
                <a:latin typeface="Calibri" charset="0"/>
                <a:ea typeface="Calibri" charset="0"/>
                <a:cs typeface="Calibri" charset="0"/>
              </a:rPr>
              <a:t> of </a:t>
            </a:r>
            <a:r>
              <a:rPr lang="fr-FR" dirty="0" err="1">
                <a:latin typeface="Calibri" charset="0"/>
                <a:ea typeface="Calibri" charset="0"/>
                <a:cs typeface="Calibri" charset="0"/>
              </a:rPr>
              <a:t>any</a:t>
            </a:r>
            <a:r>
              <a:rPr lang="fr-FR" dirty="0">
                <a:latin typeface="Calibri" charset="0"/>
                <a:ea typeface="Calibri" charset="0"/>
                <a:cs typeface="Calibri" charset="0"/>
              </a:rPr>
              <a:t> document in the collection</a:t>
            </a:r>
          </a:p>
        </p:txBody>
      </p:sp>
      <p:sp>
        <p:nvSpPr>
          <p:cNvPr id="2" name="Footer Placeholder 1">
            <a:extLst>
              <a:ext uri="{FF2B5EF4-FFF2-40B4-BE49-F238E27FC236}">
                <a16:creationId xmlns:a16="http://schemas.microsoft.com/office/drawing/2014/main" id="{B924CCF8-F7BF-CE4E-835B-C3EB8A99A87A}"/>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pPr marL="341313" lvl="1" indent="-341313"/>
            <a:r>
              <a:rPr lang="fr-FR" sz="4000" dirty="0">
                <a:ea typeface="Calibri" charset="0"/>
                <a:cs typeface="Calibri" charset="0"/>
              </a:rPr>
              <a:t>The inverse document </a:t>
            </a:r>
            <a:r>
              <a:rPr lang="fr-FR" sz="4000" dirty="0" err="1">
                <a:ea typeface="Calibri" charset="0"/>
                <a:cs typeface="Calibri" charset="0"/>
              </a:rPr>
              <a:t>frequency</a:t>
            </a:r>
            <a:r>
              <a:rPr lang="fr-FR" sz="4000" dirty="0">
                <a:ea typeface="Calibri" charset="0"/>
                <a:cs typeface="Calibri" charset="0"/>
              </a:rPr>
              <a:t> of a </a:t>
            </a:r>
            <a:r>
              <a:rPr lang="fr-FR" sz="4000" dirty="0" err="1">
                <a:ea typeface="Calibri" charset="0"/>
                <a:cs typeface="Calibri" charset="0"/>
              </a:rPr>
              <a:t>term</a:t>
            </a:r>
            <a:r>
              <a:rPr lang="fr-FR" sz="4000" dirty="0">
                <a:ea typeface="Calibri" charset="0"/>
                <a:cs typeface="Calibri" charset="0"/>
              </a:rPr>
              <a:t> </a:t>
            </a:r>
            <a:r>
              <a:rPr lang="fr-FR" sz="4000" dirty="0" err="1">
                <a:ea typeface="Calibri" charset="0"/>
                <a:cs typeface="Calibri" charset="0"/>
              </a:rPr>
              <a:t>can</a:t>
            </a:r>
            <a:r>
              <a:rPr lang="fr-FR" sz="4000" dirty="0">
                <a:ea typeface="Calibri" charset="0"/>
                <a:cs typeface="Calibri" charset="0"/>
              </a:rPr>
              <a:t> </a:t>
            </a:r>
            <a:r>
              <a:rPr lang="fr-FR" sz="4000" dirty="0" err="1">
                <a:ea typeface="Calibri" charset="0"/>
                <a:cs typeface="Calibri" charset="0"/>
              </a:rPr>
              <a:t>increase</a:t>
            </a:r>
            <a:r>
              <a:rPr lang="fr-FR" sz="4000" dirty="0">
                <a:ea typeface="Calibri" charset="0"/>
                <a:cs typeface="Calibri" charset="0"/>
              </a:rPr>
              <a:t> …</a:t>
            </a:r>
          </a:p>
        </p:txBody>
      </p:sp>
      <p:sp>
        <p:nvSpPr>
          <p:cNvPr id="13314" name="TPAnswers"/>
          <p:cNvSpPr>
            <a:spLocks noGrp="1"/>
          </p:cNvSpPr>
          <p:nvPr>
            <p:ph idx="1"/>
            <p:custDataLst>
              <p:tags r:id="rId2"/>
            </p:custDataLst>
          </p:nvPr>
        </p:nvSpPr>
        <p:spPr/>
        <p:txBody>
          <a:bodyPr>
            <a:normAutofit/>
          </a:bodyPr>
          <a:lstStyle/>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the </a:t>
            </a:r>
            <a:r>
              <a:rPr lang="fr-FR" dirty="0" err="1">
                <a:latin typeface="Calibri" charset="0"/>
                <a:ea typeface="Calibri" charset="0"/>
                <a:cs typeface="Calibri" charset="0"/>
              </a:rPr>
              <a:t>term</a:t>
            </a:r>
            <a:r>
              <a:rPr lang="fr-FR" dirty="0">
                <a:latin typeface="Calibri" charset="0"/>
                <a:ea typeface="Calibri" charset="0"/>
                <a:cs typeface="Calibri" charset="0"/>
              </a:rPr>
              <a:t> to a document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contains</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removing</a:t>
            </a:r>
            <a:r>
              <a:rPr lang="fr-FR" dirty="0">
                <a:latin typeface="Calibri" charset="0"/>
                <a:ea typeface="Calibri" charset="0"/>
                <a:cs typeface="Calibri" charset="0"/>
              </a:rPr>
              <a:t> a document </a:t>
            </a:r>
            <a:r>
              <a:rPr lang="fr-FR" dirty="0" err="1">
                <a:latin typeface="Calibri" charset="0"/>
                <a:ea typeface="Calibri" charset="0"/>
                <a:cs typeface="Calibri" charset="0"/>
              </a:rPr>
              <a:t>from</a:t>
            </a:r>
            <a:r>
              <a:rPr lang="fr-FR" dirty="0">
                <a:latin typeface="Calibri" charset="0"/>
                <a:ea typeface="Calibri" charset="0"/>
                <a:cs typeface="Calibri" charset="0"/>
              </a:rPr>
              <a:t>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a:t>
            </a:r>
            <a:r>
              <a:rPr lang="fr-FR" dirty="0" err="1">
                <a:latin typeface="Calibri" charset="0"/>
                <a:ea typeface="Calibri" charset="0"/>
                <a:cs typeface="Calibri" charset="0"/>
              </a:rPr>
              <a:t>contain</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a document to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contains</a:t>
            </a:r>
            <a:r>
              <a:rPr lang="fr-FR" dirty="0">
                <a:latin typeface="Calibri" charset="0"/>
                <a:ea typeface="Calibri" charset="0"/>
                <a:cs typeface="Calibri" charset="0"/>
              </a:rPr>
              <a:t> the </a:t>
            </a:r>
            <a:r>
              <a:rPr lang="fr-FR" dirty="0" err="1">
                <a:latin typeface="Calibri" charset="0"/>
                <a:ea typeface="Calibri" charset="0"/>
                <a:cs typeface="Calibri" charset="0"/>
              </a:rPr>
              <a:t>term</a:t>
            </a:r>
            <a:r>
              <a:rPr lang="fr-FR" dirty="0">
                <a:latin typeface="Calibri" charset="0"/>
                <a:ea typeface="Calibri" charset="0"/>
                <a:cs typeface="Calibri" charset="0"/>
              </a:rPr>
              <a:t> </a:t>
            </a:r>
          </a:p>
          <a:p>
            <a:pPr marL="741363" lvl="2" indent="-342900">
              <a:buFont typeface="Comic Sans MS" charset="0"/>
              <a:buAutoNum type="arabicPeriod"/>
            </a:pPr>
            <a:r>
              <a:rPr lang="fr-FR" dirty="0">
                <a:latin typeface="Calibri" charset="0"/>
                <a:ea typeface="Calibri" charset="0"/>
                <a:cs typeface="Calibri" charset="0"/>
              </a:rPr>
              <a:t>by </a:t>
            </a:r>
            <a:r>
              <a:rPr lang="fr-FR" dirty="0" err="1">
                <a:latin typeface="Calibri" charset="0"/>
                <a:ea typeface="Calibri" charset="0"/>
                <a:cs typeface="Calibri" charset="0"/>
              </a:rPr>
              <a:t>adding</a:t>
            </a:r>
            <a:r>
              <a:rPr lang="fr-FR" dirty="0">
                <a:latin typeface="Calibri" charset="0"/>
                <a:ea typeface="Calibri" charset="0"/>
                <a:cs typeface="Calibri" charset="0"/>
              </a:rPr>
              <a:t> a document to the document collection </a:t>
            </a:r>
            <a:r>
              <a:rPr lang="fr-FR" dirty="0" err="1">
                <a:latin typeface="Calibri" charset="0"/>
                <a:ea typeface="Calibri" charset="0"/>
                <a:cs typeface="Calibri" charset="0"/>
              </a:rPr>
              <a:t>that</a:t>
            </a:r>
            <a:r>
              <a:rPr lang="fr-FR" dirty="0">
                <a:latin typeface="Calibri" charset="0"/>
                <a:ea typeface="Calibri" charset="0"/>
                <a:cs typeface="Calibri" charset="0"/>
              </a:rPr>
              <a:t> </a:t>
            </a:r>
            <a:r>
              <a:rPr lang="fr-FR" dirty="0" err="1">
                <a:latin typeface="Calibri" charset="0"/>
                <a:ea typeface="Calibri" charset="0"/>
                <a:cs typeface="Calibri" charset="0"/>
              </a:rPr>
              <a:t>does</a:t>
            </a:r>
            <a:r>
              <a:rPr lang="fr-FR" dirty="0">
                <a:latin typeface="Calibri" charset="0"/>
                <a:ea typeface="Calibri" charset="0"/>
                <a:cs typeface="Calibri" charset="0"/>
              </a:rPr>
              <a:t> not </a:t>
            </a:r>
            <a:r>
              <a:rPr lang="fr-FR" dirty="0" err="1">
                <a:latin typeface="Calibri" charset="0"/>
                <a:ea typeface="Calibri" charset="0"/>
                <a:cs typeface="Calibri" charset="0"/>
              </a:rPr>
              <a:t>contain</a:t>
            </a:r>
            <a:r>
              <a:rPr lang="fr-FR" dirty="0">
                <a:latin typeface="Calibri" charset="0"/>
                <a:ea typeface="Calibri" charset="0"/>
                <a:cs typeface="Calibri" charset="0"/>
              </a:rPr>
              <a:t> the </a:t>
            </a:r>
            <a:r>
              <a:rPr lang="fr-FR" dirty="0" err="1">
                <a:latin typeface="Calibri" charset="0"/>
                <a:ea typeface="Calibri" charset="0"/>
                <a:cs typeface="Calibri" charset="0"/>
              </a:rPr>
              <a:t>term</a:t>
            </a:r>
            <a:endParaRPr lang="fr-FR" dirty="0">
              <a:latin typeface="Calibri" charset="0"/>
              <a:ea typeface="Calibri" charset="0"/>
              <a:cs typeface="Calibri" charset="0"/>
            </a:endParaRPr>
          </a:p>
        </p:txBody>
      </p:sp>
      <p:sp>
        <p:nvSpPr>
          <p:cNvPr id="2" name="Footer Placeholder 1">
            <a:extLst>
              <a:ext uri="{FF2B5EF4-FFF2-40B4-BE49-F238E27FC236}">
                <a16:creationId xmlns:a16="http://schemas.microsoft.com/office/drawing/2014/main" id="{700E0EDD-A5E7-374B-8F0B-658C1170454D}"/>
              </a:ext>
            </a:extLst>
          </p:cNvPr>
          <p:cNvSpPr>
            <a:spLocks noGrp="1"/>
          </p:cNvSpPr>
          <p:nvPr>
            <p:ph type="ftr" sz="quarter" idx="10"/>
          </p:nvPr>
        </p:nvSpPr>
        <p:spPr/>
        <p:txBody>
          <a:bodyPr/>
          <a:lstStyle/>
          <a:p>
            <a:pPr>
              <a:defRPr/>
            </a:pPr>
            <a:r>
              <a:rPr lang="en-US"/>
              <a:t>©2022,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solidFill>
                  <a:srgbClr val="000000"/>
                </a:solidFill>
              </a:rPr>
              <a:t>Which is the “best” classifier?</a:t>
            </a:r>
            <a:endParaRPr lang="en-GB" sz="4000" dirty="0"/>
          </a:p>
        </p:txBody>
      </p:sp>
      <p:sp>
        <p:nvSpPr>
          <p:cNvPr id="13314" name="TPAnswers"/>
          <p:cNvSpPr>
            <a:spLocks noGrp="1"/>
          </p:cNvSpPr>
          <p:nvPr>
            <p:ph idx="1"/>
            <p:custDataLst>
              <p:tags r:id="rId2"/>
            </p:custDataLst>
          </p:nvPr>
        </p:nvSpPr>
        <p:spPr>
          <a:xfrm>
            <a:off x="560388" y="3068960"/>
            <a:ext cx="8305800" cy="3301678"/>
          </a:xfrm>
        </p:spPr>
        <p:txBody>
          <a:bodyPr>
            <a:normAutofit/>
          </a:bodyPr>
          <a:lstStyle/>
          <a:p>
            <a:pPr marL="857250" indent="-514350">
              <a:buFont typeface="+mj-lt"/>
              <a:buAutoNum type="alphaUcPeriod"/>
            </a:pPr>
            <a:r>
              <a:rPr lang="en-GB" sz="3600" dirty="0"/>
              <a:t>Classifier 1</a:t>
            </a:r>
          </a:p>
          <a:p>
            <a:pPr marL="857250" indent="-514350">
              <a:buFont typeface="+mj-lt"/>
              <a:buAutoNum type="alphaUcPeriod"/>
            </a:pPr>
            <a:r>
              <a:rPr lang="en-GB" sz="3600" dirty="0"/>
              <a:t>Classifier 2</a:t>
            </a:r>
          </a:p>
          <a:p>
            <a:pPr marL="857250" indent="-514350">
              <a:buFont typeface="+mj-lt"/>
              <a:buAutoNum type="alphaUcPeriod"/>
            </a:pPr>
            <a:r>
              <a:rPr lang="en-GB" sz="3600" dirty="0"/>
              <a:t>Both are equally good</a:t>
            </a:r>
            <a:endParaRPr lang="en-GB" dirty="0">
              <a:solidFill>
                <a:srgbClr val="000000"/>
              </a:solidFill>
            </a:endParaRPr>
          </a:p>
        </p:txBody>
      </p:sp>
      <p:sp>
        <p:nvSpPr>
          <p:cNvPr id="2" name="Footer Placeholder 1">
            <a:extLst>
              <a:ext uri="{FF2B5EF4-FFF2-40B4-BE49-F238E27FC236}">
                <a16:creationId xmlns:a16="http://schemas.microsoft.com/office/drawing/2014/main" id="{49755E22-912B-BA45-97CB-61578C97E25B}"/>
              </a:ext>
            </a:extLst>
          </p:cNvPr>
          <p:cNvSpPr>
            <a:spLocks noGrp="1"/>
          </p:cNvSpPr>
          <p:nvPr>
            <p:ph type="ftr" sz="quarter" idx="10"/>
          </p:nvPr>
        </p:nvSpPr>
        <p:spPr/>
        <p:txBody>
          <a:bodyPr/>
          <a:lstStyle/>
          <a:p>
            <a:pPr>
              <a:defRPr/>
            </a:pPr>
            <a:r>
              <a:rPr lang="en-US"/>
              <a:t>©2021, Karl Aberer, EPFL-IC, Laboratoire de systèmes d'informations répartis </a:t>
            </a:r>
          </a:p>
        </p:txBody>
      </p:sp>
      <p:pic>
        <p:nvPicPr>
          <p:cNvPr id="9" name="TPChart" hidden="1" title="Results Chart">
            <a:extLst>
              <a:ext uri="{FF2B5EF4-FFF2-40B4-BE49-F238E27FC236}">
                <a16:creationId xmlns:a16="http://schemas.microsoft.com/office/drawing/2014/main" id="{6DDFE27B-0C77-F340-A821-1CBDC24B5183}"/>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530949" y="3284984"/>
            <a:ext cx="3351014" cy="3529459"/>
          </a:xfrm>
          <a:prstGeom prst="rect">
            <a:avLst/>
          </a:prstGeom>
        </p:spPr>
      </p:pic>
      <p:graphicFrame>
        <p:nvGraphicFramePr>
          <p:cNvPr id="5" name="Table 4"/>
          <p:cNvGraphicFramePr>
            <a:graphicFrameLocks noGrp="1"/>
          </p:cNvGraphicFramePr>
          <p:nvPr/>
        </p:nvGraphicFramePr>
        <p:xfrm>
          <a:off x="1064568" y="1268760"/>
          <a:ext cx="3312368" cy="1483360"/>
        </p:xfrm>
        <a:graphic>
          <a:graphicData uri="http://schemas.openxmlformats.org/drawingml/2006/table">
            <a:tbl>
              <a:tblPr firstRow="1" bandRow="1">
                <a:tableStyleId>{2D5ABB26-0587-4C30-8999-92F81FD0307C}</a:tableStyleId>
              </a:tblPr>
              <a:tblGrid>
                <a:gridCol w="1118462">
                  <a:extLst>
                    <a:ext uri="{9D8B030D-6E8A-4147-A177-3AD203B41FA5}">
                      <a16:colId xmlns:a16="http://schemas.microsoft.com/office/drawing/2014/main" val="20000"/>
                    </a:ext>
                  </a:extLst>
                </a:gridCol>
                <a:gridCol w="537722">
                  <a:extLst>
                    <a:ext uri="{9D8B030D-6E8A-4147-A177-3AD203B41FA5}">
                      <a16:colId xmlns:a16="http://schemas.microsoft.com/office/drawing/2014/main" val="20001"/>
                    </a:ext>
                  </a:extLst>
                </a:gridCol>
                <a:gridCol w="828092">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1</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30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385048" y="1268760"/>
          <a:ext cx="3312368" cy="1483360"/>
        </p:xfrm>
        <a:graphic>
          <a:graphicData uri="http://schemas.openxmlformats.org/drawingml/2006/table">
            <a:tbl>
              <a:tblPr firstRow="1" bandRow="1">
                <a:tableStyleId>{2D5ABB26-0587-4C30-8999-92F81FD0307C}</a:tableStyleId>
              </a:tblPr>
              <a:tblGrid>
                <a:gridCol w="1118462">
                  <a:extLst>
                    <a:ext uri="{9D8B030D-6E8A-4147-A177-3AD203B41FA5}">
                      <a16:colId xmlns:a16="http://schemas.microsoft.com/office/drawing/2014/main" val="20000"/>
                    </a:ext>
                  </a:extLst>
                </a:gridCol>
                <a:gridCol w="537722">
                  <a:extLst>
                    <a:ext uri="{9D8B030D-6E8A-4147-A177-3AD203B41FA5}">
                      <a16:colId xmlns:a16="http://schemas.microsoft.com/office/drawing/2014/main" val="20001"/>
                    </a:ext>
                  </a:extLst>
                </a:gridCol>
                <a:gridCol w="828092">
                  <a:extLst>
                    <a:ext uri="{9D8B030D-6E8A-4147-A177-3AD203B41FA5}">
                      <a16:colId xmlns:a16="http://schemas.microsoft.com/office/drawing/2014/main" val="20002"/>
                    </a:ext>
                  </a:extLst>
                </a:gridCol>
                <a:gridCol w="828092">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2</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A</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algn="ctr"/>
                      <a:r>
                        <a:rPr lang="en-GB" sz="1400" dirty="0">
                          <a:latin typeface="Calibri"/>
                          <a:cs typeface="Calibri"/>
                        </a:rPr>
                        <a:t>B</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85225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solidFill>
                  <a:srgbClr val="000000"/>
                </a:solidFill>
              </a:rPr>
              <a:t>Which is the “best” classifier?</a:t>
            </a:r>
            <a:endParaRPr lang="en-GB" sz="4000" dirty="0"/>
          </a:p>
        </p:txBody>
      </p:sp>
      <p:sp>
        <p:nvSpPr>
          <p:cNvPr id="13314" name="TPAnswers"/>
          <p:cNvSpPr>
            <a:spLocks noGrp="1"/>
          </p:cNvSpPr>
          <p:nvPr>
            <p:ph idx="1"/>
            <p:custDataLst>
              <p:tags r:id="rId2"/>
            </p:custDataLst>
          </p:nvPr>
        </p:nvSpPr>
        <p:spPr>
          <a:xfrm>
            <a:off x="560388" y="3284984"/>
            <a:ext cx="8305800" cy="3085654"/>
          </a:xfrm>
        </p:spPr>
        <p:txBody>
          <a:bodyPr>
            <a:normAutofit/>
          </a:bodyPr>
          <a:lstStyle/>
          <a:p>
            <a:pPr marL="857250" indent="-514350">
              <a:buFont typeface="+mj-lt"/>
              <a:buAutoNum type="alphaUcPeriod"/>
            </a:pPr>
            <a:r>
              <a:rPr lang="en-GB" sz="3600" dirty="0"/>
              <a:t>Classifier 1</a:t>
            </a:r>
          </a:p>
          <a:p>
            <a:pPr marL="857250" indent="-514350">
              <a:buFont typeface="+mj-lt"/>
              <a:buAutoNum type="alphaUcPeriod"/>
            </a:pPr>
            <a:r>
              <a:rPr lang="en-GB" sz="3600" dirty="0"/>
              <a:t>Classifier 2</a:t>
            </a:r>
          </a:p>
          <a:p>
            <a:pPr marL="857250" indent="-514350">
              <a:buFont typeface="+mj-lt"/>
              <a:buAutoNum type="alphaUcPeriod"/>
            </a:pPr>
            <a:r>
              <a:rPr lang="en-GB" sz="3600" dirty="0"/>
              <a:t>Both are equally good</a:t>
            </a:r>
            <a:endParaRPr lang="en-GB" dirty="0">
              <a:solidFill>
                <a:srgbClr val="000000"/>
              </a:solidFill>
            </a:endParaRPr>
          </a:p>
        </p:txBody>
      </p:sp>
      <p:sp>
        <p:nvSpPr>
          <p:cNvPr id="2" name="Footer Placeholder 1">
            <a:extLst>
              <a:ext uri="{FF2B5EF4-FFF2-40B4-BE49-F238E27FC236}">
                <a16:creationId xmlns:a16="http://schemas.microsoft.com/office/drawing/2014/main" id="{EEC0A420-E3D3-C24A-8B4C-CC7FBE5AF2CD}"/>
              </a:ext>
            </a:extLst>
          </p:cNvPr>
          <p:cNvSpPr>
            <a:spLocks noGrp="1"/>
          </p:cNvSpPr>
          <p:nvPr>
            <p:ph type="ftr" sz="quarter" idx="10"/>
          </p:nvPr>
        </p:nvSpPr>
        <p:spPr/>
        <p:txBody>
          <a:bodyPr/>
          <a:lstStyle/>
          <a:p>
            <a:pPr>
              <a:defRPr/>
            </a:pPr>
            <a:r>
              <a:rPr lang="en-US"/>
              <a:t>©2021, Karl Aberer, EPFL-IC, Laboratoire de systèmes d'informations répartis </a:t>
            </a:r>
          </a:p>
        </p:txBody>
      </p:sp>
      <p:pic>
        <p:nvPicPr>
          <p:cNvPr id="12" name="TPChart" hidden="1" title="Results Chart">
            <a:extLst>
              <a:ext uri="{FF2B5EF4-FFF2-40B4-BE49-F238E27FC236}">
                <a16:creationId xmlns:a16="http://schemas.microsoft.com/office/drawing/2014/main" id="{CC6BB79F-C26C-4F41-A4D2-9DE97CB455E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530949" y="3212976"/>
            <a:ext cx="3351014" cy="3601467"/>
          </a:xfrm>
          <a:prstGeom prst="rect">
            <a:avLst/>
          </a:prstGeom>
        </p:spPr>
      </p:pic>
      <p:graphicFrame>
        <p:nvGraphicFramePr>
          <p:cNvPr id="7" name="Table 6"/>
          <p:cNvGraphicFramePr>
            <a:graphicFrameLocks noGrp="1"/>
          </p:cNvGraphicFramePr>
          <p:nvPr/>
        </p:nvGraphicFramePr>
        <p:xfrm>
          <a:off x="704528" y="1268760"/>
          <a:ext cx="3960440" cy="1483360"/>
        </p:xfrm>
        <a:graphic>
          <a:graphicData uri="http://schemas.openxmlformats.org/drawingml/2006/table">
            <a:tbl>
              <a:tblPr firstRow="1" bandRow="1">
                <a:tableStyleId>{2D5ABB26-0587-4C30-8999-92F81FD0307C}</a:tableStyleId>
              </a:tblPr>
              <a:tblGrid>
                <a:gridCol w="1337291">
                  <a:extLst>
                    <a:ext uri="{9D8B030D-6E8A-4147-A177-3AD203B41FA5}">
                      <a16:colId xmlns:a16="http://schemas.microsoft.com/office/drawing/2014/main" val="20000"/>
                    </a:ext>
                  </a:extLst>
                </a:gridCol>
                <a:gridCol w="822949">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1</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20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5</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30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4953000" y="1268760"/>
          <a:ext cx="3960440" cy="1483360"/>
        </p:xfrm>
        <a:graphic>
          <a:graphicData uri="http://schemas.openxmlformats.org/drawingml/2006/table">
            <a:tbl>
              <a:tblPr firstRow="1" bandRow="1">
                <a:tableStyleId>{2D5ABB26-0587-4C30-8999-92F81FD0307C}</a:tableStyleId>
              </a:tblPr>
              <a:tblGrid>
                <a:gridCol w="1337291">
                  <a:extLst>
                    <a:ext uri="{9D8B030D-6E8A-4147-A177-3AD203B41FA5}">
                      <a16:colId xmlns:a16="http://schemas.microsoft.com/office/drawing/2014/main" val="20000"/>
                    </a:ext>
                  </a:extLst>
                </a:gridCol>
                <a:gridCol w="822949">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370840">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Calibri"/>
                          <a:ea typeface="+mn-ea"/>
                          <a:cs typeface="Calibri"/>
                        </a:rPr>
                        <a:t>Classifier 2</a:t>
                      </a:r>
                    </a:p>
                  </a:txBody>
                  <a:tcPr anchor="ct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rowSpan="2" hMerge="1">
                  <a:txBody>
                    <a:bodyPr/>
                    <a:lstStyle/>
                    <a:p>
                      <a:pPr algn="ctr"/>
                      <a:endParaRPr lang="en-GB" sz="1800" b="1" dirty="0">
                        <a:latin typeface="Calibri"/>
                        <a:cs typeface="Calibri"/>
                      </a:endParaRPr>
                    </a:p>
                  </a:txBody>
                  <a:tcPr anchor="ctr">
                    <a:lnR w="12700" cap="flat" cmpd="sng" algn="ctr">
                      <a:solidFill>
                        <a:scrgbClr r="0" g="0" b="0"/>
                      </a:solidFill>
                      <a:prstDash val="solid"/>
                      <a:round/>
                      <a:headEnd type="none" w="med" len="med"/>
                      <a:tailEnd type="none" w="med" len="med"/>
                    </a:lnR>
                  </a:tcPr>
                </a:tc>
                <a:tc gridSpan="2">
                  <a:txBody>
                    <a:bodyPr/>
                    <a:lstStyle/>
                    <a:p>
                      <a:pPr algn="ctr"/>
                      <a:r>
                        <a:rPr lang="en-GB" sz="1800" b="1" dirty="0">
                          <a:latin typeface="Calibri"/>
                          <a:cs typeface="Calibri"/>
                        </a:rPr>
                        <a:t>Class</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hMerge="1">
                  <a:txBody>
                    <a:bodyPr/>
                    <a:lstStyle/>
                    <a:p>
                      <a:endParaRPr lang="en-GB" dirty="0">
                        <a:latin typeface="Calibri"/>
                        <a:cs typeface="Calibri"/>
                      </a:endParaRPr>
                    </a:p>
                  </a:txBody>
                  <a:tcPr/>
                </a:tc>
                <a:extLst>
                  <a:ext uri="{0D108BD9-81ED-4DB2-BD59-A6C34878D82A}">
                    <a16:rowId xmlns:a16="http://schemas.microsoft.com/office/drawing/2014/main" val="10000"/>
                  </a:ext>
                </a:extLst>
              </a:tr>
              <a:tr h="370840">
                <a:tc gridSpan="2" vMerge="1">
                  <a:txBody>
                    <a:bodyPr/>
                    <a:lstStyle/>
                    <a:p>
                      <a:pPr algn="ctr"/>
                      <a:endParaRPr lang="en-GB" sz="1400" b="1" dirty="0">
                        <a:latin typeface="Calibri"/>
                        <a:cs typeface="Calibri"/>
                      </a:endParaRPr>
                    </a:p>
                  </a:txBody>
                  <a:tcPr anchor="ctr">
                    <a:lnB w="12700" cap="flat" cmpd="sng" algn="ctr">
                      <a:solidFill>
                        <a:scrgbClr r="0" g="0" b="0"/>
                      </a:solidFill>
                      <a:prstDash val="solid"/>
                      <a:round/>
                      <a:headEnd type="none" w="med" len="med"/>
                      <a:tailEnd type="none" w="med" len="med"/>
                    </a:lnB>
                  </a:tcPr>
                </a:tc>
                <a:tc hMerge="1" vMerge="1">
                  <a:txBody>
                    <a:bodyPr/>
                    <a:lstStyle/>
                    <a:p>
                      <a:pPr algn="ctr"/>
                      <a:endParaRPr lang="en-GB" sz="1400" dirty="0">
                        <a:latin typeface="Calibri"/>
                        <a:cs typeface="Calibri"/>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rowSpan="2">
                  <a:txBody>
                    <a:bodyPr/>
                    <a:lstStyle/>
                    <a:p>
                      <a:pPr algn="ctr"/>
                      <a:r>
                        <a:rPr kumimoji="0" lang="en-GB" sz="1800" b="1" i="0" u="none" strike="noStrike" kern="1200" cap="none" spc="0" normalizeH="0" baseline="0" noProof="0" dirty="0">
                          <a:ln>
                            <a:noFill/>
                          </a:ln>
                          <a:solidFill>
                            <a:srgbClr val="000000"/>
                          </a:solidFill>
                          <a:effectLst/>
                          <a:uLnTx/>
                          <a:uFillTx/>
                          <a:latin typeface="Calibri"/>
                          <a:ea typeface="+mn-ea"/>
                          <a:cs typeface="Calibri"/>
                        </a:rPr>
                        <a:t>Classified</a:t>
                      </a:r>
                      <a:endParaRPr lang="en-GB" sz="1400" b="1" dirty="0">
                        <a:latin typeface="Calibri"/>
                        <a:cs typeface="Calibri"/>
                      </a:endParaRPr>
                    </a:p>
                  </a:txBody>
                  <a:tcPr anchor="ct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370840">
                <a:tc vMerge="1">
                  <a:txBody>
                    <a:bodyPr/>
                    <a:lstStyle/>
                    <a:p>
                      <a:pPr algn="ctr"/>
                      <a:endParaRPr lang="en-GB" b="1" dirty="0">
                        <a:latin typeface="Calibri"/>
                        <a:cs typeface="Calibri"/>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a:latin typeface="Calibri"/>
                          <a:cs typeface="Calibri"/>
                        </a:rPr>
                        <a:t>¬Cancer</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GB" sz="1400" dirty="0">
                          <a:latin typeface="Calibri"/>
                          <a:cs typeface="Calibri"/>
                        </a:rPr>
                        <a:t>10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r>
                        <a:rPr lang="en-GB" sz="1400" dirty="0">
                          <a:latin typeface="Calibri"/>
                          <a:cs typeface="Calibri"/>
                        </a:rPr>
                        <a:t>40</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FF00"/>
                    </a:solidFill>
                  </a:tcPr>
                </a:tc>
                <a:extLst>
                  <a:ext uri="{0D108BD9-81ED-4DB2-BD59-A6C34878D82A}">
                    <a16:rowId xmlns:a16="http://schemas.microsoft.com/office/drawing/2014/main" val="10003"/>
                  </a:ext>
                </a:extLst>
              </a:tr>
            </a:tbl>
          </a:graphicData>
        </a:graphic>
      </p:graphicFrame>
      <p:grpSp>
        <p:nvGrpSpPr>
          <p:cNvPr id="9" name="Group 8"/>
          <p:cNvGrpSpPr/>
          <p:nvPr/>
        </p:nvGrpSpPr>
        <p:grpSpPr>
          <a:xfrm>
            <a:off x="2792760" y="2248064"/>
            <a:ext cx="5256584" cy="648072"/>
            <a:chOff x="2411760" y="5589240"/>
            <a:chExt cx="5256584" cy="648072"/>
          </a:xfrm>
        </p:grpSpPr>
        <p:sp>
          <p:nvSpPr>
            <p:cNvPr id="10" name="Rounded Rectangle 9"/>
            <p:cNvSpPr/>
            <p:nvPr/>
          </p:nvSpPr>
          <p:spPr bwMode="auto">
            <a:xfrm>
              <a:off x="2411760" y="5589240"/>
              <a:ext cx="1008112" cy="648072"/>
            </a:xfrm>
            <a:prstGeom prst="round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Tempus Sans ITC" pitchFamily="82" charset="0"/>
              </a:endParaRPr>
            </a:p>
          </p:txBody>
        </p:sp>
        <p:sp>
          <p:nvSpPr>
            <p:cNvPr id="11" name="Rounded Rectangle 10"/>
            <p:cNvSpPr/>
            <p:nvPr/>
          </p:nvSpPr>
          <p:spPr bwMode="auto">
            <a:xfrm>
              <a:off x="6660232" y="5589240"/>
              <a:ext cx="1008112" cy="648072"/>
            </a:xfrm>
            <a:prstGeom prst="roundRect">
              <a:avLst/>
            </a:prstGeom>
            <a:noFill/>
            <a:ln w="635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GB" sz="1200">
                <a:solidFill>
                  <a:schemeClr val="tx2"/>
                </a:solidFill>
                <a:latin typeface="Tempus Sans ITC" pitchFamily="82" charset="0"/>
              </a:endParaRPr>
            </a:p>
          </p:txBody>
        </p:sp>
      </p:grpSp>
    </p:spTree>
    <p:custDataLst>
      <p:tags r:id="rId1"/>
    </p:custDataLst>
    <p:extLst>
      <p:ext uri="{BB962C8B-B14F-4D97-AF65-F5344CB8AC3E}">
        <p14:creationId xmlns:p14="http://schemas.microsoft.com/office/powerpoint/2010/main" val="336389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0C2933295D594185B326C15FA60C1E5E"/>
  <p:tag name="AUTOOPENPOLL" val="False"/>
  <p:tag name="TYPE" val="MultiChoiceSlide"/>
  <p:tag name="TPSLIDEBULLETSTYLE" val="2"/>
  <p:tag name="TPQUESTIONXML" val="&lt;?xml version=&quot;1.0&quot; encoding=&quot;UTF-8&quot; standalone=&quot;yes&quot;?&gt;&lt;questionlist&gt;&lt;properties&gt;&lt;guid&gt;F108B129CED040878D4ADC8A2E6E2A1E&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C2933295D594185B326C15FA60C1E5E&lt;/guid&gt;&lt;repollguid&gt;4594EB63F1A1423FB16DC1ABF503A0D0&lt;/repollguid&gt;&lt;sourceid&gt;364E9985581842449B7D27FF60D7890F&lt;/sourceid&gt;&lt;questiontext&gt;The term frequency of a term is normalized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500EB9542D4429485F45DAACBCB1D43&lt;/guid&gt;&lt;answertext&gt;by the maximal frequency of all terms in the document&lt;/answertext&gt;&lt;valuetype&gt;0&lt;/valuetype&gt;&lt;/answer&gt;&lt;answer&gt;&lt;guid&gt;2496465FEA96480DBDAAF1B2A5EBD454&lt;/guid&gt;&lt;answertext&gt;by the maximal frequency of the term in the document collection&lt;/answertext&gt;&lt;valuetype&gt;0&lt;/valuetype&gt;&lt;/answer&gt;&lt;answer&gt;&lt;guid&gt;13F93DB298944139980A3E1054CE080F&lt;/guid&gt;&lt;answertext&gt;by the maximal frequency of any term in the vocabulary&lt;/answertext&gt;&lt;valuetype&gt;0&lt;/valuetype&gt;&lt;/answer&gt;&lt;answer&gt;&lt;guid&gt;91DA307A7FEA4111B70395EE3655DA78&lt;/guid&gt;&lt;answertext&gt;by the maximal term frequency of any document in the collection&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0ED051F792D74A2E8448E65E6BE5DF01"/>
  <p:tag name="AUTOOPENPOLL" val="False"/>
  <p:tag name="TYPE" val="MultiChoiceSlide"/>
  <p:tag name="TPSLIDEBULLETSTYLE" val="2"/>
  <p:tag name="TPQUESTIONXML" val="&lt;?xml version=&quot;1.0&quot; encoding=&quot;UTF-8&quot; standalone=&quot;yes&quot;?&gt;&lt;questionlist&gt;&lt;properties&gt;&lt;guid&gt;5949D31E6E50432E862CA69BF166ED7E&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ED051F792D74A2E8448E65E6BE5DF01&lt;/guid&gt;&lt;repollguid&gt;A6FD0BF0AC354873874028CDB490E47C&lt;/repollguid&gt;&lt;sourceid&gt;8CF63856450345EBB255B1A879F653C9&lt;/sourceid&gt;&lt;questiontext&gt;The inverse document frequency of a term can increas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5AA4E285176419597D42907902D2667&lt;/guid&gt;&lt;answertext&gt;by adding the term to a document that contains the term&lt;/answertext&gt;&lt;valuetype&gt;0&lt;/valuetype&gt;&lt;/answer&gt;&lt;answer&gt;&lt;guid&gt;7F8DB3A6F3154960A3BDBDA5DDE6F0DE&lt;/guid&gt;&lt;answertext&gt;by removing a document from the document collection that does not contain the term&lt;/answertext&gt;&lt;valuetype&gt;0&lt;/valuetype&gt;&lt;/answer&gt;&lt;answer&gt;&lt;guid&gt;1EB4ADB02471449BBD510F46C4798D28&lt;/guid&gt;&lt;answertext&gt;by adding a document to the document collection that contains the term&lt;/answertext&gt;&lt;valuetype&gt;0&lt;/valuetype&gt;&lt;/answer&gt;&lt;answer&gt;&lt;guid&gt;8ACD7CEFA7D543F09C773E3CB7815EA3&lt;/guid&gt;&lt;answertext&gt;by adding a document to the document collection that does not contain the term&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4C16DBAF0E5D4E0EA58ED9F65D0223C6"/>
  <p:tag name="TYPE" val="MultiChoiceSlide"/>
  <p:tag name="TPSLIDEBULLETSTYLE" val="2"/>
  <p:tag name="AUTOOPENPOLL" val="False"/>
  <p:tag name="HASRESULTS" val="False"/>
  <p:tag name="CHARTTYPE" val="0"/>
  <p:tag name="CHARTDEFINEDCOLORS" val="3,6,10,45,32,50,13,4,9,55,1"/>
  <p:tag name="TPQUESTIONXML" val="&lt;?xml version=&quot;1.0&quot; encoding=&quot;UTF-8&quot; standalone=&quot;yes&quot;?&gt;&lt;questionlist&gt;&lt;properties&gt;&lt;guid&gt;82AC8F3477E24878B0C3D9C67582FD76&lt;/guid&gt;&lt;date&gt;4/15/2019 10:29: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4C16DBAF0E5D4E0EA58ED9F65D0223C6&lt;/guid&gt;&lt;repollguid&gt;63294DD6A1A04A498C1B057FE0422DA6&lt;/repollguid&gt;&lt;sourceid&gt;4E00797BC0E64B76A31BEA5AF5AB9A30&lt;/sourceid&gt;&lt;questiontext&gt;Which is the “best” classifi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E38724FB2134C6F9F959080231B4AFB&lt;/guid&gt;&lt;answertext&gt;Classifier 1&lt;/answertext&gt;&lt;valuetype&gt;0&lt;/valuetype&gt;&lt;/answer&gt;&lt;answer&gt;&lt;guid&gt;46D77BCF49B74D89ACC3694FB95A9241&lt;/guid&gt;&lt;answertext&gt;Classifier 2&lt;/answertext&gt;&lt;valuetype&gt;0&lt;/valuetype&gt;&lt;/answer&gt;&lt;answer&gt;&lt;guid&gt;82A40BFCEF084BE9B01E6DE31D1802A4&lt;/guid&gt;&lt;answertext&gt;Both are equally good&lt;/answertext&gt;&lt;valuetype&gt;0&lt;/valuetype&gt;&lt;/answer&gt;&lt;/answers&gt;&lt;/multichoice&gt;&lt;/questions&gt;&lt;/questionlist&gt;"/>
  <p:tag name="LIVECHARTING"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TYPE" val="MultiChoiceSlide"/>
  <p:tag name="TPSLIDEBULLETSTYLE" val="2"/>
  <p:tag name="SLIDEGUID" val="EF33DFDC7CDC43B4B2ADDBB30114FC2B"/>
  <p:tag name="AUTOOPENPOLL" val="False"/>
  <p:tag name="HASRESULTS" val="False"/>
  <p:tag name="CHARTTYPE" val="0"/>
  <p:tag name="CHARTDEFINEDCOLORS" val="3,6,10,45,32,50,13,4,9,55,1"/>
  <p:tag name="TPQUESTIONXML" val="&lt;?xml version=&quot;1.0&quot; encoding=&quot;UTF-8&quot; standalone=&quot;yes&quot;?&gt;&lt;questionlist&gt;&lt;properties&gt;&lt;guid&gt;4DDE3DB14DB3454E8E506DCC53025602&lt;/guid&gt;&lt;date&gt;4/15/2019 10:29:3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F33DFDC7CDC43B4B2ADDBB30114FC2B&lt;/guid&gt;&lt;repollguid&gt;63294DD6A1A04A498C1B057FE0422DA6&lt;/repollguid&gt;&lt;sourceid&gt;4E00797BC0E64B76A31BEA5AF5AB9A30&lt;/sourceid&gt;&lt;questiontext&gt;Which is the “best” classifi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E38724FB2134C6F9F959080231B4AFB&lt;/guid&gt;&lt;answertext&gt;Classifier 1&lt;/answertext&gt;&lt;valuetype&gt;0&lt;/valuetype&gt;&lt;/answer&gt;&lt;answer&gt;&lt;guid&gt;46D77BCF49B74D89ACC3694FB95A9241&lt;/guid&gt;&lt;answertext&gt;Classifier 2&lt;/answertext&gt;&lt;valuetype&gt;0&lt;/valuetype&gt;&lt;/answer&gt;&lt;answer&gt;&lt;guid&gt;82A40BFCEF084BE9B01E6DE31D1802A4&lt;/guid&gt;&lt;answertext&gt;Both are equally good&lt;/answertext&gt;&lt;valuetype&gt;0&lt;/valuetype&gt;&lt;/answer&gt;&lt;/answers&gt;&lt;/multichoice&gt;&lt;/questions&gt;&lt;/questionlist&gt;"/>
  <p:tag name="LIVECHARTING"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EB8B5EF714374387AF3302F4A5B7E786"/>
  <p:tag name="AUTOOPENPOLL" val="False"/>
  <p:tag name="TYPE" val="MultiChoiceSlide"/>
  <p:tag name="TPSLIDEBULLETSTYLE" val="2"/>
  <p:tag name="TPQUESTIONXML" val="&lt;?xml version=&quot;1.0&quot; encoding=&quot;UTF-8&quot; standalone=&quot;yes&quot;?&gt;&lt;questionlist&gt;&lt;properties&gt;&lt;guid&gt;7CDD1ABFADD849F3B4D10873A683F35C&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B8B5EF714374387AF3302F4A5B7E786&lt;/guid&gt;&lt;repollguid&gt;04DE3D6FE5AB4E16A700035DE94A8DF9&lt;/repollguid&gt;&lt;sourceid&gt;FBB5AB026E5044CDA0701B7B2507D76A&lt;/sourceid&gt;&lt;questiontext&gt;A retrieval model attempts to captur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F4116A92B354C4B918DF826B6E49B11&lt;/guid&gt;&lt;answertext&gt;the interface by which a user is accessing information&lt;/answertext&gt;&lt;valuetype&gt;0&lt;/valuetype&gt;&lt;/answer&gt;&lt;answer&gt;&lt;guid&gt;EA461BFE0B0E44859B523E6CC7D9FDE3&lt;/guid&gt;&lt;answertext&gt;the importance a user gives to a piece of information for a query&lt;/answertext&gt;&lt;valuetype&gt;0&lt;/valuetype&gt;&lt;/answer&gt;&lt;answer&gt;&lt;guid&gt;ECE36CAF41C744519E633F88AE75709D&lt;/guid&gt;&lt;answertext&gt;the formal correctness of a query formulation by user&lt;/answertext&gt;&lt;valuetype&gt;0&lt;/valuetype&gt;&lt;/answer&gt;&lt;answer&gt;&lt;guid&gt;9E6299C6664142FD8A95EEE46BB995DF&lt;/guid&gt;&lt;answertext&gt;the structure by which a document is organised&lt;/answertext&gt;&lt;valuetype&gt;0&lt;/valuetype&gt;&lt;/answer&gt;&lt;/answers&gt;&lt;/multichoice&gt;&lt;/questions&gt;&lt;/questionlist&gt;"/>
  <p:tag name="LIVECHARTING" val="False"/>
  <p:tag name="HASRESULTS" val="False"/>
  <p:tag name="CHARTTYPE" val="0"/>
  <p:tag name="CHARTDEFINEDCOLORS" val="3,6,10,45,32,50,13,4,9,55,1"/>
</p:tagLst>
</file>

<file path=ppt/tags/tag20.xml><?xml version="1.0" encoding="utf-8"?>
<p:tagLst xmlns:a="http://schemas.openxmlformats.org/drawingml/2006/main" xmlns:r="http://schemas.openxmlformats.org/officeDocument/2006/relationships" xmlns:p="http://schemas.openxmlformats.org/presentationml/2006/main">
  <p:tag name="SLIDEGUID" val="2A06EC9FC3A843C2A00C20D0E48B96A7"/>
  <p:tag name="AUTOOPENPOLL" val="False"/>
  <p:tag name="TYPE" val="MultiChoiceSlide"/>
  <p:tag name="LIVECHARTING" val="False"/>
  <p:tag name="TPQUESTIONXML" val="&lt;?xml version=&quot;1.0&quot; encoding=&quot;UTF-8&quot; standalone=&quot;yes&quot;?&gt;&lt;questionlist&gt;&lt;properties&gt;&lt;guid&gt;6B138BAD26AD4B7CB17A9AE405F0D4F0&lt;/guid&gt;&lt;date&gt;2/20/2020 11:04:1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A06EC9FC3A843C2A00C20D0E48B96A7&lt;/guid&gt;&lt;repollguid&gt;5FC349BF586E411297EF40CA19589A68&lt;/repollguid&gt;&lt;sourceid&gt;44B187C940B949FC9A68FF651172C3D4&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E155D05D2BF4862B8EDAF068EB6049A&lt;/guid&gt;&lt;answertext&gt;Enter answer text...&lt;/answertext&gt;&lt;valuetype&gt;0&lt;/valuetype&gt;&lt;/answer&gt;&lt;answer&gt;&lt;guid&gt;60AD793C43C24E5386EE40B3FEAA8E58&lt;/guid&gt;&lt;answertext&gt;Enter answer text...&lt;/answertext&gt;&lt;valuetype&gt;0&lt;/valuetype&gt;&lt;/answer&gt;&lt;answer&gt;&lt;guid&gt;B3B4D3B2185A482080932DA19BD61693&lt;/guid&gt;&lt;answertext&gt;Enter answer text...&lt;/answertext&gt;&lt;valuetype&gt;0&lt;/valuetype&gt;&lt;/answer&gt;&lt;answer&gt;&lt;guid&gt;060876ED55C24B26A9BDB83B3B586BC7&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SLIDEGUID" val="E74E8049D1DF49FD90F61D46EA509EEE"/>
  <p:tag name="AUTOOPENPOLL" val="False"/>
  <p:tag name="TYPE" val="MultiChoiceSlide"/>
  <p:tag name="LIVECHARTING" val="False"/>
  <p:tag name="TPQUESTIONXML" val="&lt;?xml version=&quot;1.0&quot; encoding=&quot;UTF-8&quot; standalone=&quot;yes&quot;?&gt;&lt;questionlist&gt;&lt;properties&gt;&lt;guid&gt;B6F703CB445E442A9ECDF55B1F3E4C33&lt;/guid&gt;&lt;date&gt;2/20/2020 11:05: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74E8049D1DF49FD90F61D46EA509EEE&lt;/guid&gt;&lt;repollguid&gt;6564D0532C2E4B13AF5E673B69E2112B&lt;/repollguid&gt;&lt;sourceid&gt;DFBFC2A692AD4C42BBDA66725D9E7A58&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41D633D787E4E5291493956A8A46658&lt;/guid&gt;&lt;answertext&gt;Enter answer text...&lt;/answertext&gt;&lt;valuetype&gt;0&lt;/valuetype&gt;&lt;/answer&gt;&lt;answer&gt;&lt;guid&gt;86CBE415223F4EC1AB0C02B45B3C4D39&lt;/guid&gt;&lt;answertext&gt;Enter answer text...&lt;/answertext&gt;&lt;valuetype&gt;0&lt;/valuetype&gt;&lt;/answer&gt;&lt;answer&gt;&lt;guid&gt;E4945DA82EED42D4BF6EE99C42C7FF4F&lt;/guid&gt;&lt;answertext&gt;Enter answer text...&lt;/answertext&gt;&lt;valuetype&gt;0&lt;/valuetype&gt;&lt;/answer&gt;&lt;answer&gt;&lt;guid&gt;30A3C39F3A0846B99F17319024CA333C&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37BAB9F67E6E4AFCAE98E0459242F355"/>
  <p:tag name="AUTOOPENPOLL" val="False"/>
  <p:tag name="TYPE" val="MultiChoiceSlide"/>
  <p:tag name="TPSLIDEBULLETSTYLE" val="2"/>
  <p:tag name="TPQUESTIONXML" val="&lt;?xml version=&quot;1.0&quot; encoding=&quot;UTF-8&quot; standalone=&quot;yes&quot;?&gt;&lt;questionlist&gt;&lt;properties&gt;&lt;guid&gt;6005974722A64816AD46410318B3B550&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37BAB9F67E6E4AFCAE98E0459242F355&lt;/guid&gt;&lt;repollguid&gt;681C45592F234F25BE6502C296FE7995&lt;/repollguid&gt;&lt;sourceid&gt;DC74C2CBCE92470ABEA3AAAC72807D0D&lt;/sourceid&gt;&lt;questiontext&gt;Full-text retrieval refers to the fact tha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9681139E5024509BCA3AEB04CE59EF8&lt;/guid&gt;&lt;answertext&gt;the document text is grammatically fully analyzed for indexing&lt;/answertext&gt;&lt;valuetype&gt;0&lt;/valuetype&gt;&lt;/answer&gt;&lt;answer&gt;&lt;guid&gt;86815FB45A68482CADEA2992B51FA455&lt;/guid&gt;&lt;answertext&gt;queries can be formulated as texts&lt;/answertext&gt;&lt;valuetype&gt;0&lt;/valuetype&gt;&lt;/answer&gt;&lt;answer&gt;&lt;guid&gt;3DE7202DF141488BAF3EBABE6200D706&lt;/guid&gt;&lt;answertext&gt;all words of a text are considered as potential index terms&lt;/answertext&gt;&lt;valuetype&gt;0&lt;/valuetype&gt;&lt;/answer&gt;&lt;answer&gt;&lt;guid&gt;E86AA83C3E984CD0BF5006D601C85E0C&lt;/guid&gt;&lt;answertext&gt;grammatical variations of a word are considered as the same index terms&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A1D44FAFFC04B688A2A7E42D2699DC5"/>
  <p:tag name="AUTOOPENPOLL" val="False"/>
  <p:tag name="TYPE" val="MultiChoiceSlide"/>
  <p:tag name="TPSLIDEBULLETSTYLE" val="2"/>
  <p:tag name="TPQUESTIONXML" val="&lt;?xml version=&quot;1.0&quot; encoding=&quot;UTF-8&quot; standalone=&quot;yes&quot;?&gt;&lt;questionlist&gt;&lt;properties&gt;&lt;guid&gt;6757ADDDF23F4EE1A099B520603FE0B8&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A1D44FAFFC04B688A2A7E42D2699DC5&lt;/guid&gt;&lt;repollguid&gt;ABE81FA2ACA041D9BE63D2B9F3296356&lt;/repollguid&gt;&lt;sourceid&gt;9D6D18829B2145E790F37DAE5FF2C7AB&lt;/sourceid&gt;&lt;questiontext&gt;The entries of a term-document matrix indicat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1A48717276A4A1EA019F92D9E2CE4FA&lt;/guid&gt;&lt;answertext&gt;how many relevant terms a document contains&lt;/answertext&gt;&lt;valuetype&gt;0&lt;/valuetype&gt;&lt;/answer&gt;&lt;answer&gt;&lt;guid&gt;D26BCA3A119D43A2B5BA24A10DA04062&lt;/guid&gt;&lt;answertext&gt;how frequent a term is in a given document&lt;/answertext&gt;&lt;valuetype&gt;0&lt;/valuetype&gt;&lt;/answer&gt;&lt;answer&gt;&lt;guid&gt;C825668C4AD44719BC36F46DA47C0AB5&lt;/guid&gt;&lt;answertext&gt;how relevant a term is for a given document&lt;/answertext&gt;&lt;valuetype&gt;0&lt;/valuetype&gt;&lt;/answer&gt;&lt;answer&gt;&lt;guid&gt;B112123F3CB94B5EACC7AF96D193EBAA&lt;/guid&gt;&lt;answertext&gt;which terms occur in a document collection&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13E628AA46A741E48F5804AAE1BEABFF"/>
  <p:tag name="AUTOOPENPOLL" val="False"/>
  <p:tag name="TYPE" val="MultiChoiceSlide"/>
  <p:tag name="TPSLIDEBULLETSTYLE" val="2"/>
  <p:tag name="TPQUESTIONXML" val="&lt;?xml version=&quot;1.0&quot; encoding=&quot;UTF-8&quot; standalone=&quot;yes&quot;?&gt;&lt;questionlist&gt;&lt;properties&gt;&lt;guid&gt;04A62ED846EA489581DFD3C576E887F7&lt;/guid&gt;&lt;date&gt;2/20/2020 11:03:2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3E628AA46A741E48F5804AAE1BEABFF&lt;/guid&gt;&lt;repollguid&gt;4CD2E747BCA94438B23C075BA2E43366&lt;/repollguid&gt;&lt;sourceid&gt;26951BEA526C4C08975EDAD2966A239E&lt;/sourceid&gt;&lt;questiontext&gt;Let the query be represented by {(1, 0, -1), (0, -1, 1)} and the document by (1, 0, 1). The docume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9F22A09026A4BE28A403D13F15313EA&lt;/guid&gt;&lt;answertext&gt;matches the query because it matches the first query vector&lt;/answertext&gt;&lt;valuetype&gt;0&lt;/valuetype&gt;&lt;/answer&gt;&lt;answer&gt;&lt;guid&gt;18CE9E427E1E43A5A36A47C59F78FF65&lt;/guid&gt;&lt;answertext&gt;matches the query because it matches the second query vector&lt;/answertext&gt;&lt;valuetype&gt;0&lt;/valuetype&gt;&lt;/answer&gt;&lt;answer&gt;&lt;guid&gt;EF484983A96740FB8E9E9606C6D53450&lt;/guid&gt;&lt;answertext&gt;does not match the query because it does not match the first query vector&lt;/answertext&gt;&lt;valuetype&gt;0&lt;/valuetype&gt;&lt;/answer&gt;&lt;answer&gt;&lt;guid&gt;791F563A764F4F2CBD35D0A5ADAAB157&lt;/guid&gt;&lt;answertext&gt;does not match the query because it does not match the second query vector&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21678</TotalTime>
  <Words>1390</Words>
  <Application>Microsoft Macintosh PowerPoint</Application>
  <PresentationFormat>A4 Paper (210x297 mm)</PresentationFormat>
  <Paragraphs>145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Comic Sans MS</vt:lpstr>
      <vt:lpstr>Tempus Sans ITC</vt:lpstr>
      <vt:lpstr>Verdana</vt:lpstr>
      <vt:lpstr>1_part1 XML</vt:lpstr>
      <vt:lpstr>1.1 introduction to Information Retrieval</vt:lpstr>
      <vt:lpstr>A retrieval model attempts to capture …</vt:lpstr>
      <vt:lpstr>Full-text retrieval refers to the fact that …</vt:lpstr>
      <vt:lpstr>The entries of a term-document matrix indicate …</vt:lpstr>
      <vt:lpstr>Let the Boolean query be represented by {(1, 0, -1), (0, -1, 1)}  and the document by (1, 0, 1). The document …</vt:lpstr>
      <vt:lpstr>The term frequency of a term is normalized …</vt:lpstr>
      <vt:lpstr>The inverse document frequency of a term can increase …</vt:lpstr>
      <vt:lpstr>Which is the “best” classifier?</vt:lpstr>
      <vt:lpstr>Which is the “best” classifier?</vt:lpstr>
      <vt:lpstr>If the top 100 documents contain 50 relevant documents …</vt:lpstr>
      <vt:lpstr>If retrieval system A has a higher precision at k than system B …</vt:lpstr>
      <vt:lpstr>Let the first four documents retrieved be  R N N R. Then the MAP 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Aberer Karl</cp:lastModifiedBy>
  <cp:revision>626</cp:revision>
  <cp:lastPrinted>2022-09-28T10:53:06Z</cp:lastPrinted>
  <dcterms:created xsi:type="dcterms:W3CDTF">1601-01-01T00:00:00Z</dcterms:created>
  <dcterms:modified xsi:type="dcterms:W3CDTF">2022-09-29T07:39:30Z</dcterms:modified>
</cp:coreProperties>
</file>