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349" r:id="rId2"/>
    <p:sldId id="350" r:id="rId3"/>
    <p:sldId id="351" r:id="rId4"/>
    <p:sldId id="352" r:id="rId5"/>
  </p:sldIdLst>
  <p:sldSz cx="9144000" cy="6858000" type="screen4x3"/>
  <p:notesSz cx="7099300" cy="10234613"/>
  <p:custDataLst>
    <p:tags r:id="rId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83"/>
    <p:restoredTop sz="75072" autoAdjust="0"/>
  </p:normalViewPr>
  <p:slideViewPr>
    <p:cSldViewPr>
      <p:cViewPr varScale="1">
        <p:scale>
          <a:sx n="137" d="100"/>
          <a:sy n="137" d="100"/>
        </p:scale>
        <p:origin x="4176" y="19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24221"/>
    </p:cViewPr>
  </p:sorterViewPr>
  <p:notesViewPr>
    <p:cSldViewPr>
      <p:cViewPr varScale="1">
        <p:scale>
          <a:sx n="123" d="100"/>
          <a:sy n="123" d="100"/>
        </p:scale>
        <p:origin x="595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2D8CA0BC-0227-4EC0-BFD0-03DE60C18A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4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9687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8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576" y="4862142"/>
            <a:ext cx="5676153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8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E6C47E0B-2958-48CC-BA4E-C350203CF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76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Answer D</a:t>
            </a:r>
          </a:p>
          <a:p>
            <a:endParaRPr lang="en-GB" dirty="0"/>
          </a:p>
          <a:p>
            <a:r>
              <a:rPr lang="en-GB" dirty="0"/>
              <a:t>M is an </a:t>
            </a:r>
            <a:r>
              <a:rPr lang="en-GB" dirty="0" err="1"/>
              <a:t>mxn</a:t>
            </a:r>
            <a:r>
              <a:rPr lang="en-GB" dirty="0"/>
              <a:t> matrix, with m rows corresponding to the m terms in the vocabulary.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71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Answer B</a:t>
            </a:r>
          </a:p>
          <a:p>
            <a:endParaRPr lang="en-GB" dirty="0"/>
          </a:p>
          <a:p>
            <a:r>
              <a:rPr lang="en-GB" dirty="0"/>
              <a:t>K is </a:t>
            </a:r>
            <a:r>
              <a:rPr lang="en-GB" dirty="0" err="1"/>
              <a:t>mxr</a:t>
            </a:r>
            <a:r>
              <a:rPr lang="en-GB" dirty="0"/>
              <a:t> matrix, where the columns correspond to vectors. These vectors correspond to a linear combination of the m terms of the vocabulary.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52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Answer B</a:t>
            </a:r>
          </a:p>
          <a:p>
            <a:endParaRPr lang="en-GB" dirty="0"/>
          </a:p>
          <a:p>
            <a:r>
              <a:rPr lang="en-GB" dirty="0"/>
              <a:t>K_s is a </a:t>
            </a:r>
            <a:r>
              <a:rPr lang="en-GB" dirty="0" err="1"/>
              <a:t>mxs</a:t>
            </a:r>
            <a:r>
              <a:rPr lang="en-GB" dirty="0"/>
              <a:t> matrix, where each row corresponds to a term in the vocabulary, as for M. The number of columns s is smaller than the number of columns in the original matrix 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85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Answer A</a:t>
            </a:r>
          </a:p>
          <a:p>
            <a:endParaRPr lang="en-GB" dirty="0"/>
          </a:p>
          <a:p>
            <a:r>
              <a:rPr lang="en-GB" dirty="0"/>
              <a:t>The transformed query is a vector over the number of </a:t>
            </a:r>
            <a:r>
              <a:rPr lang="en-GB"/>
              <a:t>selected concepts 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3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2388" y="304800"/>
            <a:ext cx="2082800" cy="6065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097588" cy="6065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341438"/>
            <a:ext cx="8305800" cy="5029200"/>
          </a:xfrm>
        </p:spPr>
        <p:txBody>
          <a:bodyPr/>
          <a:lstStyle/>
          <a:p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08488" y="1341438"/>
            <a:ext cx="40767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08488" y="3932238"/>
            <a:ext cx="40767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4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488" y="1341438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30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341438"/>
            <a:ext cx="8305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tx1"/>
                </a:solidFill>
                <a:latin typeface="Verdana" charset="0"/>
              </a:defRPr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  <p:sp>
        <p:nvSpPr>
          <p:cNvPr id="5127" name="Rectangle 7"/>
          <p:cNvSpPr>
            <a:spLocks noChangeArrowheads="1"/>
          </p:cNvSpPr>
          <p:nvPr userDrawn="1"/>
        </p:nvSpPr>
        <p:spPr bwMode="auto">
          <a:xfrm>
            <a:off x="6554788" y="6453188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r"/>
            <a:r>
              <a:rPr lang="en-US" sz="900">
                <a:solidFill>
                  <a:schemeClr val="tx1"/>
                </a:solidFill>
                <a:latin typeface="Verdana" charset="0"/>
              </a:rPr>
              <a:t>Introduction - </a:t>
            </a:r>
            <a:fld id="{FBCEA208-1882-4C4A-B71F-4FA789A04155}" type="slidenum">
              <a:rPr lang="en-US" sz="900">
                <a:solidFill>
                  <a:schemeClr val="tx1"/>
                </a:solidFill>
                <a:latin typeface="Verdana" charset="0"/>
              </a:rPr>
              <a:pPr algn="r"/>
              <a:t>‹#›</a:t>
            </a:fld>
            <a:endParaRPr lang="en-US" sz="900">
              <a:solidFill>
                <a:schemeClr val="tx1"/>
              </a:solidFill>
              <a:latin typeface="Verdan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/>
          <a:ea typeface="+mj-ea"/>
          <a:cs typeface="Calibri"/>
        </a:defRPr>
      </a:lvl1pPr>
      <a:lvl2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2pPr>
      <a:lvl3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3pPr>
      <a:lvl4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4pPr>
      <a:lvl5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cs typeface="Calibri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cs typeface="Calibri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cs typeface="Calibri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In vector space retrieval each row of the matrix M corresponds to 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13314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A document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A concept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A query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A term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8771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Applying SVD to a term-document matrix M. Each concept is represented in K</a:t>
            </a:r>
          </a:p>
        </p:txBody>
      </p:sp>
      <p:sp>
        <p:nvSpPr>
          <p:cNvPr id="13314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514350" indent="-514350">
              <a:buFont typeface="Arial" charset="0"/>
              <a:buAutoNum type="alphaUcPeriod"/>
            </a:pPr>
            <a:r>
              <a:rPr lang="en-US" altLang="en-US" sz="2400" dirty="0">
                <a:ea typeface="MS PGothic" charset="-128"/>
              </a:rPr>
              <a:t>as a singular value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sz="2400" dirty="0">
                <a:ea typeface="MS PGothic" charset="-128"/>
              </a:rPr>
              <a:t>as a linear combination of terms of the vocabulary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sz="2400" dirty="0">
                <a:ea typeface="MS PGothic" charset="-128"/>
              </a:rPr>
              <a:t>as a linear combination of documents in the document collection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sz="2400" dirty="0">
                <a:ea typeface="MS PGothic" charset="-128"/>
              </a:rPr>
              <a:t>as a least squares approximation of the matrix 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958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number of term vectors in the matrix </a:t>
            </a:r>
            <a:r>
              <a:rPr lang="pt-BR" sz="2800">
                <a:sym typeface="Symbol" pitchFamily="18" charset="2"/>
              </a:rPr>
              <a:t>K</a:t>
            </a:r>
            <a:r>
              <a:rPr lang="pt-BR" sz="2800" baseline="-25000">
                <a:sym typeface="Symbol" pitchFamily="18" charset="2"/>
              </a:rPr>
              <a:t>s</a:t>
            </a:r>
            <a:br>
              <a:rPr lang="en-GB" sz="2800">
                <a:sym typeface="Symbol" pitchFamily="18" charset="2"/>
              </a:rPr>
            </a:br>
            <a:r>
              <a:rPr lang="en-US" altLang="en-US" sz="2800" dirty="0"/>
              <a:t>used for LSI</a:t>
            </a:r>
          </a:p>
        </p:txBody>
      </p:sp>
      <p:sp>
        <p:nvSpPr>
          <p:cNvPr id="13314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514350" indent="-514350">
              <a:buFont typeface="Arial" charset="0"/>
              <a:buAutoNum type="alphaUcPeriod"/>
            </a:pPr>
            <a:r>
              <a:rPr lang="en-US" altLang="en-US" sz="2400" dirty="0">
                <a:ea typeface="MS PGothic" charset="-128"/>
              </a:rPr>
              <a:t>Is smaller than the number of rows in the matrix M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sz="2400" dirty="0">
                <a:ea typeface="MS PGothic" charset="-128"/>
              </a:rPr>
              <a:t>Is the same as the number of rows in the matrix M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sz="2400" dirty="0">
                <a:ea typeface="MS PGothic" charset="-128"/>
              </a:rPr>
              <a:t>Is larger than the number of rows in the matrix 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606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A query transformed into the concept space for LSI has …</a:t>
            </a:r>
          </a:p>
        </p:txBody>
      </p:sp>
      <p:sp>
        <p:nvSpPr>
          <p:cNvPr id="13314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514350" indent="-514350">
              <a:buFont typeface="Arial" charset="0"/>
              <a:buAutoNum type="alphaUcPeriod"/>
            </a:pPr>
            <a:r>
              <a:rPr lang="en-US" altLang="en-US" sz="2800" dirty="0">
                <a:ea typeface="MS PGothic" charset="-128"/>
              </a:rPr>
              <a:t>s components (number of singular values)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sz="2800" dirty="0">
                <a:ea typeface="MS PGothic" charset="-128"/>
              </a:rPr>
              <a:t>m components (size of vocabulary)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sz="2800" dirty="0">
                <a:ea typeface="MS PGothic" charset="-128"/>
              </a:rPr>
              <a:t>n components (number of documents)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48692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7"/>
  <p:tag name="TPFULLVERSION" val="8.3.0.130"/>
  <p:tag name="PPTVERSION" val="16"/>
  <p:tag name="TPOS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9B7A75F753E0409AA83805AFCEE9AD8F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A9F6D05C63F04631A06AA9723B7F6812&lt;/guid&gt;&lt;date&gt;3/9/2020 10:46:27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9B7A75F753E0409AA83805AFCEE9AD8F&lt;/guid&gt;&lt;repollguid&gt;76A0698240E4499E8D8B55A23CF6F71F&lt;/repollguid&gt;&lt;sourceid&gt;FA4686FBEC8F44D9852C0553F35F1AD4&lt;/sourceid&gt;&lt;questiontext&gt;In vector space retrieval each row of the matrix M corresponds to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2F5859F513ED48B0BAC4318DDC29117A&lt;/guid&gt;&lt;answertext&gt;A document&lt;/answertext&gt;&lt;valuetype&gt;0&lt;/valuetype&gt;&lt;/answer&gt;&lt;answer&gt;&lt;guid&gt;3AEA41DC8D10431AA53BFF0A201E366C&lt;/guid&gt;&lt;answertext&gt;A concept&lt;/answertext&gt;&lt;valuetype&gt;0&lt;/valuetype&gt;&lt;/answer&gt;&lt;answer&gt;&lt;guid&gt;509B561241EF49EEA9E0D28E02E9FB27&lt;/guid&gt;&lt;answertext&gt;A query&lt;/answertext&gt;&lt;valuetype&gt;0&lt;/valuetype&gt;&lt;/answer&gt;&lt;answer&gt;&lt;guid&gt;F7E52CC9898C41968958FEBBF105A4D3&lt;/guid&gt;&lt;answertext&gt;A term&lt;/answertext&gt;&lt;valuetype&gt;0&lt;/valuetype&gt;&lt;/answer&gt;&lt;/answers&gt;&lt;/multichoice&gt;&lt;/questions&gt;&lt;/questionlist&gt;"/>
  <p:tag name="LIVECHARTING" val="False"/>
  <p:tag name="CHARTTYPE" val="0"/>
  <p:tag name="CHARTDEFINEDCOLORS" val="3,6,10,45,32,50,13,4,9,55,1"/>
  <p:tag name="HASRESULTS" val="True"/>
  <p:tag name="RESULTS" val="In vector space retrieval each row of the matrix M corresponds to[;crlf;]42[;]59[;]42[;]False[;]0[;][;crlf;]2.3095[;]1[;]1.439[;]2.0709[;crlf;]22[;]0[;]A document1[;]A document[;][;crlf;]2[;]0[;]A concept2[;]A concept[;][;crlf;]1[;]0[;]A query3[;]A query[;][;crlf;]17[;]0[;]A term4[;]A term[;][;crlf;]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1503C345B889419BA56E35934873EC3B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6AF1670B975448E8A892E2D220AFA455&lt;/guid&gt;&lt;date&gt;3/9/2020 10:46:27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1503C345B889419BA56E35934873EC3B&lt;/guid&gt;&lt;repollguid&gt;80B9CCE6CC3D437484323ED5C586C295&lt;/repollguid&gt;&lt;sourceid&gt;4A4765E4B87840B79F2478E5F6321E0D&lt;/sourceid&gt;&lt;questiontext&gt;Applying SVD to a term-document matrix M. Each concept is represented in K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D85C32B1C72749EABA8D68593AE88035&lt;/guid&gt;&lt;answertext&gt;as a singular value&lt;/answertext&gt;&lt;valuetype&gt;0&lt;/valuetype&gt;&lt;/answer&gt;&lt;answer&gt;&lt;guid&gt;D3193844E2F04321939CD6BADC63E118&lt;/guid&gt;&lt;answertext&gt;as a linear combination of terms of the vocabulary&lt;/answertext&gt;&lt;valuetype&gt;0&lt;/valuetype&gt;&lt;/answer&gt;&lt;answer&gt;&lt;guid&gt;ACB1365BD45D4FB9BE967296ECBE37F3&lt;/guid&gt;&lt;answertext&gt;as a linear combination of documents in the document collection&lt;/answertext&gt;&lt;valuetype&gt;0&lt;/valuetype&gt;&lt;/answer&gt;&lt;answer&gt;&lt;guid&gt;3221FD1C00C840D18F4434953DE0D051&lt;/guid&gt;&lt;answertext&gt;as a least squares approximation of the matrix M&lt;/answertext&gt;&lt;valuetype&gt;0&lt;/valuetype&gt;&lt;/answer&gt;&lt;/answers&gt;&lt;/multichoice&gt;&lt;/questions&gt;&lt;/questionlist&gt;"/>
  <p:tag name="LIVECHARTING" val="False"/>
  <p:tag name="CHARTTYPE" val="0"/>
  <p:tag name="CHARTDEFINEDCOLORS" val="3,6,10,45,32,50,13,4,9,55,1"/>
  <p:tag name="HASRESULTS" val="True"/>
  <p:tag name="RESULTS" val="Applying SVD to a term-document matrix M. Each concept is represented in K[;crlf;]41[;]60[;]41[;]False[;]0[;][;crlf;]2.2683[;]2[;]0.5854[;]0.3427[;crlf;]1[;]0[;]as a singular value1[;]as a singular value[;][;crlf;]30[;]0[;]as a linear combination of terms of the vocabulary2[;]as a linear combination of terms of the vocabulary[;][;crlf;]8[;]0[;]as a linear combination of documents in the document collection3[;]as a linear combination of documents in the document collection[;][;crlf;]2[;]0[;]as a least squares approximation of the matrix M4[;]as a least squares approximation of the matrix M[;][;crlf;]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F50980357F2140C9B50FB3CCFC8548AD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668D9A41BB364689A169DF3722973E5F&lt;/guid&gt;&lt;date&gt;3/9/2020 10:46:27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F50980357F2140C9B50FB3CCFC8548AD&lt;/guid&gt;&lt;repollguid&gt;3C47FAB50FFD42518CF441D7DA28CAE8&lt;/repollguid&gt;&lt;sourceid&gt;9DBAC07D57AD47499176C2688B8773E9&lt;/sourceid&gt;&lt;questiontext&gt;The number of term vectors in the matrix Ksused for LSI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B62386F63B4A408098188BCD11F09B71&lt;/guid&gt;&lt;answertext&gt;Is smaller than the number of rows in the matrix M&lt;/answertext&gt;&lt;valuetype&gt;0&lt;/valuetype&gt;&lt;/answer&gt;&lt;answer&gt;&lt;guid&gt;1ADBEC0E31134B9CA92C3476E8F0650A&lt;/guid&gt;&lt;answertext&gt;Is the same as the number of rows in the matrix M&lt;/answertext&gt;&lt;valuetype&gt;0&lt;/valuetype&gt;&lt;/answer&gt;&lt;answer&gt;&lt;guid&gt;8F54DABFEBE54229901E5A410E2DAFC6&lt;/guid&gt;&lt;answertext&gt;Is larger than the number of rows in the matrix M&lt;/answertext&gt;&lt;valuetype&gt;0&lt;/valuetype&gt;&lt;/answer&gt;&lt;/answers&gt;&lt;/multichoice&gt;&lt;/questions&gt;&lt;/questionlist&gt;"/>
  <p:tag name="LIVECHARTING" val="False"/>
  <p:tag name="CHARTTYPE" val="0"/>
  <p:tag name="CHARTDEFINEDCOLORS" val="3,6,10,45,32,50,13,4,9,55,1"/>
  <p:tag name="HASRESULTS" val="True"/>
  <p:tag name="RESULTS" val="The number of term vectors in the matrix Ksused for LSI[;crlf;]39[;]61[;]39[;]False[;]0[;][;crlf;]1.641[;]2[;]0.6196[;]0.384[;crlf;]17[;]0[;]Is smaller than the number of rows in the matrix M1[;]Is smaller than the number of rows in the matrix M[;][;crlf;]19[;]0[;]Is the same as the number of rows in the matrix M2[;]Is the same as the number of rows in the matrix M[;][;crlf;]3[;]0[;]Is larger than the number of rows in the matrix M3[;]Is larger than the number of rows in the matrix M[;][;crlf;]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FAAE0969E1B44F62AA708D67EE06654B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E0F80D5B50234505BCABF0A8B8D760B8&lt;/guid&gt;&lt;date&gt;3/9/2020 10:46:27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FAAE0969E1B44F62AA708D67EE06654B&lt;/guid&gt;&lt;repollguid&gt;E4C693D535F04F6CAB1E8FBE94CF5220&lt;/repollguid&gt;&lt;sourceid&gt;769A44D5C9974826BD41FE9F8A2BE6C8&lt;/sourceid&gt;&lt;questiontext&gt;A query transformed into the concept space for LSI has …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AD6B6139C4484F588FAF09FC753FB0ED&lt;/guid&gt;&lt;answertext&gt;s components (number of singular values)&lt;/answertext&gt;&lt;valuetype&gt;0&lt;/valuetype&gt;&lt;/answer&gt;&lt;answer&gt;&lt;guid&gt;94CF55585B6641DD9327A6AF0A45977A&lt;/guid&gt;&lt;answertext&gt;m components (size of vocabulary)&lt;/answertext&gt;&lt;valuetype&gt;0&lt;/valuetype&gt;&lt;/answer&gt;&lt;answer&gt;&lt;guid&gt;00E596F97E684644B8AED6D8229C6AEC&lt;/guid&gt;&lt;answertext&gt;n components (number of documents)&lt;/answertext&gt;&lt;valuetype&gt;0&lt;/valuetype&gt;&lt;/answer&gt;&lt;/answers&gt;&lt;/multichoice&gt;&lt;/questions&gt;&lt;/questionlist&gt;"/>
  <p:tag name="LIVECHARTING" val="False"/>
  <p:tag name="CHARTTYPE" val="0"/>
  <p:tag name="CHARTDEFINEDCOLORS" val="3,6,10,45,32,50,13,4,9,55,1"/>
  <p:tag name="HASRESULTS" val="True"/>
  <p:tag name="RESULTS" val="A query transformed into the concept space for LSI has …[;crlf;]40[;]62[;]40[;]False[;]0[;][;crlf;]1.45[;]1[;]0.7399[;]0.5475[;crlf;]28[;]0[;]s components (number of singular values)1[;]s components (number of singular values)[;][;crlf;]6[;]0[;]m components (size of vocabulary)2[;]m components (size of vocabulary)[;][;crlf;]6[;]0[;]n components (number of documents)3[;]n components (number of documents)[;][;crlf;]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part1 XML">
  <a:themeElements>
    <a:clrScheme name="part1 XM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rt1 XM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lnDef>
  </a:objectDefaults>
  <a:extraClrSchemeLst>
    <a:extraClrScheme>
      <a:clrScheme name="part1 XM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t1 XM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part0 Basics</Template>
  <TotalTime>54646</TotalTime>
  <Words>310</Words>
  <Application>Microsoft Macintosh PowerPoint</Application>
  <PresentationFormat>On-screen Show (4:3)</PresentationFormat>
  <Paragraphs>38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Comic Sans MS</vt:lpstr>
      <vt:lpstr>Tempus Sans ITC</vt:lpstr>
      <vt:lpstr>Verdana</vt:lpstr>
      <vt:lpstr>part1 XML</vt:lpstr>
      <vt:lpstr>In vector space retrieval each row of the matrix M corresponds to </vt:lpstr>
      <vt:lpstr>Applying SVD to a term-document matrix M. Each concept is represented in K</vt:lpstr>
      <vt:lpstr>The number of term vectors in the matrix Ks used for LSI</vt:lpstr>
      <vt:lpstr>A query transformed into the concept space for LSI has …</vt:lpstr>
    </vt:vector>
  </TitlesOfParts>
  <Company>EPFL I&amp;C - LSIR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aberer</dc:creator>
  <cp:lastModifiedBy>Aberer Karl</cp:lastModifiedBy>
  <cp:revision>630</cp:revision>
  <cp:lastPrinted>2022-10-20T07:10:49Z</cp:lastPrinted>
  <dcterms:created xsi:type="dcterms:W3CDTF">2002-10-01T12:44:42Z</dcterms:created>
  <dcterms:modified xsi:type="dcterms:W3CDTF">2022-10-20T07:23:43Z</dcterms:modified>
</cp:coreProperties>
</file>