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2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7"/>
  </p:notesMasterIdLst>
  <p:handoutMasterIdLst>
    <p:handoutMasterId r:id="rId48"/>
  </p:handoutMasterIdLst>
  <p:sldIdLst>
    <p:sldId id="379" r:id="rId2"/>
    <p:sldId id="337" r:id="rId3"/>
    <p:sldId id="341" r:id="rId4"/>
    <p:sldId id="342" r:id="rId5"/>
    <p:sldId id="344" r:id="rId6"/>
    <p:sldId id="340" r:id="rId7"/>
    <p:sldId id="356" r:id="rId8"/>
    <p:sldId id="297" r:id="rId9"/>
    <p:sldId id="336" r:id="rId10"/>
    <p:sldId id="298" r:id="rId11"/>
    <p:sldId id="299" r:id="rId12"/>
    <p:sldId id="325" r:id="rId13"/>
    <p:sldId id="326" r:id="rId14"/>
    <p:sldId id="327" r:id="rId15"/>
    <p:sldId id="328" r:id="rId16"/>
    <p:sldId id="384" r:id="rId17"/>
    <p:sldId id="329" r:id="rId18"/>
    <p:sldId id="330" r:id="rId19"/>
    <p:sldId id="332" r:id="rId20"/>
    <p:sldId id="333" r:id="rId21"/>
    <p:sldId id="334" r:id="rId22"/>
    <p:sldId id="398" r:id="rId23"/>
    <p:sldId id="381" r:id="rId24"/>
    <p:sldId id="360" r:id="rId25"/>
    <p:sldId id="310" r:id="rId26"/>
    <p:sldId id="335" r:id="rId27"/>
    <p:sldId id="317" r:id="rId28"/>
    <p:sldId id="385" r:id="rId29"/>
    <p:sldId id="376" r:id="rId30"/>
    <p:sldId id="399" r:id="rId31"/>
    <p:sldId id="382" r:id="rId32"/>
    <p:sldId id="371" r:id="rId33"/>
    <p:sldId id="377" r:id="rId34"/>
    <p:sldId id="378" r:id="rId35"/>
    <p:sldId id="349" r:id="rId36"/>
    <p:sldId id="350" r:id="rId37"/>
    <p:sldId id="352" r:id="rId38"/>
    <p:sldId id="366" r:id="rId39"/>
    <p:sldId id="362" r:id="rId40"/>
    <p:sldId id="363" r:id="rId41"/>
    <p:sldId id="364" r:id="rId42"/>
    <p:sldId id="400" r:id="rId43"/>
    <p:sldId id="256" r:id="rId44"/>
    <p:sldId id="397" r:id="rId45"/>
    <p:sldId id="357" r:id="rId46"/>
  </p:sldIdLst>
  <p:sldSz cx="9144000" cy="6858000" type="screen4x3"/>
  <p:notesSz cx="7099300" cy="10234613"/>
  <p:custDataLst>
    <p:tags r:id="rId49"/>
  </p:custDataLst>
  <p:defaultTextStyle>
    <a:defPPr>
      <a:defRPr lang="en-US"/>
    </a:defPPr>
    <a:lvl1pPr algn="ctr" rtl="0" fontAlgn="base">
      <a:spcBef>
        <a:spcPct val="0"/>
      </a:spcBef>
      <a:spcAft>
        <a:spcPct val="0"/>
      </a:spcAft>
      <a:defRPr sz="1200" kern="1200">
        <a:solidFill>
          <a:schemeClr val="tx2"/>
        </a:solidFill>
        <a:latin typeface="Tempus Sans ITC" pitchFamily="82" charset="0"/>
        <a:ea typeface="+mn-ea"/>
        <a:cs typeface="+mn-cs"/>
      </a:defRPr>
    </a:lvl1pPr>
    <a:lvl2pPr marL="457200" algn="ctr" rtl="0" fontAlgn="base">
      <a:spcBef>
        <a:spcPct val="0"/>
      </a:spcBef>
      <a:spcAft>
        <a:spcPct val="0"/>
      </a:spcAft>
      <a:defRPr sz="1200" kern="1200">
        <a:solidFill>
          <a:schemeClr val="tx2"/>
        </a:solidFill>
        <a:latin typeface="Tempus Sans ITC" pitchFamily="82" charset="0"/>
        <a:ea typeface="+mn-ea"/>
        <a:cs typeface="+mn-cs"/>
      </a:defRPr>
    </a:lvl2pPr>
    <a:lvl3pPr marL="914400" algn="ctr" rtl="0" fontAlgn="base">
      <a:spcBef>
        <a:spcPct val="0"/>
      </a:spcBef>
      <a:spcAft>
        <a:spcPct val="0"/>
      </a:spcAft>
      <a:defRPr sz="1200" kern="1200">
        <a:solidFill>
          <a:schemeClr val="tx2"/>
        </a:solidFill>
        <a:latin typeface="Tempus Sans ITC" pitchFamily="82" charset="0"/>
        <a:ea typeface="+mn-ea"/>
        <a:cs typeface="+mn-cs"/>
      </a:defRPr>
    </a:lvl3pPr>
    <a:lvl4pPr marL="1371600" algn="ctr" rtl="0" fontAlgn="base">
      <a:spcBef>
        <a:spcPct val="0"/>
      </a:spcBef>
      <a:spcAft>
        <a:spcPct val="0"/>
      </a:spcAft>
      <a:defRPr sz="1200" kern="1200">
        <a:solidFill>
          <a:schemeClr val="tx2"/>
        </a:solidFill>
        <a:latin typeface="Tempus Sans ITC" pitchFamily="82" charset="0"/>
        <a:ea typeface="+mn-ea"/>
        <a:cs typeface="+mn-cs"/>
      </a:defRPr>
    </a:lvl4pPr>
    <a:lvl5pPr marL="1828800" algn="ctr" rtl="0" fontAlgn="base">
      <a:spcBef>
        <a:spcPct val="0"/>
      </a:spcBef>
      <a:spcAft>
        <a:spcPct val="0"/>
      </a:spcAft>
      <a:defRPr sz="1200" kern="1200">
        <a:solidFill>
          <a:schemeClr val="tx2"/>
        </a:solidFill>
        <a:latin typeface="Tempus Sans ITC" pitchFamily="82" charset="0"/>
        <a:ea typeface="+mn-ea"/>
        <a:cs typeface="+mn-cs"/>
      </a:defRPr>
    </a:lvl5pPr>
    <a:lvl6pPr marL="2286000" algn="l" defTabSz="914400" rtl="0" eaLnBrk="1" latinLnBrk="0" hangingPunct="1">
      <a:defRPr sz="1200" kern="1200">
        <a:solidFill>
          <a:schemeClr val="tx2"/>
        </a:solidFill>
        <a:latin typeface="Tempus Sans ITC" pitchFamily="82" charset="0"/>
        <a:ea typeface="+mn-ea"/>
        <a:cs typeface="+mn-cs"/>
      </a:defRPr>
    </a:lvl6pPr>
    <a:lvl7pPr marL="2743200" algn="l" defTabSz="914400" rtl="0" eaLnBrk="1" latinLnBrk="0" hangingPunct="1">
      <a:defRPr sz="1200" kern="1200">
        <a:solidFill>
          <a:schemeClr val="tx2"/>
        </a:solidFill>
        <a:latin typeface="Tempus Sans ITC" pitchFamily="82" charset="0"/>
        <a:ea typeface="+mn-ea"/>
        <a:cs typeface="+mn-cs"/>
      </a:defRPr>
    </a:lvl7pPr>
    <a:lvl8pPr marL="3200400" algn="l" defTabSz="914400" rtl="0" eaLnBrk="1" latinLnBrk="0" hangingPunct="1">
      <a:defRPr sz="1200" kern="1200">
        <a:solidFill>
          <a:schemeClr val="tx2"/>
        </a:solidFill>
        <a:latin typeface="Tempus Sans ITC" pitchFamily="82" charset="0"/>
        <a:ea typeface="+mn-ea"/>
        <a:cs typeface="+mn-cs"/>
      </a:defRPr>
    </a:lvl8pPr>
    <a:lvl9pPr marL="3657600" algn="l" defTabSz="914400" rtl="0" eaLnBrk="1" latinLnBrk="0" hangingPunct="1">
      <a:defRPr sz="1200" kern="1200">
        <a:solidFill>
          <a:schemeClr val="tx2"/>
        </a:solidFill>
        <a:latin typeface="Tempus Sans ITC" pitchFamily="82"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CC99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376"/>
    <p:restoredTop sz="75000" autoAdjust="0"/>
  </p:normalViewPr>
  <p:slideViewPr>
    <p:cSldViewPr>
      <p:cViewPr varScale="1">
        <p:scale>
          <a:sx n="104" d="100"/>
          <a:sy n="104" d="100"/>
        </p:scale>
        <p:origin x="2176" y="192"/>
      </p:cViewPr>
      <p:guideLst>
        <p:guide orient="horz" pos="2160"/>
        <p:guide pos="2880"/>
      </p:guideLst>
    </p:cSldViewPr>
  </p:slideViewPr>
  <p:notesTextViewPr>
    <p:cViewPr>
      <p:scale>
        <a:sx n="125" d="100"/>
        <a:sy n="125" d="100"/>
      </p:scale>
      <p:origin x="0" y="0"/>
    </p:cViewPr>
  </p:notesTextViewPr>
  <p:sorterViewPr>
    <p:cViewPr>
      <p:scale>
        <a:sx n="100" d="100"/>
        <a:sy n="100" d="100"/>
      </p:scale>
      <p:origin x="0" y="24221"/>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4" Type="http://schemas.openxmlformats.org/officeDocument/2006/relationships/image" Target="../media/image1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5570" name="Rectangle 2"/>
          <p:cNvSpPr>
            <a:spLocks noGrp="1" noChangeArrowheads="1"/>
          </p:cNvSpPr>
          <p:nvPr>
            <p:ph type="hdr" sz="quarter"/>
          </p:nvPr>
        </p:nvSpPr>
        <p:spPr bwMode="auto">
          <a:xfrm>
            <a:off x="0" y="0"/>
            <a:ext cx="3076363" cy="510332"/>
          </a:xfrm>
          <a:prstGeom prst="rect">
            <a:avLst/>
          </a:prstGeom>
          <a:noFill/>
          <a:ln w="9525">
            <a:noFill/>
            <a:miter lim="800000"/>
            <a:headEnd/>
            <a:tailEnd/>
          </a:ln>
          <a:effectLst/>
        </p:spPr>
        <p:txBody>
          <a:bodyPr vert="horz" wrap="square" lIns="97335" tIns="48668" rIns="97335" bIns="48668" numCol="1" anchor="t" anchorCtr="0" compatLnSpc="1">
            <a:prstTxWarp prst="textNoShape">
              <a:avLst/>
            </a:prstTxWarp>
          </a:bodyPr>
          <a:lstStyle>
            <a:lvl1pPr algn="l" defTabSz="972546">
              <a:defRPr sz="1100">
                <a:solidFill>
                  <a:schemeClr val="tx1"/>
                </a:solidFill>
                <a:latin typeface="Arial" charset="0"/>
              </a:defRPr>
            </a:lvl1pPr>
          </a:lstStyle>
          <a:p>
            <a:endParaRPr lang="en-US"/>
          </a:p>
        </p:txBody>
      </p:sp>
      <p:sp>
        <p:nvSpPr>
          <p:cNvPr id="365571" name="Rectangle 3"/>
          <p:cNvSpPr>
            <a:spLocks noGrp="1" noChangeArrowheads="1"/>
          </p:cNvSpPr>
          <p:nvPr>
            <p:ph type="dt" sz="quarter" idx="1"/>
          </p:nvPr>
        </p:nvSpPr>
        <p:spPr bwMode="auto">
          <a:xfrm>
            <a:off x="4021294" y="0"/>
            <a:ext cx="3076363" cy="510332"/>
          </a:xfrm>
          <a:prstGeom prst="rect">
            <a:avLst/>
          </a:prstGeom>
          <a:noFill/>
          <a:ln w="9525">
            <a:noFill/>
            <a:miter lim="800000"/>
            <a:headEnd/>
            <a:tailEnd/>
          </a:ln>
          <a:effectLst/>
        </p:spPr>
        <p:txBody>
          <a:bodyPr vert="horz" wrap="square" lIns="97335" tIns="48668" rIns="97335" bIns="48668" numCol="1" anchor="t" anchorCtr="0" compatLnSpc="1">
            <a:prstTxWarp prst="textNoShape">
              <a:avLst/>
            </a:prstTxWarp>
          </a:bodyPr>
          <a:lstStyle>
            <a:lvl1pPr algn="r" defTabSz="972546">
              <a:defRPr sz="1100">
                <a:solidFill>
                  <a:schemeClr val="tx1"/>
                </a:solidFill>
                <a:latin typeface="Arial" charset="0"/>
              </a:defRPr>
            </a:lvl1pPr>
          </a:lstStyle>
          <a:p>
            <a:endParaRPr lang="en-US"/>
          </a:p>
        </p:txBody>
      </p:sp>
      <p:sp>
        <p:nvSpPr>
          <p:cNvPr id="365572" name="Rectangle 4"/>
          <p:cNvSpPr>
            <a:spLocks noGrp="1" noChangeArrowheads="1"/>
          </p:cNvSpPr>
          <p:nvPr>
            <p:ph type="ftr" sz="quarter" idx="2"/>
          </p:nvPr>
        </p:nvSpPr>
        <p:spPr bwMode="auto">
          <a:xfrm>
            <a:off x="0" y="9722534"/>
            <a:ext cx="3076363" cy="510332"/>
          </a:xfrm>
          <a:prstGeom prst="rect">
            <a:avLst/>
          </a:prstGeom>
          <a:noFill/>
          <a:ln w="9525">
            <a:noFill/>
            <a:miter lim="800000"/>
            <a:headEnd/>
            <a:tailEnd/>
          </a:ln>
          <a:effectLst/>
        </p:spPr>
        <p:txBody>
          <a:bodyPr vert="horz" wrap="square" lIns="97335" tIns="48668" rIns="97335" bIns="48668" numCol="1" anchor="b" anchorCtr="0" compatLnSpc="1">
            <a:prstTxWarp prst="textNoShape">
              <a:avLst/>
            </a:prstTxWarp>
          </a:bodyPr>
          <a:lstStyle>
            <a:lvl1pPr algn="l" defTabSz="972546">
              <a:defRPr sz="1100">
                <a:solidFill>
                  <a:schemeClr val="tx1"/>
                </a:solidFill>
                <a:latin typeface="Arial" charset="0"/>
              </a:defRPr>
            </a:lvl1pPr>
          </a:lstStyle>
          <a:p>
            <a:endParaRPr lang="en-US"/>
          </a:p>
        </p:txBody>
      </p:sp>
      <p:sp>
        <p:nvSpPr>
          <p:cNvPr id="365573" name="Rectangle 5"/>
          <p:cNvSpPr>
            <a:spLocks noGrp="1" noChangeArrowheads="1"/>
          </p:cNvSpPr>
          <p:nvPr>
            <p:ph type="sldNum" sz="quarter" idx="3"/>
          </p:nvPr>
        </p:nvSpPr>
        <p:spPr bwMode="auto">
          <a:xfrm>
            <a:off x="4021294" y="9722534"/>
            <a:ext cx="3076363" cy="510332"/>
          </a:xfrm>
          <a:prstGeom prst="rect">
            <a:avLst/>
          </a:prstGeom>
          <a:noFill/>
          <a:ln w="9525">
            <a:noFill/>
            <a:miter lim="800000"/>
            <a:headEnd/>
            <a:tailEnd/>
          </a:ln>
          <a:effectLst/>
        </p:spPr>
        <p:txBody>
          <a:bodyPr vert="horz" wrap="square" lIns="97335" tIns="48668" rIns="97335" bIns="48668" numCol="1" anchor="b" anchorCtr="0" compatLnSpc="1">
            <a:prstTxWarp prst="textNoShape">
              <a:avLst/>
            </a:prstTxWarp>
          </a:bodyPr>
          <a:lstStyle>
            <a:lvl1pPr algn="r" defTabSz="972546">
              <a:defRPr sz="1100">
                <a:solidFill>
                  <a:schemeClr val="tx1"/>
                </a:solidFill>
                <a:latin typeface="Arial" charset="0"/>
              </a:defRPr>
            </a:lvl1pPr>
          </a:lstStyle>
          <a:p>
            <a:fld id="{2D8CA0BC-0227-4EC0-BFD0-03DE60C18AD2}" type="slidenum">
              <a:rPr lang="en-US"/>
              <a:pPr/>
              <a:t>‹#›</a:t>
            </a:fld>
            <a:endParaRPr lang="en-US"/>
          </a:p>
        </p:txBody>
      </p:sp>
    </p:spTree>
    <p:extLst>
      <p:ext uri="{BB962C8B-B14F-4D97-AF65-F5344CB8AC3E}">
        <p14:creationId xmlns:p14="http://schemas.microsoft.com/office/powerpoint/2010/main" val="27097454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8050" name="Rectangle 2"/>
          <p:cNvSpPr>
            <a:spLocks noGrp="1" noChangeArrowheads="1"/>
          </p:cNvSpPr>
          <p:nvPr>
            <p:ph type="hdr" sz="quarter"/>
          </p:nvPr>
        </p:nvSpPr>
        <p:spPr bwMode="auto">
          <a:xfrm>
            <a:off x="0" y="0"/>
            <a:ext cx="3076363" cy="512081"/>
          </a:xfrm>
          <a:prstGeom prst="rect">
            <a:avLst/>
          </a:prstGeom>
          <a:noFill/>
          <a:ln w="9525">
            <a:noFill/>
            <a:miter lim="800000"/>
            <a:headEnd/>
            <a:tailEnd/>
          </a:ln>
          <a:effectLst/>
        </p:spPr>
        <p:txBody>
          <a:bodyPr vert="horz" wrap="square" lIns="98434" tIns="49217" rIns="98434" bIns="49217" numCol="1" anchor="t" anchorCtr="0" compatLnSpc="1">
            <a:prstTxWarp prst="textNoShape">
              <a:avLst/>
            </a:prstTxWarp>
          </a:bodyPr>
          <a:lstStyle>
            <a:lvl1pPr algn="l" defTabSz="986172">
              <a:defRPr sz="1100">
                <a:solidFill>
                  <a:schemeClr val="tx1"/>
                </a:solidFill>
                <a:latin typeface="Arial" charset="0"/>
              </a:defRPr>
            </a:lvl1pPr>
          </a:lstStyle>
          <a:p>
            <a:endParaRPr lang="en-US"/>
          </a:p>
        </p:txBody>
      </p:sp>
      <p:sp>
        <p:nvSpPr>
          <p:cNvPr id="258051" name="Rectangle 3"/>
          <p:cNvSpPr>
            <a:spLocks noGrp="1" noChangeArrowheads="1"/>
          </p:cNvSpPr>
          <p:nvPr>
            <p:ph type="dt" idx="1"/>
          </p:nvPr>
        </p:nvSpPr>
        <p:spPr bwMode="auto">
          <a:xfrm>
            <a:off x="4021294" y="0"/>
            <a:ext cx="3076363" cy="512081"/>
          </a:xfrm>
          <a:prstGeom prst="rect">
            <a:avLst/>
          </a:prstGeom>
          <a:noFill/>
          <a:ln w="9525">
            <a:noFill/>
            <a:miter lim="800000"/>
            <a:headEnd/>
            <a:tailEnd/>
          </a:ln>
          <a:effectLst/>
        </p:spPr>
        <p:txBody>
          <a:bodyPr vert="horz" wrap="square" lIns="98434" tIns="49217" rIns="98434" bIns="49217" numCol="1" anchor="t" anchorCtr="0" compatLnSpc="1">
            <a:prstTxWarp prst="textNoShape">
              <a:avLst/>
            </a:prstTxWarp>
          </a:bodyPr>
          <a:lstStyle>
            <a:lvl1pPr algn="r" defTabSz="986172">
              <a:defRPr sz="1100">
                <a:solidFill>
                  <a:schemeClr val="tx1"/>
                </a:solidFill>
                <a:latin typeface="Arial" charset="0"/>
              </a:defRPr>
            </a:lvl1pPr>
          </a:lstStyle>
          <a:p>
            <a:endParaRPr lang="en-US"/>
          </a:p>
        </p:txBody>
      </p:sp>
      <p:sp>
        <p:nvSpPr>
          <p:cNvPr id="258052" name="Rectangle 4"/>
          <p:cNvSpPr>
            <a:spLocks noGrp="1" noRot="1" noChangeAspect="1" noChangeArrowheads="1" noTextEdit="1"/>
          </p:cNvSpPr>
          <p:nvPr>
            <p:ph type="sldImg" idx="2"/>
          </p:nvPr>
        </p:nvSpPr>
        <p:spPr bwMode="auto">
          <a:xfrm>
            <a:off x="992188" y="766763"/>
            <a:ext cx="5119687" cy="3838575"/>
          </a:xfrm>
          <a:prstGeom prst="rect">
            <a:avLst/>
          </a:prstGeom>
          <a:noFill/>
          <a:ln w="9525">
            <a:solidFill>
              <a:srgbClr val="000000"/>
            </a:solidFill>
            <a:miter lim="800000"/>
            <a:headEnd/>
            <a:tailEnd/>
          </a:ln>
          <a:effectLst/>
        </p:spPr>
      </p:sp>
      <p:sp>
        <p:nvSpPr>
          <p:cNvPr id="258053" name="Rectangle 5"/>
          <p:cNvSpPr>
            <a:spLocks noGrp="1" noChangeArrowheads="1"/>
          </p:cNvSpPr>
          <p:nvPr>
            <p:ph type="body" sz="quarter" idx="3"/>
          </p:nvPr>
        </p:nvSpPr>
        <p:spPr bwMode="auto">
          <a:xfrm>
            <a:off x="711576" y="4862142"/>
            <a:ext cx="5676153" cy="4605227"/>
          </a:xfrm>
          <a:prstGeom prst="rect">
            <a:avLst/>
          </a:prstGeom>
          <a:noFill/>
          <a:ln w="9525">
            <a:noFill/>
            <a:miter lim="800000"/>
            <a:headEnd/>
            <a:tailEnd/>
          </a:ln>
          <a:effectLst/>
        </p:spPr>
        <p:txBody>
          <a:bodyPr vert="horz" wrap="square" lIns="98434" tIns="49217" rIns="98434" bIns="49217"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8054" name="Rectangle 6"/>
          <p:cNvSpPr>
            <a:spLocks noGrp="1" noChangeArrowheads="1"/>
          </p:cNvSpPr>
          <p:nvPr>
            <p:ph type="ftr" sz="quarter" idx="4"/>
          </p:nvPr>
        </p:nvSpPr>
        <p:spPr bwMode="auto">
          <a:xfrm>
            <a:off x="0" y="9720785"/>
            <a:ext cx="3076363" cy="512081"/>
          </a:xfrm>
          <a:prstGeom prst="rect">
            <a:avLst/>
          </a:prstGeom>
          <a:noFill/>
          <a:ln w="9525">
            <a:noFill/>
            <a:miter lim="800000"/>
            <a:headEnd/>
            <a:tailEnd/>
          </a:ln>
          <a:effectLst/>
        </p:spPr>
        <p:txBody>
          <a:bodyPr vert="horz" wrap="square" lIns="98434" tIns="49217" rIns="98434" bIns="49217" numCol="1" anchor="b" anchorCtr="0" compatLnSpc="1">
            <a:prstTxWarp prst="textNoShape">
              <a:avLst/>
            </a:prstTxWarp>
          </a:bodyPr>
          <a:lstStyle>
            <a:lvl1pPr algn="l" defTabSz="986172">
              <a:defRPr sz="1100">
                <a:solidFill>
                  <a:schemeClr val="tx1"/>
                </a:solidFill>
                <a:latin typeface="Arial" charset="0"/>
              </a:defRPr>
            </a:lvl1pPr>
          </a:lstStyle>
          <a:p>
            <a:endParaRPr lang="en-US"/>
          </a:p>
        </p:txBody>
      </p:sp>
      <p:sp>
        <p:nvSpPr>
          <p:cNvPr id="258055" name="Rectangle 7"/>
          <p:cNvSpPr>
            <a:spLocks noGrp="1" noChangeArrowheads="1"/>
          </p:cNvSpPr>
          <p:nvPr>
            <p:ph type="sldNum" sz="quarter" idx="5"/>
          </p:nvPr>
        </p:nvSpPr>
        <p:spPr bwMode="auto">
          <a:xfrm>
            <a:off x="4021294" y="9720785"/>
            <a:ext cx="3076363" cy="512081"/>
          </a:xfrm>
          <a:prstGeom prst="rect">
            <a:avLst/>
          </a:prstGeom>
          <a:noFill/>
          <a:ln w="9525">
            <a:noFill/>
            <a:miter lim="800000"/>
            <a:headEnd/>
            <a:tailEnd/>
          </a:ln>
          <a:effectLst/>
        </p:spPr>
        <p:txBody>
          <a:bodyPr vert="horz" wrap="square" lIns="98434" tIns="49217" rIns="98434" bIns="49217" numCol="1" anchor="b" anchorCtr="0" compatLnSpc="1">
            <a:prstTxWarp prst="textNoShape">
              <a:avLst/>
            </a:prstTxWarp>
          </a:bodyPr>
          <a:lstStyle>
            <a:lvl1pPr algn="r" defTabSz="986172">
              <a:defRPr sz="1100">
                <a:solidFill>
                  <a:schemeClr val="tx1"/>
                </a:solidFill>
                <a:latin typeface="Arial" charset="0"/>
              </a:defRPr>
            </a:lvl1pPr>
          </a:lstStyle>
          <a:p>
            <a:fld id="{E6C47E0B-2958-48CC-BA4E-C350203CF107}" type="slidenum">
              <a:rPr lang="en-US"/>
              <a:pPr/>
              <a:t>‹#›</a:t>
            </a:fld>
            <a:endParaRPr lang="en-US"/>
          </a:p>
        </p:txBody>
      </p:sp>
    </p:spTree>
    <p:extLst>
      <p:ext uri="{BB962C8B-B14F-4D97-AF65-F5344CB8AC3E}">
        <p14:creationId xmlns:p14="http://schemas.microsoft.com/office/powerpoint/2010/main" val="703376269"/>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C47E0B-2958-48CC-BA4E-C350203CF107}" type="slidenum">
              <a:rPr lang="en-US" smtClean="0"/>
              <a:pPr/>
              <a:t>1</a:t>
            </a:fld>
            <a:endParaRPr lang="en-US"/>
          </a:p>
        </p:txBody>
      </p:sp>
    </p:spTree>
    <p:extLst>
      <p:ext uri="{BB962C8B-B14F-4D97-AF65-F5344CB8AC3E}">
        <p14:creationId xmlns:p14="http://schemas.microsoft.com/office/powerpoint/2010/main" val="17990355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web, analysis</a:t>
            </a:r>
            <a:r>
              <a:rPr lang="en-US" baseline="0" dirty="0"/>
              <a:t> of links servers not only (or necessarily) the purpose of finding </a:t>
            </a:r>
            <a:r>
              <a:rPr lang="en-US" baseline="0" dirty="0" err="1"/>
              <a:t>authorative</a:t>
            </a:r>
            <a:r>
              <a:rPr lang="en-US" baseline="0" dirty="0"/>
              <a:t> sources, such as in science. It also and in particular can help to fight the aforementioned problem of link spamming. When using such methods, such as in any arms race, of course counter-measures have been devised by the adversaries. These resulted in the creation of link farms, that try to boost the relevance of Web pages by creating many (artificial) links to them. So just counting incoming links is probably not such a good idea in order to evaluate the quality of a Web page.</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10</a:t>
            </a:fld>
            <a:endParaRPr lang="en-US"/>
          </a:p>
        </p:txBody>
      </p:sp>
    </p:spTree>
    <p:extLst>
      <p:ext uri="{BB962C8B-B14F-4D97-AF65-F5344CB8AC3E}">
        <p14:creationId xmlns:p14="http://schemas.microsoft.com/office/powerpoint/2010/main" val="9140006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fundamental</a:t>
            </a:r>
            <a:r>
              <a:rPr lang="en-US" baseline="0" dirty="0"/>
              <a:t> idea of link-based scoring while attempting to fight spam is based on the concept of a random walker on the Web. Assume a random walker would visit a Web page. Then it would follow each f the outgoing links with equal probability. If walking for a very long time in the Web, it would have a certain fraction of visits it passes by every page.</a:t>
            </a:r>
          </a:p>
          <a:p>
            <a:endParaRPr lang="en-US" baseline="0" dirty="0"/>
          </a:p>
          <a:p>
            <a:r>
              <a:rPr lang="en-US" baseline="0" dirty="0"/>
              <a:t>One of the consequences of this model would be that pages that have few in-links, would be relatively infrequently visited. Since link farms usually have not many links pointing to them, in this way their influence in terms of link spamming would be moderated.</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11</a:t>
            </a:fld>
            <a:endParaRPr lang="en-US"/>
          </a:p>
        </p:txBody>
      </p:sp>
    </p:spTree>
    <p:extLst>
      <p:ext uri="{BB962C8B-B14F-4D97-AF65-F5344CB8AC3E}">
        <p14:creationId xmlns:p14="http://schemas.microsoft.com/office/powerpoint/2010/main" val="1063187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B249744E-8796-4CFC-9A8E-72261D4BC00C}" type="slidenum">
              <a:rPr lang="en-US" smtClean="0"/>
              <a:pPr/>
              <a:t>12</a:t>
            </a:fld>
            <a:endParaRPr lang="en-US"/>
          </a:p>
        </p:txBody>
      </p:sp>
      <p:sp>
        <p:nvSpPr>
          <p:cNvPr id="57347" name="Rectangle 2"/>
          <p:cNvSpPr>
            <a:spLocks noGrp="1" noRot="1" noChangeAspect="1" noChangeArrowheads="1" noTextEdit="1"/>
          </p:cNvSpPr>
          <p:nvPr>
            <p:ph type="sldImg"/>
          </p:nvPr>
        </p:nvSpPr>
        <p:spPr>
          <a:xfrm>
            <a:off x="992188" y="766763"/>
            <a:ext cx="5119687" cy="3838575"/>
          </a:xfrm>
          <a:ln cap="flat"/>
        </p:spPr>
      </p:sp>
      <p:sp>
        <p:nvSpPr>
          <p:cNvPr id="57348" name="Rectangle 3"/>
          <p:cNvSpPr>
            <a:spLocks noGrp="1" noChangeArrowheads="1"/>
          </p:cNvSpPr>
          <p:nvPr>
            <p:ph type="body" idx="1"/>
          </p:nvPr>
        </p:nvSpPr>
        <p:spPr>
          <a:noFill/>
          <a:ln/>
        </p:spPr>
        <p:txBody>
          <a:bodyPr/>
          <a:lstStyle/>
          <a:p>
            <a:r>
              <a:rPr lang="en-US" dirty="0"/>
              <a:t>Here we describe the random walker model more formally. The long term probability of visiting a page, depends</a:t>
            </a:r>
            <a:r>
              <a:rPr lang="en-US" baseline="0" dirty="0"/>
              <a:t> on the long-term probability of having visited a page that is referring to the page. Thus the formulation of the random walker model becomes recursive.</a:t>
            </a:r>
            <a:endParaRPr lang="en-US" dirty="0"/>
          </a:p>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04D818A4-933F-4CF2-A62A-652077117A75}" type="slidenum">
              <a:rPr lang="en-US" smtClean="0"/>
              <a:pPr/>
              <a:t>13</a:t>
            </a:fld>
            <a:endParaRPr lang="en-US"/>
          </a:p>
        </p:txBody>
      </p:sp>
      <p:sp>
        <p:nvSpPr>
          <p:cNvPr id="58371" name="Rectangle 2"/>
          <p:cNvSpPr>
            <a:spLocks noGrp="1" noRot="1" noChangeAspect="1" noChangeArrowheads="1" noTextEdit="1"/>
          </p:cNvSpPr>
          <p:nvPr>
            <p:ph type="sldImg"/>
          </p:nvPr>
        </p:nvSpPr>
        <p:spPr>
          <a:xfrm>
            <a:off x="992188" y="766763"/>
            <a:ext cx="5119687" cy="3838575"/>
          </a:xfrm>
          <a:ln/>
        </p:spPr>
      </p:sp>
      <p:sp>
        <p:nvSpPr>
          <p:cNvPr id="58372" name="Rectangle 3"/>
          <p:cNvSpPr>
            <a:spLocks noGrp="1" noChangeArrowheads="1"/>
          </p:cNvSpPr>
          <p:nvPr>
            <p:ph type="body" idx="1"/>
          </p:nvPr>
        </p:nvSpPr>
        <p:spPr>
          <a:noFill/>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a:t>In order to determine </a:t>
            </a:r>
            <a:r>
              <a:rPr lang="en-US" baseline="0" dirty="0"/>
              <a:t>the solution to the recursive formulation of the probabilities of a random walker to visit a page, we introduce a transition probability matrix R, which captures the probability of transitioning from one page to another. We also require that the long-term probabilities of visiting a page add up to 1. With this representation </a:t>
            </a:r>
            <a:r>
              <a:rPr lang="en-US" dirty="0"/>
              <a:t>the long-term visiting</a:t>
            </a:r>
            <a:r>
              <a:rPr lang="en-US" baseline="0" dirty="0"/>
              <a:t> probabilities become the Eigenvector of matrix R. More precisely, they are the Eigenvector with the largest Eigenvalue.</a:t>
            </a:r>
            <a:endParaRPr lang="en-US" dirty="0"/>
          </a:p>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D014CF6C-812F-408F-BD96-F74ECD5D18AC}" type="slidenum">
              <a:rPr lang="en-US" smtClean="0"/>
              <a:pPr/>
              <a:t>14</a:t>
            </a:fld>
            <a:endParaRPr lang="en-US"/>
          </a:p>
        </p:txBody>
      </p:sp>
      <p:sp>
        <p:nvSpPr>
          <p:cNvPr id="59395" name="Rectangle 2"/>
          <p:cNvSpPr>
            <a:spLocks noGrp="1" noRot="1" noChangeAspect="1" noChangeArrowheads="1" noTextEdit="1"/>
          </p:cNvSpPr>
          <p:nvPr>
            <p:ph type="sldImg"/>
          </p:nvPr>
        </p:nvSpPr>
        <p:spPr>
          <a:xfrm>
            <a:off x="992188" y="766763"/>
            <a:ext cx="5119687" cy="3838575"/>
          </a:xfrm>
          <a:ln/>
        </p:spPr>
      </p:sp>
      <p:sp>
        <p:nvSpPr>
          <p:cNvPr id="59396" name="Rectangle 3"/>
          <p:cNvSpPr>
            <a:spLocks noGrp="1" noChangeArrowheads="1"/>
          </p:cNvSpPr>
          <p:nvPr>
            <p:ph type="body" idx="1"/>
          </p:nvPr>
        </p:nvSpPr>
        <p:spPr>
          <a:noFill/>
          <a:ln/>
        </p:spPr>
        <p:txBody>
          <a:bodyPr/>
          <a:lstStyle/>
          <a:p>
            <a:r>
              <a:rPr lang="en-US" dirty="0"/>
              <a:t>This example illustrates the computation of the probabilities for visiting a specific Web page. The values C(p</a:t>
            </a:r>
            <a:r>
              <a:rPr lang="en-US" baseline="-25000" dirty="0"/>
              <a:t>i</a:t>
            </a:r>
            <a:r>
              <a:rPr lang="en-US" dirty="0"/>
              <a:t>) correspond to the transition probabilities. They can be derived from the link matrix. The link matrix is defined as </a:t>
            </a:r>
            <a:r>
              <a:rPr lang="en-US" dirty="0" err="1"/>
              <a:t>L</a:t>
            </a:r>
            <a:r>
              <a:rPr lang="en-US" baseline="-25000" dirty="0" err="1"/>
              <a:t>ij</a:t>
            </a:r>
            <a:r>
              <a:rPr lang="en-US" baseline="0" dirty="0"/>
              <a:t>=1 if there is a link from </a:t>
            </a:r>
            <a:r>
              <a:rPr lang="en-US" dirty="0"/>
              <a:t> </a:t>
            </a:r>
            <a:r>
              <a:rPr lang="en-US" dirty="0" err="1"/>
              <a:t>p</a:t>
            </a:r>
            <a:r>
              <a:rPr lang="en-US" baseline="-25000" dirty="0" err="1"/>
              <a:t>j</a:t>
            </a:r>
            <a:r>
              <a:rPr lang="en-US" dirty="0"/>
              <a:t> to p</a:t>
            </a:r>
            <a:r>
              <a:rPr lang="en-US" baseline="-25000" dirty="0"/>
              <a:t>i</a:t>
            </a:r>
            <a:r>
              <a:rPr lang="en-US" baseline="0" dirty="0"/>
              <a:t>. The link matrix is normalized by the outdegree, </a:t>
            </a:r>
            <a:r>
              <a:rPr lang="en-US" dirty="0"/>
              <a:t>by dividing the values in the columns by the sum of the values found in the column, resulting in Matrix R. The probability of a random walker being in a node is then obtained from the Eigenvector of this matrix.</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7CD8187A-8803-4C04-9F2D-3C21D7D97773}" type="slidenum">
              <a:rPr lang="en-US" smtClean="0"/>
              <a:pPr/>
              <a:t>15</a:t>
            </a:fld>
            <a:endParaRPr lang="en-US"/>
          </a:p>
        </p:txBody>
      </p:sp>
      <p:sp>
        <p:nvSpPr>
          <p:cNvPr id="60419" name="Rectangle 2"/>
          <p:cNvSpPr>
            <a:spLocks noGrp="1" noRot="1" noChangeAspect="1" noChangeArrowheads="1" noTextEdit="1"/>
          </p:cNvSpPr>
          <p:nvPr>
            <p:ph type="sldImg"/>
          </p:nvPr>
        </p:nvSpPr>
        <p:spPr>
          <a:xfrm>
            <a:off x="992188" y="766763"/>
            <a:ext cx="5119687" cy="3838575"/>
          </a:xfrm>
          <a:ln/>
        </p:spPr>
      </p:sp>
      <p:sp>
        <p:nvSpPr>
          <p:cNvPr id="60420" name="Rectangle 3"/>
          <p:cNvSpPr>
            <a:spLocks noGrp="1" noChangeArrowheads="1"/>
          </p:cNvSpPr>
          <p:nvPr>
            <p:ph type="body" idx="1"/>
          </p:nvPr>
        </p:nvSpPr>
        <p:spPr>
          <a:noFill/>
          <a:ln/>
        </p:spPr>
        <p:txBody>
          <a:bodyPr/>
          <a:lstStyle/>
          <a:p>
            <a:r>
              <a:rPr lang="en-US" dirty="0"/>
              <a:t>This example illustrates the problem of dead ends. We see that there exists a node p</a:t>
            </a:r>
            <a:r>
              <a:rPr lang="en-US" baseline="-25000" dirty="0"/>
              <a:t>3</a:t>
            </a:r>
            <a:r>
              <a:rPr lang="en-US" dirty="0"/>
              <a:t> that is a "sink of rank". Any random walk ends up in this sink, and therefore the other nodes do not receive any ranking weight. Consequently also the rank of sink does not. Therefore the only solution to the equation p=</a:t>
            </a:r>
            <a:r>
              <a:rPr lang="en-US" dirty="0" err="1"/>
              <a:t>Rp</a:t>
            </a:r>
            <a:r>
              <a:rPr lang="en-US" dirty="0"/>
              <a:t> is the zero vector.</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practical problem with the random walker is the fact that</a:t>
            </a:r>
            <a:r>
              <a:rPr lang="en-US" baseline="0" dirty="0"/>
              <a:t> there exist Web pages that have no outgoing links. Thus the random walker would get stuck. To fix this, the concept of teleporting is introduced, where the random walker jumps to any randomly selected Web page. In case of arriving at a dead end, it jumps in any case, otherwise with a given probability instead of following an outgoing link.</a:t>
            </a:r>
          </a:p>
          <a:p>
            <a:endParaRPr lang="en-US" baseline="0" dirty="0"/>
          </a:p>
          <a:p>
            <a:r>
              <a:rPr lang="en-US" baseline="0" dirty="0"/>
              <a:t>Another problem are pages that have no incoming links: they would never be reached by the random walker, and the weight that they could provide to other pages would not be considered. Also this problem is solved by teleporting.</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16</a:t>
            </a:fld>
            <a:endParaRPr lang="en-US"/>
          </a:p>
        </p:txBody>
      </p:sp>
    </p:spTree>
    <p:extLst>
      <p:ext uri="{BB962C8B-B14F-4D97-AF65-F5344CB8AC3E}">
        <p14:creationId xmlns:p14="http://schemas.microsoft.com/office/powerpoint/2010/main" val="16578615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D6420D05-2E49-49DB-AF4F-9DBCF42BF5C5}" type="slidenum">
              <a:rPr lang="en-US" smtClean="0"/>
              <a:pPr/>
              <a:t>17</a:t>
            </a:fld>
            <a:endParaRPr lang="en-US"/>
          </a:p>
        </p:txBody>
      </p:sp>
      <p:sp>
        <p:nvSpPr>
          <p:cNvPr id="61443" name="Rectangle 2"/>
          <p:cNvSpPr>
            <a:spLocks noGrp="1" noRot="1" noChangeAspect="1" noChangeArrowheads="1" noTextEdit="1"/>
          </p:cNvSpPr>
          <p:nvPr>
            <p:ph type="sldImg"/>
          </p:nvPr>
        </p:nvSpPr>
        <p:spPr>
          <a:xfrm>
            <a:off x="992188" y="766763"/>
            <a:ext cx="5119687" cy="3838575"/>
          </a:xfrm>
          <a:ln cap="flat"/>
        </p:spPr>
      </p:sp>
      <p:sp>
        <p:nvSpPr>
          <p:cNvPr id="61444" name="Rectangle 3"/>
          <p:cNvSpPr>
            <a:spLocks noGrp="1" noChangeArrowheads="1"/>
          </p:cNvSpPr>
          <p:nvPr>
            <p:ph type="body" idx="1"/>
          </p:nvPr>
        </p:nvSpPr>
        <p:spPr>
          <a:noFill/>
          <a:ln/>
        </p:spPr>
        <p:txBody>
          <a:bodyPr/>
          <a:lstStyle/>
          <a:p>
            <a:r>
              <a:rPr lang="en-US" dirty="0"/>
              <a:t>To avoid the previously described problem, we add a "source of rank". The idea is that a random walker in each step can, rather than following a link, jump to any page with probability 1-q. Therefore the random walker can leave pages that</a:t>
            </a:r>
            <a:r>
              <a:rPr lang="en-US" baseline="0" dirty="0"/>
              <a:t> have no outgoing links</a:t>
            </a:r>
            <a:r>
              <a:rPr lang="en-US" dirty="0"/>
              <a:t> and also pages without incoming links can be reached by the random walk and give weight</a:t>
            </a:r>
            <a:r>
              <a:rPr lang="en-US" baseline="0" dirty="0"/>
              <a:t> to other pages</a:t>
            </a:r>
            <a:r>
              <a:rPr lang="en-US" dirty="0"/>
              <a:t>. In the mathematical formulation of the random walk this is resulting</a:t>
            </a:r>
            <a:r>
              <a:rPr lang="en-US" baseline="0" dirty="0"/>
              <a:t> in an additional </a:t>
            </a:r>
            <a:r>
              <a:rPr lang="en-US" dirty="0"/>
              <a:t>a term for the source of rank. Since at each step the random walker makes a jump with probability 1-q and any of the N pages is reached with the same probability the additional term is (1-q)/N. Reformulating this again as matrix equation requires adding a NxN Matrix E with all entries being 1/N. This is equivalent to saying that with probability 1/N transitions among any pairs of nodes (including transition from a node to itself) are performed. Since the vector p has norm 1, i.e., the sum of the components is exactly 1, E.p=e, where e is the unit vector, the matrix equation can be reformulated in the second form shown below. The method described is called PageRank and is used by Google.</a:t>
            </a:r>
            <a:r>
              <a:rPr lang="en-US" baseline="0" dirty="0"/>
              <a:t> </a:t>
            </a:r>
            <a:r>
              <a:rPr lang="en-US" dirty="0"/>
              <a:t>By modifying</a:t>
            </a:r>
            <a:r>
              <a:rPr lang="en-US" baseline="0" dirty="0"/>
              <a:t> the values of the matrix E also a priori knowledge about the relative importance of pages can be added to the algorithm.</a:t>
            </a:r>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946D4EE0-B22A-48A0-A844-1B3096F8845B}" type="slidenum">
              <a:rPr lang="en-US" smtClean="0"/>
              <a:pPr/>
              <a:t>18</a:t>
            </a:fld>
            <a:endParaRPr lang="en-US"/>
          </a:p>
        </p:txBody>
      </p:sp>
      <p:sp>
        <p:nvSpPr>
          <p:cNvPr id="62467" name="Rectangle 2"/>
          <p:cNvSpPr>
            <a:spLocks noGrp="1" noRot="1" noChangeAspect="1" noChangeArrowheads="1" noTextEdit="1"/>
          </p:cNvSpPr>
          <p:nvPr>
            <p:ph type="sldImg"/>
          </p:nvPr>
        </p:nvSpPr>
        <p:spPr>
          <a:xfrm>
            <a:off x="992188" y="766763"/>
            <a:ext cx="5119687" cy="3838575"/>
          </a:xfrm>
          <a:ln/>
        </p:spPr>
      </p:sp>
      <p:sp>
        <p:nvSpPr>
          <p:cNvPr id="62468" name="Rectangle 3"/>
          <p:cNvSpPr>
            <a:spLocks noGrp="1" noChangeArrowheads="1"/>
          </p:cNvSpPr>
          <p:nvPr>
            <p:ph type="body" idx="1"/>
          </p:nvPr>
        </p:nvSpPr>
        <p:spPr>
          <a:noFill/>
          <a:ln/>
        </p:spPr>
        <p:txBody>
          <a:bodyPr/>
          <a:lstStyle/>
          <a:p>
            <a:r>
              <a:rPr lang="en-US"/>
              <a:t>With the modification of rank computation using a source of rank, we obtain for our example again a non-trivial ranking which appears to be appropriate. </a:t>
            </a:r>
          </a:p>
          <a:p>
            <a:r>
              <a:rPr lang="en-US"/>
              <a:t>The 1-norm of p is {0.0912349, 0.203606, 0.705159}.</a:t>
            </a:r>
          </a:p>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786DFA40-C2D6-46D1-9D0C-F1A1128CA5E7}" type="slidenum">
              <a:rPr lang="en-US" smtClean="0"/>
              <a:pPr/>
              <a:t>19</a:t>
            </a:fld>
            <a:endParaRPr lang="en-US"/>
          </a:p>
        </p:txBody>
      </p:sp>
      <p:sp>
        <p:nvSpPr>
          <p:cNvPr id="63491" name="Rectangle 2"/>
          <p:cNvSpPr>
            <a:spLocks noGrp="1" noRot="1" noChangeAspect="1" noChangeArrowheads="1" noTextEdit="1"/>
          </p:cNvSpPr>
          <p:nvPr>
            <p:ph type="sldImg"/>
          </p:nvPr>
        </p:nvSpPr>
        <p:spPr>
          <a:xfrm>
            <a:off x="992188" y="766763"/>
            <a:ext cx="5119687" cy="3838575"/>
          </a:xfrm>
          <a:ln cap="flat"/>
        </p:spPr>
      </p:sp>
      <p:sp>
        <p:nvSpPr>
          <p:cNvPr id="63492" name="Rectangle 3"/>
          <p:cNvSpPr>
            <a:spLocks noGrp="1" noChangeArrowheads="1"/>
          </p:cNvSpPr>
          <p:nvPr>
            <p:ph type="body" idx="1"/>
          </p:nvPr>
        </p:nvSpPr>
        <p:spPr>
          <a:noFill/>
          <a:ln/>
        </p:spPr>
        <p:txBody>
          <a:bodyPr/>
          <a:lstStyle/>
          <a:p>
            <a:r>
              <a:rPr lang="en-US" dirty="0"/>
              <a:t>For the practical computation of the PageRank ranking an iterative approach can</a:t>
            </a:r>
            <a:r>
              <a:rPr lang="en-US" baseline="0" dirty="0"/>
              <a:t> be</a:t>
            </a:r>
            <a:r>
              <a:rPr lang="en-US" dirty="0"/>
              <a:t> used. It is derived from the second form of the formulation of the visiting probabilities of the random walker that we have given. The vector e used to add a source of rank has not necessarily to assign uniform weights to all pages, but might reflect itself a ranking of Web pages.</a:t>
            </a:r>
          </a:p>
          <a:p>
            <a:endParaRPr lang="en-US" dirty="0"/>
          </a:p>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Beyond the textual contents, Web documents</a:t>
            </a:r>
            <a:r>
              <a:rPr lang="en-US" baseline="0" dirty="0"/>
              <a:t> consist also of hyperlinks. A hyperlink can be exploited for information retrieval in two ways:</a:t>
            </a:r>
          </a:p>
          <a:p>
            <a:pPr marL="228600" indent="-228600">
              <a:buAutoNum type="arabicPeriod"/>
            </a:pPr>
            <a:r>
              <a:rPr lang="en-US" baseline="0" dirty="0"/>
              <a:t>The link is surrounded by some textual information that presumably refers to the content of the document the link is pointing to. Thus this text can complement the content of the referred document.</a:t>
            </a:r>
          </a:p>
          <a:p>
            <a:pPr marL="228600" indent="-228600">
              <a:buAutoNum type="arabicPeriod"/>
            </a:pPr>
            <a:r>
              <a:rPr lang="en-US" baseline="0" dirty="0"/>
              <a:t>The link can also be considered as an endorsement of the referenced document by the author of the referring document. Thus the link can be used as a signal for quality and importance of the referred document. </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2</a:t>
            </a:fld>
            <a:endParaRPr lang="en-US"/>
          </a:p>
        </p:txBody>
      </p:sp>
    </p:spTree>
    <p:extLst>
      <p:ext uri="{BB962C8B-B14F-4D97-AF65-F5344CB8AC3E}">
        <p14:creationId xmlns:p14="http://schemas.microsoft.com/office/powerpoint/2010/main" val="8656898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19425190-3BDA-4D83-8376-CE5F35306EA6}" type="slidenum">
              <a:rPr lang="en-US" smtClean="0"/>
              <a:pPr/>
              <a:t>20</a:t>
            </a:fld>
            <a:endParaRPr lang="en-US"/>
          </a:p>
        </p:txBody>
      </p:sp>
      <p:sp>
        <p:nvSpPr>
          <p:cNvPr id="64515" name="Rectangle 2"/>
          <p:cNvSpPr>
            <a:spLocks noGrp="1" noRot="1" noChangeAspect="1" noChangeArrowheads="1" noTextEdit="1"/>
          </p:cNvSpPr>
          <p:nvPr>
            <p:ph type="sldImg"/>
          </p:nvPr>
        </p:nvSpPr>
        <p:spPr>
          <a:xfrm>
            <a:off x="992188" y="766763"/>
            <a:ext cx="5119687" cy="3838575"/>
          </a:xfrm>
          <a:ln/>
        </p:spPr>
      </p:sp>
      <p:sp>
        <p:nvSpPr>
          <p:cNvPr id="64516" name="Rectangle 3"/>
          <p:cNvSpPr>
            <a:spLocks noGrp="1" noChangeArrowheads="1"/>
          </p:cNvSpPr>
          <p:nvPr>
            <p:ph type="body" idx="1"/>
          </p:nvPr>
        </p:nvSpPr>
        <p:spPr>
          <a:noFill/>
          <a:ln/>
        </p:spPr>
        <p:txBody>
          <a:bodyPr/>
          <a:lstStyle/>
          <a:p>
            <a:r>
              <a:rPr lang="en-US" dirty="0"/>
              <a:t>These are the top documents from the PageRank ranking of all Web pages at ETHZ (Data from 2001). It is interesting to see that documents related to Java documentation receive high ranking values. This is related to the fact that these documents have many internal cross-references.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8E5D0458-25E2-4AEA-8C36-E467D73FE615}" type="slidenum">
              <a:rPr lang="en-US" smtClean="0"/>
              <a:pPr/>
              <a:t>21</a:t>
            </a:fld>
            <a:endParaRPr lang="en-US"/>
          </a:p>
        </p:txBody>
      </p:sp>
      <p:sp>
        <p:nvSpPr>
          <p:cNvPr id="65539" name="Rectangle 2"/>
          <p:cNvSpPr>
            <a:spLocks noGrp="1" noRot="1" noChangeAspect="1" noChangeArrowheads="1" noTextEdit="1"/>
          </p:cNvSpPr>
          <p:nvPr>
            <p:ph type="sldImg"/>
          </p:nvPr>
        </p:nvSpPr>
        <p:spPr>
          <a:xfrm>
            <a:off x="992188" y="766763"/>
            <a:ext cx="5119687" cy="3838575"/>
          </a:xfrm>
          <a:ln cap="flat"/>
        </p:spPr>
      </p:sp>
      <p:sp>
        <p:nvSpPr>
          <p:cNvPr id="65540" name="Rectangle 3"/>
          <p:cNvSpPr>
            <a:spLocks noGrp="1" noChangeArrowheads="1"/>
          </p:cNvSpPr>
          <p:nvPr>
            <p:ph type="body" idx="1"/>
          </p:nvPr>
        </p:nvSpPr>
        <p:spPr>
          <a:noFill/>
          <a:ln/>
        </p:spPr>
        <p:txBody>
          <a:bodyPr/>
          <a:lstStyle/>
          <a:p>
            <a:r>
              <a:rPr lang="en-US" dirty="0"/>
              <a:t>PageRank is used as one metrics to rank result documents in Google. Essentially Google uses text retrieval methods to retrieve relevant documents and then applies </a:t>
            </a:r>
            <a:r>
              <a:rPr lang="en-US" dirty="0" err="1"/>
              <a:t>PageRank</a:t>
            </a:r>
            <a:r>
              <a:rPr lang="en-US" dirty="0"/>
              <a:t> to create a more appropriate ranking. Google uses also many other methods to improve ranking, e.g., by giving different weights to different parts of Web documents and user relevance feedbacks. For example, title elements are given higher weight. The details of the ranking methods are trade secrets of the Web search engine providers.</a:t>
            </a:r>
          </a:p>
          <a:p>
            <a:endParaRPr lang="en-US" dirty="0"/>
          </a:p>
          <a:p>
            <a:r>
              <a:rPr lang="en-US" dirty="0"/>
              <a:t>Other issues that Web search engines have to deal with, are crawling the Web, which requires techniques that can explore the Web without revisiting pages too frequently. Also the enormous size of the document and link database poses implementation challenges in order to keep the ranking computations scalable. One of the outcomes of solving these challenges are the recent “cloud computing” infrastructures, which</a:t>
            </a:r>
            <a:r>
              <a:rPr lang="en-US" baseline="0" dirty="0"/>
              <a:t> are large-scale computing clusters constructed from commodity hardware.</a:t>
            </a:r>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22</a:t>
            </a:fld>
            <a:endParaRPr lang="en-US"/>
          </a:p>
        </p:txBody>
      </p:sp>
    </p:spTree>
    <p:extLst>
      <p:ext uri="{BB962C8B-B14F-4D97-AF65-F5344CB8AC3E}">
        <p14:creationId xmlns:p14="http://schemas.microsoft.com/office/powerpoint/2010/main" val="22160876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23</a:t>
            </a:fld>
            <a:endParaRPr lang="en-US"/>
          </a:p>
        </p:txBody>
      </p:sp>
    </p:spTree>
    <p:extLst>
      <p:ext uri="{BB962C8B-B14F-4D97-AF65-F5344CB8AC3E}">
        <p14:creationId xmlns:p14="http://schemas.microsoft.com/office/powerpoint/2010/main" val="14458451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C47E0B-2958-48CC-BA4E-C350203CF107}" type="slidenum">
              <a:rPr lang="en-US" smtClean="0"/>
              <a:pPr/>
              <a:t>24</a:t>
            </a:fld>
            <a:endParaRPr lang="en-US"/>
          </a:p>
        </p:txBody>
      </p:sp>
    </p:spTree>
    <p:extLst>
      <p:ext uri="{BB962C8B-B14F-4D97-AF65-F5344CB8AC3E}">
        <p14:creationId xmlns:p14="http://schemas.microsoft.com/office/powerpoint/2010/main" val="15411298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a:t>Hub-Authority ranking identifies not only pages that have a high authority,</a:t>
            </a:r>
            <a:r>
              <a:rPr lang="en-US" baseline="0" dirty="0"/>
              <a:t> as</a:t>
            </a:r>
            <a:r>
              <a:rPr lang="en-US" dirty="0"/>
              <a:t> measured by the number of incoming links, but also pages that have a substantial "referential" value, having many outgoing links (to pages of high importance). Different to the PageRank algorithm this technique has been originally proposed to post-process query results (rather than to rank pages from the complete Web graph). It can be</a:t>
            </a:r>
            <a:r>
              <a:rPr lang="en-US" baseline="0" dirty="0"/>
              <a:t> </a:t>
            </a:r>
            <a:r>
              <a:rPr lang="en-US" dirty="0"/>
              <a:t>used as an add-on to existing search engines,</a:t>
            </a:r>
            <a:r>
              <a:rPr lang="en-US" baseline="0" dirty="0"/>
              <a:t> but as well as an alternative to the PageRank method.</a:t>
            </a:r>
            <a:endParaRPr lang="en-US" dirty="0"/>
          </a:p>
          <a:p>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25</a:t>
            </a:fld>
            <a:endParaRPr lang="en-US"/>
          </a:p>
        </p:txBody>
      </p:sp>
    </p:spTree>
    <p:extLst>
      <p:ext uri="{BB962C8B-B14F-4D97-AF65-F5344CB8AC3E}">
        <p14:creationId xmlns:p14="http://schemas.microsoft.com/office/powerpoint/2010/main" val="13088177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E6CA276D-07C4-4F25-9DA9-AEFA175A371B}" type="slidenum">
              <a:rPr lang="en-US" smtClean="0"/>
              <a:pPr/>
              <a:t>26</a:t>
            </a:fld>
            <a:endParaRPr lang="en-US"/>
          </a:p>
        </p:txBody>
      </p:sp>
      <p:sp>
        <p:nvSpPr>
          <p:cNvPr id="66563" name="Rectangle 2"/>
          <p:cNvSpPr>
            <a:spLocks noGrp="1" noRot="1" noChangeAspect="1" noChangeArrowheads="1" noTextEdit="1"/>
          </p:cNvSpPr>
          <p:nvPr>
            <p:ph type="sldImg"/>
          </p:nvPr>
        </p:nvSpPr>
        <p:spPr>
          <a:xfrm>
            <a:off x="992188" y="766763"/>
            <a:ext cx="5119687" cy="3838575"/>
          </a:xfrm>
          <a:ln cap="flat"/>
        </p:spPr>
      </p:sp>
      <p:sp>
        <p:nvSpPr>
          <p:cNvPr id="66564" name="Rectangle 3"/>
          <p:cNvSpPr>
            <a:spLocks noGrp="1" noChangeArrowheads="1"/>
          </p:cNvSpPr>
          <p:nvPr>
            <p:ph type="body" idx="1"/>
          </p:nvPr>
        </p:nvSpPr>
        <p:spPr>
          <a:noFill/>
          <a:ln/>
        </p:spPr>
        <p:txBody>
          <a:bodyPr lIns="95666" tIns="47833" rIns="95666" bIns="47833"/>
          <a:lstStyle/>
          <a:p>
            <a:r>
              <a:rPr lang="en-US" dirty="0"/>
              <a:t>In</a:t>
            </a:r>
            <a:r>
              <a:rPr lang="en-US" baseline="0" dirty="0"/>
              <a:t> order to realize the idea of distinguish authorities from hubs a simple approach is taken. Hub pages are consider as those that are referred a lot by authority pages and vice versa. The example illustrates of how this would ideally separate authority pages, in the case of universities well known universities, from hub pages, such as university ranking and portal sites.</a:t>
            </a:r>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precisely,</a:t>
            </a:r>
            <a:r>
              <a:rPr lang="en-US" baseline="0" dirty="0"/>
              <a:t> the scores are recomputed by simply adding the scores of all incoming edges. For computing authority scores this is the hub scores and for hub scores the authority scores. In order to avoid that the scores grow continuously, they are rescaled to in each step, by normalizing the score vectors to one.</a:t>
            </a:r>
            <a:endParaRPr lang="en-US" sz="3200" dirty="0">
              <a:latin typeface="Calibri" charset="0"/>
              <a:ea typeface="MS PGothic" charset="0"/>
            </a:endParaRPr>
          </a:p>
          <a:p>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27</a:t>
            </a:fld>
            <a:endParaRPr lang="en-US"/>
          </a:p>
        </p:txBody>
      </p:sp>
    </p:spTree>
    <p:extLst>
      <p:ext uri="{BB962C8B-B14F-4D97-AF65-F5344CB8AC3E}">
        <p14:creationId xmlns:p14="http://schemas.microsoft.com/office/powerpoint/2010/main" val="6494351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a:t>As for PageRank the Hub/Authority values can be iteratively computed. x corresponds to the authority weight and y to the hub weight. At each iteration</a:t>
            </a:r>
            <a:r>
              <a:rPr lang="en-US" baseline="0" dirty="0"/>
              <a:t> the values are renormalized to length 1.</a:t>
            </a:r>
            <a:endParaRPr lang="en-US" dirty="0"/>
          </a:p>
          <a:p>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28</a:t>
            </a:fld>
            <a:endParaRPr lang="en-US"/>
          </a:p>
        </p:txBody>
      </p:sp>
    </p:spTree>
    <p:extLst>
      <p:ext uri="{BB962C8B-B14F-4D97-AF65-F5344CB8AC3E}">
        <p14:creationId xmlns:p14="http://schemas.microsoft.com/office/powerpoint/2010/main" val="6023833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a:t>We can</a:t>
            </a:r>
            <a:r>
              <a:rPr lang="en-US" baseline="0" dirty="0"/>
              <a:t> interpret the iterative algorithm for computing HITS in terms of computing Eigenvectors for the link matrix.</a:t>
            </a:r>
            <a:r>
              <a:rPr lang="en-US" dirty="0"/>
              <a:t> If L is the link matrix then the computation of a from h is defined as a=</a:t>
            </a:r>
            <a:r>
              <a:rPr lang="en-US" dirty="0" err="1"/>
              <a:t>Lh</a:t>
            </a:r>
            <a:r>
              <a:rPr lang="en-US" dirty="0"/>
              <a:t> and the computation of h from a is defined as h=</a:t>
            </a:r>
            <a:r>
              <a:rPr lang="en-US" dirty="0" err="1"/>
              <a:t>L</a:t>
            </a:r>
            <a:r>
              <a:rPr lang="en-US" baseline="30000" dirty="0" err="1"/>
              <a:t>t</a:t>
            </a:r>
            <a:r>
              <a:rPr lang="en-US" baseline="0" dirty="0" err="1"/>
              <a:t>a</a:t>
            </a:r>
            <a:r>
              <a:rPr lang="en-US" dirty="0"/>
              <a:t>. Therefore a*, the authority</a:t>
            </a:r>
            <a:r>
              <a:rPr lang="en-US" baseline="0" dirty="0"/>
              <a:t> vector obtained after convergence, </a:t>
            </a:r>
            <a:r>
              <a:rPr lang="en-US" dirty="0"/>
              <a:t>is the principal Eigenvector of Matrix </a:t>
            </a:r>
            <a:r>
              <a:rPr lang="en-US" dirty="0" err="1"/>
              <a:t>LL</a:t>
            </a:r>
            <a:r>
              <a:rPr lang="en-US" baseline="30000" dirty="0" err="1"/>
              <a:t>t</a:t>
            </a:r>
            <a:r>
              <a:rPr lang="en-US" dirty="0"/>
              <a:t> and h*, the hub </a:t>
            </a:r>
            <a:r>
              <a:rPr lang="en-US" baseline="0" dirty="0"/>
              <a:t>vector obtained after convergence,</a:t>
            </a:r>
            <a:r>
              <a:rPr lang="en-US" dirty="0"/>
              <a:t> is the principal Eigenvector of matrix </a:t>
            </a:r>
            <a:r>
              <a:rPr lang="en-US" dirty="0" err="1"/>
              <a:t>L</a:t>
            </a:r>
            <a:r>
              <a:rPr lang="en-US" baseline="30000" dirty="0" err="1"/>
              <a:t>t</a:t>
            </a:r>
            <a:r>
              <a:rPr lang="en-US" dirty="0" err="1"/>
              <a:t>L</a:t>
            </a:r>
            <a:r>
              <a:rPr lang="en-US" dirty="0"/>
              <a:t>.</a:t>
            </a:r>
          </a:p>
          <a:p>
            <a:endParaRPr lang="en-US" dirty="0"/>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a:t>Remains</a:t>
            </a:r>
            <a:r>
              <a:rPr lang="en-US" baseline="0" dirty="0"/>
              <a:t> the question whether this algorithm always converges. </a:t>
            </a:r>
            <a:r>
              <a:rPr lang="en-US" dirty="0"/>
              <a:t>The algorithm is a particular</a:t>
            </a:r>
            <a:r>
              <a:rPr lang="en-US" baseline="0" dirty="0"/>
              <a:t> </a:t>
            </a:r>
            <a:r>
              <a:rPr lang="en-US" dirty="0"/>
              <a:t>algorithm for computing eigenvectors: the </a:t>
            </a:r>
            <a:r>
              <a:rPr lang="en-US" i="1" dirty="0"/>
              <a:t>power iteration</a:t>
            </a:r>
            <a:r>
              <a:rPr lang="en-US" dirty="0"/>
              <a:t> method. It is proven to converge</a:t>
            </a:r>
            <a:r>
              <a:rPr lang="en-US" baseline="0" dirty="0"/>
              <a:t> against the principal Eigenvalue. Important is the normalization of the vectors obtained in each step.</a:t>
            </a:r>
            <a:endParaRPr lang="en-US" dirty="0"/>
          </a:p>
          <a:p>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29</a:t>
            </a:fld>
            <a:endParaRPr lang="en-US"/>
          </a:p>
        </p:txBody>
      </p:sp>
    </p:spTree>
    <p:extLst>
      <p:ext uri="{BB962C8B-B14F-4D97-AF65-F5344CB8AC3E}">
        <p14:creationId xmlns:p14="http://schemas.microsoft.com/office/powerpoint/2010/main" val="20923524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Anchor text can be defined</a:t>
            </a:r>
            <a:r>
              <a:rPr lang="en-US" baseline="0" dirty="0"/>
              <a:t> in different ways. In general, it is considered as the text that is surrounding the link, and not only the text contained as part of the link tag (in the example, this text would simply be “here”.) This text can contain valuable information on the referred page and thus be very helpful in retrieval.</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3</a:t>
            </a:fld>
            <a:endParaRPr lang="en-US"/>
          </a:p>
        </p:txBody>
      </p:sp>
    </p:spTree>
    <p:extLst>
      <p:ext uri="{BB962C8B-B14F-4D97-AF65-F5344CB8AC3E}">
        <p14:creationId xmlns:p14="http://schemas.microsoft.com/office/powerpoint/2010/main" val="15558263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C47E0B-2958-48CC-BA4E-C350203CF107}" type="slidenum">
              <a:rPr lang="en-US" smtClean="0"/>
              <a:pPr/>
              <a:t>31</a:t>
            </a:fld>
            <a:endParaRPr lang="en-US"/>
          </a:p>
        </p:txBody>
      </p:sp>
    </p:spTree>
    <p:extLst>
      <p:ext uri="{BB962C8B-B14F-4D97-AF65-F5344CB8AC3E}">
        <p14:creationId xmlns:p14="http://schemas.microsoft.com/office/powerpoint/2010/main" val="18379726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possible application of HITS is to compute the ranking on the complete Web Graph, as it is done with PageRank. Another way to use it (and this is how it was initially conceived), is to apply it in the context of a given query, to </a:t>
            </a:r>
            <a:r>
              <a:rPr lang="en-US" dirty="0" err="1"/>
              <a:t>rerank</a:t>
            </a:r>
            <a:r>
              <a:rPr lang="en-US" dirty="0"/>
              <a:t> the results by promoting results with high authority and hub values. In order to perform this operation, first all results for a query are retrieved (using a standard text retrieval model). Then the neighboring pages (either pointing to a result page, or referred by a result page) are added to the set of pages, which is then called the base set. HITS is then computed on the base set. This makes sense, as in this way we both consider referred pages and referring pages for the relevant documents, which helps to identify both hubs and authorities.</a:t>
            </a:r>
          </a:p>
        </p:txBody>
      </p:sp>
      <p:sp>
        <p:nvSpPr>
          <p:cNvPr id="4" name="Slide Number Placeholder 3"/>
          <p:cNvSpPr>
            <a:spLocks noGrp="1"/>
          </p:cNvSpPr>
          <p:nvPr>
            <p:ph type="sldNum" sz="quarter" idx="10"/>
          </p:nvPr>
        </p:nvSpPr>
        <p:spPr/>
        <p:txBody>
          <a:bodyPr/>
          <a:lstStyle/>
          <a:p>
            <a:fld id="{E6C47E0B-2958-48CC-BA4E-C350203CF107}" type="slidenum">
              <a:rPr lang="en-US" smtClean="0"/>
              <a:pPr/>
              <a:t>32</a:t>
            </a:fld>
            <a:endParaRPr lang="en-US"/>
          </a:p>
        </p:txBody>
      </p:sp>
    </p:spTree>
    <p:extLst>
      <p:ext uri="{BB962C8B-B14F-4D97-AF65-F5344CB8AC3E}">
        <p14:creationId xmlns:p14="http://schemas.microsoft.com/office/powerpoint/2010/main" val="14021383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F15F1E01-C59D-452E-B60F-ADC090CEF6EC}" type="slidenum">
              <a:rPr lang="en-US" smtClean="0"/>
              <a:pPr/>
              <a:t>33</a:t>
            </a:fld>
            <a:endParaRPr lang="en-US"/>
          </a:p>
        </p:txBody>
      </p:sp>
      <p:sp>
        <p:nvSpPr>
          <p:cNvPr id="71683" name="Rectangle 2"/>
          <p:cNvSpPr>
            <a:spLocks noGrp="1" noRot="1" noChangeAspect="1" noChangeArrowheads="1" noTextEdit="1"/>
          </p:cNvSpPr>
          <p:nvPr>
            <p:ph type="sldImg"/>
          </p:nvPr>
        </p:nvSpPr>
        <p:spPr>
          <a:ln cap="flat"/>
        </p:spPr>
      </p:sp>
      <p:sp>
        <p:nvSpPr>
          <p:cNvPr id="71684" name="Rectangle 3"/>
          <p:cNvSpPr>
            <a:spLocks noGrp="1" noChangeArrowheads="1"/>
          </p:cNvSpPr>
          <p:nvPr>
            <p:ph type="body" idx="1"/>
          </p:nvPr>
        </p:nvSpPr>
        <p:spPr>
          <a:noFill/>
          <a:ln/>
        </p:spPr>
        <p:txBody>
          <a:bodyPr lIns="95666" tIns="47833" rIns="95666" bIns="47833"/>
          <a:lstStyle/>
          <a:p>
            <a:r>
              <a:rPr lang="en-US"/>
              <a:t>These are two example results that have been obtained by applying this method. (It is interesting to compare those to the ones you would obtain by using a search engine alone). In particular Gamelan will not show up in the result, whereas the Java Sun page is usually among the top ranked.</a:t>
            </a:r>
          </a:p>
        </p:txBody>
      </p:sp>
    </p:spTree>
    <p:extLst>
      <p:ext uri="{BB962C8B-B14F-4D97-AF65-F5344CB8AC3E}">
        <p14:creationId xmlns:p14="http://schemas.microsoft.com/office/powerpoint/2010/main" val="18672876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base" latinLnBrk="0" hangingPunct="1">
              <a:lnSpc>
                <a:spcPct val="100000"/>
              </a:lnSpc>
              <a:spcBef>
                <a:spcPct val="30000"/>
              </a:spcBef>
              <a:spcAft>
                <a:spcPct val="0"/>
              </a:spcAft>
              <a:buClrTx/>
              <a:buSzTx/>
              <a:buFontTx/>
              <a:buNone/>
              <a:tabLst/>
              <a:defRPr/>
            </a:pPr>
            <a:r>
              <a:rPr lang="en-US" sz="1200" dirty="0">
                <a:latin typeface="Calibri" charset="0"/>
                <a:ea typeface="MS PGothic" charset="0"/>
              </a:rPr>
              <a:t>Similarly as for PageRank,</a:t>
            </a:r>
            <a:r>
              <a:rPr lang="en-US" sz="1200" baseline="0" dirty="0">
                <a:latin typeface="Calibri" charset="0"/>
                <a:ea typeface="MS PGothic" charset="0"/>
              </a:rPr>
              <a:t> the HITS algorithm is also vulnerable structural anomalies of the link structure, be it caused by conscious manipulation or by chance. Topic drift would imply that the set of base pages refers to a topic that is different from the original intended one, expressed by a search query. For example, if we would search for top European universities, it could well happen that the topic would drift to top US universities, when ranking hubs come into play that strongly refer to those. We could have also clusters of related pages, that in the iterative computation mutually boost each others scores, and thus give too high weight to pages that would not merit it. This problem is similar to the one of link spamming with link farms.</a:t>
            </a:r>
            <a:endParaRPr lang="en-US" sz="1200" dirty="0">
              <a:latin typeface="Calibri" charset="0"/>
              <a:ea typeface="MS PGothic" charset="0"/>
            </a:endParaRPr>
          </a:p>
          <a:p>
            <a:pPr marL="0" marR="0" lvl="1" indent="0" algn="l" defTabSz="914400" rtl="0" eaLnBrk="1" fontAlgn="base" latinLnBrk="0" hangingPunct="1">
              <a:lnSpc>
                <a:spcPct val="100000"/>
              </a:lnSpc>
              <a:spcBef>
                <a:spcPct val="30000"/>
              </a:spcBef>
              <a:spcAft>
                <a:spcPct val="0"/>
              </a:spcAft>
              <a:buClrTx/>
              <a:buSzTx/>
              <a:buFontTx/>
              <a:buNone/>
              <a:tabLst/>
              <a:defRPr/>
            </a:pPr>
            <a:endParaRPr lang="en-US" sz="1200" dirty="0">
              <a:latin typeface="Calibri" charset="0"/>
              <a:ea typeface="MS PGothic" charset="0"/>
            </a:endParaRPr>
          </a:p>
          <a:p>
            <a:pPr marL="0" marR="0" lvl="1" indent="0" algn="l" defTabSz="914400" rtl="0" eaLnBrk="1" fontAlgn="base" latinLnBrk="0" hangingPunct="1">
              <a:lnSpc>
                <a:spcPct val="100000"/>
              </a:lnSpc>
              <a:spcBef>
                <a:spcPct val="30000"/>
              </a:spcBef>
              <a:spcAft>
                <a:spcPct val="0"/>
              </a:spcAft>
              <a:buClrTx/>
              <a:buSzTx/>
              <a:buFontTx/>
              <a:buNone/>
              <a:tabLst/>
              <a:defRPr/>
            </a:pPr>
            <a:r>
              <a:rPr lang="en-US" sz="1200" dirty="0">
                <a:latin typeface="Calibri" charset="0"/>
                <a:ea typeface="MS PGothic" charset="0"/>
              </a:rPr>
              <a:t>In terms of implementation, link-based</a:t>
            </a:r>
            <a:r>
              <a:rPr lang="en-US" sz="1200" baseline="0" dirty="0">
                <a:latin typeface="Calibri" charset="0"/>
                <a:ea typeface="MS PGothic" charset="0"/>
              </a:rPr>
              <a:t> ranking algorithms require the capability to efficiently retrieve the link graph for the Web. This problem is addressed by so-called connectivity servers that we will introduce next.</a:t>
            </a:r>
            <a:endParaRPr lang="en-US" sz="1200" dirty="0">
              <a:latin typeface="Calibri" charset="0"/>
              <a:ea typeface="MS PGothic" charset="0"/>
            </a:endParaRPr>
          </a:p>
          <a:p>
            <a:pPr marL="0" marR="0" lvl="1" indent="0" algn="l" defTabSz="914400" rtl="0" eaLnBrk="1" fontAlgn="base" latinLnBrk="0" hangingPunct="1">
              <a:lnSpc>
                <a:spcPct val="100000"/>
              </a:lnSpc>
              <a:spcBef>
                <a:spcPct val="30000"/>
              </a:spcBef>
              <a:spcAft>
                <a:spcPct val="0"/>
              </a:spcAft>
              <a:buClrTx/>
              <a:buSzTx/>
              <a:buFontTx/>
              <a:buNone/>
              <a:tabLst/>
              <a:defRPr/>
            </a:pPr>
            <a:endParaRPr lang="en-US" sz="1200" dirty="0">
              <a:latin typeface="Calibri" charset="0"/>
              <a:ea typeface="MS PGothic" charset="0"/>
            </a:endParaRPr>
          </a:p>
        </p:txBody>
      </p:sp>
      <p:sp>
        <p:nvSpPr>
          <p:cNvPr id="4" name="Slide Number Placeholder 3"/>
          <p:cNvSpPr>
            <a:spLocks noGrp="1"/>
          </p:cNvSpPr>
          <p:nvPr>
            <p:ph type="sldNum" sz="quarter" idx="10"/>
          </p:nvPr>
        </p:nvSpPr>
        <p:spPr/>
        <p:txBody>
          <a:bodyPr/>
          <a:lstStyle/>
          <a:p>
            <a:fld id="{E6C47E0B-2958-48CC-BA4E-C350203CF107}" type="slidenum">
              <a:rPr lang="en-US" smtClean="0"/>
              <a:pPr/>
              <a:t>34</a:t>
            </a:fld>
            <a:endParaRPr lang="en-US"/>
          </a:p>
        </p:txBody>
      </p:sp>
    </p:spTree>
    <p:extLst>
      <p:ext uri="{BB962C8B-B14F-4D97-AF65-F5344CB8AC3E}">
        <p14:creationId xmlns:p14="http://schemas.microsoft.com/office/powerpoint/2010/main" val="16148322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C47E0B-2958-48CC-BA4E-C350203CF107}" type="slidenum">
              <a:rPr lang="en-US" smtClean="0"/>
              <a:pPr/>
              <a:t>35</a:t>
            </a:fld>
            <a:endParaRPr lang="en-US"/>
          </a:p>
        </p:txBody>
      </p:sp>
    </p:spTree>
    <p:extLst>
      <p:ext uri="{BB962C8B-B14F-4D97-AF65-F5344CB8AC3E}">
        <p14:creationId xmlns:p14="http://schemas.microsoft.com/office/powerpoint/2010/main" val="14011394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efficiently</a:t>
            </a:r>
            <a:r>
              <a:rPr lang="en-US" baseline="0" dirty="0"/>
              <a:t> analyze the Web graph the Web links need to stored in a database, respectively index. A connectivity server is such an index. In essence, it stores for each URL all the URLs that the Web page at the URL is pointing to, and the URLs of other Web pages that point to this URL. Apart from link-based ranking algorithms as described before the applications are manifold.</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36</a:t>
            </a:fld>
            <a:endParaRPr lang="en-US"/>
          </a:p>
        </p:txBody>
      </p:sp>
    </p:spTree>
    <p:extLst>
      <p:ext uri="{BB962C8B-B14F-4D97-AF65-F5344CB8AC3E}">
        <p14:creationId xmlns:p14="http://schemas.microsoft.com/office/powerpoint/2010/main" val="16402101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connectivity server has to store</a:t>
            </a:r>
            <a:r>
              <a:rPr lang="en-US" baseline="0" dirty="0"/>
              <a:t> all outgoing (and incoming) links to a web page. For example, the home page of EPFL contains a large set of outgoing links, some of which are shown here. As a first step, the lists of links are sorted in lexicographical order. As a result we obtain the adjacency list, which is similar to the posting list of a document.</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37</a:t>
            </a:fld>
            <a:endParaRPr lang="en-US"/>
          </a:p>
        </p:txBody>
      </p:sp>
    </p:spTree>
    <p:extLst>
      <p:ext uri="{BB962C8B-B14F-4D97-AF65-F5344CB8AC3E}">
        <p14:creationId xmlns:p14="http://schemas.microsoft.com/office/powerpoint/2010/main" val="5569785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a first means to optimize the representation of adjacency lists, we represent each URL by one integer, instead of storing its textual form. From this we can estimate that for the current Web, we need 320 GB to represent all links:</a:t>
            </a:r>
          </a:p>
          <a:p>
            <a:pPr marL="171450" marR="0" indent="-171450" algn="l" defTabSz="914400" rtl="0" eaLnBrk="1" fontAlgn="base" latinLnBrk="0" hangingPunct="1">
              <a:lnSpc>
                <a:spcPct val="100000"/>
              </a:lnSpc>
              <a:spcBef>
                <a:spcPct val="30000"/>
              </a:spcBef>
              <a:spcAft>
                <a:spcPct val="0"/>
              </a:spcAft>
              <a:buClrTx/>
              <a:buSzTx/>
              <a:buFont typeface="Arial" charset="0"/>
              <a:buChar char="•"/>
              <a:tabLst/>
              <a:defRPr/>
            </a:pPr>
            <a:r>
              <a:rPr lang="en-US" baseline="0" dirty="0"/>
              <a:t>The current (crawled) Web has about 4 billion pages (</a:t>
            </a:r>
            <a:r>
              <a:rPr lang="en-US" dirty="0"/>
              <a:t>http://</a:t>
            </a:r>
            <a:r>
              <a:rPr lang="en-US" dirty="0" err="1"/>
              <a:t>www.worldwidewebsize.com</a:t>
            </a:r>
            <a:r>
              <a:rPr lang="en-US" dirty="0"/>
              <a:t>/</a:t>
            </a:r>
            <a:r>
              <a:rPr lang="en-US" baseline="0" dirty="0"/>
              <a:t>)</a:t>
            </a:r>
          </a:p>
          <a:p>
            <a:pPr marL="171450" marR="0" indent="-171450" algn="l" defTabSz="914400" rtl="0" eaLnBrk="1" fontAlgn="base" latinLnBrk="0" hangingPunct="1">
              <a:lnSpc>
                <a:spcPct val="100000"/>
              </a:lnSpc>
              <a:spcBef>
                <a:spcPct val="30000"/>
              </a:spcBef>
              <a:spcAft>
                <a:spcPct val="0"/>
              </a:spcAft>
              <a:buClrTx/>
              <a:buSzTx/>
              <a:buFont typeface="Arial" charset="0"/>
              <a:buChar char="•"/>
              <a:tabLst/>
              <a:defRPr/>
            </a:pPr>
            <a:r>
              <a:rPr lang="en-US" baseline="0" dirty="0"/>
              <a:t>It is estimated that a page contains on average 10 links</a:t>
            </a:r>
          </a:p>
          <a:p>
            <a:pPr marL="171450" marR="0" indent="-171450" algn="l" defTabSz="914400" rtl="0" eaLnBrk="1" fontAlgn="base" latinLnBrk="0" hangingPunct="1">
              <a:lnSpc>
                <a:spcPct val="100000"/>
              </a:lnSpc>
              <a:spcBef>
                <a:spcPct val="30000"/>
              </a:spcBef>
              <a:spcAft>
                <a:spcPct val="0"/>
              </a:spcAft>
              <a:buClrTx/>
              <a:buSzTx/>
              <a:buFont typeface="Arial" charset="0"/>
              <a:buChar char="•"/>
              <a:tabLst/>
              <a:defRPr/>
            </a:pPr>
            <a:r>
              <a:rPr lang="en-US" baseline="0" dirty="0"/>
              <a:t>We need 32 bits for each URL, which demands 64 bits for the storage of a single link.</a:t>
            </a:r>
          </a:p>
          <a:p>
            <a:pPr marL="0" marR="0" indent="0" algn="l" defTabSz="914400" rtl="0" eaLnBrk="1" fontAlgn="base" latinLnBrk="0" hangingPunct="1">
              <a:lnSpc>
                <a:spcPct val="100000"/>
              </a:lnSpc>
              <a:spcBef>
                <a:spcPct val="30000"/>
              </a:spcBef>
              <a:spcAft>
                <a:spcPct val="0"/>
              </a:spcAft>
              <a:buClrTx/>
              <a:buSzTx/>
              <a:buFont typeface="Arial" charset="0"/>
              <a:buNone/>
              <a:tabLst/>
              <a:defRPr/>
            </a:pPr>
            <a:r>
              <a:rPr lang="en-US" baseline="0" dirty="0"/>
              <a:t>Even with large memories this still a significant index size. In the following, we will show how to get this down to approximately </a:t>
            </a:r>
            <a:r>
              <a:rPr lang="en-US" sz="1200" dirty="0">
                <a:latin typeface="Calibri" charset="0"/>
                <a:ea typeface="MS PGothic" charset="0"/>
              </a:rPr>
              <a:t>~3 bits/link which makes the index much more manageable. This will be achieved by systematically</a:t>
            </a:r>
            <a:r>
              <a:rPr lang="en-US" sz="1200" baseline="0" dirty="0">
                <a:latin typeface="Calibri" charset="0"/>
                <a:ea typeface="MS PGothic" charset="0"/>
              </a:rPr>
              <a:t> compressing the adjacency lists.</a:t>
            </a:r>
            <a:endParaRPr lang="en-US" baseline="0"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38</a:t>
            </a:fld>
            <a:endParaRPr lang="en-US"/>
          </a:p>
        </p:txBody>
      </p:sp>
    </p:spTree>
    <p:extLst>
      <p:ext uri="{BB962C8B-B14F-4D97-AF65-F5344CB8AC3E}">
        <p14:creationId xmlns:p14="http://schemas.microsoft.com/office/powerpoint/2010/main" val="13250066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mn-ea"/>
                <a:cs typeface="+mn-cs"/>
              </a:rPr>
              <a:t>For compressing adjacency lists we base ourselves on the following observations:</a:t>
            </a:r>
          </a:p>
          <a:p>
            <a:endParaRPr lang="en-US"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Locality. Most links contained in a page have a navigational</a:t>
            </a:r>
            <a:r>
              <a:rPr lang="en-US" sz="1200" kern="1200" baseline="0" dirty="0">
                <a:solidFill>
                  <a:schemeClr val="tx1"/>
                </a:solidFill>
                <a:effectLst/>
                <a:latin typeface="Arial" charset="0"/>
                <a:ea typeface="+mn-ea"/>
                <a:cs typeface="+mn-cs"/>
              </a:rPr>
              <a:t> </a:t>
            </a:r>
            <a:r>
              <a:rPr lang="en-US" sz="1200" kern="1200" dirty="0">
                <a:solidFill>
                  <a:schemeClr val="tx1"/>
                </a:solidFill>
                <a:effectLst/>
                <a:latin typeface="Arial" charset="0"/>
                <a:ea typeface="+mn-ea"/>
                <a:cs typeface="+mn-cs"/>
              </a:rPr>
              <a:t>nature: they lead the user to some other pages within</a:t>
            </a:r>
            <a:r>
              <a:rPr lang="en-US" sz="1200" kern="1200" baseline="0" dirty="0">
                <a:solidFill>
                  <a:schemeClr val="tx1"/>
                </a:solidFill>
                <a:effectLst/>
                <a:latin typeface="Arial" charset="0"/>
                <a:ea typeface="+mn-ea"/>
                <a:cs typeface="+mn-cs"/>
              </a:rPr>
              <a:t> </a:t>
            </a:r>
            <a:r>
              <a:rPr lang="en-US" sz="1200" kern="1200" dirty="0">
                <a:solidFill>
                  <a:schemeClr val="tx1"/>
                </a:solidFill>
                <a:effectLst/>
                <a:latin typeface="Arial" charset="0"/>
                <a:ea typeface="+mn-ea"/>
                <a:cs typeface="+mn-cs"/>
              </a:rPr>
              <a:t>the same host (as</a:t>
            </a:r>
            <a:r>
              <a:rPr lang="en-US" sz="1200" kern="1200" baseline="0" dirty="0">
                <a:solidFill>
                  <a:schemeClr val="tx1"/>
                </a:solidFill>
                <a:effectLst/>
                <a:latin typeface="Arial" charset="0"/>
                <a:ea typeface="+mn-ea"/>
                <a:cs typeface="+mn-cs"/>
              </a:rPr>
              <a:t> we can see clearly from the example of the EPFL home page</a:t>
            </a:r>
            <a:r>
              <a:rPr lang="en-US" sz="1200" kern="1200" dirty="0">
                <a:solidFill>
                  <a:schemeClr val="tx1"/>
                </a:solidFill>
                <a:effectLst/>
                <a:latin typeface="Arial" charset="0"/>
                <a:ea typeface="+mn-ea"/>
                <a:cs typeface="+mn-cs"/>
              </a:rPr>
              <a:t>). If we</a:t>
            </a:r>
            <a:r>
              <a:rPr lang="en-US" sz="1200" kern="1200" baseline="0" dirty="0">
                <a:solidFill>
                  <a:schemeClr val="tx1"/>
                </a:solidFill>
                <a:effectLst/>
                <a:latin typeface="Arial" charset="0"/>
                <a:ea typeface="+mn-ea"/>
                <a:cs typeface="+mn-cs"/>
              </a:rPr>
              <a:t> </a:t>
            </a:r>
            <a:r>
              <a:rPr lang="en-US" sz="1200" kern="1200" dirty="0">
                <a:solidFill>
                  <a:schemeClr val="tx1"/>
                </a:solidFill>
                <a:effectLst/>
                <a:latin typeface="Arial" charset="0"/>
                <a:ea typeface="+mn-ea"/>
                <a:cs typeface="+mn-cs"/>
              </a:rPr>
              <a:t>compare the source and target URLs of these links, we observe</a:t>
            </a:r>
            <a:r>
              <a:rPr lang="en-US" sz="1200" kern="1200" baseline="0" dirty="0">
                <a:solidFill>
                  <a:schemeClr val="tx1"/>
                </a:solidFill>
                <a:effectLst/>
                <a:latin typeface="Arial" charset="0"/>
                <a:ea typeface="+mn-ea"/>
                <a:cs typeface="+mn-cs"/>
              </a:rPr>
              <a:t> </a:t>
            </a:r>
            <a:r>
              <a:rPr lang="en-US" sz="1200" kern="1200" dirty="0">
                <a:solidFill>
                  <a:schemeClr val="tx1"/>
                </a:solidFill>
                <a:effectLst/>
                <a:latin typeface="Arial" charset="0"/>
                <a:ea typeface="+mn-ea"/>
                <a:cs typeface="+mn-cs"/>
              </a:rPr>
              <a:t>that they share often a long common prefix.</a:t>
            </a:r>
            <a:r>
              <a:rPr lang="en-US" sz="1200" kern="1200" baseline="0" dirty="0">
                <a:solidFill>
                  <a:schemeClr val="tx1"/>
                </a:solidFill>
                <a:effectLst/>
                <a:latin typeface="Arial" charset="0"/>
                <a:ea typeface="+mn-ea"/>
                <a:cs typeface="+mn-cs"/>
              </a:rPr>
              <a:t> Thus, </a:t>
            </a:r>
            <a:r>
              <a:rPr lang="en-US" sz="1200" kern="1200" dirty="0">
                <a:solidFill>
                  <a:schemeClr val="tx1"/>
                </a:solidFill>
                <a:effectLst/>
                <a:latin typeface="Arial" charset="0"/>
                <a:ea typeface="+mn-ea"/>
                <a:cs typeface="+mn-cs"/>
              </a:rPr>
              <a:t>if URLs are sorted lexicographically, the index of source and</a:t>
            </a:r>
            <a:r>
              <a:rPr lang="en-US" sz="1200" kern="1200" baseline="0" dirty="0">
                <a:solidFill>
                  <a:schemeClr val="tx1"/>
                </a:solidFill>
                <a:effectLst/>
                <a:latin typeface="Arial" charset="0"/>
                <a:ea typeface="+mn-ea"/>
                <a:cs typeface="+mn-cs"/>
              </a:rPr>
              <a:t> </a:t>
            </a:r>
            <a:r>
              <a:rPr lang="en-US" sz="1200" kern="1200" dirty="0">
                <a:solidFill>
                  <a:schemeClr val="tx1"/>
                </a:solidFill>
                <a:effectLst/>
                <a:latin typeface="Arial" charset="0"/>
                <a:ea typeface="+mn-ea"/>
                <a:cs typeface="+mn-cs"/>
              </a:rPr>
              <a:t>target are close to each other. Locality</a:t>
            </a:r>
            <a:r>
              <a:rPr lang="en-US" sz="1200" kern="1200" baseline="0" dirty="0">
                <a:solidFill>
                  <a:schemeClr val="tx1"/>
                </a:solidFill>
                <a:effectLst/>
                <a:latin typeface="Arial" charset="0"/>
                <a:ea typeface="+mn-ea"/>
                <a:cs typeface="+mn-cs"/>
              </a:rPr>
              <a:t> is a property of a list, thus addresses intra-list similarity.</a:t>
            </a:r>
            <a:endParaRPr lang="en-US" sz="1200" kern="1200" dirty="0">
              <a:solidFill>
                <a:schemeClr val="tx1"/>
              </a:solidFill>
              <a:effectLst/>
              <a:latin typeface="Arial" charset="0"/>
              <a:ea typeface="+mn-ea"/>
              <a:cs typeface="+mn-cs"/>
            </a:endParaRPr>
          </a:p>
          <a:p>
            <a:endParaRPr lang="en-US"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Similarity. Pages that occur close to each other (in lexicographic</a:t>
            </a:r>
            <a:r>
              <a:rPr lang="en-US" sz="1200" kern="1200" baseline="0" dirty="0">
                <a:solidFill>
                  <a:schemeClr val="tx1"/>
                </a:solidFill>
                <a:effectLst/>
                <a:latin typeface="Arial" charset="0"/>
                <a:ea typeface="+mn-ea"/>
                <a:cs typeface="+mn-cs"/>
              </a:rPr>
              <a:t> </a:t>
            </a:r>
            <a:r>
              <a:rPr lang="en-US" sz="1200" kern="1200" dirty="0">
                <a:solidFill>
                  <a:schemeClr val="tx1"/>
                </a:solidFill>
                <a:effectLst/>
                <a:latin typeface="Arial" charset="0"/>
                <a:ea typeface="+mn-ea"/>
                <a:cs typeface="+mn-cs"/>
              </a:rPr>
              <a:t>order) tend to have many common successors. This</a:t>
            </a:r>
            <a:r>
              <a:rPr lang="en-US" sz="1200" kern="1200" baseline="0" dirty="0">
                <a:solidFill>
                  <a:schemeClr val="tx1"/>
                </a:solidFill>
                <a:effectLst/>
                <a:latin typeface="Arial" charset="0"/>
                <a:ea typeface="+mn-ea"/>
                <a:cs typeface="+mn-cs"/>
              </a:rPr>
              <a:t> </a:t>
            </a:r>
            <a:r>
              <a:rPr lang="en-US" sz="1200" kern="1200" dirty="0">
                <a:solidFill>
                  <a:schemeClr val="tx1"/>
                </a:solidFill>
                <a:effectLst/>
                <a:latin typeface="Arial" charset="0"/>
                <a:ea typeface="+mn-ea"/>
                <a:cs typeface="+mn-cs"/>
              </a:rPr>
              <a:t>is because many navigational links are the same within the</a:t>
            </a:r>
            <a:r>
              <a:rPr lang="en-US" sz="1200" kern="1200" baseline="0" dirty="0">
                <a:solidFill>
                  <a:schemeClr val="tx1"/>
                </a:solidFill>
                <a:effectLst/>
                <a:latin typeface="Arial" charset="0"/>
                <a:ea typeface="+mn-ea"/>
                <a:cs typeface="+mn-cs"/>
              </a:rPr>
              <a:t> </a:t>
            </a:r>
            <a:r>
              <a:rPr lang="en-US" sz="1200" kern="1200" dirty="0">
                <a:solidFill>
                  <a:schemeClr val="tx1"/>
                </a:solidFill>
                <a:effectLst/>
                <a:latin typeface="Arial" charset="0"/>
                <a:ea typeface="+mn-ea"/>
                <a:cs typeface="+mn-cs"/>
              </a:rPr>
              <a:t>same local cluster of pages, and even non-navigational links</a:t>
            </a:r>
            <a:r>
              <a:rPr lang="en-US" sz="1200" kern="1200" baseline="0" dirty="0">
                <a:solidFill>
                  <a:schemeClr val="tx1"/>
                </a:solidFill>
                <a:effectLst/>
                <a:latin typeface="Arial" charset="0"/>
                <a:ea typeface="+mn-ea"/>
                <a:cs typeface="+mn-cs"/>
              </a:rPr>
              <a:t> </a:t>
            </a:r>
            <a:r>
              <a:rPr lang="en-US" sz="1200" kern="1200" dirty="0">
                <a:solidFill>
                  <a:schemeClr val="tx1"/>
                </a:solidFill>
                <a:effectLst/>
                <a:latin typeface="Arial" charset="0"/>
                <a:ea typeface="+mn-ea"/>
                <a:cs typeface="+mn-cs"/>
              </a:rPr>
              <a:t>are often copied from one page to another within the same</a:t>
            </a:r>
            <a:r>
              <a:rPr lang="en-US" sz="1200" kern="1200" baseline="0" dirty="0">
                <a:solidFill>
                  <a:schemeClr val="tx1"/>
                </a:solidFill>
                <a:effectLst/>
                <a:latin typeface="Arial" charset="0"/>
                <a:ea typeface="+mn-ea"/>
                <a:cs typeface="+mn-cs"/>
              </a:rPr>
              <a:t> </a:t>
            </a:r>
            <a:r>
              <a:rPr lang="en-US" sz="1200" kern="1200" dirty="0">
                <a:solidFill>
                  <a:schemeClr val="tx1"/>
                </a:solidFill>
                <a:effectLst/>
                <a:latin typeface="Arial" charset="0"/>
                <a:ea typeface="+mn-ea"/>
                <a:cs typeface="+mn-cs"/>
              </a:rPr>
              <a:t>host. Similarity is a property concerning different lists, thus</a:t>
            </a:r>
            <a:r>
              <a:rPr lang="en-US" sz="1200" kern="1200" baseline="0" dirty="0">
                <a:solidFill>
                  <a:schemeClr val="tx1"/>
                </a:solidFill>
                <a:effectLst/>
                <a:latin typeface="Arial" charset="0"/>
                <a:ea typeface="+mn-ea"/>
                <a:cs typeface="+mn-cs"/>
              </a:rPr>
              <a:t> addresses inter-list similarity.</a:t>
            </a:r>
            <a:endParaRPr lang="en-US" sz="1200" kern="1200" dirty="0">
              <a:solidFill>
                <a:schemeClr val="tx1"/>
              </a:solidFill>
              <a:effectLst/>
              <a:latin typeface="Arial"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39</a:t>
            </a:fld>
            <a:endParaRPr lang="en-US"/>
          </a:p>
        </p:txBody>
      </p:sp>
    </p:spTree>
    <p:extLst>
      <p:ext uri="{BB962C8B-B14F-4D97-AF65-F5344CB8AC3E}">
        <p14:creationId xmlns:p14="http://schemas.microsoft.com/office/powerpoint/2010/main" val="8615575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Locality</a:t>
            </a:r>
            <a:r>
              <a:rPr lang="en-US" baseline="0" dirty="0"/>
              <a:t> can be exploited in a way analogous of how compression of posting lists for text indexing has been performed. Instead of storing the absolute values of the URL identifiers, differences are stored. In other words, we perform gap encoding. The resulting differences are then encoded using a varying length compression scheme, such as gamma coding.</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40</a:t>
            </a:fld>
            <a:endParaRPr lang="en-US"/>
          </a:p>
        </p:txBody>
      </p:sp>
    </p:spTree>
    <p:extLst>
      <p:ext uri="{BB962C8B-B14F-4D97-AF65-F5344CB8AC3E}">
        <p14:creationId xmlns:p14="http://schemas.microsoft.com/office/powerpoint/2010/main" val="8085947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example illustrates</a:t>
            </a:r>
            <a:r>
              <a:rPr lang="en-US" baseline="0" dirty="0"/>
              <a:t> the use of anchor text in retrieval. Typically a home page is very graphical and contains often very little relevant content. If we consider a home page, such as the EPFL home page, we would probably found many pages that very well characterize EPFL, such as pages mentioning topics related to research and technology transfer. Typically this links would point to the EPFL home page. Thus it would also let the home page stand out from other EPFL pages (such as pages on the laws and ordonnances of EPFL).</a:t>
            </a:r>
          </a:p>
          <a:p>
            <a:endParaRPr lang="en-US" baseline="0" dirty="0"/>
          </a:p>
          <a:p>
            <a:r>
              <a:rPr lang="en-US" baseline="0" dirty="0"/>
              <a:t>Assume that a malicious Internet user would create a fake EPFL home page. Then chances that such a page is referred by reputed organizations, such as SNF, is very low. On the other hand pages listing spam pages might point to such a page and indicate its true character.</a:t>
            </a:r>
          </a:p>
          <a:p>
            <a:endParaRPr lang="en-US" baseline="0" dirty="0"/>
          </a:p>
          <a:p>
            <a:r>
              <a:rPr lang="en-US" baseline="0" dirty="0"/>
              <a:t>Therefore it makes a lot of sense to include such anchor text in the representation of the document. This is usually done by adding it with a given weight.</a:t>
            </a:r>
          </a:p>
        </p:txBody>
      </p:sp>
      <p:sp>
        <p:nvSpPr>
          <p:cNvPr id="4" name="Slide Number Placeholder 3"/>
          <p:cNvSpPr>
            <a:spLocks noGrp="1"/>
          </p:cNvSpPr>
          <p:nvPr>
            <p:ph type="sldNum" sz="quarter" idx="10"/>
          </p:nvPr>
        </p:nvSpPr>
        <p:spPr/>
        <p:txBody>
          <a:bodyPr/>
          <a:lstStyle/>
          <a:p>
            <a:fld id="{E6C47E0B-2958-48CC-BA4E-C350203CF107}" type="slidenum">
              <a:rPr lang="en-US" smtClean="0"/>
              <a:pPr/>
              <a:t>4</a:t>
            </a:fld>
            <a:endParaRPr lang="en-US"/>
          </a:p>
        </p:txBody>
      </p:sp>
    </p:spTree>
    <p:extLst>
      <p:ext uri="{BB962C8B-B14F-4D97-AF65-F5344CB8AC3E}">
        <p14:creationId xmlns:p14="http://schemas.microsoft.com/office/powerpoint/2010/main" val="51855697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exploiting similarity we apply a similar idea as gap encoding</a:t>
            </a:r>
            <a:r>
              <a:rPr lang="en-US" baseline="0" dirty="0"/>
              <a:t>, but now applied to the differences among different adjacency lists. If we consider a reference list (in the example the list of Node 15), subsequent adjacency  lists can story a </a:t>
            </a:r>
            <a:r>
              <a:rPr lang="en-US" baseline="0" dirty="0" err="1"/>
              <a:t>bitlist</a:t>
            </a:r>
            <a:r>
              <a:rPr lang="en-US" baseline="0" dirty="0"/>
              <a:t> that indicates which nodes of the reference lists are retained in the subsequent adjacency list, and which are not. 0 indicates that the node in the reference lists is not retained, and 1 indicates that it is retained. Since the subsequent adjacency  list can also contain other nodes, that are not stored in the reference list, those extra nodes are stored explicitly.</a:t>
            </a:r>
          </a:p>
          <a:p>
            <a:endParaRPr lang="en-US" baseline="0" dirty="0"/>
          </a:p>
          <a:p>
            <a:r>
              <a:rPr lang="en-US" baseline="0" dirty="0"/>
              <a:t>Candidates for potential reference lists are searched among neighboring lists using a window of predefined size. The choice of the window size is critical, as larger windows increase chances of finding good candidates, but also increase the cost of compression</a:t>
            </a:r>
          </a:p>
          <a:p>
            <a:endParaRPr lang="en-US" baseline="0" dirty="0"/>
          </a:p>
          <a:p>
            <a:r>
              <a:rPr lang="en-US" baseline="0" dirty="0"/>
              <a:t>Together with some further compression applied to the copy lists and the extra nodes, this index compression achieves about 3 Bytes/link cost in the representation of the Web graph.</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41</a:t>
            </a:fld>
            <a:endParaRPr lang="en-US"/>
          </a:p>
        </p:txBody>
      </p:sp>
    </p:spTree>
    <p:extLst>
      <p:ext uri="{BB962C8B-B14F-4D97-AF65-F5344CB8AC3E}">
        <p14:creationId xmlns:p14="http://schemas.microsoft.com/office/powerpoint/2010/main" val="64848700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CE8EAAE8-71EB-4A82-A3FD-A04A61D7E3FA}" type="slidenum">
              <a:rPr lang="en-US" smtClean="0"/>
              <a:pPr/>
              <a:t>44</a:t>
            </a:fld>
            <a:endParaRPr lang="en-US"/>
          </a:p>
        </p:txBody>
      </p:sp>
      <p:sp>
        <p:nvSpPr>
          <p:cNvPr id="73731" name="Rectangle 2"/>
          <p:cNvSpPr>
            <a:spLocks noGrp="1" noRot="1" noChangeAspect="1" noChangeArrowheads="1" noTextEdit="1"/>
          </p:cNvSpPr>
          <p:nvPr>
            <p:ph type="sldImg"/>
          </p:nvPr>
        </p:nvSpPr>
        <p:spPr>
          <a:ln cap="flat"/>
        </p:spPr>
      </p:sp>
      <p:sp>
        <p:nvSpPr>
          <p:cNvPr id="73732" name="Rectangle 3"/>
          <p:cNvSpPr>
            <a:spLocks noGrp="1" noChangeArrowheads="1"/>
          </p:cNvSpPr>
          <p:nvPr>
            <p:ph type="body" idx="1"/>
          </p:nvPr>
        </p:nvSpPr>
        <p:spPr>
          <a:noFill/>
          <a:ln/>
        </p:spPr>
        <p:txBody>
          <a:bodyPr/>
          <a:lstStyle/>
          <a:p>
            <a:endParaRPr lang="fr-FR"/>
          </a:p>
        </p:txBody>
      </p:sp>
    </p:spTree>
    <p:extLst>
      <p:ext uri="{BB962C8B-B14F-4D97-AF65-F5344CB8AC3E}">
        <p14:creationId xmlns:p14="http://schemas.microsoft.com/office/powerpoint/2010/main" val="283932996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C47E0B-2958-48CC-BA4E-C350203CF107}" type="slidenum">
              <a:rPr lang="en-US" smtClean="0"/>
              <a:pPr/>
              <a:t>45</a:t>
            </a:fld>
            <a:endParaRPr lang="en-US"/>
          </a:p>
        </p:txBody>
      </p:sp>
    </p:spTree>
    <p:extLst>
      <p:ext uri="{BB962C8B-B14F-4D97-AF65-F5344CB8AC3E}">
        <p14:creationId xmlns:p14="http://schemas.microsoft.com/office/powerpoint/2010/main" val="9598098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fight spam, on can adapt the weighting function to the reputation of the page that is referring.</a:t>
            </a:r>
            <a:r>
              <a:rPr lang="en-US" baseline="0" dirty="0"/>
              <a:t> This could be done by having a directory of highly reputed sites and to give high weights to its members. A more fundamental of producing such reputation scores we will see in the following part on link-based ranking.</a:t>
            </a:r>
          </a:p>
          <a:p>
            <a:endParaRPr lang="en-US" baseline="0" dirty="0"/>
          </a:p>
          <a:p>
            <a:r>
              <a:rPr lang="en-US" baseline="0" dirty="0"/>
              <a:t>In order to avoid self-promotion, another method to fight link spamming is to give lower weights to links within the same site (nepotistic scoring = promoting your own family members).</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5</a:t>
            </a:fld>
            <a:endParaRPr lang="en-US"/>
          </a:p>
        </p:txBody>
      </p:sp>
    </p:spTree>
    <p:extLst>
      <p:ext uri="{BB962C8B-B14F-4D97-AF65-F5344CB8AC3E}">
        <p14:creationId xmlns:p14="http://schemas.microsoft.com/office/powerpoint/2010/main" val="17823287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risks</a:t>
            </a:r>
            <a:r>
              <a:rPr lang="en-US" baseline="0" dirty="0"/>
              <a:t> of including anchor text is that it makes pages </a:t>
            </a:r>
            <a:r>
              <a:rPr lang="en-US" baseline="0" dirty="0" err="1"/>
              <a:t>spammable</a:t>
            </a:r>
            <a:r>
              <a:rPr lang="en-US" baseline="0" dirty="0"/>
              <a:t>. Malicious users could create spam pages that point to web pages and try to relate it to contents that serve their interests (e.g., higher the quality of preferred pages by adding links, lower the quality of the undesired page by attaching negative anchor text). That this can happen can be seen from looking at a statistics on the in-degree distribution of Web pages that has been produced.</a:t>
            </a:r>
          </a:p>
          <a:p>
            <a:endParaRPr lang="en-US" baseline="0" dirty="0"/>
          </a:p>
          <a:p>
            <a:r>
              <a:rPr lang="en-US" baseline="0" dirty="0"/>
              <a:t>The figure shows a standard log-log representation of the in-degree vs. the frequency of pages. Normally this relationship should follow a power-law, which shows in a log-log representation as a linear dependency. In real Web data, we see that this power law is violated, and that certain levels of in-degrees are over-represented. This can be attributed to link spamming, which does create moderate numbers of additional links on Web pages.</a:t>
            </a:r>
          </a:p>
          <a:p>
            <a:endParaRPr lang="en-US" baseline="0" dirty="0"/>
          </a:p>
          <a:p>
            <a:r>
              <a:rPr lang="en-US" baseline="0" dirty="0"/>
              <a:t>This is of course only one example of spamming techniques, and Web search engines are in a continuous “battle” against this and other forms </a:t>
            </a:r>
            <a:r>
              <a:rPr lang="en-US" baseline="0"/>
              <a:t>of spam.</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6</a:t>
            </a:fld>
            <a:endParaRPr lang="en-US"/>
          </a:p>
        </p:txBody>
      </p:sp>
    </p:spTree>
    <p:extLst>
      <p:ext uri="{BB962C8B-B14F-4D97-AF65-F5344CB8AC3E}">
        <p14:creationId xmlns:p14="http://schemas.microsoft.com/office/powerpoint/2010/main" val="18168179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C47E0B-2958-48CC-BA4E-C350203CF107}" type="slidenum">
              <a:rPr lang="en-US" smtClean="0"/>
              <a:pPr/>
              <a:t>7</a:t>
            </a:fld>
            <a:endParaRPr lang="en-US"/>
          </a:p>
        </p:txBody>
      </p:sp>
    </p:spTree>
    <p:extLst>
      <p:ext uri="{BB962C8B-B14F-4D97-AF65-F5344CB8AC3E}">
        <p14:creationId xmlns:p14="http://schemas.microsoft.com/office/powerpoint/2010/main" val="7585475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use of links</a:t>
            </a:r>
            <a:r>
              <a:rPr lang="en-US" baseline="0" dirty="0"/>
              <a:t> in order to evaluate the quality of information sources has a long tradition, in particular in science. The scientific discipline of </a:t>
            </a:r>
            <a:r>
              <a:rPr lang="en-US" baseline="0" dirty="0" err="1"/>
              <a:t>bibliometry</a:t>
            </a:r>
            <a:r>
              <a:rPr lang="en-US" baseline="0" dirty="0"/>
              <a:t> is fully devoted to the problem of evaluating the quality of research through citation analysis. Different ideas can be exploited to that end:</a:t>
            </a:r>
          </a:p>
          <a:p>
            <a:pPr marL="171450" indent="-171450">
              <a:buFontTx/>
              <a:buChar char="-"/>
            </a:pPr>
            <a:r>
              <a:rPr lang="en-US" baseline="0" dirty="0"/>
              <a:t>The frequency of citations to a paper, indicating how popular / visible it is</a:t>
            </a:r>
          </a:p>
          <a:p>
            <a:pPr marL="171450" indent="-171450">
              <a:buFontTx/>
              <a:buChar char="-"/>
            </a:pPr>
            <a:r>
              <a:rPr lang="en-US" baseline="0" dirty="0"/>
              <a:t>Co-citation analysis in order to identify research working in related disciplines</a:t>
            </a:r>
          </a:p>
          <a:p>
            <a:pPr marL="171450" indent="-171450">
              <a:buFontTx/>
              <a:buChar char="-"/>
            </a:pPr>
            <a:r>
              <a:rPr lang="en-US" baseline="0" dirty="0"/>
              <a:t>Citation indexing in order to explore the profile of researchers referring to an author (as indicator of both the discipline and the quality)</a:t>
            </a:r>
          </a:p>
          <a:p>
            <a:pPr marL="171450" indent="-171450">
              <a:buFontTx/>
              <a:buChar char="-"/>
            </a:pPr>
            <a:r>
              <a:rPr lang="en-US" baseline="0" dirty="0"/>
              <a:t>Analysis of the authority of sources of scientific publications, e.g. journals, publishers, conferences. This measure can then in turn be used to weight the relevance of publications.</a:t>
            </a:r>
          </a:p>
          <a:p>
            <a:pPr marL="0" indent="0">
              <a:buFontTx/>
              <a:buNone/>
            </a:pPr>
            <a:r>
              <a:rPr lang="en-US" baseline="0" dirty="0"/>
              <a:t>All these ideas could also be exploited for any other document collections that have references, in particular for Web document collections with hyperlinks.</a:t>
            </a:r>
          </a:p>
        </p:txBody>
      </p:sp>
      <p:sp>
        <p:nvSpPr>
          <p:cNvPr id="4" name="Slide Number Placeholder 3"/>
          <p:cNvSpPr>
            <a:spLocks noGrp="1"/>
          </p:cNvSpPr>
          <p:nvPr>
            <p:ph type="sldNum" sz="quarter" idx="10"/>
          </p:nvPr>
        </p:nvSpPr>
        <p:spPr/>
        <p:txBody>
          <a:bodyPr/>
          <a:lstStyle/>
          <a:p>
            <a:fld id="{E6C47E0B-2958-48CC-BA4E-C350203CF107}" type="slidenum">
              <a:rPr lang="en-US" smtClean="0"/>
              <a:pPr/>
              <a:t>8</a:t>
            </a:fld>
            <a:endParaRPr lang="en-US"/>
          </a:p>
        </p:txBody>
      </p:sp>
    </p:spTree>
    <p:extLst>
      <p:ext uri="{BB962C8B-B14F-4D97-AF65-F5344CB8AC3E}">
        <p14:creationId xmlns:p14="http://schemas.microsoft.com/office/powerpoint/2010/main" val="3651407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F18C089F-4B50-46ED-897D-B334F0509284}" type="slidenum">
              <a:rPr lang="en-US" smtClean="0"/>
              <a:pPr/>
              <a:t>9</a:t>
            </a:fld>
            <a:endParaRPr lang="en-US"/>
          </a:p>
        </p:txBody>
      </p:sp>
      <p:sp>
        <p:nvSpPr>
          <p:cNvPr id="56323" name="Rectangle 2"/>
          <p:cNvSpPr>
            <a:spLocks noGrp="1" noRot="1" noChangeAspect="1" noChangeArrowheads="1" noTextEdit="1"/>
          </p:cNvSpPr>
          <p:nvPr>
            <p:ph type="sldImg"/>
          </p:nvPr>
        </p:nvSpPr>
        <p:spPr>
          <a:xfrm>
            <a:off x="992188" y="766763"/>
            <a:ext cx="5119687" cy="3838575"/>
          </a:xfrm>
          <a:ln/>
        </p:spPr>
      </p:sp>
      <p:sp>
        <p:nvSpPr>
          <p:cNvPr id="56324" name="Rectangle 3"/>
          <p:cNvSpPr>
            <a:spLocks noGrp="1" noChangeArrowheads="1"/>
          </p:cNvSpPr>
          <p:nvPr>
            <p:ph type="body" idx="1"/>
          </p:nvPr>
        </p:nvSpPr>
        <p:spPr>
          <a:noFill/>
          <a:ln/>
        </p:spPr>
        <p:txBody>
          <a:bodyPr/>
          <a:lstStyle/>
          <a:p>
            <a:r>
              <a:rPr lang="en-US" dirty="0"/>
              <a:t>When retrieving documents from the Web, the link structure bears important information on the relevance of documents. Generally speaking, a document that is referred more often by other documents through Web links, is likely to be of higher interest and therefore relevance. So a possibility to rank documents is considering the number of incoming links. Doing this allows to distinguish documents that otherwise would be ranked equally or similarly when relying on text retrieval alone.</a:t>
            </a:r>
          </a:p>
          <a:p>
            <a:endParaRPr lang="en-US" dirty="0"/>
          </a:p>
          <a:p>
            <a:r>
              <a:rPr lang="en-US" dirty="0"/>
              <a:t>However, when doing this, also the importance of documents having a link to the document to be ranked may be different. Therefore not only counting then number of incoming links, but also weighing the links by the relevance of documents that contain these links appears to be appropriate. The same reasoning of course again applies then for evaluating the relevance of documents pointing to the document and so forth. </a:t>
            </a:r>
          </a:p>
        </p:txBody>
      </p:sp>
    </p:spTree>
    <p:extLst>
      <p:ext uri="{BB962C8B-B14F-4D97-AF65-F5344CB8AC3E}">
        <p14:creationId xmlns:p14="http://schemas.microsoft.com/office/powerpoint/2010/main" val="1579927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p:spPr>
        <p:txBody>
          <a:bodyPr/>
          <a:lstStyle/>
          <a:p>
            <a:r>
              <a:rPr lang="en-US"/>
              <a:t>Click to edit Master title style</a:t>
            </a:r>
            <a:endParaRPr lang="fr-CH"/>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fr-CH"/>
          </a:p>
        </p:txBody>
      </p:sp>
      <p:sp>
        <p:nvSpPr>
          <p:cNvPr id="4" name="Footer Placeholder 3"/>
          <p:cNvSpPr>
            <a:spLocks noGrp="1"/>
          </p:cNvSpPr>
          <p:nvPr>
            <p:ph type="ftr" sz="quarter" idx="10"/>
          </p:nvPr>
        </p:nvSpPr>
        <p:spPr/>
        <p:txBody>
          <a:bodyPr/>
          <a:lstStyle>
            <a:lvl1pPr>
              <a:defRPr/>
            </a:lvl1pPr>
          </a:lstStyle>
          <a:p>
            <a:r>
              <a:rPr lang="fr-CH"/>
              <a:t>©2021, Karl Aberer, EPFL-IC, Laboratoire de systèmes d'informations répartis </a:t>
            </a:r>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Footer Placeholder 3"/>
          <p:cNvSpPr>
            <a:spLocks noGrp="1"/>
          </p:cNvSpPr>
          <p:nvPr>
            <p:ph type="ftr" sz="quarter" idx="10"/>
          </p:nvPr>
        </p:nvSpPr>
        <p:spPr/>
        <p:txBody>
          <a:bodyPr/>
          <a:lstStyle>
            <a:lvl1pPr>
              <a:defRPr/>
            </a:lvl1pPr>
          </a:lstStyle>
          <a:p>
            <a:r>
              <a:rPr lang="fr-CH"/>
              <a:t>©2021, Karl Aberer, EPFL-IC, Laboratoire de systèmes d'informations répartis </a:t>
            </a: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02388" y="304800"/>
            <a:ext cx="2082800" cy="6065838"/>
          </a:xfrm>
        </p:spPr>
        <p:txBody>
          <a:bodyPr vert="eaVert"/>
          <a:lstStyle/>
          <a:p>
            <a:r>
              <a:rPr lang="en-US"/>
              <a:t>Click to edit Master title style</a:t>
            </a:r>
            <a:endParaRPr lang="fr-CH"/>
          </a:p>
        </p:txBody>
      </p:sp>
      <p:sp>
        <p:nvSpPr>
          <p:cNvPr id="3" name="Vertical Text Placeholder 2"/>
          <p:cNvSpPr>
            <a:spLocks noGrp="1"/>
          </p:cNvSpPr>
          <p:nvPr>
            <p:ph type="body" orient="vert" idx="1"/>
          </p:nvPr>
        </p:nvSpPr>
        <p:spPr>
          <a:xfrm>
            <a:off x="152400" y="304800"/>
            <a:ext cx="6097588" cy="6065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Footer Placeholder 3"/>
          <p:cNvSpPr>
            <a:spLocks noGrp="1"/>
          </p:cNvSpPr>
          <p:nvPr>
            <p:ph type="ftr" sz="quarter" idx="10"/>
          </p:nvPr>
        </p:nvSpPr>
        <p:spPr/>
        <p:txBody>
          <a:bodyPr/>
          <a:lstStyle>
            <a:lvl1pPr>
              <a:defRPr/>
            </a:lvl1pPr>
          </a:lstStyle>
          <a:p>
            <a:r>
              <a:rPr lang="fr-CH"/>
              <a:t>©2021, Karl Aberer, EPFL-IC, Laboratoire de systèmes d'informations répartis </a:t>
            </a:r>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305800" cy="914400"/>
          </a:xfrm>
        </p:spPr>
        <p:txBody>
          <a:bodyPr/>
          <a:lstStyle/>
          <a:p>
            <a:r>
              <a:rPr lang="en-US"/>
              <a:t>Click to edit Master title style</a:t>
            </a:r>
            <a:endParaRPr lang="fr-CH"/>
          </a:p>
        </p:txBody>
      </p:sp>
      <p:sp>
        <p:nvSpPr>
          <p:cNvPr id="3" name="Table Placeholder 2"/>
          <p:cNvSpPr>
            <a:spLocks noGrp="1"/>
          </p:cNvSpPr>
          <p:nvPr>
            <p:ph type="tbl" idx="1"/>
          </p:nvPr>
        </p:nvSpPr>
        <p:spPr>
          <a:xfrm>
            <a:off x="179388" y="1341438"/>
            <a:ext cx="8305800" cy="5029200"/>
          </a:xfrm>
        </p:spPr>
        <p:txBody>
          <a:bodyPr/>
          <a:lstStyle/>
          <a:p>
            <a:endParaRPr lang="fr-CH"/>
          </a:p>
        </p:txBody>
      </p:sp>
      <p:sp>
        <p:nvSpPr>
          <p:cNvPr id="4" name="Footer Placeholder 3"/>
          <p:cNvSpPr>
            <a:spLocks noGrp="1"/>
          </p:cNvSpPr>
          <p:nvPr>
            <p:ph type="ftr" sz="quarter" idx="10"/>
          </p:nvPr>
        </p:nvSpPr>
        <p:spPr>
          <a:xfrm>
            <a:off x="152400" y="6477000"/>
            <a:ext cx="5867400" cy="228600"/>
          </a:xfrm>
        </p:spPr>
        <p:txBody>
          <a:bodyPr/>
          <a:lstStyle>
            <a:lvl1pPr>
              <a:defRPr/>
            </a:lvl1pPr>
          </a:lstStyle>
          <a:p>
            <a:r>
              <a:rPr lang="fr-CH"/>
              <a:t>©2021, Karl Aberer, EPFL-IC, Laboratoire de systèmes d'informations répartis </a:t>
            </a:r>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305800" cy="914400"/>
          </a:xfrm>
        </p:spPr>
        <p:txBody>
          <a:bodyPr/>
          <a:lstStyle/>
          <a:p>
            <a:r>
              <a:rPr lang="en-US"/>
              <a:t>Click to edit Master title style</a:t>
            </a:r>
            <a:endParaRPr lang="fr-CH"/>
          </a:p>
        </p:txBody>
      </p:sp>
      <p:sp>
        <p:nvSpPr>
          <p:cNvPr id="3" name="Text Placeholder 2"/>
          <p:cNvSpPr>
            <a:spLocks noGrp="1"/>
          </p:cNvSpPr>
          <p:nvPr>
            <p:ph type="body" sz="half" idx="1"/>
          </p:nvPr>
        </p:nvSpPr>
        <p:spPr>
          <a:xfrm>
            <a:off x="179388" y="1341438"/>
            <a:ext cx="40767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quarter" idx="2"/>
          </p:nvPr>
        </p:nvSpPr>
        <p:spPr>
          <a:xfrm>
            <a:off x="4408488" y="1341438"/>
            <a:ext cx="4076700"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Content Placeholder 4"/>
          <p:cNvSpPr>
            <a:spLocks noGrp="1"/>
          </p:cNvSpPr>
          <p:nvPr>
            <p:ph sz="quarter" idx="3"/>
          </p:nvPr>
        </p:nvSpPr>
        <p:spPr>
          <a:xfrm>
            <a:off x="4408488" y="3932238"/>
            <a:ext cx="4076700"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6" name="Footer Placeholder 5"/>
          <p:cNvSpPr>
            <a:spLocks noGrp="1"/>
          </p:cNvSpPr>
          <p:nvPr>
            <p:ph type="ftr" sz="quarter" idx="10"/>
          </p:nvPr>
        </p:nvSpPr>
        <p:spPr>
          <a:xfrm>
            <a:off x="152400" y="6477000"/>
            <a:ext cx="5867400" cy="228600"/>
          </a:xfrm>
        </p:spPr>
        <p:txBody>
          <a:bodyPr/>
          <a:lstStyle>
            <a:lvl1pPr>
              <a:defRPr/>
            </a:lvl1pPr>
          </a:lstStyle>
          <a:p>
            <a:r>
              <a:rPr lang="fr-CH"/>
              <a:t>©2021, Karl Aberer, EPFL-IC, Laboratoire de systèmes d'informations répartis </a:t>
            </a:r>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305800" cy="914400"/>
          </a:xfrm>
        </p:spPr>
        <p:txBody>
          <a:bodyPr/>
          <a:lstStyle/>
          <a:p>
            <a:r>
              <a:rPr lang="en-US"/>
              <a:t>Click to edit Master title style</a:t>
            </a:r>
            <a:endParaRPr lang="fr-CH"/>
          </a:p>
        </p:txBody>
      </p:sp>
      <p:sp>
        <p:nvSpPr>
          <p:cNvPr id="3" name="Text Placeholder 2"/>
          <p:cNvSpPr>
            <a:spLocks noGrp="1"/>
          </p:cNvSpPr>
          <p:nvPr>
            <p:ph type="body" sz="half" idx="1"/>
          </p:nvPr>
        </p:nvSpPr>
        <p:spPr>
          <a:xfrm>
            <a:off x="179388" y="1341438"/>
            <a:ext cx="40767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half" idx="2"/>
          </p:nvPr>
        </p:nvSpPr>
        <p:spPr>
          <a:xfrm>
            <a:off x="4408488" y="1341438"/>
            <a:ext cx="40767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Footer Placeholder 4"/>
          <p:cNvSpPr>
            <a:spLocks noGrp="1"/>
          </p:cNvSpPr>
          <p:nvPr>
            <p:ph type="ftr" sz="quarter" idx="10"/>
          </p:nvPr>
        </p:nvSpPr>
        <p:spPr>
          <a:xfrm>
            <a:off x="152400" y="6477000"/>
            <a:ext cx="5867400" cy="228600"/>
          </a:xfrm>
        </p:spPr>
        <p:txBody>
          <a:bodyPr/>
          <a:lstStyle>
            <a:lvl1pPr>
              <a:defRPr/>
            </a:lvl1pPr>
          </a:lstStyle>
          <a:p>
            <a:r>
              <a:rPr lang="fr-CH"/>
              <a:t>©2021, Karl Aberer, EPFL-IC, Laboratoire de systèmes d'informations répartis </a:t>
            </a:r>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Footer Placeholder 3"/>
          <p:cNvSpPr>
            <a:spLocks noGrp="1"/>
          </p:cNvSpPr>
          <p:nvPr>
            <p:ph type="ftr" sz="quarter" idx="10"/>
          </p:nvPr>
        </p:nvSpPr>
        <p:spPr/>
        <p:txBody>
          <a:bodyPr/>
          <a:lstStyle>
            <a:lvl1pPr>
              <a:defRPr/>
            </a:lvl1pPr>
          </a:lstStyle>
          <a:p>
            <a:r>
              <a:rPr lang="fr-CH"/>
              <a:t>©2021, Karl Aberer, EPFL-IC, Laboratoire de systèmes d'informations répartis </a:t>
            </a:r>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a:t>Click to edit Master title style</a:t>
            </a:r>
            <a:endParaRPr lang="fr-CH"/>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3"/>
          <p:cNvSpPr>
            <a:spLocks noGrp="1"/>
          </p:cNvSpPr>
          <p:nvPr>
            <p:ph type="ftr" sz="quarter" idx="10"/>
          </p:nvPr>
        </p:nvSpPr>
        <p:spPr/>
        <p:txBody>
          <a:bodyPr/>
          <a:lstStyle>
            <a:lvl1pPr>
              <a:defRPr/>
            </a:lvl1pPr>
          </a:lstStyle>
          <a:p>
            <a:r>
              <a:rPr lang="fr-CH"/>
              <a:t>©2021, Karl Aberer, EPFL-IC, Laboratoire de systèmes d'informations répartis </a:t>
            </a:r>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sz="half" idx="1"/>
          </p:nvPr>
        </p:nvSpPr>
        <p:spPr>
          <a:xfrm>
            <a:off x="179388" y="1341438"/>
            <a:ext cx="40767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half" idx="2"/>
          </p:nvPr>
        </p:nvSpPr>
        <p:spPr>
          <a:xfrm>
            <a:off x="4408488" y="1341438"/>
            <a:ext cx="40767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Footer Placeholder 4"/>
          <p:cNvSpPr>
            <a:spLocks noGrp="1"/>
          </p:cNvSpPr>
          <p:nvPr>
            <p:ph type="ftr" sz="quarter" idx="10"/>
          </p:nvPr>
        </p:nvSpPr>
        <p:spPr/>
        <p:txBody>
          <a:bodyPr/>
          <a:lstStyle>
            <a:lvl1pPr>
              <a:defRPr/>
            </a:lvl1pPr>
          </a:lstStyle>
          <a:p>
            <a:r>
              <a:rPr lang="fr-CH"/>
              <a:t>©2021, Karl Aberer, EPFL-IC, Laboratoire de systèmes d'informations répartis </a:t>
            </a: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fr-CH"/>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7" name="Footer Placeholder 6"/>
          <p:cNvSpPr>
            <a:spLocks noGrp="1"/>
          </p:cNvSpPr>
          <p:nvPr>
            <p:ph type="ftr" sz="quarter" idx="10"/>
          </p:nvPr>
        </p:nvSpPr>
        <p:spPr/>
        <p:txBody>
          <a:bodyPr/>
          <a:lstStyle>
            <a:lvl1pPr>
              <a:defRPr/>
            </a:lvl1pPr>
          </a:lstStyle>
          <a:p>
            <a:r>
              <a:rPr lang="fr-CH"/>
              <a:t>©2021, Karl Aberer, EPFL-IC, Laboratoire de systèmes d'informations répartis </a:t>
            </a:r>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Footer Placeholder 2"/>
          <p:cNvSpPr>
            <a:spLocks noGrp="1"/>
          </p:cNvSpPr>
          <p:nvPr>
            <p:ph type="ftr" sz="quarter" idx="10"/>
          </p:nvPr>
        </p:nvSpPr>
        <p:spPr/>
        <p:txBody>
          <a:bodyPr/>
          <a:lstStyle>
            <a:lvl1pPr>
              <a:defRPr/>
            </a:lvl1pPr>
          </a:lstStyle>
          <a:p>
            <a:r>
              <a:rPr lang="fr-CH"/>
              <a:t>©2021, Karl Aberer, EPFL-IC, Laboratoire de systèmes d'informations répartis </a:t>
            </a: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fr-CH"/>
              <a:t>©2021, Karl Aberer, EPFL-IC, Laboratoire de systèmes d'informations répartis </a:t>
            </a:r>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fr-CH"/>
          </a:p>
        </p:txBody>
      </p:sp>
      <p:sp>
        <p:nvSpPr>
          <p:cNvPr id="3" name="Content Placeholder 2"/>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Text Placeholder 3"/>
          <p:cNvSpPr>
            <a:spLocks noGrp="1"/>
          </p:cNvSpPr>
          <p:nvPr>
            <p:ph type="body" sz="half" idx="2"/>
          </p:nvPr>
        </p:nvSpPr>
        <p:spPr>
          <a:xfrm>
            <a:off x="457200"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r>
              <a:rPr lang="fr-CH"/>
              <a:t>©2021, Karl Aberer, EPFL-IC, Laboratoire de systèmes d'informations répartis </a:t>
            </a:r>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fr-CH"/>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H"/>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r>
              <a:rPr lang="fr-CH"/>
              <a:t>©2021, Karl Aberer, EPFL-IC, Laboratoire de systèmes d'informations répartis </a:t>
            </a:r>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152400" y="304800"/>
            <a:ext cx="83058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endParaRPr lang="en-GB" dirty="0"/>
          </a:p>
        </p:txBody>
      </p:sp>
      <p:sp>
        <p:nvSpPr>
          <p:cNvPr id="5123" name="Rectangle 3"/>
          <p:cNvSpPr>
            <a:spLocks noGrp="1" noChangeArrowheads="1"/>
          </p:cNvSpPr>
          <p:nvPr>
            <p:ph type="body" idx="1"/>
          </p:nvPr>
        </p:nvSpPr>
        <p:spPr bwMode="auto">
          <a:xfrm>
            <a:off x="179388" y="1341438"/>
            <a:ext cx="8305800" cy="502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124" name="Rectangle 4"/>
          <p:cNvSpPr>
            <a:spLocks noGrp="1" noChangeArrowheads="1"/>
          </p:cNvSpPr>
          <p:nvPr>
            <p:ph type="ftr" sz="quarter" idx="3"/>
          </p:nvPr>
        </p:nvSpPr>
        <p:spPr bwMode="auto">
          <a:xfrm>
            <a:off x="152400" y="6477000"/>
            <a:ext cx="58674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900">
                <a:solidFill>
                  <a:schemeClr val="tx1"/>
                </a:solidFill>
                <a:latin typeface="Verdana" charset="0"/>
              </a:defRPr>
            </a:lvl1pPr>
          </a:lstStyle>
          <a:p>
            <a:r>
              <a:rPr lang="fr-CH"/>
              <a:t>©2021, Karl Aberer, EPFL-IC, Laboratoire de systèmes d'informations répartis </a:t>
            </a:r>
            <a:endParaRPr lang="en-GB" dirty="0"/>
          </a:p>
        </p:txBody>
      </p:sp>
      <p:sp>
        <p:nvSpPr>
          <p:cNvPr id="5127" name="Rectangle 7"/>
          <p:cNvSpPr>
            <a:spLocks noChangeArrowheads="1"/>
          </p:cNvSpPr>
          <p:nvPr userDrawn="1"/>
        </p:nvSpPr>
        <p:spPr bwMode="auto">
          <a:xfrm>
            <a:off x="5796136" y="6453188"/>
            <a:ext cx="2663652" cy="228600"/>
          </a:xfrm>
          <a:prstGeom prst="rect">
            <a:avLst/>
          </a:prstGeom>
          <a:noFill/>
          <a:ln w="9525">
            <a:noFill/>
            <a:miter lim="800000"/>
            <a:headEnd/>
            <a:tailEnd/>
          </a:ln>
          <a:effectLst/>
        </p:spPr>
        <p:txBody>
          <a:bodyPr lIns="92075" tIns="46038" rIns="92075" bIns="46038"/>
          <a:lstStyle/>
          <a:p>
            <a:pPr algn="r"/>
            <a:r>
              <a:rPr lang="en-US" sz="900" dirty="0">
                <a:solidFill>
                  <a:schemeClr val="tx1"/>
                </a:solidFill>
                <a:latin typeface="Verdana" charset="0"/>
              </a:rPr>
              <a:t>Word Embeddings &amp; Link</a:t>
            </a:r>
            <a:r>
              <a:rPr lang="en-US" sz="900" baseline="0" dirty="0">
                <a:solidFill>
                  <a:schemeClr val="tx1"/>
                </a:solidFill>
                <a:latin typeface="Verdana" charset="0"/>
              </a:rPr>
              <a:t> Analysis </a:t>
            </a:r>
            <a:r>
              <a:rPr lang="en-US" sz="900" dirty="0">
                <a:solidFill>
                  <a:schemeClr val="tx1"/>
                </a:solidFill>
                <a:latin typeface="Verdana" charset="0"/>
              </a:rPr>
              <a:t>- </a:t>
            </a:r>
            <a:fld id="{FBCEA208-1882-4C4A-B71F-4FA789A04155}" type="slidenum">
              <a:rPr lang="en-US" sz="900">
                <a:solidFill>
                  <a:schemeClr val="tx1"/>
                </a:solidFill>
                <a:latin typeface="Verdana" charset="0"/>
              </a:rPr>
              <a:pPr algn="r"/>
              <a:t>‹#›</a:t>
            </a:fld>
            <a:endParaRPr lang="en-US" sz="900" dirty="0">
              <a:solidFill>
                <a:schemeClr val="tx1"/>
              </a:solidFill>
              <a:latin typeface="Verdana" charset="0"/>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Lst>
  <p:hf sldNum="0" hdr="0" dt="0"/>
  <p:txStyles>
    <p:titleStyle>
      <a:lvl1pPr algn="l" rtl="0" fontAlgn="base">
        <a:spcBef>
          <a:spcPct val="0"/>
        </a:spcBef>
        <a:spcAft>
          <a:spcPct val="0"/>
        </a:spcAft>
        <a:defRPr sz="3600" b="1">
          <a:solidFill>
            <a:schemeClr val="tx2"/>
          </a:solidFill>
          <a:latin typeface="Calibri"/>
          <a:ea typeface="+mj-ea"/>
          <a:cs typeface="Calibri"/>
        </a:defRPr>
      </a:lvl1pPr>
      <a:lvl2pPr algn="ctr" rtl="0" fontAlgn="base">
        <a:spcBef>
          <a:spcPct val="0"/>
        </a:spcBef>
        <a:spcAft>
          <a:spcPct val="0"/>
        </a:spcAft>
        <a:defRPr sz="2400">
          <a:solidFill>
            <a:schemeClr val="tx2"/>
          </a:solidFill>
          <a:latin typeface="Comic Sans MS" charset="0"/>
        </a:defRPr>
      </a:lvl2pPr>
      <a:lvl3pPr algn="ctr" rtl="0" fontAlgn="base">
        <a:spcBef>
          <a:spcPct val="0"/>
        </a:spcBef>
        <a:spcAft>
          <a:spcPct val="0"/>
        </a:spcAft>
        <a:defRPr sz="2400">
          <a:solidFill>
            <a:schemeClr val="tx2"/>
          </a:solidFill>
          <a:latin typeface="Comic Sans MS" charset="0"/>
        </a:defRPr>
      </a:lvl3pPr>
      <a:lvl4pPr algn="ctr" rtl="0" fontAlgn="base">
        <a:spcBef>
          <a:spcPct val="0"/>
        </a:spcBef>
        <a:spcAft>
          <a:spcPct val="0"/>
        </a:spcAft>
        <a:defRPr sz="2400">
          <a:solidFill>
            <a:schemeClr val="tx2"/>
          </a:solidFill>
          <a:latin typeface="Comic Sans MS" charset="0"/>
        </a:defRPr>
      </a:lvl4pPr>
      <a:lvl5pPr algn="ctr" rtl="0" fontAlgn="base">
        <a:spcBef>
          <a:spcPct val="0"/>
        </a:spcBef>
        <a:spcAft>
          <a:spcPct val="0"/>
        </a:spcAft>
        <a:defRPr sz="2400">
          <a:solidFill>
            <a:schemeClr val="tx2"/>
          </a:solidFill>
          <a:latin typeface="Comic Sans MS" charset="0"/>
        </a:defRPr>
      </a:lvl5pPr>
      <a:lvl6pPr marL="457200" algn="ctr" rtl="0" fontAlgn="base">
        <a:spcBef>
          <a:spcPct val="0"/>
        </a:spcBef>
        <a:spcAft>
          <a:spcPct val="0"/>
        </a:spcAft>
        <a:defRPr sz="2400">
          <a:solidFill>
            <a:schemeClr val="tx2"/>
          </a:solidFill>
          <a:latin typeface="Comic Sans MS" charset="0"/>
        </a:defRPr>
      </a:lvl6pPr>
      <a:lvl7pPr marL="914400" algn="ctr" rtl="0" fontAlgn="base">
        <a:spcBef>
          <a:spcPct val="0"/>
        </a:spcBef>
        <a:spcAft>
          <a:spcPct val="0"/>
        </a:spcAft>
        <a:defRPr sz="2400">
          <a:solidFill>
            <a:schemeClr val="tx2"/>
          </a:solidFill>
          <a:latin typeface="Comic Sans MS" charset="0"/>
        </a:defRPr>
      </a:lvl7pPr>
      <a:lvl8pPr marL="1371600" algn="ctr" rtl="0" fontAlgn="base">
        <a:spcBef>
          <a:spcPct val="0"/>
        </a:spcBef>
        <a:spcAft>
          <a:spcPct val="0"/>
        </a:spcAft>
        <a:defRPr sz="2400">
          <a:solidFill>
            <a:schemeClr val="tx2"/>
          </a:solidFill>
          <a:latin typeface="Comic Sans MS" charset="0"/>
        </a:defRPr>
      </a:lvl8pPr>
      <a:lvl9pPr marL="1828800" algn="ctr" rtl="0" fontAlgn="base">
        <a:spcBef>
          <a:spcPct val="0"/>
        </a:spcBef>
        <a:spcAft>
          <a:spcPct val="0"/>
        </a:spcAft>
        <a:defRPr sz="2400">
          <a:solidFill>
            <a:schemeClr val="tx2"/>
          </a:solidFill>
          <a:latin typeface="Comic Sans MS" charset="0"/>
        </a:defRPr>
      </a:lvl9pPr>
    </p:titleStyle>
    <p:bodyStyle>
      <a:lvl1pPr marL="0" indent="0" algn="l" rtl="0" fontAlgn="base">
        <a:spcBef>
          <a:spcPct val="20000"/>
        </a:spcBef>
        <a:spcAft>
          <a:spcPct val="0"/>
        </a:spcAft>
        <a:buNone/>
        <a:defRPr sz="3200">
          <a:solidFill>
            <a:schemeClr val="tx1"/>
          </a:solidFill>
          <a:latin typeface="Calibri"/>
          <a:ea typeface="+mn-ea"/>
          <a:cs typeface="Calibri"/>
        </a:defRPr>
      </a:lvl1pPr>
      <a:lvl2pPr marL="742950" indent="-285750" algn="l" rtl="0" fontAlgn="base">
        <a:spcBef>
          <a:spcPct val="20000"/>
        </a:spcBef>
        <a:spcAft>
          <a:spcPct val="0"/>
        </a:spcAft>
        <a:buChar char="–"/>
        <a:defRPr sz="2800">
          <a:solidFill>
            <a:schemeClr val="tx1"/>
          </a:solidFill>
          <a:latin typeface="Calibri"/>
          <a:cs typeface="Calibri"/>
        </a:defRPr>
      </a:lvl2pPr>
      <a:lvl3pPr marL="1143000" indent="-228600" algn="l" rtl="0" fontAlgn="base">
        <a:spcBef>
          <a:spcPct val="20000"/>
        </a:spcBef>
        <a:spcAft>
          <a:spcPct val="0"/>
        </a:spcAft>
        <a:buChar char="•"/>
        <a:defRPr sz="2400">
          <a:solidFill>
            <a:schemeClr val="tx1"/>
          </a:solidFill>
          <a:latin typeface="Calibri"/>
          <a:cs typeface="Calibri"/>
        </a:defRPr>
      </a:lvl3pPr>
      <a:lvl4pPr marL="1600200" indent="-228600" algn="l" rtl="0" fontAlgn="base">
        <a:spcBef>
          <a:spcPct val="20000"/>
        </a:spcBef>
        <a:spcAft>
          <a:spcPct val="0"/>
        </a:spcAft>
        <a:buChar char="–"/>
        <a:defRPr sz="2000">
          <a:solidFill>
            <a:schemeClr val="tx1"/>
          </a:solidFill>
          <a:latin typeface="Calibri"/>
          <a:cs typeface="Calibri"/>
        </a:defRPr>
      </a:lvl4pPr>
      <a:lvl5pPr marL="2057400" indent="-228600" algn="l" rtl="0" fontAlgn="base">
        <a:spcBef>
          <a:spcPct val="20000"/>
        </a:spcBef>
        <a:spcAft>
          <a:spcPct val="0"/>
        </a:spcAft>
        <a:buChar char="»"/>
        <a:defRPr sz="2000">
          <a:solidFill>
            <a:schemeClr val="tx1"/>
          </a:solidFill>
          <a:latin typeface="Calibri"/>
          <a:cs typeface="Calibri"/>
        </a:defRPr>
      </a:lvl5pPr>
      <a:lvl6pPr marL="2514600" indent="-228600" algn="l" rtl="0" fontAlgn="base">
        <a:spcBef>
          <a:spcPct val="20000"/>
        </a:spcBef>
        <a:spcAft>
          <a:spcPct val="0"/>
        </a:spcAft>
        <a:buChar char="»"/>
        <a:defRPr sz="1200">
          <a:solidFill>
            <a:schemeClr val="tx1"/>
          </a:solidFill>
          <a:latin typeface="+mn-lt"/>
        </a:defRPr>
      </a:lvl6pPr>
      <a:lvl7pPr marL="2971800" indent="-228600" algn="l" rtl="0" fontAlgn="base">
        <a:spcBef>
          <a:spcPct val="20000"/>
        </a:spcBef>
        <a:spcAft>
          <a:spcPct val="0"/>
        </a:spcAft>
        <a:buChar char="»"/>
        <a:defRPr sz="1200">
          <a:solidFill>
            <a:schemeClr val="tx1"/>
          </a:solidFill>
          <a:latin typeface="+mn-lt"/>
        </a:defRPr>
      </a:lvl7pPr>
      <a:lvl8pPr marL="3429000" indent="-228600" algn="l" rtl="0" fontAlgn="base">
        <a:spcBef>
          <a:spcPct val="20000"/>
        </a:spcBef>
        <a:spcAft>
          <a:spcPct val="0"/>
        </a:spcAft>
        <a:buChar char="»"/>
        <a:defRPr sz="1200">
          <a:solidFill>
            <a:schemeClr val="tx1"/>
          </a:solidFill>
          <a:latin typeface="+mn-lt"/>
        </a:defRPr>
      </a:lvl8pPr>
      <a:lvl9pPr marL="3886200" indent="-228600" algn="l" rtl="0" fontAlgn="base">
        <a:spcBef>
          <a:spcPct val="20000"/>
        </a:spcBef>
        <a:spcAft>
          <a:spcPct val="0"/>
        </a:spcAft>
        <a:buChar char="»"/>
        <a:defRPr sz="12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4.emf"/><Relationship Id="rId4" Type="http://schemas.openxmlformats.org/officeDocument/2006/relationships/oleObject" Target="../embeddings/oleObject2.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6.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5.emf"/><Relationship Id="rId4" Type="http://schemas.openxmlformats.org/officeDocument/2006/relationships/oleObject" Target="../embeddings/oleObject3.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8.e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6.bin"/><Relationship Id="rId5" Type="http://schemas.openxmlformats.org/officeDocument/2006/relationships/image" Target="../media/image7.emf"/><Relationship Id="rId4" Type="http://schemas.openxmlformats.org/officeDocument/2006/relationships/oleObject" Target="../embeddings/oleObject5.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10.e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8.bin"/><Relationship Id="rId5" Type="http://schemas.openxmlformats.org/officeDocument/2006/relationships/image" Target="../media/image9.wmf"/><Relationship Id="rId4" Type="http://schemas.openxmlformats.org/officeDocument/2006/relationships/oleObject" Target="../embeddings/oleObject7.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9.png"/><Relationship Id="rId5" Type="http://schemas.openxmlformats.org/officeDocument/2006/relationships/image" Target="../media/image11.emf"/><Relationship Id="rId4" Type="http://schemas.openxmlformats.org/officeDocument/2006/relationships/oleObject" Target="../embeddings/oleObject9.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2.emf"/><Relationship Id="rId4" Type="http://schemas.openxmlformats.org/officeDocument/2006/relationships/oleObject" Target="../embeddings/oleObject10.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notesSlide" Target="../notesSlides/notesSlide27.xml"/><Relationship Id="rId7" Type="http://schemas.openxmlformats.org/officeDocument/2006/relationships/image" Target="../media/image15.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2.bin"/><Relationship Id="rId11" Type="http://schemas.openxmlformats.org/officeDocument/2006/relationships/image" Target="../media/image17.wmf"/><Relationship Id="rId5" Type="http://schemas.openxmlformats.org/officeDocument/2006/relationships/image" Target="../media/image14.wmf"/><Relationship Id="rId10" Type="http://schemas.openxmlformats.org/officeDocument/2006/relationships/oleObject" Target="../embeddings/oleObject14.bin"/><Relationship Id="rId4" Type="http://schemas.openxmlformats.org/officeDocument/2006/relationships/oleObject" Target="../embeddings/oleObject11.bin"/><Relationship Id="rId9" Type="http://schemas.openxmlformats.org/officeDocument/2006/relationships/image" Target="../media/image16.wmf"/></Relationships>
</file>

<file path=ppt/slides/_rels/slide28.xml.rels><?xml version="1.0" encoding="UTF-8" standalone="yes"?>
<Relationships xmlns="http://schemas.openxmlformats.org/package/2006/relationships"><Relationship Id="rId3" Type="http://schemas.openxmlformats.org/officeDocument/2006/relationships/image" Target="../media/image18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33.png"/><Relationship Id="rId5" Type="http://schemas.openxmlformats.org/officeDocument/2006/relationships/tags" Target="../tags/tag7.xml"/><Relationship Id="rId4"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hyperlink" Target="http://master.epfl.ch/page-94489-en.html" TargetMode="External"/><Relationship Id="rId3" Type="http://schemas.openxmlformats.org/officeDocument/2006/relationships/hyperlink" Target="http://www.epfl.ch/" TargetMode="External"/><Relationship Id="rId7" Type="http://schemas.openxmlformats.org/officeDocument/2006/relationships/hyperlink" Target="http://futuretudiant.epfl.ch/mobility"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hyperlink" Target="http://futuretudiant.epfl.ch/en" TargetMode="External"/><Relationship Id="rId5" Type="http://schemas.openxmlformats.org/officeDocument/2006/relationships/hyperlink" Target="http://bachelor.epfl.ch/studies" TargetMode="External"/><Relationship Id="rId10" Type="http://schemas.openxmlformats.org/officeDocument/2006/relationships/hyperlink" Target="http://www.epfl.ch/navigate.en.shtml" TargetMode="External"/><Relationship Id="rId4" Type="http://schemas.openxmlformats.org/officeDocument/2006/relationships/hyperlink" Target="http://actu.epfl.ch/feeds/rss/mediacom/en/" TargetMode="External"/><Relationship Id="rId9" Type="http://schemas.openxmlformats.org/officeDocument/2006/relationships/hyperlink" Target="http://phd.epfl.ch/home"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www.epfl.ch/"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hyperlink" Target="http://futuretudiant.epfl.ch/mobility" TargetMode="External"/><Relationship Id="rId4" Type="http://schemas.openxmlformats.org/officeDocument/2006/relationships/hyperlink" Target="http://futuretudiant.epfl.ch/en"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s>
</file>

<file path=ppt/slides/_rels/slide44.xml.rels><?xml version="1.0" encoding="UTF-8" standalone="yes"?>
<Relationships xmlns="http://schemas.openxmlformats.org/package/2006/relationships"><Relationship Id="rId3" Type="http://schemas.openxmlformats.org/officeDocument/2006/relationships/hyperlink" Target="http://www.cis.lmu.de/~hs/teach/14s/ir/"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11. Link-Based Ranking</a:t>
            </a:r>
          </a:p>
        </p:txBody>
      </p:sp>
      <p:sp>
        <p:nvSpPr>
          <p:cNvPr id="6" name="Text Placeholder 5"/>
          <p:cNvSpPr>
            <a:spLocks noGrp="1"/>
          </p:cNvSpPr>
          <p:nvPr>
            <p:ph type="body" idx="1"/>
          </p:nvPr>
        </p:nvSpPr>
        <p:spPr/>
        <p:txBody>
          <a:bodyPr/>
          <a:lstStyle/>
          <a:p>
            <a:r>
              <a:rPr lang="en-US"/>
              <a:t> </a:t>
            </a:r>
          </a:p>
        </p:txBody>
      </p:sp>
      <p:sp>
        <p:nvSpPr>
          <p:cNvPr id="4" name="Footer Placeholder 3"/>
          <p:cNvSpPr>
            <a:spLocks noGrp="1"/>
          </p:cNvSpPr>
          <p:nvPr>
            <p:ph type="ftr" sz="quarter" idx="10"/>
          </p:nvPr>
        </p:nvSpPr>
        <p:spPr/>
        <p:txBody>
          <a:bodyPr/>
          <a:lstStyle/>
          <a:p>
            <a:r>
              <a:rPr lang="fr-CH"/>
              <a:t>©2021, Karl Aberer, EPFL-IC, Laboratoire de systèmes d'informations répartis </a:t>
            </a:r>
            <a:endParaRPr lang="en-GB" dirty="0"/>
          </a:p>
        </p:txBody>
      </p:sp>
    </p:spTree>
    <p:extLst>
      <p:ext uri="{BB962C8B-B14F-4D97-AF65-F5344CB8AC3E}">
        <p14:creationId xmlns:p14="http://schemas.microsoft.com/office/powerpoint/2010/main" val="2302767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r>
              <a:rPr lang="en-US" dirty="0">
                <a:latin typeface="Calibri" charset="0"/>
                <a:ea typeface="MS PGothic" charset="0"/>
              </a:rPr>
              <a:t>The Web isn’</a:t>
            </a:r>
            <a:r>
              <a:rPr lang="en-US" altLang="ja-JP" dirty="0">
                <a:latin typeface="Calibri" charset="0"/>
                <a:ea typeface="MS PGothic" charset="0"/>
              </a:rPr>
              <a:t>t Scholarly Citation</a:t>
            </a:r>
            <a:endParaRPr lang="en-US" dirty="0">
              <a:latin typeface="Calibri" charset="0"/>
              <a:ea typeface="MS PGothic" charset="0"/>
            </a:endParaRPr>
          </a:p>
        </p:txBody>
      </p:sp>
      <p:sp>
        <p:nvSpPr>
          <p:cNvPr id="45058" name="Content Placeholder 2"/>
          <p:cNvSpPr>
            <a:spLocks noGrp="1"/>
          </p:cNvSpPr>
          <p:nvPr>
            <p:ph idx="1"/>
          </p:nvPr>
        </p:nvSpPr>
        <p:spPr/>
        <p:txBody>
          <a:bodyPr/>
          <a:lstStyle/>
          <a:p>
            <a:r>
              <a:rPr lang="en-US" dirty="0">
                <a:latin typeface="Calibri" charset="0"/>
                <a:ea typeface="MS PGothic" charset="0"/>
              </a:rPr>
              <a:t>Millions of participants, each with self interests</a:t>
            </a:r>
          </a:p>
          <a:p>
            <a:pPr marL="457200" indent="-457200">
              <a:buFont typeface="Arial" charset="0"/>
              <a:buChar char="•"/>
            </a:pPr>
            <a:r>
              <a:rPr lang="en-US" dirty="0">
                <a:latin typeface="Calibri" charset="0"/>
                <a:ea typeface="MS PGothic" charset="0"/>
              </a:rPr>
              <a:t>Spamming is widespread</a:t>
            </a:r>
          </a:p>
          <a:p>
            <a:endParaRPr lang="en-US" dirty="0">
              <a:latin typeface="Calibri" charset="0"/>
              <a:ea typeface="MS PGothic" charset="0"/>
            </a:endParaRPr>
          </a:p>
          <a:p>
            <a:r>
              <a:rPr lang="en-US" dirty="0">
                <a:latin typeface="Calibri" charset="0"/>
                <a:ea typeface="MS PGothic" charset="0"/>
              </a:rPr>
              <a:t>Once search engines began to use links for ranking (roughly 1998), link spam grew</a:t>
            </a:r>
          </a:p>
          <a:p>
            <a:pPr marL="457200" lvl="1" indent="-457200">
              <a:buFont typeface="Arial" charset="0"/>
              <a:buChar char="•"/>
            </a:pPr>
            <a:r>
              <a:rPr lang="en-US" sz="3200" dirty="0">
                <a:latin typeface="Calibri" charset="0"/>
                <a:ea typeface="MS PGothic" charset="0"/>
              </a:rPr>
              <a:t>You can join a link farm – a group of websites that heavily link to one another</a:t>
            </a:r>
          </a:p>
          <a:p>
            <a:br>
              <a:rPr lang="en-US" dirty="0">
                <a:latin typeface="Calibri" charset="0"/>
                <a:ea typeface="MS PGothic" charset="0"/>
              </a:rPr>
            </a:br>
            <a:r>
              <a:rPr lang="en-US" dirty="0">
                <a:latin typeface="Calibri" charset="0"/>
                <a:ea typeface="MS PGothic" charset="0"/>
              </a:rPr>
              <a:t>Simple link counting might not be appropriate!</a:t>
            </a:r>
          </a:p>
        </p:txBody>
      </p:sp>
      <p:sp>
        <p:nvSpPr>
          <p:cNvPr id="2" name="Footer Placeholder 1"/>
          <p:cNvSpPr>
            <a:spLocks noGrp="1"/>
          </p:cNvSpPr>
          <p:nvPr>
            <p:ph type="ftr" sz="quarter" idx="10"/>
          </p:nvPr>
        </p:nvSpPr>
        <p:spPr/>
        <p:txBody>
          <a:bodyPr/>
          <a:lstStyle/>
          <a:p>
            <a:r>
              <a:rPr lang="fr-CH"/>
              <a:t>©2021, Karl Aberer, EPFL-IC, Laboratoire de systèmes d'informations répartis </a:t>
            </a:r>
            <a:endParaRPr lang="en-GB" dirty="0"/>
          </a:p>
        </p:txBody>
      </p:sp>
    </p:spTree>
    <p:extLst>
      <p:ext uri="{BB962C8B-B14F-4D97-AF65-F5344CB8AC3E}">
        <p14:creationId xmlns:p14="http://schemas.microsoft.com/office/powerpoint/2010/main" val="2440421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p:txBody>
          <a:bodyPr/>
          <a:lstStyle/>
          <a:p>
            <a:pPr eaLnBrk="1" hangingPunct="1"/>
            <a:r>
              <a:rPr lang="en-US" dirty="0">
                <a:latin typeface="Calibri" charset="0"/>
                <a:ea typeface="MS PGothic" charset="0"/>
              </a:rPr>
              <a:t>Link-based Ranking: Idea</a:t>
            </a:r>
          </a:p>
        </p:txBody>
      </p:sp>
      <p:sp>
        <p:nvSpPr>
          <p:cNvPr id="49154" name="Rectangle 3"/>
          <p:cNvSpPr>
            <a:spLocks noGrp="1" noChangeArrowheads="1"/>
          </p:cNvSpPr>
          <p:nvPr>
            <p:ph type="body" idx="1"/>
          </p:nvPr>
        </p:nvSpPr>
        <p:spPr/>
        <p:txBody>
          <a:bodyPr/>
          <a:lstStyle/>
          <a:p>
            <a:pPr eaLnBrk="1" hangingPunct="1">
              <a:defRPr/>
            </a:pPr>
            <a:r>
              <a:rPr lang="en-US" dirty="0">
                <a:latin typeface="Calibri" charset="0"/>
                <a:ea typeface="MS PGothic" charset="0"/>
              </a:rPr>
              <a:t>Imagine a user doing a </a:t>
            </a:r>
            <a:r>
              <a:rPr lang="en-US" b="1" dirty="0">
                <a:latin typeface="Calibri" charset="0"/>
                <a:ea typeface="MS PGothic" charset="0"/>
              </a:rPr>
              <a:t>random walk </a:t>
            </a:r>
            <a:r>
              <a:rPr lang="en-US" dirty="0">
                <a:latin typeface="Calibri" charset="0"/>
                <a:ea typeface="MS PGothic" charset="0"/>
              </a:rPr>
              <a:t>on Web pages:</a:t>
            </a:r>
          </a:p>
          <a:p>
            <a:pPr lvl="1" eaLnBrk="1" hangingPunct="1">
              <a:defRPr/>
            </a:pPr>
            <a:r>
              <a:rPr lang="en-US" dirty="0">
                <a:latin typeface="Calibri" charset="0"/>
                <a:ea typeface="MS PGothic" charset="0"/>
              </a:rPr>
              <a:t>Start at a random page</a:t>
            </a:r>
          </a:p>
          <a:p>
            <a:pPr lvl="1" eaLnBrk="1" hangingPunct="1">
              <a:defRPr/>
            </a:pPr>
            <a:r>
              <a:rPr lang="en-US" dirty="0">
                <a:latin typeface="Calibri" charset="0"/>
                <a:ea typeface="MS PGothic" charset="0"/>
              </a:rPr>
              <a:t>At each step, leave the </a:t>
            </a:r>
            <a:br>
              <a:rPr lang="en-US" dirty="0">
                <a:latin typeface="Calibri" charset="0"/>
                <a:ea typeface="MS PGothic" charset="0"/>
              </a:rPr>
            </a:br>
            <a:r>
              <a:rPr lang="en-US" dirty="0">
                <a:latin typeface="Calibri" charset="0"/>
                <a:ea typeface="MS PGothic" charset="0"/>
              </a:rPr>
              <a:t>current page along one of </a:t>
            </a:r>
            <a:br>
              <a:rPr lang="en-US" dirty="0">
                <a:latin typeface="Calibri" charset="0"/>
                <a:ea typeface="MS PGothic" charset="0"/>
              </a:rPr>
            </a:br>
            <a:r>
              <a:rPr lang="en-US" dirty="0">
                <a:latin typeface="Calibri" charset="0"/>
                <a:ea typeface="MS PGothic" charset="0"/>
              </a:rPr>
              <a:t>the links on that page, with same probability</a:t>
            </a:r>
          </a:p>
          <a:p>
            <a:pPr eaLnBrk="1" hangingPunct="1">
              <a:defRPr/>
            </a:pPr>
            <a:endParaRPr lang="fr-CH" altLang="ja-JP" dirty="0">
              <a:latin typeface="Calibri" charset="0"/>
              <a:ea typeface="MS PGothic" charset="0"/>
            </a:endParaRPr>
          </a:p>
          <a:p>
            <a:pPr eaLnBrk="1" hangingPunct="1">
              <a:defRPr/>
            </a:pPr>
            <a:r>
              <a:rPr lang="ja-JP" altLang="en-US" dirty="0">
                <a:latin typeface="Calibri" charset="0"/>
                <a:ea typeface="MS PGothic" charset="0"/>
              </a:rPr>
              <a:t>“</a:t>
            </a:r>
            <a:r>
              <a:rPr lang="en-US" altLang="ja-JP" dirty="0">
                <a:latin typeface="Calibri" charset="0"/>
                <a:ea typeface="MS PGothic" charset="0"/>
              </a:rPr>
              <a:t>In the long run</a:t>
            </a:r>
            <a:r>
              <a:rPr lang="ja-JP" altLang="en-US" dirty="0">
                <a:latin typeface="Calibri" charset="0"/>
                <a:ea typeface="MS PGothic" charset="0"/>
              </a:rPr>
              <a:t>”</a:t>
            </a:r>
            <a:r>
              <a:rPr lang="en-US" altLang="ja-JP" dirty="0">
                <a:latin typeface="Calibri" charset="0"/>
                <a:ea typeface="MS PGothic" charset="0"/>
              </a:rPr>
              <a:t> each page has a long-term visit rate - use this as the page’s score</a:t>
            </a:r>
          </a:p>
          <a:p>
            <a:pPr marL="0" indent="0" eaLnBrk="1" hangingPunct="1">
              <a:buFont typeface="Wingdings" charset="0"/>
              <a:buNone/>
              <a:defRPr/>
            </a:pPr>
            <a:endParaRPr lang="en-US" dirty="0">
              <a:latin typeface="Calibri" charset="0"/>
              <a:ea typeface="MS PGothic" charset="0"/>
            </a:endParaRPr>
          </a:p>
        </p:txBody>
      </p:sp>
      <p:grpSp>
        <p:nvGrpSpPr>
          <p:cNvPr id="2" name="Group 1"/>
          <p:cNvGrpSpPr/>
          <p:nvPr/>
        </p:nvGrpSpPr>
        <p:grpSpPr>
          <a:xfrm>
            <a:off x="6061062" y="2420888"/>
            <a:ext cx="1568450" cy="915987"/>
            <a:chOff x="4953000" y="2284413"/>
            <a:chExt cx="1568450" cy="915987"/>
          </a:xfrm>
        </p:grpSpPr>
        <p:sp>
          <p:nvSpPr>
            <p:cNvPr id="46083" name="Oval 4"/>
            <p:cNvSpPr>
              <a:spLocks noChangeArrowheads="1"/>
            </p:cNvSpPr>
            <p:nvPr/>
          </p:nvSpPr>
          <p:spPr bwMode="auto">
            <a:xfrm>
              <a:off x="4953000" y="2516188"/>
              <a:ext cx="457200" cy="457200"/>
            </a:xfrm>
            <a:prstGeom prst="ellipse">
              <a:avLst/>
            </a:prstGeom>
            <a:noFill/>
            <a:ln w="9525">
              <a:solidFill>
                <a:schemeClr val="tx1"/>
              </a:solidFill>
              <a:round/>
              <a:headEnd/>
              <a:tailEnd/>
            </a:ln>
          </p:spPr>
          <p:txBody>
            <a:bodyPr wrap="none" anchor="ctr"/>
            <a:lstStyle/>
            <a:p>
              <a:pPr algn="r"/>
              <a:endParaRPr lang="en-US"/>
            </a:p>
          </p:txBody>
        </p:sp>
        <p:sp>
          <p:nvSpPr>
            <p:cNvPr id="46084" name="Line 5"/>
            <p:cNvSpPr>
              <a:spLocks noChangeShapeType="1"/>
            </p:cNvSpPr>
            <p:nvPr/>
          </p:nvSpPr>
          <p:spPr bwMode="auto">
            <a:xfrm flipV="1">
              <a:off x="5410200" y="2554288"/>
              <a:ext cx="609600" cy="1905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46085" name="Line 6"/>
            <p:cNvSpPr>
              <a:spLocks noChangeShapeType="1"/>
            </p:cNvSpPr>
            <p:nvPr/>
          </p:nvSpPr>
          <p:spPr bwMode="auto">
            <a:xfrm>
              <a:off x="5410200" y="2744788"/>
              <a:ext cx="6477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46086" name="Line 7"/>
            <p:cNvSpPr>
              <a:spLocks noChangeShapeType="1"/>
            </p:cNvSpPr>
            <p:nvPr/>
          </p:nvSpPr>
          <p:spPr bwMode="auto">
            <a:xfrm>
              <a:off x="5410200" y="2744788"/>
              <a:ext cx="647700" cy="1587"/>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46087" name="Text Box 8"/>
            <p:cNvSpPr txBox="1">
              <a:spLocks noChangeArrowheads="1"/>
            </p:cNvSpPr>
            <p:nvPr/>
          </p:nvSpPr>
          <p:spPr bwMode="auto">
            <a:xfrm>
              <a:off x="6019800" y="2284413"/>
              <a:ext cx="501650" cy="9159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MS PGothic" charset="0"/>
                  <a:cs typeface="MS PGothic" charset="0"/>
                </a:defRPr>
              </a:lvl1pPr>
              <a:lvl2pPr marL="742950" indent="-285750" eaLnBrk="0" hangingPunct="0">
                <a:defRPr sz="2400">
                  <a:solidFill>
                    <a:schemeClr val="tx1"/>
                  </a:solidFill>
                  <a:latin typeface="Lucida Sans" charset="0"/>
                  <a:ea typeface="MS PGothic" charset="0"/>
                  <a:cs typeface="MS PGothic" charset="0"/>
                </a:defRPr>
              </a:lvl2pPr>
              <a:lvl3pPr marL="1143000" indent="-228600" eaLnBrk="0" hangingPunct="0">
                <a:defRPr sz="2400">
                  <a:solidFill>
                    <a:schemeClr val="tx1"/>
                  </a:solidFill>
                  <a:latin typeface="Lucida Sans" charset="0"/>
                  <a:ea typeface="MS PGothic" charset="0"/>
                  <a:cs typeface="MS PGothic" charset="0"/>
                </a:defRPr>
              </a:lvl3pPr>
              <a:lvl4pPr marL="1600200" indent="-228600" eaLnBrk="0" hangingPunct="0">
                <a:defRPr sz="2400">
                  <a:solidFill>
                    <a:schemeClr val="tx1"/>
                  </a:solidFill>
                  <a:latin typeface="Lucida Sans" charset="0"/>
                  <a:ea typeface="MS PGothic" charset="0"/>
                  <a:cs typeface="MS PGothic" charset="0"/>
                </a:defRPr>
              </a:lvl4pPr>
              <a:lvl5pPr marL="2057400" indent="-228600" eaLnBrk="0" hangingPunct="0">
                <a:defRPr sz="2400">
                  <a:solidFill>
                    <a:schemeClr val="tx1"/>
                  </a:solidFill>
                  <a:latin typeface="Lucida San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Lucida San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Lucida San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Lucida San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Lucida Sans" charset="0"/>
                  <a:ea typeface="MS PGothic" charset="0"/>
                  <a:cs typeface="MS PGothic" charset="0"/>
                </a:defRPr>
              </a:lvl9pPr>
            </a:lstStyle>
            <a:p>
              <a:pPr eaLnBrk="1" hangingPunct="1"/>
              <a:r>
                <a:rPr lang="en-US" sz="1800">
                  <a:latin typeface="Arial" charset="0"/>
                </a:rPr>
                <a:t>1/3</a:t>
              </a:r>
            </a:p>
            <a:p>
              <a:pPr eaLnBrk="1" hangingPunct="1"/>
              <a:r>
                <a:rPr lang="en-US" sz="1800">
                  <a:latin typeface="Arial" charset="0"/>
                </a:rPr>
                <a:t>1/3</a:t>
              </a:r>
            </a:p>
            <a:p>
              <a:pPr eaLnBrk="1" hangingPunct="1"/>
              <a:r>
                <a:rPr lang="en-US" sz="1800">
                  <a:latin typeface="Arial" charset="0"/>
                </a:rPr>
                <a:t>1/3</a:t>
              </a:r>
              <a:endParaRPr lang="en-US">
                <a:latin typeface="Arial" charset="0"/>
              </a:endParaRPr>
            </a:p>
          </p:txBody>
        </p:sp>
      </p:grpSp>
      <p:sp>
        <p:nvSpPr>
          <p:cNvPr id="46088" name="TextBox 4"/>
          <p:cNvSpPr txBox="1">
            <a:spLocks noChangeArrowheads="1"/>
          </p:cNvSpPr>
          <p:nvPr/>
        </p:nvSpPr>
        <p:spPr bwMode="auto">
          <a:xfrm>
            <a:off x="7620000" y="-33338"/>
            <a:ext cx="1101725"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MS PGothic" charset="0"/>
                <a:cs typeface="MS PGothic" charset="0"/>
              </a:defRPr>
            </a:lvl1pPr>
            <a:lvl2pPr marL="742950" indent="-285750" eaLnBrk="0" hangingPunct="0">
              <a:defRPr sz="2400">
                <a:solidFill>
                  <a:schemeClr val="tx1"/>
                </a:solidFill>
                <a:latin typeface="Lucida Sans" charset="0"/>
                <a:ea typeface="MS PGothic" charset="0"/>
                <a:cs typeface="MS PGothic" charset="0"/>
              </a:defRPr>
            </a:lvl2pPr>
            <a:lvl3pPr marL="1143000" indent="-228600" eaLnBrk="0" hangingPunct="0">
              <a:defRPr sz="2400">
                <a:solidFill>
                  <a:schemeClr val="tx1"/>
                </a:solidFill>
                <a:latin typeface="Lucida Sans" charset="0"/>
                <a:ea typeface="MS PGothic" charset="0"/>
                <a:cs typeface="MS PGothic" charset="0"/>
              </a:defRPr>
            </a:lvl3pPr>
            <a:lvl4pPr marL="1600200" indent="-228600" eaLnBrk="0" hangingPunct="0">
              <a:defRPr sz="2400">
                <a:solidFill>
                  <a:schemeClr val="tx1"/>
                </a:solidFill>
                <a:latin typeface="Lucida Sans" charset="0"/>
                <a:ea typeface="MS PGothic" charset="0"/>
                <a:cs typeface="MS PGothic" charset="0"/>
              </a:defRPr>
            </a:lvl4pPr>
            <a:lvl5pPr marL="2057400" indent="-228600" eaLnBrk="0" hangingPunct="0">
              <a:defRPr sz="2400">
                <a:solidFill>
                  <a:schemeClr val="tx1"/>
                </a:solidFill>
                <a:latin typeface="Lucida San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Lucida San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Lucida San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Lucida San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Lucida Sans" charset="0"/>
                <a:ea typeface="MS PGothic" charset="0"/>
                <a:cs typeface="MS PGothic" charset="0"/>
              </a:defRPr>
            </a:lvl9pPr>
          </a:lstStyle>
          <a:p>
            <a:pPr eaLnBrk="1" hangingPunct="1"/>
            <a:r>
              <a:rPr lang="en-US" sz="1600">
                <a:solidFill>
                  <a:srgbClr val="FBFCFF"/>
                </a:solidFill>
              </a:rPr>
              <a:t>Sec. 21.2</a:t>
            </a:r>
          </a:p>
        </p:txBody>
      </p:sp>
      <p:sp>
        <p:nvSpPr>
          <p:cNvPr id="3" name="Footer Placeholder 2"/>
          <p:cNvSpPr>
            <a:spLocks noGrp="1"/>
          </p:cNvSpPr>
          <p:nvPr>
            <p:ph type="ftr" sz="quarter" idx="10"/>
          </p:nvPr>
        </p:nvSpPr>
        <p:spPr/>
        <p:txBody>
          <a:bodyPr/>
          <a:lstStyle/>
          <a:p>
            <a:r>
              <a:rPr lang="fr-CH"/>
              <a:t>©2021, Karl Aberer, EPFL-IC, Laboratoire de systèmes d'informations répartis </a:t>
            </a:r>
            <a:endParaRPr lang="en-GB" dirty="0"/>
          </a:p>
        </p:txBody>
      </p:sp>
    </p:spTree>
    <p:extLst>
      <p:ext uri="{BB962C8B-B14F-4D97-AF65-F5344CB8AC3E}">
        <p14:creationId xmlns:p14="http://schemas.microsoft.com/office/powerpoint/2010/main" val="2154964781"/>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Footer Placeholder 3"/>
          <p:cNvSpPr>
            <a:spLocks noGrp="1"/>
          </p:cNvSpPr>
          <p:nvPr>
            <p:ph type="ftr" sz="quarter" idx="10"/>
          </p:nvPr>
        </p:nvSpPr>
        <p:spPr>
          <a:noFill/>
        </p:spPr>
        <p:txBody>
          <a:bodyPr/>
          <a:lstStyle/>
          <a:p>
            <a:r>
              <a:rPr lang="fr-CH"/>
              <a:t>©2021, Karl Aberer, EPFL-IC, Laboratoire de systèmes d'informations répartis </a:t>
            </a:r>
            <a:endParaRPr lang="en-GB"/>
          </a:p>
        </p:txBody>
      </p:sp>
      <p:sp>
        <p:nvSpPr>
          <p:cNvPr id="3077" name="Rectangle 3"/>
          <p:cNvSpPr>
            <a:spLocks noGrp="1" noChangeArrowheads="1"/>
          </p:cNvSpPr>
          <p:nvPr>
            <p:ph type="title"/>
          </p:nvPr>
        </p:nvSpPr>
        <p:spPr>
          <a:noFill/>
        </p:spPr>
        <p:txBody>
          <a:bodyPr lIns="92075" tIns="46038" rIns="92075" bIns="46038"/>
          <a:lstStyle/>
          <a:p>
            <a:pPr eaLnBrk="1" hangingPunct="1"/>
            <a:r>
              <a:rPr lang="en-US"/>
              <a:t>Random Walker Model</a:t>
            </a:r>
          </a:p>
        </p:txBody>
      </p:sp>
      <p:sp>
        <p:nvSpPr>
          <p:cNvPr id="3078" name="Rectangle 4"/>
          <p:cNvSpPr>
            <a:spLocks noGrp="1" noChangeArrowheads="1"/>
          </p:cNvSpPr>
          <p:nvPr>
            <p:ph type="body" idx="1"/>
          </p:nvPr>
        </p:nvSpPr>
        <p:spPr>
          <a:xfrm>
            <a:off x="208313" y="4566485"/>
            <a:ext cx="8748588" cy="2133600"/>
          </a:xfrm>
          <a:noFill/>
        </p:spPr>
        <p:txBody>
          <a:bodyPr lIns="92075" tIns="46038" rIns="92075" bIns="46038"/>
          <a:lstStyle/>
          <a:p>
            <a:pPr eaLnBrk="1" hangingPunct="1"/>
            <a:r>
              <a:rPr lang="en-US" sz="2800" dirty="0"/>
              <a:t>Result</a:t>
            </a:r>
          </a:p>
          <a:p>
            <a:pPr lvl="1">
              <a:buFont typeface="Arial" charset="0"/>
              <a:buChar char="–"/>
            </a:pPr>
            <a:r>
              <a:rPr lang="en-US" sz="2400" dirty="0">
                <a:latin typeface="Calibri" charset="0"/>
                <a:ea typeface="MS PGothic" charset="0"/>
              </a:rPr>
              <a:t>If a random walker visits a page more often it is more relevant</a:t>
            </a:r>
          </a:p>
          <a:p>
            <a:pPr lvl="1">
              <a:buFont typeface="Arial" charset="0"/>
              <a:buChar char="–"/>
            </a:pPr>
            <a:r>
              <a:rPr lang="en-US" sz="2400" dirty="0">
                <a:latin typeface="Calibri" charset="0"/>
                <a:ea typeface="MS PGothic" charset="0"/>
              </a:rPr>
              <a:t>takes into account the number of referrals AND the relevance of referrals</a:t>
            </a:r>
          </a:p>
          <a:p>
            <a:pPr eaLnBrk="1" hangingPunct="1"/>
            <a:endParaRPr lang="en-US" sz="2800" i="1" baseline="-25000" dirty="0"/>
          </a:p>
        </p:txBody>
      </p:sp>
      <p:graphicFrame>
        <p:nvGraphicFramePr>
          <p:cNvPr id="3074" name="Object 5"/>
          <p:cNvGraphicFramePr>
            <a:graphicFrameLocks/>
          </p:cNvGraphicFramePr>
          <p:nvPr>
            <p:extLst>
              <p:ext uri="{D42A27DB-BD31-4B8C-83A1-F6EECF244321}">
                <p14:modId xmlns:p14="http://schemas.microsoft.com/office/powerpoint/2010/main" val="311237150"/>
              </p:ext>
            </p:extLst>
          </p:nvPr>
        </p:nvGraphicFramePr>
        <p:xfrm>
          <a:off x="4536250" y="1445321"/>
          <a:ext cx="2808287" cy="915987"/>
        </p:xfrm>
        <a:graphic>
          <a:graphicData uri="http://schemas.openxmlformats.org/presentationml/2006/ole">
            <mc:AlternateContent xmlns:mc="http://schemas.openxmlformats.org/markup-compatibility/2006">
              <mc:Choice xmlns:v="urn:schemas-microsoft-com:vml" Requires="v">
                <p:oleObj spid="_x0000_s1154" name="Equation" r:id="rId4" imgW="1358647" imgH="482278" progId="Equation.3">
                  <p:embed/>
                </p:oleObj>
              </mc:Choice>
              <mc:Fallback>
                <p:oleObj name="Equation" r:id="rId4" imgW="1358647" imgH="482278" progId="Equation.3">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36250" y="1445321"/>
                        <a:ext cx="2808287" cy="9159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7" dir="2700000" algn="ctr" rotWithShape="0">
                                <a:schemeClr val="bg2">
                                  <a:alpha val="74997"/>
                                </a:schemeClr>
                              </a:outerShdw>
                            </a:effectLst>
                          </a14:hiddenEffects>
                        </a:ext>
                      </a:extLst>
                    </p:spPr>
                  </p:pic>
                </p:oleObj>
              </mc:Fallback>
            </mc:AlternateContent>
          </a:graphicData>
        </a:graphic>
      </p:graphicFrame>
      <p:sp>
        <p:nvSpPr>
          <p:cNvPr id="3079" name="Oval 6"/>
          <p:cNvSpPr>
            <a:spLocks noChangeArrowheads="1"/>
          </p:cNvSpPr>
          <p:nvPr/>
        </p:nvSpPr>
        <p:spPr bwMode="auto">
          <a:xfrm>
            <a:off x="3261297" y="2733110"/>
            <a:ext cx="301625" cy="301625"/>
          </a:xfrm>
          <a:prstGeom prst="ellipse">
            <a:avLst/>
          </a:prstGeom>
          <a:solidFill>
            <a:schemeClr val="tx1"/>
          </a:solidFill>
          <a:ln w="12700">
            <a:solidFill>
              <a:schemeClr val="tx1"/>
            </a:solidFill>
            <a:round/>
            <a:headEnd/>
            <a:tailEnd/>
          </a:ln>
        </p:spPr>
        <p:txBody>
          <a:bodyPr wrap="none" anchor="ctr"/>
          <a:lstStyle/>
          <a:p>
            <a:endParaRPr lang="fr-FR" sz="1800">
              <a:latin typeface="Calibri" panose="020F0502020204030204" pitchFamily="34" charset="0"/>
              <a:cs typeface="Calibri" panose="020F0502020204030204" pitchFamily="34" charset="0"/>
            </a:endParaRPr>
          </a:p>
        </p:txBody>
      </p:sp>
      <p:sp>
        <p:nvSpPr>
          <p:cNvPr id="3080" name="Oval 7"/>
          <p:cNvSpPr>
            <a:spLocks noChangeArrowheads="1"/>
          </p:cNvSpPr>
          <p:nvPr/>
        </p:nvSpPr>
        <p:spPr bwMode="auto">
          <a:xfrm>
            <a:off x="872109" y="2758510"/>
            <a:ext cx="301625" cy="301625"/>
          </a:xfrm>
          <a:prstGeom prst="ellipse">
            <a:avLst/>
          </a:prstGeom>
          <a:solidFill>
            <a:schemeClr val="tx1"/>
          </a:solidFill>
          <a:ln w="12700">
            <a:solidFill>
              <a:schemeClr val="tx1"/>
            </a:solidFill>
            <a:round/>
            <a:headEnd/>
            <a:tailEnd/>
          </a:ln>
        </p:spPr>
        <p:txBody>
          <a:bodyPr wrap="none" anchor="ctr"/>
          <a:lstStyle/>
          <a:p>
            <a:endParaRPr lang="fr-FR" sz="1800">
              <a:latin typeface="Calibri" panose="020F0502020204030204" pitchFamily="34" charset="0"/>
              <a:cs typeface="Calibri" panose="020F0502020204030204" pitchFamily="34" charset="0"/>
            </a:endParaRPr>
          </a:p>
        </p:txBody>
      </p:sp>
      <p:sp>
        <p:nvSpPr>
          <p:cNvPr id="3081" name="Oval 8"/>
          <p:cNvSpPr>
            <a:spLocks noChangeArrowheads="1"/>
          </p:cNvSpPr>
          <p:nvPr/>
        </p:nvSpPr>
        <p:spPr bwMode="auto">
          <a:xfrm>
            <a:off x="1592833" y="2037785"/>
            <a:ext cx="301625" cy="301625"/>
          </a:xfrm>
          <a:prstGeom prst="ellipse">
            <a:avLst/>
          </a:prstGeom>
          <a:solidFill>
            <a:schemeClr val="tx1"/>
          </a:solidFill>
          <a:ln w="12700">
            <a:solidFill>
              <a:schemeClr val="tx1"/>
            </a:solidFill>
            <a:round/>
            <a:headEnd/>
            <a:tailEnd/>
          </a:ln>
        </p:spPr>
        <p:txBody>
          <a:bodyPr wrap="none" anchor="ctr"/>
          <a:lstStyle/>
          <a:p>
            <a:endParaRPr lang="fr-FR" sz="1800">
              <a:latin typeface="Calibri" panose="020F0502020204030204" pitchFamily="34" charset="0"/>
              <a:cs typeface="Calibri" panose="020F0502020204030204" pitchFamily="34" charset="0"/>
            </a:endParaRPr>
          </a:p>
        </p:txBody>
      </p:sp>
      <p:sp>
        <p:nvSpPr>
          <p:cNvPr id="3082" name="Oval 9"/>
          <p:cNvSpPr>
            <a:spLocks noChangeArrowheads="1"/>
          </p:cNvSpPr>
          <p:nvPr/>
        </p:nvSpPr>
        <p:spPr bwMode="auto">
          <a:xfrm>
            <a:off x="2096072" y="3695135"/>
            <a:ext cx="301625" cy="301625"/>
          </a:xfrm>
          <a:prstGeom prst="ellipse">
            <a:avLst/>
          </a:prstGeom>
          <a:noFill/>
          <a:ln w="38100">
            <a:solidFill>
              <a:schemeClr val="tx1"/>
            </a:solidFill>
            <a:round/>
            <a:headEnd/>
            <a:tailEnd/>
          </a:ln>
        </p:spPr>
        <p:txBody>
          <a:bodyPr wrap="none" anchor="ctr"/>
          <a:lstStyle/>
          <a:p>
            <a:endParaRPr lang="fr-FR" sz="1800">
              <a:latin typeface="Calibri" panose="020F0502020204030204" pitchFamily="34" charset="0"/>
              <a:cs typeface="Calibri" panose="020F0502020204030204" pitchFamily="34" charset="0"/>
            </a:endParaRPr>
          </a:p>
        </p:txBody>
      </p:sp>
      <p:cxnSp>
        <p:nvCxnSpPr>
          <p:cNvPr id="3083" name="AutoShape 10"/>
          <p:cNvCxnSpPr>
            <a:cxnSpLocks noChangeShapeType="1"/>
            <a:stCxn id="3080" idx="5"/>
            <a:endCxn id="3082" idx="1"/>
          </p:cNvCxnSpPr>
          <p:nvPr/>
        </p:nvCxnSpPr>
        <p:spPr bwMode="auto">
          <a:xfrm>
            <a:off x="1129562" y="3015963"/>
            <a:ext cx="1010682" cy="723344"/>
          </a:xfrm>
          <a:prstGeom prst="straightConnector1">
            <a:avLst/>
          </a:prstGeom>
          <a:noFill/>
          <a:ln w="9525">
            <a:solidFill>
              <a:schemeClr val="tx1"/>
            </a:solidFill>
            <a:round/>
            <a:headEnd/>
            <a:tailEnd type="triangle" w="med" len="med"/>
          </a:ln>
        </p:spPr>
      </p:cxnSp>
      <p:cxnSp>
        <p:nvCxnSpPr>
          <p:cNvPr id="3084" name="AutoShape 11"/>
          <p:cNvCxnSpPr>
            <a:cxnSpLocks noChangeShapeType="1"/>
            <a:stCxn id="3081" idx="4"/>
            <a:endCxn id="3082" idx="0"/>
          </p:cNvCxnSpPr>
          <p:nvPr/>
        </p:nvCxnSpPr>
        <p:spPr bwMode="auto">
          <a:xfrm>
            <a:off x="1743646" y="2339410"/>
            <a:ext cx="503239" cy="1355725"/>
          </a:xfrm>
          <a:prstGeom prst="straightConnector1">
            <a:avLst/>
          </a:prstGeom>
          <a:noFill/>
          <a:ln w="9525">
            <a:solidFill>
              <a:schemeClr val="tx1"/>
            </a:solidFill>
            <a:round/>
            <a:headEnd/>
            <a:tailEnd type="triangle" w="med" len="med"/>
          </a:ln>
        </p:spPr>
      </p:cxnSp>
      <p:cxnSp>
        <p:nvCxnSpPr>
          <p:cNvPr id="3085" name="AutoShape 12"/>
          <p:cNvCxnSpPr>
            <a:cxnSpLocks noChangeShapeType="1"/>
            <a:stCxn id="3079" idx="3"/>
            <a:endCxn id="3082" idx="7"/>
          </p:cNvCxnSpPr>
          <p:nvPr/>
        </p:nvCxnSpPr>
        <p:spPr bwMode="auto">
          <a:xfrm flipH="1">
            <a:off x="2353525" y="2990563"/>
            <a:ext cx="951944" cy="748744"/>
          </a:xfrm>
          <a:prstGeom prst="straightConnector1">
            <a:avLst/>
          </a:prstGeom>
          <a:noFill/>
          <a:ln w="9525">
            <a:solidFill>
              <a:schemeClr val="tx1"/>
            </a:solidFill>
            <a:round/>
            <a:headEnd/>
            <a:tailEnd type="triangle" w="med" len="med"/>
          </a:ln>
        </p:spPr>
      </p:cxnSp>
      <p:sp>
        <p:nvSpPr>
          <p:cNvPr id="3086" name="Rectangle 13"/>
          <p:cNvSpPr>
            <a:spLocks noChangeArrowheads="1"/>
          </p:cNvSpPr>
          <p:nvPr/>
        </p:nvSpPr>
        <p:spPr bwMode="auto">
          <a:xfrm>
            <a:off x="402721" y="2477521"/>
            <a:ext cx="386324" cy="369974"/>
          </a:xfrm>
          <a:prstGeom prst="rect">
            <a:avLst/>
          </a:prstGeom>
          <a:noFill/>
          <a:ln w="9525">
            <a:noFill/>
            <a:miter lim="800000"/>
            <a:headEnd/>
            <a:tailEnd/>
          </a:ln>
        </p:spPr>
        <p:txBody>
          <a:bodyPr wrap="none" lIns="92075" tIns="46038" rIns="92075" bIns="46038">
            <a:spAutoFit/>
          </a:bodyPr>
          <a:lstStyle/>
          <a:p>
            <a:r>
              <a:rPr lang="en-US" sz="1800" b="1" i="1">
                <a:latin typeface="Calibri" panose="020F0502020204030204" pitchFamily="34" charset="0"/>
                <a:cs typeface="Calibri" panose="020F0502020204030204" pitchFamily="34" charset="0"/>
              </a:rPr>
              <a:t>p</a:t>
            </a:r>
            <a:r>
              <a:rPr lang="en-US" sz="1800" b="1" i="1" baseline="-25000">
                <a:latin typeface="Calibri" panose="020F0502020204030204" pitchFamily="34" charset="0"/>
                <a:cs typeface="Calibri" panose="020F0502020204030204" pitchFamily="34" charset="0"/>
              </a:rPr>
              <a:t>1</a:t>
            </a:r>
          </a:p>
        </p:txBody>
      </p:sp>
      <p:sp>
        <p:nvSpPr>
          <p:cNvPr id="3087" name="Rectangle 14"/>
          <p:cNvSpPr>
            <a:spLocks noChangeArrowheads="1"/>
          </p:cNvSpPr>
          <p:nvPr/>
        </p:nvSpPr>
        <p:spPr bwMode="auto">
          <a:xfrm>
            <a:off x="1544321" y="1653610"/>
            <a:ext cx="347852" cy="369974"/>
          </a:xfrm>
          <a:prstGeom prst="rect">
            <a:avLst/>
          </a:prstGeom>
          <a:noFill/>
          <a:ln w="9525">
            <a:noFill/>
            <a:miter lim="800000"/>
            <a:headEnd/>
            <a:tailEnd/>
          </a:ln>
        </p:spPr>
        <p:txBody>
          <a:bodyPr wrap="none" lIns="92075" tIns="46038" rIns="92075" bIns="46038">
            <a:spAutoFit/>
          </a:bodyPr>
          <a:lstStyle/>
          <a:p>
            <a:r>
              <a:rPr lang="en-US" sz="1800" b="1" i="1">
                <a:latin typeface="Calibri" panose="020F0502020204030204" pitchFamily="34" charset="0"/>
                <a:cs typeface="Calibri" panose="020F0502020204030204" pitchFamily="34" charset="0"/>
              </a:rPr>
              <a:t>p</a:t>
            </a:r>
            <a:r>
              <a:rPr lang="en-US" sz="1800" b="1" i="1" baseline="-25000">
                <a:latin typeface="Calibri" panose="020F0502020204030204" pitchFamily="34" charset="0"/>
                <a:cs typeface="Calibri" panose="020F0502020204030204" pitchFamily="34" charset="0"/>
              </a:rPr>
              <a:t>j</a:t>
            </a:r>
          </a:p>
        </p:txBody>
      </p:sp>
      <p:sp>
        <p:nvSpPr>
          <p:cNvPr id="3088" name="Rectangle 15"/>
          <p:cNvSpPr>
            <a:spLocks noChangeArrowheads="1"/>
          </p:cNvSpPr>
          <p:nvPr/>
        </p:nvSpPr>
        <p:spPr bwMode="auto">
          <a:xfrm>
            <a:off x="3487919" y="2445771"/>
            <a:ext cx="408766" cy="369974"/>
          </a:xfrm>
          <a:prstGeom prst="rect">
            <a:avLst/>
          </a:prstGeom>
          <a:noFill/>
          <a:ln w="9525">
            <a:noFill/>
            <a:miter lim="800000"/>
            <a:headEnd/>
            <a:tailEnd/>
          </a:ln>
        </p:spPr>
        <p:txBody>
          <a:bodyPr wrap="none" lIns="92075" tIns="46038" rIns="92075" bIns="46038">
            <a:spAutoFit/>
          </a:bodyPr>
          <a:lstStyle/>
          <a:p>
            <a:r>
              <a:rPr lang="en-US" sz="1800" b="1" i="1">
                <a:latin typeface="Calibri" panose="020F0502020204030204" pitchFamily="34" charset="0"/>
                <a:cs typeface="Calibri" panose="020F0502020204030204" pitchFamily="34" charset="0"/>
              </a:rPr>
              <a:t>p</a:t>
            </a:r>
            <a:r>
              <a:rPr lang="en-US" sz="1800" b="1" i="1" baseline="-25000">
                <a:latin typeface="Calibri" panose="020F0502020204030204" pitchFamily="34" charset="0"/>
                <a:cs typeface="Calibri" panose="020F0502020204030204" pitchFamily="34" charset="0"/>
              </a:rPr>
              <a:t>N</a:t>
            </a:r>
          </a:p>
        </p:txBody>
      </p:sp>
      <p:cxnSp>
        <p:nvCxnSpPr>
          <p:cNvPr id="3089" name="AutoShape 16"/>
          <p:cNvCxnSpPr>
            <a:cxnSpLocks noChangeShapeType="1"/>
            <a:stCxn id="3081" idx="4"/>
          </p:cNvCxnSpPr>
          <p:nvPr/>
        </p:nvCxnSpPr>
        <p:spPr bwMode="auto">
          <a:xfrm>
            <a:off x="1743646" y="2339408"/>
            <a:ext cx="582612" cy="827088"/>
          </a:xfrm>
          <a:prstGeom prst="straightConnector1">
            <a:avLst/>
          </a:prstGeom>
          <a:noFill/>
          <a:ln w="9525">
            <a:solidFill>
              <a:schemeClr val="tx1"/>
            </a:solidFill>
            <a:round/>
            <a:headEnd/>
            <a:tailEnd type="triangle" w="med" len="med"/>
          </a:ln>
        </p:spPr>
      </p:cxnSp>
      <p:cxnSp>
        <p:nvCxnSpPr>
          <p:cNvPr id="3090" name="AutoShape 17"/>
          <p:cNvCxnSpPr>
            <a:cxnSpLocks noChangeShapeType="1"/>
            <a:stCxn id="3081" idx="4"/>
          </p:cNvCxnSpPr>
          <p:nvPr/>
        </p:nvCxnSpPr>
        <p:spPr bwMode="auto">
          <a:xfrm>
            <a:off x="1743646" y="2339409"/>
            <a:ext cx="798512" cy="682625"/>
          </a:xfrm>
          <a:prstGeom prst="straightConnector1">
            <a:avLst/>
          </a:prstGeom>
          <a:noFill/>
          <a:ln w="9525">
            <a:solidFill>
              <a:schemeClr val="tx1"/>
            </a:solidFill>
            <a:round/>
            <a:headEnd/>
            <a:tailEnd type="triangle" w="med" len="med"/>
          </a:ln>
        </p:spPr>
      </p:cxnSp>
      <p:cxnSp>
        <p:nvCxnSpPr>
          <p:cNvPr id="3091" name="AutoShape 18"/>
          <p:cNvCxnSpPr>
            <a:cxnSpLocks noChangeShapeType="1"/>
            <a:stCxn id="3081" idx="4"/>
          </p:cNvCxnSpPr>
          <p:nvPr/>
        </p:nvCxnSpPr>
        <p:spPr bwMode="auto">
          <a:xfrm>
            <a:off x="1743646" y="2339410"/>
            <a:ext cx="1014412" cy="466725"/>
          </a:xfrm>
          <a:prstGeom prst="straightConnector1">
            <a:avLst/>
          </a:prstGeom>
          <a:noFill/>
          <a:ln w="9525">
            <a:solidFill>
              <a:schemeClr val="tx1"/>
            </a:solidFill>
            <a:round/>
            <a:headEnd/>
            <a:tailEnd type="triangle" w="med" len="med"/>
          </a:ln>
        </p:spPr>
      </p:cxnSp>
      <p:sp>
        <p:nvSpPr>
          <p:cNvPr id="3092" name="Rectangle 19"/>
          <p:cNvSpPr>
            <a:spLocks noChangeArrowheads="1"/>
          </p:cNvSpPr>
          <p:nvPr/>
        </p:nvSpPr>
        <p:spPr bwMode="auto">
          <a:xfrm>
            <a:off x="2194349" y="2158435"/>
            <a:ext cx="654346" cy="369332"/>
          </a:xfrm>
          <a:prstGeom prst="rect">
            <a:avLst/>
          </a:prstGeom>
          <a:noFill/>
          <a:ln w="9525" algn="ctr">
            <a:noFill/>
            <a:miter lim="800000"/>
            <a:headEnd/>
            <a:tailEnd/>
          </a:ln>
        </p:spPr>
        <p:txBody>
          <a:bodyPr wrap="none">
            <a:spAutoFit/>
          </a:bodyPr>
          <a:lstStyle/>
          <a:p>
            <a:r>
              <a:rPr lang="en-US" sz="1800" i="1">
                <a:latin typeface="Calibri" panose="020F0502020204030204" pitchFamily="34" charset="0"/>
                <a:cs typeface="Calibri" panose="020F0502020204030204" pitchFamily="34" charset="0"/>
              </a:rPr>
              <a:t>C(p</a:t>
            </a:r>
            <a:r>
              <a:rPr lang="en-US" sz="1800" i="1" baseline="-25000">
                <a:latin typeface="Calibri" panose="020F0502020204030204" pitchFamily="34" charset="0"/>
                <a:cs typeface="Calibri" panose="020F0502020204030204" pitchFamily="34" charset="0"/>
              </a:rPr>
              <a:t>j</a:t>
            </a:r>
            <a:r>
              <a:rPr lang="en-US" sz="1800" i="1">
                <a:latin typeface="Calibri" panose="020F0502020204030204" pitchFamily="34" charset="0"/>
                <a:cs typeface="Calibri" panose="020F0502020204030204" pitchFamily="34" charset="0"/>
              </a:rPr>
              <a:t>)</a:t>
            </a:r>
            <a:r>
              <a:rPr lang="en-US" sz="1800">
                <a:latin typeface="Calibri" panose="020F0502020204030204" pitchFamily="34" charset="0"/>
                <a:cs typeface="Calibri" panose="020F0502020204030204" pitchFamily="34" charset="0"/>
              </a:rPr>
              <a:t> </a:t>
            </a:r>
          </a:p>
        </p:txBody>
      </p:sp>
      <p:sp>
        <p:nvSpPr>
          <p:cNvPr id="3093" name="Rectangle 20"/>
          <p:cNvSpPr>
            <a:spLocks noChangeArrowheads="1"/>
          </p:cNvSpPr>
          <p:nvPr/>
        </p:nvSpPr>
        <p:spPr bwMode="auto">
          <a:xfrm>
            <a:off x="2111860" y="4023747"/>
            <a:ext cx="346249" cy="369974"/>
          </a:xfrm>
          <a:prstGeom prst="rect">
            <a:avLst/>
          </a:prstGeom>
          <a:noFill/>
          <a:ln w="9525">
            <a:noFill/>
            <a:miter lim="800000"/>
            <a:headEnd/>
            <a:tailEnd/>
          </a:ln>
        </p:spPr>
        <p:txBody>
          <a:bodyPr wrap="none" lIns="92075" tIns="46038" rIns="92075" bIns="46038">
            <a:spAutoFit/>
          </a:bodyPr>
          <a:lstStyle/>
          <a:p>
            <a:r>
              <a:rPr lang="en-US" sz="1800" b="1" i="1">
                <a:latin typeface="Calibri" panose="020F0502020204030204" pitchFamily="34" charset="0"/>
                <a:cs typeface="Calibri" panose="020F0502020204030204" pitchFamily="34" charset="0"/>
              </a:rPr>
              <a:t>p</a:t>
            </a:r>
            <a:r>
              <a:rPr lang="en-US" sz="1800" b="1" i="1" baseline="-25000">
                <a:latin typeface="Calibri" panose="020F0502020204030204" pitchFamily="34" charset="0"/>
                <a:cs typeface="Calibri" panose="020F0502020204030204" pitchFamily="34" charset="0"/>
              </a:rPr>
              <a:t>i</a:t>
            </a:r>
          </a:p>
        </p:txBody>
      </p:sp>
      <p:sp>
        <p:nvSpPr>
          <p:cNvPr id="2" name="Rectangle 1"/>
          <p:cNvSpPr/>
          <p:nvPr/>
        </p:nvSpPr>
        <p:spPr>
          <a:xfrm>
            <a:off x="4427984" y="2566224"/>
            <a:ext cx="4572000" cy="2062103"/>
          </a:xfrm>
          <a:prstGeom prst="rect">
            <a:avLst/>
          </a:prstGeom>
        </p:spPr>
        <p:txBody>
          <a:bodyPr>
            <a:spAutoFit/>
          </a:bodyPr>
          <a:lstStyle/>
          <a:p>
            <a:pPr algn="l">
              <a:spcBef>
                <a:spcPct val="20000"/>
              </a:spcBef>
            </a:pPr>
            <a:r>
              <a:rPr lang="en-US" sz="2000" i="1" dirty="0">
                <a:latin typeface="Calibri" charset="0"/>
                <a:ea typeface="Calibri" charset="0"/>
                <a:cs typeface="Calibri" charset="0"/>
              </a:rPr>
              <a:t>N</a:t>
            </a:r>
            <a:r>
              <a:rPr lang="en-US" sz="2000" dirty="0">
                <a:latin typeface="Calibri" charset="0"/>
                <a:ea typeface="Calibri" charset="0"/>
                <a:cs typeface="Calibri" charset="0"/>
              </a:rPr>
              <a:t> is the number of Web pages</a:t>
            </a:r>
          </a:p>
          <a:p>
            <a:pPr algn="l">
              <a:spcBef>
                <a:spcPct val="20000"/>
              </a:spcBef>
            </a:pPr>
            <a:r>
              <a:rPr lang="en-US" sz="2000" i="1" dirty="0">
                <a:latin typeface="Calibri" charset="0"/>
                <a:ea typeface="Calibri" charset="0"/>
                <a:cs typeface="Calibri" charset="0"/>
              </a:rPr>
              <a:t>C(p)</a:t>
            </a:r>
            <a:r>
              <a:rPr lang="en-US" sz="2000" dirty="0">
                <a:latin typeface="Calibri" charset="0"/>
                <a:ea typeface="Calibri" charset="0"/>
                <a:cs typeface="Calibri" charset="0"/>
              </a:rPr>
              <a:t> is the number of outgoing links of page </a:t>
            </a:r>
            <a:r>
              <a:rPr lang="en-US" sz="2000" i="1" dirty="0">
                <a:latin typeface="Calibri" charset="0"/>
                <a:ea typeface="Calibri" charset="0"/>
                <a:cs typeface="Calibri" charset="0"/>
              </a:rPr>
              <a:t>p</a:t>
            </a:r>
            <a:r>
              <a:rPr lang="en-US" sz="2000" dirty="0">
                <a:latin typeface="Calibri" charset="0"/>
                <a:ea typeface="Calibri" charset="0"/>
                <a:cs typeface="Calibri" charset="0"/>
              </a:rPr>
              <a:t> </a:t>
            </a:r>
          </a:p>
          <a:p>
            <a:pPr algn="l">
              <a:spcBef>
                <a:spcPct val="20000"/>
              </a:spcBef>
            </a:pPr>
            <a:r>
              <a:rPr lang="en-US" sz="2000" i="1" dirty="0">
                <a:latin typeface="Calibri" charset="0"/>
                <a:ea typeface="Calibri" charset="0"/>
                <a:cs typeface="Calibri" charset="0"/>
              </a:rPr>
              <a:t>P(p</a:t>
            </a:r>
            <a:r>
              <a:rPr lang="en-US" sz="2000" i="1" baseline="-25000" dirty="0">
                <a:latin typeface="Calibri" charset="0"/>
                <a:ea typeface="Calibri" charset="0"/>
                <a:cs typeface="Calibri" charset="0"/>
              </a:rPr>
              <a:t>i</a:t>
            </a:r>
            <a:r>
              <a:rPr lang="en-US" sz="2000" i="1" dirty="0">
                <a:latin typeface="Calibri" charset="0"/>
                <a:ea typeface="Calibri" charset="0"/>
                <a:cs typeface="Calibri" charset="0"/>
              </a:rPr>
              <a:t>)</a:t>
            </a:r>
            <a:r>
              <a:rPr lang="en-US" sz="2000" dirty="0">
                <a:latin typeface="Calibri" charset="0"/>
                <a:ea typeface="Calibri" charset="0"/>
                <a:cs typeface="Calibri" charset="0"/>
              </a:rPr>
              <a:t>  probability to visit page </a:t>
            </a:r>
            <a:r>
              <a:rPr lang="en-US" sz="2000" i="1" dirty="0">
                <a:latin typeface="Calibri" charset="0"/>
                <a:ea typeface="Calibri" charset="0"/>
                <a:cs typeface="Calibri" charset="0"/>
              </a:rPr>
              <a:t>p</a:t>
            </a:r>
            <a:r>
              <a:rPr lang="en-US" sz="2000" i="1" baseline="-25000" dirty="0">
                <a:latin typeface="Calibri" charset="0"/>
                <a:ea typeface="Calibri" charset="0"/>
                <a:cs typeface="Calibri" charset="0"/>
              </a:rPr>
              <a:t>i</a:t>
            </a:r>
            <a:r>
              <a:rPr lang="en-US" sz="2000" dirty="0">
                <a:latin typeface="Calibri" charset="0"/>
                <a:ea typeface="Calibri" charset="0"/>
                <a:cs typeface="Calibri" charset="0"/>
              </a:rPr>
              <a:t>, where page</a:t>
            </a:r>
            <a:r>
              <a:rPr lang="en-US" sz="2000" i="1" dirty="0">
                <a:latin typeface="Calibri" charset="0"/>
                <a:ea typeface="Calibri" charset="0"/>
                <a:cs typeface="Calibri" charset="0"/>
              </a:rPr>
              <a:t> p</a:t>
            </a:r>
            <a:r>
              <a:rPr lang="en-US" sz="2000" i="1" baseline="-25000" dirty="0">
                <a:latin typeface="Calibri" charset="0"/>
                <a:ea typeface="Calibri" charset="0"/>
                <a:cs typeface="Calibri" charset="0"/>
              </a:rPr>
              <a:t>i</a:t>
            </a:r>
            <a:r>
              <a:rPr lang="en-US" sz="2000" dirty="0">
                <a:latin typeface="Calibri" charset="0"/>
                <a:ea typeface="Calibri" charset="0"/>
                <a:cs typeface="Calibri" charset="0"/>
              </a:rPr>
              <a:t> is pointed to by pages </a:t>
            </a:r>
            <a:r>
              <a:rPr lang="en-US" sz="2000" i="1" dirty="0">
                <a:latin typeface="Calibri" charset="0"/>
                <a:ea typeface="Calibri" charset="0"/>
                <a:cs typeface="Calibri" charset="0"/>
              </a:rPr>
              <a:t>p</a:t>
            </a:r>
            <a:r>
              <a:rPr lang="en-US" sz="2000" i="1" baseline="-25000" dirty="0">
                <a:latin typeface="Calibri" charset="0"/>
                <a:ea typeface="Calibri" charset="0"/>
                <a:cs typeface="Calibri" charset="0"/>
              </a:rPr>
              <a:t>1</a:t>
            </a:r>
            <a:r>
              <a:rPr lang="en-US" sz="2000" dirty="0">
                <a:latin typeface="Calibri" charset="0"/>
                <a:ea typeface="Calibri" charset="0"/>
                <a:cs typeface="Calibri" charset="0"/>
              </a:rPr>
              <a:t> to </a:t>
            </a:r>
            <a:r>
              <a:rPr lang="en-US" sz="2000" i="1" dirty="0">
                <a:latin typeface="Calibri" charset="0"/>
                <a:ea typeface="Calibri" charset="0"/>
                <a:cs typeface="Calibri" charset="0"/>
              </a:rPr>
              <a:t>p</a:t>
            </a:r>
            <a:r>
              <a:rPr lang="en-US" sz="2000" i="1" baseline="-25000" dirty="0">
                <a:latin typeface="Calibri" charset="0"/>
                <a:ea typeface="Calibri" charset="0"/>
                <a:cs typeface="Calibri" charset="0"/>
              </a:rPr>
              <a:t>N</a:t>
            </a:r>
            <a:r>
              <a:rPr lang="en-US" sz="2000" i="1" dirty="0">
                <a:latin typeface="Calibri" charset="0"/>
                <a:ea typeface="Calibri" charset="0"/>
                <a:cs typeface="Calibri" charset="0"/>
              </a:rPr>
              <a:t>  </a:t>
            </a:r>
            <a:r>
              <a:rPr lang="en-US" sz="2000" b="1" dirty="0">
                <a:latin typeface="Calibri" charset="0"/>
                <a:ea typeface="Calibri" charset="0"/>
                <a:cs typeface="Calibri" charset="0"/>
              </a:rPr>
              <a:t>= relevance</a:t>
            </a:r>
          </a:p>
        </p:txBody>
      </p:sp>
    </p:spTree>
    <p:extLst>
      <p:ext uri="{BB962C8B-B14F-4D97-AF65-F5344CB8AC3E}">
        <p14:creationId xmlns:p14="http://schemas.microsoft.com/office/powerpoint/2010/main" val="8184464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Footer Placeholder 3"/>
          <p:cNvSpPr>
            <a:spLocks noGrp="1"/>
          </p:cNvSpPr>
          <p:nvPr>
            <p:ph type="ftr" sz="quarter" idx="10"/>
          </p:nvPr>
        </p:nvSpPr>
        <p:spPr>
          <a:noFill/>
        </p:spPr>
        <p:txBody>
          <a:bodyPr/>
          <a:lstStyle/>
          <a:p>
            <a:r>
              <a:rPr lang="fr-CH"/>
              <a:t>©2021, Karl Aberer, EPFL-IC, Laboratoire de systèmes d'informations répartis </a:t>
            </a:r>
            <a:endParaRPr lang="en-GB"/>
          </a:p>
        </p:txBody>
      </p:sp>
      <p:sp>
        <p:nvSpPr>
          <p:cNvPr id="4100" name="Rectangle 2"/>
          <p:cNvSpPr>
            <a:spLocks noGrp="1" noChangeArrowheads="1"/>
          </p:cNvSpPr>
          <p:nvPr>
            <p:ph type="title"/>
          </p:nvPr>
        </p:nvSpPr>
        <p:spPr/>
        <p:txBody>
          <a:bodyPr/>
          <a:lstStyle/>
          <a:p>
            <a:pPr eaLnBrk="1" hangingPunct="1"/>
            <a:r>
              <a:rPr lang="en-US"/>
              <a:t>Transition Matrix for Random Walker</a:t>
            </a:r>
          </a:p>
        </p:txBody>
      </p:sp>
      <p:sp>
        <p:nvSpPr>
          <p:cNvPr id="4101" name="Rectangle 3"/>
          <p:cNvSpPr>
            <a:spLocks noGrp="1" noChangeArrowheads="1"/>
          </p:cNvSpPr>
          <p:nvPr>
            <p:ph type="body" idx="1"/>
          </p:nvPr>
        </p:nvSpPr>
        <p:spPr/>
        <p:txBody>
          <a:bodyPr/>
          <a:lstStyle/>
          <a:p>
            <a:pPr eaLnBrk="1" hangingPunct="1"/>
            <a:r>
              <a:rPr lang="en-US" sz="2800" dirty="0"/>
              <a:t>The definition of </a:t>
            </a:r>
            <a:r>
              <a:rPr lang="en-US" sz="2800" i="1" dirty="0"/>
              <a:t>P(p</a:t>
            </a:r>
            <a:r>
              <a:rPr lang="en-US" sz="2800" i="1" baseline="-25000" dirty="0"/>
              <a:t>i</a:t>
            </a:r>
            <a:r>
              <a:rPr lang="en-US" sz="2800" i="1" dirty="0"/>
              <a:t>)</a:t>
            </a:r>
            <a:r>
              <a:rPr lang="en-US" sz="2800" dirty="0"/>
              <a:t> can be reformulated as matrix equation</a:t>
            </a:r>
          </a:p>
          <a:p>
            <a:pPr eaLnBrk="1" hangingPunct="1"/>
            <a:endParaRPr lang="en-US" sz="2800" dirty="0"/>
          </a:p>
          <a:p>
            <a:pPr eaLnBrk="1" hangingPunct="1"/>
            <a:endParaRPr lang="en-US" sz="2800" dirty="0"/>
          </a:p>
          <a:p>
            <a:pPr eaLnBrk="1" hangingPunct="1"/>
            <a:endParaRPr lang="en-US" sz="2800" dirty="0"/>
          </a:p>
          <a:p>
            <a:pPr eaLnBrk="1" hangingPunct="1"/>
            <a:endParaRPr lang="en-US" sz="2800" dirty="0"/>
          </a:p>
          <a:p>
            <a:pPr eaLnBrk="1" hangingPunct="1"/>
            <a:endParaRPr lang="en-US" sz="2800" dirty="0"/>
          </a:p>
          <a:p>
            <a:pPr eaLnBrk="1" hangingPunct="1"/>
            <a:endParaRPr lang="en-US" sz="2800" dirty="0"/>
          </a:p>
          <a:p>
            <a:pPr eaLnBrk="1" hangingPunct="1"/>
            <a:r>
              <a:rPr lang="en-US" sz="2800" dirty="0"/>
              <a:t>The vector of page relevance values is the Eigenvector of the matrix R for the largest Eigenvalue</a:t>
            </a:r>
          </a:p>
        </p:txBody>
      </p:sp>
      <p:graphicFrame>
        <p:nvGraphicFramePr>
          <p:cNvPr id="4098" name="Object 4"/>
          <p:cNvGraphicFramePr>
            <a:graphicFrameLocks/>
          </p:cNvGraphicFramePr>
          <p:nvPr>
            <p:extLst>
              <p:ext uri="{D42A27DB-BD31-4B8C-83A1-F6EECF244321}">
                <p14:modId xmlns:p14="http://schemas.microsoft.com/office/powerpoint/2010/main" val="1157192590"/>
              </p:ext>
            </p:extLst>
          </p:nvPr>
        </p:nvGraphicFramePr>
        <p:xfrm>
          <a:off x="2411760" y="1988840"/>
          <a:ext cx="3324225" cy="2913062"/>
        </p:xfrm>
        <a:graphic>
          <a:graphicData uri="http://schemas.openxmlformats.org/presentationml/2006/ole">
            <mc:AlternateContent xmlns:mc="http://schemas.openxmlformats.org/markup-compatibility/2006">
              <mc:Choice xmlns:v="urn:schemas-microsoft-com:vml" Requires="v">
                <p:oleObj spid="_x0000_s73856" name="Equation" r:id="rId4" imgW="1676400" imgH="1562100" progId="Equation.3">
                  <p:embed/>
                </p:oleObj>
              </mc:Choice>
              <mc:Fallback>
                <p:oleObj name="Equation" r:id="rId4" imgW="1676400" imgH="1562100" progId="Equation.3">
                  <p:embed/>
                  <p:pic>
                    <p:nvPicPr>
                      <p:cNvPr id="0" name=""/>
                      <p:cNvPicPr>
                        <a:picLocks noChangeArrowheads="1"/>
                      </p:cNvPicPr>
                      <p:nvPr/>
                    </p:nvPicPr>
                    <p:blipFill>
                      <a:blip r:embed="rId5"/>
                      <a:srcRect/>
                      <a:stretch>
                        <a:fillRect/>
                      </a:stretch>
                    </p:blipFill>
                    <p:spPr bwMode="auto">
                      <a:xfrm>
                        <a:off x="2411760" y="1988840"/>
                        <a:ext cx="3324225" cy="2913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7"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2454733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 name="Object 15"/>
          <p:cNvGraphicFramePr>
            <a:graphicFrameLocks noChangeAspect="1"/>
          </p:cNvGraphicFramePr>
          <p:nvPr>
            <p:extLst>
              <p:ext uri="{D42A27DB-BD31-4B8C-83A1-F6EECF244321}">
                <p14:modId xmlns:p14="http://schemas.microsoft.com/office/powerpoint/2010/main" val="1834628448"/>
              </p:ext>
            </p:extLst>
          </p:nvPr>
        </p:nvGraphicFramePr>
        <p:xfrm>
          <a:off x="4427985" y="1663700"/>
          <a:ext cx="2281238" cy="1658938"/>
        </p:xfrm>
        <a:graphic>
          <a:graphicData uri="http://schemas.openxmlformats.org/presentationml/2006/ole">
            <mc:AlternateContent xmlns:mc="http://schemas.openxmlformats.org/markup-compatibility/2006">
              <mc:Choice xmlns:v="urn:schemas-microsoft-com:vml" Requires="v">
                <p:oleObj spid="_x0000_s74998" name="Equation" r:id="rId4" imgW="1066800" imgH="774700" progId="Equation.3">
                  <p:embed/>
                </p:oleObj>
              </mc:Choice>
              <mc:Fallback>
                <p:oleObj name="Equation" r:id="rId4" imgW="1066800" imgH="774700" progId="Equation.3">
                  <p:embed/>
                  <p:pic>
                    <p:nvPicPr>
                      <p:cNvPr id="0" name=""/>
                      <p:cNvPicPr>
                        <a:picLocks noChangeAspect="1" noChangeArrowheads="1"/>
                      </p:cNvPicPr>
                      <p:nvPr/>
                    </p:nvPicPr>
                    <p:blipFill>
                      <a:blip r:embed="rId5"/>
                      <a:srcRect/>
                      <a:stretch>
                        <a:fillRect/>
                      </a:stretch>
                    </p:blipFill>
                    <p:spPr bwMode="auto">
                      <a:xfrm>
                        <a:off x="4427985" y="1663700"/>
                        <a:ext cx="2281238" cy="1658938"/>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5124" name="Footer Placeholder 3"/>
          <p:cNvSpPr>
            <a:spLocks noGrp="1"/>
          </p:cNvSpPr>
          <p:nvPr>
            <p:ph type="ftr" sz="quarter" idx="10"/>
          </p:nvPr>
        </p:nvSpPr>
        <p:spPr>
          <a:noFill/>
        </p:spPr>
        <p:txBody>
          <a:bodyPr/>
          <a:lstStyle/>
          <a:p>
            <a:r>
              <a:rPr lang="fr-CH"/>
              <a:t>©2021, Karl Aberer, EPFL-IC, Laboratoire de systèmes d'informations répartis </a:t>
            </a:r>
            <a:endParaRPr lang="en-GB"/>
          </a:p>
        </p:txBody>
      </p:sp>
      <p:sp>
        <p:nvSpPr>
          <p:cNvPr id="5125" name="Rectangle 2"/>
          <p:cNvSpPr>
            <a:spLocks noGrp="1" noChangeArrowheads="1"/>
          </p:cNvSpPr>
          <p:nvPr>
            <p:ph type="title"/>
          </p:nvPr>
        </p:nvSpPr>
        <p:spPr/>
        <p:txBody>
          <a:bodyPr/>
          <a:lstStyle/>
          <a:p>
            <a:pPr eaLnBrk="1" hangingPunct="1"/>
            <a:r>
              <a:rPr lang="en-US"/>
              <a:t>Example</a:t>
            </a:r>
          </a:p>
        </p:txBody>
      </p:sp>
      <p:sp>
        <p:nvSpPr>
          <p:cNvPr id="5126" name="Oval 3"/>
          <p:cNvSpPr>
            <a:spLocks noChangeArrowheads="1"/>
          </p:cNvSpPr>
          <p:nvPr/>
        </p:nvSpPr>
        <p:spPr bwMode="auto">
          <a:xfrm>
            <a:off x="900113" y="1773239"/>
            <a:ext cx="301625" cy="301625"/>
          </a:xfrm>
          <a:prstGeom prst="ellipse">
            <a:avLst/>
          </a:prstGeom>
          <a:solidFill>
            <a:schemeClr val="tx1"/>
          </a:solidFill>
          <a:ln w="12700">
            <a:solidFill>
              <a:schemeClr val="tx1"/>
            </a:solidFill>
            <a:round/>
            <a:headEnd/>
            <a:tailEnd/>
          </a:ln>
        </p:spPr>
        <p:txBody>
          <a:bodyPr wrap="none" anchor="ctr"/>
          <a:lstStyle/>
          <a:p>
            <a:endParaRPr lang="fr-FR"/>
          </a:p>
        </p:txBody>
      </p:sp>
      <p:cxnSp>
        <p:nvCxnSpPr>
          <p:cNvPr id="5127" name="AutoShape 4"/>
          <p:cNvCxnSpPr>
            <a:cxnSpLocks noChangeShapeType="1"/>
            <a:stCxn id="5126" idx="4"/>
            <a:endCxn id="5129" idx="1"/>
          </p:cNvCxnSpPr>
          <p:nvPr/>
        </p:nvCxnSpPr>
        <p:spPr bwMode="auto">
          <a:xfrm>
            <a:off x="1050926" y="2074865"/>
            <a:ext cx="828675" cy="966787"/>
          </a:xfrm>
          <a:prstGeom prst="straightConnector1">
            <a:avLst/>
          </a:prstGeom>
          <a:noFill/>
          <a:ln w="9525">
            <a:solidFill>
              <a:schemeClr val="tx1"/>
            </a:solidFill>
            <a:round/>
            <a:headEnd type="triangle" w="med" len="med"/>
            <a:tailEnd/>
          </a:ln>
        </p:spPr>
      </p:cxnSp>
      <p:sp>
        <p:nvSpPr>
          <p:cNvPr id="5128" name="Oval 5"/>
          <p:cNvSpPr>
            <a:spLocks noChangeArrowheads="1"/>
          </p:cNvSpPr>
          <p:nvPr/>
        </p:nvSpPr>
        <p:spPr bwMode="auto">
          <a:xfrm>
            <a:off x="2700339" y="1773239"/>
            <a:ext cx="301625" cy="301625"/>
          </a:xfrm>
          <a:prstGeom prst="ellipse">
            <a:avLst/>
          </a:prstGeom>
          <a:solidFill>
            <a:schemeClr val="tx1"/>
          </a:solidFill>
          <a:ln w="12700">
            <a:solidFill>
              <a:schemeClr val="tx1"/>
            </a:solidFill>
            <a:round/>
            <a:headEnd/>
            <a:tailEnd/>
          </a:ln>
        </p:spPr>
        <p:txBody>
          <a:bodyPr wrap="none" anchor="ctr"/>
          <a:lstStyle/>
          <a:p>
            <a:endParaRPr lang="fr-FR"/>
          </a:p>
        </p:txBody>
      </p:sp>
      <p:sp>
        <p:nvSpPr>
          <p:cNvPr id="5129" name="Oval 6"/>
          <p:cNvSpPr>
            <a:spLocks noChangeArrowheads="1"/>
          </p:cNvSpPr>
          <p:nvPr/>
        </p:nvSpPr>
        <p:spPr bwMode="auto">
          <a:xfrm>
            <a:off x="1835151" y="2997202"/>
            <a:ext cx="301625" cy="301625"/>
          </a:xfrm>
          <a:prstGeom prst="ellipse">
            <a:avLst/>
          </a:prstGeom>
          <a:solidFill>
            <a:schemeClr val="tx1"/>
          </a:solidFill>
          <a:ln w="12700">
            <a:solidFill>
              <a:schemeClr val="tx1"/>
            </a:solidFill>
            <a:round/>
            <a:headEnd/>
            <a:tailEnd/>
          </a:ln>
        </p:spPr>
        <p:txBody>
          <a:bodyPr wrap="none" anchor="ctr"/>
          <a:lstStyle/>
          <a:p>
            <a:endParaRPr lang="fr-FR"/>
          </a:p>
        </p:txBody>
      </p:sp>
      <p:cxnSp>
        <p:nvCxnSpPr>
          <p:cNvPr id="5130" name="AutoShape 7"/>
          <p:cNvCxnSpPr>
            <a:cxnSpLocks noChangeShapeType="1"/>
            <a:stCxn id="5126" idx="6"/>
            <a:endCxn id="5128" idx="2"/>
          </p:cNvCxnSpPr>
          <p:nvPr/>
        </p:nvCxnSpPr>
        <p:spPr bwMode="auto">
          <a:xfrm>
            <a:off x="1201738" y="1924050"/>
            <a:ext cx="1498600" cy="0"/>
          </a:xfrm>
          <a:prstGeom prst="straightConnector1">
            <a:avLst/>
          </a:prstGeom>
          <a:noFill/>
          <a:ln w="9525">
            <a:solidFill>
              <a:schemeClr val="tx1"/>
            </a:solidFill>
            <a:round/>
            <a:headEnd/>
            <a:tailEnd type="triangle" w="med" len="med"/>
          </a:ln>
        </p:spPr>
      </p:cxnSp>
      <p:cxnSp>
        <p:nvCxnSpPr>
          <p:cNvPr id="5131" name="AutoShape 8"/>
          <p:cNvCxnSpPr>
            <a:cxnSpLocks noChangeShapeType="1"/>
            <a:stCxn id="5129" idx="0"/>
            <a:endCxn id="5126" idx="5"/>
          </p:cNvCxnSpPr>
          <p:nvPr/>
        </p:nvCxnSpPr>
        <p:spPr bwMode="auto">
          <a:xfrm flipH="1" flipV="1">
            <a:off x="1157289" y="2030415"/>
            <a:ext cx="828675" cy="966787"/>
          </a:xfrm>
          <a:prstGeom prst="straightConnector1">
            <a:avLst/>
          </a:prstGeom>
          <a:noFill/>
          <a:ln w="9525">
            <a:solidFill>
              <a:schemeClr val="tx1"/>
            </a:solidFill>
            <a:round/>
            <a:headEnd type="triangle" w="med" len="med"/>
            <a:tailEnd/>
          </a:ln>
        </p:spPr>
      </p:cxnSp>
      <p:cxnSp>
        <p:nvCxnSpPr>
          <p:cNvPr id="5132" name="AutoShape 9"/>
          <p:cNvCxnSpPr>
            <a:cxnSpLocks noChangeShapeType="1"/>
            <a:stCxn id="5128" idx="4"/>
            <a:endCxn id="5129" idx="7"/>
          </p:cNvCxnSpPr>
          <p:nvPr/>
        </p:nvCxnSpPr>
        <p:spPr bwMode="auto">
          <a:xfrm flipH="1">
            <a:off x="2092325" y="2074865"/>
            <a:ext cx="758825" cy="966787"/>
          </a:xfrm>
          <a:prstGeom prst="straightConnector1">
            <a:avLst/>
          </a:prstGeom>
          <a:noFill/>
          <a:ln w="9525">
            <a:solidFill>
              <a:schemeClr val="tx1"/>
            </a:solidFill>
            <a:round/>
            <a:headEnd/>
            <a:tailEnd type="triangle" w="med" len="med"/>
          </a:ln>
        </p:spPr>
      </p:cxnSp>
      <p:sp>
        <p:nvSpPr>
          <p:cNvPr id="5133" name="Rectangle 10"/>
          <p:cNvSpPr>
            <a:spLocks noChangeArrowheads="1"/>
          </p:cNvSpPr>
          <p:nvPr/>
        </p:nvSpPr>
        <p:spPr bwMode="auto">
          <a:xfrm>
            <a:off x="536376" y="1412876"/>
            <a:ext cx="984651" cy="308419"/>
          </a:xfrm>
          <a:prstGeom prst="rect">
            <a:avLst/>
          </a:prstGeom>
          <a:noFill/>
          <a:ln w="9525">
            <a:noFill/>
            <a:miter lim="800000"/>
            <a:headEnd/>
            <a:tailEnd/>
          </a:ln>
        </p:spPr>
        <p:txBody>
          <a:bodyPr wrap="none" lIns="92075" tIns="46038" rIns="92075" bIns="46038">
            <a:spAutoFit/>
          </a:bodyPr>
          <a:lstStyle/>
          <a:p>
            <a:r>
              <a:rPr lang="en-US" sz="1400" i="1"/>
              <a:t>P(p</a:t>
            </a:r>
            <a:r>
              <a:rPr lang="en-US" sz="1400" i="1" baseline="-25000"/>
              <a:t>1</a:t>
            </a:r>
            <a:r>
              <a:rPr lang="en-US" sz="1400" i="1"/>
              <a:t>)=2/5</a:t>
            </a:r>
            <a:endParaRPr lang="en-US" sz="1400" i="1" baseline="-25000"/>
          </a:p>
        </p:txBody>
      </p:sp>
      <p:sp>
        <p:nvSpPr>
          <p:cNvPr id="5134" name="Rectangle 11"/>
          <p:cNvSpPr>
            <a:spLocks noChangeArrowheads="1"/>
          </p:cNvSpPr>
          <p:nvPr/>
        </p:nvSpPr>
        <p:spPr bwMode="auto">
          <a:xfrm>
            <a:off x="2336600" y="1412876"/>
            <a:ext cx="984651" cy="308419"/>
          </a:xfrm>
          <a:prstGeom prst="rect">
            <a:avLst/>
          </a:prstGeom>
          <a:noFill/>
          <a:ln w="9525">
            <a:noFill/>
            <a:miter lim="800000"/>
            <a:headEnd/>
            <a:tailEnd/>
          </a:ln>
        </p:spPr>
        <p:txBody>
          <a:bodyPr wrap="none" lIns="92075" tIns="46038" rIns="92075" bIns="46038">
            <a:spAutoFit/>
          </a:bodyPr>
          <a:lstStyle/>
          <a:p>
            <a:r>
              <a:rPr lang="en-US" sz="1400" i="1"/>
              <a:t>P(p</a:t>
            </a:r>
            <a:r>
              <a:rPr lang="en-US" sz="1400" i="1" baseline="-25000"/>
              <a:t>2</a:t>
            </a:r>
            <a:r>
              <a:rPr lang="en-US" sz="1400" i="1"/>
              <a:t>)=1/5</a:t>
            </a:r>
            <a:endParaRPr lang="en-US" sz="1400" i="1" baseline="-25000"/>
          </a:p>
        </p:txBody>
      </p:sp>
      <p:sp>
        <p:nvSpPr>
          <p:cNvPr id="5135" name="Rectangle 12"/>
          <p:cNvSpPr>
            <a:spLocks noChangeArrowheads="1"/>
          </p:cNvSpPr>
          <p:nvPr/>
        </p:nvSpPr>
        <p:spPr bwMode="auto">
          <a:xfrm>
            <a:off x="1504751" y="3284539"/>
            <a:ext cx="984651" cy="308419"/>
          </a:xfrm>
          <a:prstGeom prst="rect">
            <a:avLst/>
          </a:prstGeom>
          <a:noFill/>
          <a:ln w="9525">
            <a:noFill/>
            <a:miter lim="800000"/>
            <a:headEnd/>
            <a:tailEnd/>
          </a:ln>
        </p:spPr>
        <p:txBody>
          <a:bodyPr wrap="none" lIns="92075" tIns="46038" rIns="92075" bIns="46038">
            <a:spAutoFit/>
          </a:bodyPr>
          <a:lstStyle/>
          <a:p>
            <a:r>
              <a:rPr lang="en-US" sz="1400" i="1"/>
              <a:t>P(p</a:t>
            </a:r>
            <a:r>
              <a:rPr lang="en-US" sz="1400" i="1" baseline="-25000"/>
              <a:t>3</a:t>
            </a:r>
            <a:r>
              <a:rPr lang="en-US" sz="1400" i="1"/>
              <a:t>)=2/5</a:t>
            </a:r>
            <a:endParaRPr lang="en-US" sz="1400" i="1" baseline="-25000"/>
          </a:p>
        </p:txBody>
      </p:sp>
      <p:sp>
        <p:nvSpPr>
          <p:cNvPr id="5136" name="Rectangle 13"/>
          <p:cNvSpPr>
            <a:spLocks noChangeArrowheads="1"/>
          </p:cNvSpPr>
          <p:nvPr/>
        </p:nvSpPr>
        <p:spPr bwMode="auto">
          <a:xfrm>
            <a:off x="2439851" y="2349501"/>
            <a:ext cx="844826" cy="308419"/>
          </a:xfrm>
          <a:prstGeom prst="rect">
            <a:avLst/>
          </a:prstGeom>
          <a:noFill/>
          <a:ln w="9525">
            <a:noFill/>
            <a:miter lim="800000"/>
            <a:headEnd/>
            <a:tailEnd/>
          </a:ln>
        </p:spPr>
        <p:txBody>
          <a:bodyPr wrap="none" lIns="92075" tIns="46038" rIns="92075" bIns="46038">
            <a:spAutoFit/>
          </a:bodyPr>
          <a:lstStyle/>
          <a:p>
            <a:r>
              <a:rPr lang="en-US" sz="1400" i="1"/>
              <a:t>C(p</a:t>
            </a:r>
            <a:r>
              <a:rPr lang="en-US" sz="1400" i="1" baseline="-25000"/>
              <a:t>2</a:t>
            </a:r>
            <a:r>
              <a:rPr lang="en-US" sz="1400" i="1"/>
              <a:t>)=1</a:t>
            </a:r>
            <a:endParaRPr lang="en-US" sz="1400" i="1" baseline="-25000"/>
          </a:p>
        </p:txBody>
      </p:sp>
      <p:sp>
        <p:nvSpPr>
          <p:cNvPr id="5137" name="Rectangle 14"/>
          <p:cNvSpPr>
            <a:spLocks noChangeArrowheads="1"/>
          </p:cNvSpPr>
          <p:nvPr/>
        </p:nvSpPr>
        <p:spPr bwMode="auto">
          <a:xfrm>
            <a:off x="466588" y="2420939"/>
            <a:ext cx="844826" cy="308419"/>
          </a:xfrm>
          <a:prstGeom prst="rect">
            <a:avLst/>
          </a:prstGeom>
          <a:noFill/>
          <a:ln w="9525">
            <a:noFill/>
            <a:miter lim="800000"/>
            <a:headEnd/>
            <a:tailEnd/>
          </a:ln>
        </p:spPr>
        <p:txBody>
          <a:bodyPr wrap="none" lIns="92075" tIns="46038" rIns="92075" bIns="46038">
            <a:spAutoFit/>
          </a:bodyPr>
          <a:lstStyle/>
          <a:p>
            <a:r>
              <a:rPr lang="en-US" sz="1400" i="1"/>
              <a:t>C(p</a:t>
            </a:r>
            <a:r>
              <a:rPr lang="en-US" sz="1400" i="1" baseline="-25000"/>
              <a:t>3</a:t>
            </a:r>
            <a:r>
              <a:rPr lang="en-US" sz="1400" i="1"/>
              <a:t>)=1</a:t>
            </a:r>
            <a:endParaRPr lang="en-US" sz="1400" i="1" baseline="-25000"/>
          </a:p>
        </p:txBody>
      </p:sp>
      <p:sp>
        <p:nvSpPr>
          <p:cNvPr id="5138" name="Rectangle 15"/>
          <p:cNvSpPr>
            <a:spLocks noChangeArrowheads="1"/>
          </p:cNvSpPr>
          <p:nvPr/>
        </p:nvSpPr>
        <p:spPr bwMode="auto">
          <a:xfrm>
            <a:off x="1376226" y="1989139"/>
            <a:ext cx="844826" cy="308419"/>
          </a:xfrm>
          <a:prstGeom prst="rect">
            <a:avLst/>
          </a:prstGeom>
          <a:noFill/>
          <a:ln w="9525">
            <a:noFill/>
            <a:miter lim="800000"/>
            <a:headEnd/>
            <a:tailEnd/>
          </a:ln>
        </p:spPr>
        <p:txBody>
          <a:bodyPr wrap="none" lIns="92075" tIns="46038" rIns="92075" bIns="46038">
            <a:spAutoFit/>
          </a:bodyPr>
          <a:lstStyle/>
          <a:p>
            <a:r>
              <a:rPr lang="en-US" sz="1400" i="1"/>
              <a:t>C(p</a:t>
            </a:r>
            <a:r>
              <a:rPr lang="en-US" sz="1400" i="1" baseline="-25000"/>
              <a:t>1</a:t>
            </a:r>
            <a:r>
              <a:rPr lang="en-US" sz="1400" i="1"/>
              <a:t>)=2</a:t>
            </a:r>
            <a:endParaRPr lang="en-US" sz="1400" i="1" baseline="-25000"/>
          </a:p>
        </p:txBody>
      </p:sp>
      <p:sp>
        <p:nvSpPr>
          <p:cNvPr id="5139" name="Rectangle 17"/>
          <p:cNvSpPr>
            <a:spLocks noChangeArrowheads="1"/>
          </p:cNvSpPr>
          <p:nvPr/>
        </p:nvSpPr>
        <p:spPr bwMode="auto">
          <a:xfrm>
            <a:off x="5306524" y="3429000"/>
            <a:ext cx="1112228" cy="339196"/>
          </a:xfrm>
          <a:prstGeom prst="rect">
            <a:avLst/>
          </a:prstGeom>
          <a:noFill/>
          <a:ln w="9525">
            <a:noFill/>
            <a:miter lim="800000"/>
            <a:headEnd/>
            <a:tailEnd/>
          </a:ln>
        </p:spPr>
        <p:txBody>
          <a:bodyPr wrap="none" lIns="92075" tIns="46038" rIns="92075" bIns="46038">
            <a:spAutoFit/>
          </a:bodyPr>
          <a:lstStyle/>
          <a:p>
            <a:r>
              <a:rPr lang="en-US" sz="1600" dirty="0">
                <a:latin typeface="Calibri" charset="0"/>
                <a:ea typeface="Calibri" charset="0"/>
                <a:cs typeface="Calibri" charset="0"/>
              </a:rPr>
              <a:t>Link Matrix</a:t>
            </a:r>
          </a:p>
        </p:txBody>
      </p:sp>
      <p:sp>
        <p:nvSpPr>
          <p:cNvPr id="5141" name="Rectangle 19"/>
          <p:cNvSpPr>
            <a:spLocks noChangeArrowheads="1"/>
          </p:cNvSpPr>
          <p:nvPr/>
        </p:nvSpPr>
        <p:spPr bwMode="auto">
          <a:xfrm>
            <a:off x="6863530" y="1844675"/>
            <a:ext cx="1043041" cy="339196"/>
          </a:xfrm>
          <a:prstGeom prst="rect">
            <a:avLst/>
          </a:prstGeom>
          <a:noFill/>
          <a:ln w="9525">
            <a:noFill/>
            <a:miter lim="800000"/>
            <a:headEnd/>
            <a:tailEnd/>
          </a:ln>
        </p:spPr>
        <p:txBody>
          <a:bodyPr wrap="none" lIns="92075" tIns="46038" rIns="92075" bIns="46038">
            <a:spAutoFit/>
          </a:bodyPr>
          <a:lstStyle/>
          <a:p>
            <a:r>
              <a:rPr lang="en-US" sz="1600" dirty="0">
                <a:latin typeface="Calibri" charset="0"/>
                <a:ea typeface="Calibri" charset="0"/>
                <a:cs typeface="Calibri" charset="0"/>
              </a:rPr>
              <a:t>Links to p</a:t>
            </a:r>
            <a:r>
              <a:rPr lang="en-US" sz="1600" baseline="-25000" dirty="0">
                <a:latin typeface="Calibri" charset="0"/>
                <a:ea typeface="Calibri" charset="0"/>
                <a:cs typeface="Calibri" charset="0"/>
              </a:rPr>
              <a:t>1</a:t>
            </a:r>
          </a:p>
        </p:txBody>
      </p:sp>
      <p:sp>
        <p:nvSpPr>
          <p:cNvPr id="5143" name="Rectangle 21"/>
          <p:cNvSpPr>
            <a:spLocks noChangeArrowheads="1"/>
          </p:cNvSpPr>
          <p:nvPr/>
        </p:nvSpPr>
        <p:spPr bwMode="auto">
          <a:xfrm>
            <a:off x="4735083" y="1268413"/>
            <a:ext cx="1270861" cy="339196"/>
          </a:xfrm>
          <a:prstGeom prst="rect">
            <a:avLst/>
          </a:prstGeom>
          <a:noFill/>
          <a:ln w="9525">
            <a:noFill/>
            <a:miter lim="800000"/>
            <a:headEnd/>
            <a:tailEnd/>
          </a:ln>
        </p:spPr>
        <p:txBody>
          <a:bodyPr wrap="none" lIns="92075" tIns="46038" rIns="92075" bIns="46038">
            <a:spAutoFit/>
          </a:bodyPr>
          <a:lstStyle/>
          <a:p>
            <a:r>
              <a:rPr lang="en-US" sz="1600" dirty="0">
                <a:latin typeface="Calibri" charset="0"/>
                <a:ea typeface="Calibri" charset="0"/>
                <a:cs typeface="Calibri" charset="0"/>
              </a:rPr>
              <a:t>Links from p</a:t>
            </a:r>
            <a:r>
              <a:rPr lang="en-US" sz="1600" baseline="-25000" dirty="0">
                <a:latin typeface="Calibri" charset="0"/>
                <a:ea typeface="Calibri" charset="0"/>
                <a:cs typeface="Calibri" charset="0"/>
              </a:rPr>
              <a:t>1</a:t>
            </a:r>
          </a:p>
        </p:txBody>
      </p:sp>
      <p:graphicFrame>
        <p:nvGraphicFramePr>
          <p:cNvPr id="5123" name="Object 22"/>
          <p:cNvGraphicFramePr>
            <a:graphicFrameLocks noChangeAspect="1"/>
          </p:cNvGraphicFramePr>
          <p:nvPr>
            <p:extLst>
              <p:ext uri="{D42A27DB-BD31-4B8C-83A1-F6EECF244321}">
                <p14:modId xmlns:p14="http://schemas.microsoft.com/office/powerpoint/2010/main" val="3498407146"/>
              </p:ext>
            </p:extLst>
          </p:nvPr>
        </p:nvGraphicFramePr>
        <p:xfrm>
          <a:off x="2451100" y="3825875"/>
          <a:ext cx="3803650" cy="1957388"/>
        </p:xfrm>
        <a:graphic>
          <a:graphicData uri="http://schemas.openxmlformats.org/presentationml/2006/ole">
            <mc:AlternateContent xmlns:mc="http://schemas.openxmlformats.org/markup-compatibility/2006">
              <mc:Choice xmlns:v="urn:schemas-microsoft-com:vml" Requires="v">
                <p:oleObj spid="_x0000_s74999" name="Equation" r:id="rId6" imgW="1778000" imgH="914400" progId="Equation.3">
                  <p:embed/>
                </p:oleObj>
              </mc:Choice>
              <mc:Fallback>
                <p:oleObj name="Equation" r:id="rId6" imgW="1778000" imgH="914400" progId="Equation.3">
                  <p:embed/>
                  <p:pic>
                    <p:nvPicPr>
                      <p:cNvPr id="0" name=""/>
                      <p:cNvPicPr>
                        <a:picLocks noChangeAspect="1" noChangeArrowheads="1"/>
                      </p:cNvPicPr>
                      <p:nvPr/>
                    </p:nvPicPr>
                    <p:blipFill>
                      <a:blip r:embed="rId7"/>
                      <a:srcRect/>
                      <a:stretch>
                        <a:fillRect/>
                      </a:stretch>
                    </p:blipFill>
                    <p:spPr bwMode="auto">
                      <a:xfrm>
                        <a:off x="2451100" y="3825875"/>
                        <a:ext cx="3803650" cy="1957388"/>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5144" name="Rectangle 23"/>
          <p:cNvSpPr>
            <a:spLocks noChangeArrowheads="1"/>
          </p:cNvSpPr>
          <p:nvPr/>
        </p:nvSpPr>
        <p:spPr bwMode="auto">
          <a:xfrm>
            <a:off x="3385243" y="5949952"/>
            <a:ext cx="2483052" cy="462307"/>
          </a:xfrm>
          <a:prstGeom prst="rect">
            <a:avLst/>
          </a:prstGeom>
          <a:noFill/>
          <a:ln w="9525">
            <a:noFill/>
            <a:miter lim="800000"/>
            <a:headEnd/>
            <a:tailEnd/>
          </a:ln>
        </p:spPr>
        <p:txBody>
          <a:bodyPr wrap="none" lIns="92075" tIns="46038" rIns="92075" bIns="46038">
            <a:spAutoFit/>
          </a:bodyPr>
          <a:lstStyle/>
          <a:p>
            <a:r>
              <a:rPr lang="en-US" sz="2400" dirty="0">
                <a:latin typeface="Calibri" charset="0"/>
                <a:ea typeface="Calibri" charset="0"/>
                <a:cs typeface="Calibri" charset="0"/>
              </a:rPr>
              <a:t>Ranking p</a:t>
            </a:r>
            <a:r>
              <a:rPr lang="en-US" sz="2400" baseline="-25000" dirty="0">
                <a:latin typeface="Calibri" charset="0"/>
                <a:ea typeface="Calibri" charset="0"/>
                <a:cs typeface="Calibri" charset="0"/>
              </a:rPr>
              <a:t>1</a:t>
            </a:r>
            <a:r>
              <a:rPr lang="en-US" sz="2400" dirty="0">
                <a:latin typeface="Calibri" charset="0"/>
                <a:ea typeface="Calibri" charset="0"/>
                <a:cs typeface="Calibri" charset="0"/>
              </a:rPr>
              <a:t>, p</a:t>
            </a:r>
            <a:r>
              <a:rPr lang="en-US" sz="2400" baseline="-25000" dirty="0">
                <a:latin typeface="Calibri" charset="0"/>
                <a:ea typeface="Calibri" charset="0"/>
                <a:cs typeface="Calibri" charset="0"/>
              </a:rPr>
              <a:t>3</a:t>
            </a:r>
            <a:r>
              <a:rPr lang="en-US" sz="2400" dirty="0">
                <a:latin typeface="Calibri" charset="0"/>
                <a:ea typeface="Calibri" charset="0"/>
                <a:cs typeface="Calibri" charset="0"/>
              </a:rPr>
              <a:t> &gt; p</a:t>
            </a:r>
            <a:r>
              <a:rPr lang="en-US" sz="2400" baseline="-25000" dirty="0">
                <a:latin typeface="Calibri" charset="0"/>
                <a:ea typeface="Calibri" charset="0"/>
                <a:cs typeface="Calibri" charset="0"/>
              </a:rPr>
              <a:t>2</a:t>
            </a:r>
          </a:p>
        </p:txBody>
      </p:sp>
      <p:sp>
        <p:nvSpPr>
          <p:cNvPr id="2" name="Rectangle 1"/>
          <p:cNvSpPr/>
          <p:nvPr/>
        </p:nvSpPr>
        <p:spPr bwMode="auto">
          <a:xfrm>
            <a:off x="5136556" y="1800419"/>
            <a:ext cx="432048" cy="1385500"/>
          </a:xfrm>
          <a:prstGeom prst="rect">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2"/>
              </a:solidFill>
              <a:effectLst/>
              <a:latin typeface="Tempus Sans ITC" pitchFamily="82" charset="0"/>
            </a:endParaRPr>
          </a:p>
        </p:txBody>
      </p:sp>
      <p:sp>
        <p:nvSpPr>
          <p:cNvPr id="27" name="Rectangle 26"/>
          <p:cNvSpPr/>
          <p:nvPr/>
        </p:nvSpPr>
        <p:spPr bwMode="auto">
          <a:xfrm>
            <a:off x="5066690" y="1841903"/>
            <a:ext cx="1449526" cy="344739"/>
          </a:xfrm>
          <a:prstGeom prst="rect">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2"/>
              </a:solidFill>
              <a:effectLst/>
              <a:latin typeface="Tempus Sans ITC" pitchFamily="82" charset="0"/>
            </a:endParaRPr>
          </a:p>
        </p:txBody>
      </p:sp>
    </p:spTree>
    <p:extLst>
      <p:ext uri="{BB962C8B-B14F-4D97-AF65-F5344CB8AC3E}">
        <p14:creationId xmlns:p14="http://schemas.microsoft.com/office/powerpoint/2010/main" val="18478278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Footer Placeholder 3"/>
          <p:cNvSpPr>
            <a:spLocks noGrp="1"/>
          </p:cNvSpPr>
          <p:nvPr>
            <p:ph type="ftr" sz="quarter" idx="10"/>
          </p:nvPr>
        </p:nvSpPr>
        <p:spPr>
          <a:noFill/>
        </p:spPr>
        <p:txBody>
          <a:bodyPr/>
          <a:lstStyle/>
          <a:p>
            <a:r>
              <a:rPr lang="fr-CH"/>
              <a:t>©2021, Karl Aberer, EPFL-IC, Laboratoire de systèmes d'informations répartis </a:t>
            </a:r>
            <a:endParaRPr lang="en-GB"/>
          </a:p>
        </p:txBody>
      </p:sp>
      <p:sp>
        <p:nvSpPr>
          <p:cNvPr id="6149" name="Rectangle 2"/>
          <p:cNvSpPr>
            <a:spLocks noGrp="1" noChangeArrowheads="1"/>
          </p:cNvSpPr>
          <p:nvPr>
            <p:ph type="title"/>
          </p:nvPr>
        </p:nvSpPr>
        <p:spPr/>
        <p:txBody>
          <a:bodyPr/>
          <a:lstStyle/>
          <a:p>
            <a:pPr eaLnBrk="1" hangingPunct="1"/>
            <a:r>
              <a:rPr lang="en-US"/>
              <a:t>Modified Example</a:t>
            </a:r>
          </a:p>
        </p:txBody>
      </p:sp>
      <p:sp>
        <p:nvSpPr>
          <p:cNvPr id="6150" name="Oval 3"/>
          <p:cNvSpPr>
            <a:spLocks noChangeArrowheads="1"/>
          </p:cNvSpPr>
          <p:nvPr/>
        </p:nvSpPr>
        <p:spPr bwMode="auto">
          <a:xfrm>
            <a:off x="900113" y="1773239"/>
            <a:ext cx="301625" cy="301625"/>
          </a:xfrm>
          <a:prstGeom prst="ellipse">
            <a:avLst/>
          </a:prstGeom>
          <a:solidFill>
            <a:schemeClr val="tx1"/>
          </a:solidFill>
          <a:ln w="12700">
            <a:solidFill>
              <a:schemeClr val="tx1"/>
            </a:solidFill>
            <a:round/>
            <a:headEnd/>
            <a:tailEnd/>
          </a:ln>
        </p:spPr>
        <p:txBody>
          <a:bodyPr wrap="none" anchor="ctr"/>
          <a:lstStyle/>
          <a:p>
            <a:endParaRPr lang="fr-FR"/>
          </a:p>
        </p:txBody>
      </p:sp>
      <p:sp>
        <p:nvSpPr>
          <p:cNvPr id="6151" name="Oval 4"/>
          <p:cNvSpPr>
            <a:spLocks noChangeArrowheads="1"/>
          </p:cNvSpPr>
          <p:nvPr/>
        </p:nvSpPr>
        <p:spPr bwMode="auto">
          <a:xfrm>
            <a:off x="2700339" y="1773239"/>
            <a:ext cx="301625" cy="301625"/>
          </a:xfrm>
          <a:prstGeom prst="ellipse">
            <a:avLst/>
          </a:prstGeom>
          <a:solidFill>
            <a:schemeClr val="tx1"/>
          </a:solidFill>
          <a:ln w="12700">
            <a:solidFill>
              <a:schemeClr val="tx1"/>
            </a:solidFill>
            <a:round/>
            <a:headEnd/>
            <a:tailEnd/>
          </a:ln>
        </p:spPr>
        <p:txBody>
          <a:bodyPr wrap="none" anchor="ctr"/>
          <a:lstStyle/>
          <a:p>
            <a:endParaRPr lang="fr-FR"/>
          </a:p>
        </p:txBody>
      </p:sp>
      <p:sp>
        <p:nvSpPr>
          <p:cNvPr id="6152" name="Oval 5"/>
          <p:cNvSpPr>
            <a:spLocks noChangeArrowheads="1"/>
          </p:cNvSpPr>
          <p:nvPr/>
        </p:nvSpPr>
        <p:spPr bwMode="auto">
          <a:xfrm>
            <a:off x="1835151" y="2997202"/>
            <a:ext cx="301625" cy="301625"/>
          </a:xfrm>
          <a:prstGeom prst="ellipse">
            <a:avLst/>
          </a:prstGeom>
          <a:solidFill>
            <a:schemeClr val="tx1"/>
          </a:solidFill>
          <a:ln w="12700">
            <a:solidFill>
              <a:schemeClr val="tx1"/>
            </a:solidFill>
            <a:round/>
            <a:headEnd/>
            <a:tailEnd/>
          </a:ln>
        </p:spPr>
        <p:txBody>
          <a:bodyPr wrap="none" anchor="ctr"/>
          <a:lstStyle/>
          <a:p>
            <a:endParaRPr lang="fr-FR"/>
          </a:p>
        </p:txBody>
      </p:sp>
      <p:cxnSp>
        <p:nvCxnSpPr>
          <p:cNvPr id="6153" name="AutoShape 6"/>
          <p:cNvCxnSpPr>
            <a:cxnSpLocks noChangeShapeType="1"/>
            <a:stCxn id="6150" idx="6"/>
            <a:endCxn id="6151" idx="2"/>
          </p:cNvCxnSpPr>
          <p:nvPr/>
        </p:nvCxnSpPr>
        <p:spPr bwMode="auto">
          <a:xfrm>
            <a:off x="1201738" y="1924050"/>
            <a:ext cx="1498600" cy="0"/>
          </a:xfrm>
          <a:prstGeom prst="straightConnector1">
            <a:avLst/>
          </a:prstGeom>
          <a:noFill/>
          <a:ln w="9525">
            <a:solidFill>
              <a:schemeClr val="tx1"/>
            </a:solidFill>
            <a:round/>
            <a:headEnd/>
            <a:tailEnd type="triangle" w="med" len="med"/>
          </a:ln>
        </p:spPr>
      </p:cxnSp>
      <p:cxnSp>
        <p:nvCxnSpPr>
          <p:cNvPr id="6154" name="AutoShape 7"/>
          <p:cNvCxnSpPr>
            <a:cxnSpLocks noChangeShapeType="1"/>
            <a:stCxn id="6152" idx="0"/>
            <a:endCxn id="6150" idx="5"/>
          </p:cNvCxnSpPr>
          <p:nvPr/>
        </p:nvCxnSpPr>
        <p:spPr bwMode="auto">
          <a:xfrm flipH="1" flipV="1">
            <a:off x="1157289" y="2030415"/>
            <a:ext cx="828675" cy="966787"/>
          </a:xfrm>
          <a:prstGeom prst="straightConnector1">
            <a:avLst/>
          </a:prstGeom>
          <a:noFill/>
          <a:ln w="9525">
            <a:solidFill>
              <a:schemeClr val="tx1"/>
            </a:solidFill>
            <a:round/>
            <a:headEnd type="triangle" w="med" len="med"/>
            <a:tailEnd/>
          </a:ln>
        </p:spPr>
      </p:cxnSp>
      <p:cxnSp>
        <p:nvCxnSpPr>
          <p:cNvPr id="6155" name="AutoShape 8"/>
          <p:cNvCxnSpPr>
            <a:cxnSpLocks noChangeShapeType="1"/>
            <a:stCxn id="6151" idx="4"/>
            <a:endCxn id="6152" idx="7"/>
          </p:cNvCxnSpPr>
          <p:nvPr/>
        </p:nvCxnSpPr>
        <p:spPr bwMode="auto">
          <a:xfrm flipH="1">
            <a:off x="2092325" y="2074865"/>
            <a:ext cx="758825" cy="966787"/>
          </a:xfrm>
          <a:prstGeom prst="straightConnector1">
            <a:avLst/>
          </a:prstGeom>
          <a:noFill/>
          <a:ln w="9525">
            <a:solidFill>
              <a:schemeClr val="tx1"/>
            </a:solidFill>
            <a:round/>
            <a:headEnd/>
            <a:tailEnd type="triangle" w="med" len="med"/>
          </a:ln>
        </p:spPr>
      </p:cxnSp>
      <p:sp>
        <p:nvSpPr>
          <p:cNvPr id="6156" name="Rectangle 9"/>
          <p:cNvSpPr>
            <a:spLocks noChangeArrowheads="1"/>
          </p:cNvSpPr>
          <p:nvPr/>
        </p:nvSpPr>
        <p:spPr bwMode="auto">
          <a:xfrm>
            <a:off x="610448" y="1412876"/>
            <a:ext cx="834920" cy="308419"/>
          </a:xfrm>
          <a:prstGeom prst="rect">
            <a:avLst/>
          </a:prstGeom>
          <a:noFill/>
          <a:ln w="9525">
            <a:noFill/>
            <a:miter lim="800000"/>
            <a:headEnd/>
            <a:tailEnd/>
          </a:ln>
        </p:spPr>
        <p:txBody>
          <a:bodyPr wrap="none" lIns="92075" tIns="46038" rIns="92075" bIns="46038">
            <a:spAutoFit/>
          </a:bodyPr>
          <a:lstStyle/>
          <a:p>
            <a:r>
              <a:rPr lang="en-US" sz="1400" i="1"/>
              <a:t>P(p</a:t>
            </a:r>
            <a:r>
              <a:rPr lang="en-US" sz="1400" i="1" baseline="-25000"/>
              <a:t>1</a:t>
            </a:r>
            <a:r>
              <a:rPr lang="en-US" sz="1400" i="1"/>
              <a:t>)=0</a:t>
            </a:r>
            <a:endParaRPr lang="en-US" sz="1400" i="1" baseline="-25000"/>
          </a:p>
        </p:txBody>
      </p:sp>
      <p:sp>
        <p:nvSpPr>
          <p:cNvPr id="6157" name="Rectangle 10"/>
          <p:cNvSpPr>
            <a:spLocks noChangeArrowheads="1"/>
          </p:cNvSpPr>
          <p:nvPr/>
        </p:nvSpPr>
        <p:spPr bwMode="auto">
          <a:xfrm>
            <a:off x="2410673" y="1412876"/>
            <a:ext cx="834920" cy="308419"/>
          </a:xfrm>
          <a:prstGeom prst="rect">
            <a:avLst/>
          </a:prstGeom>
          <a:noFill/>
          <a:ln w="9525">
            <a:noFill/>
            <a:miter lim="800000"/>
            <a:headEnd/>
            <a:tailEnd/>
          </a:ln>
        </p:spPr>
        <p:txBody>
          <a:bodyPr wrap="none" lIns="92075" tIns="46038" rIns="92075" bIns="46038">
            <a:spAutoFit/>
          </a:bodyPr>
          <a:lstStyle/>
          <a:p>
            <a:r>
              <a:rPr lang="en-US" sz="1400" i="1"/>
              <a:t>P(p</a:t>
            </a:r>
            <a:r>
              <a:rPr lang="en-US" sz="1400" i="1" baseline="-25000"/>
              <a:t>2</a:t>
            </a:r>
            <a:r>
              <a:rPr lang="en-US" sz="1400" i="1"/>
              <a:t>)=0</a:t>
            </a:r>
            <a:endParaRPr lang="en-US" sz="1400" i="1" baseline="-25000"/>
          </a:p>
        </p:txBody>
      </p:sp>
      <p:sp>
        <p:nvSpPr>
          <p:cNvPr id="6158" name="Rectangle 11"/>
          <p:cNvSpPr>
            <a:spLocks noChangeArrowheads="1"/>
          </p:cNvSpPr>
          <p:nvPr/>
        </p:nvSpPr>
        <p:spPr bwMode="auto">
          <a:xfrm>
            <a:off x="1578823" y="3284539"/>
            <a:ext cx="834920" cy="308419"/>
          </a:xfrm>
          <a:prstGeom prst="rect">
            <a:avLst/>
          </a:prstGeom>
          <a:noFill/>
          <a:ln w="9525">
            <a:noFill/>
            <a:miter lim="800000"/>
            <a:headEnd/>
            <a:tailEnd/>
          </a:ln>
        </p:spPr>
        <p:txBody>
          <a:bodyPr wrap="none" lIns="92075" tIns="46038" rIns="92075" bIns="46038">
            <a:spAutoFit/>
          </a:bodyPr>
          <a:lstStyle/>
          <a:p>
            <a:r>
              <a:rPr lang="en-US" sz="1400" i="1"/>
              <a:t>P(p</a:t>
            </a:r>
            <a:r>
              <a:rPr lang="en-US" sz="1400" i="1" baseline="-25000"/>
              <a:t>3</a:t>
            </a:r>
            <a:r>
              <a:rPr lang="en-US" sz="1400" i="1"/>
              <a:t>)=0</a:t>
            </a:r>
            <a:endParaRPr lang="en-US" sz="1400" i="1" baseline="-25000"/>
          </a:p>
        </p:txBody>
      </p:sp>
      <p:sp>
        <p:nvSpPr>
          <p:cNvPr id="6159" name="Rectangle 12"/>
          <p:cNvSpPr>
            <a:spLocks noChangeArrowheads="1"/>
          </p:cNvSpPr>
          <p:nvPr/>
        </p:nvSpPr>
        <p:spPr bwMode="auto">
          <a:xfrm>
            <a:off x="2439851" y="2349501"/>
            <a:ext cx="844826" cy="308419"/>
          </a:xfrm>
          <a:prstGeom prst="rect">
            <a:avLst/>
          </a:prstGeom>
          <a:noFill/>
          <a:ln w="9525">
            <a:noFill/>
            <a:miter lim="800000"/>
            <a:headEnd/>
            <a:tailEnd/>
          </a:ln>
        </p:spPr>
        <p:txBody>
          <a:bodyPr wrap="none" lIns="92075" tIns="46038" rIns="92075" bIns="46038">
            <a:spAutoFit/>
          </a:bodyPr>
          <a:lstStyle/>
          <a:p>
            <a:r>
              <a:rPr lang="en-US" sz="1400" i="1"/>
              <a:t>C(p</a:t>
            </a:r>
            <a:r>
              <a:rPr lang="en-US" sz="1400" i="1" baseline="-25000"/>
              <a:t>2</a:t>
            </a:r>
            <a:r>
              <a:rPr lang="en-US" sz="1400" i="1"/>
              <a:t>)=1</a:t>
            </a:r>
            <a:endParaRPr lang="en-US" sz="1400" i="1" baseline="-25000"/>
          </a:p>
        </p:txBody>
      </p:sp>
      <p:sp>
        <p:nvSpPr>
          <p:cNvPr id="6160" name="Rectangle 14"/>
          <p:cNvSpPr>
            <a:spLocks noChangeArrowheads="1"/>
          </p:cNvSpPr>
          <p:nvPr/>
        </p:nvSpPr>
        <p:spPr bwMode="auto">
          <a:xfrm>
            <a:off x="1376226" y="1989139"/>
            <a:ext cx="844826" cy="308419"/>
          </a:xfrm>
          <a:prstGeom prst="rect">
            <a:avLst/>
          </a:prstGeom>
          <a:noFill/>
          <a:ln w="9525">
            <a:noFill/>
            <a:miter lim="800000"/>
            <a:headEnd/>
            <a:tailEnd/>
          </a:ln>
        </p:spPr>
        <p:txBody>
          <a:bodyPr wrap="none" lIns="92075" tIns="46038" rIns="92075" bIns="46038">
            <a:spAutoFit/>
          </a:bodyPr>
          <a:lstStyle/>
          <a:p>
            <a:r>
              <a:rPr lang="en-US" sz="1400" i="1"/>
              <a:t>C(p</a:t>
            </a:r>
            <a:r>
              <a:rPr lang="en-US" sz="1400" i="1" baseline="-25000"/>
              <a:t>1</a:t>
            </a:r>
            <a:r>
              <a:rPr lang="en-US" sz="1400" i="1"/>
              <a:t>)=2</a:t>
            </a:r>
            <a:endParaRPr lang="en-US" sz="1400" i="1" baseline="-25000"/>
          </a:p>
        </p:txBody>
      </p:sp>
      <p:graphicFrame>
        <p:nvGraphicFramePr>
          <p:cNvPr id="6146" name="Object 15"/>
          <p:cNvGraphicFramePr>
            <a:graphicFrameLocks noChangeAspect="1"/>
          </p:cNvGraphicFramePr>
          <p:nvPr>
            <p:extLst>
              <p:ext uri="{D42A27DB-BD31-4B8C-83A1-F6EECF244321}">
                <p14:modId xmlns:p14="http://schemas.microsoft.com/office/powerpoint/2010/main" val="2295403506"/>
              </p:ext>
            </p:extLst>
          </p:nvPr>
        </p:nvGraphicFramePr>
        <p:xfrm>
          <a:off x="4427985" y="1698054"/>
          <a:ext cx="2281238" cy="1658938"/>
        </p:xfrm>
        <a:graphic>
          <a:graphicData uri="http://schemas.openxmlformats.org/presentationml/2006/ole">
            <mc:AlternateContent xmlns:mc="http://schemas.openxmlformats.org/markup-compatibility/2006">
              <mc:Choice xmlns:v="urn:schemas-microsoft-com:vml" Requires="v">
                <p:oleObj spid="_x0000_s76022" name="Equation" r:id="rId4" imgW="1066800" imgH="774700" progId="Equation.3">
                  <p:embed/>
                </p:oleObj>
              </mc:Choice>
              <mc:Fallback>
                <p:oleObj name="Equation" r:id="rId4" imgW="1066800" imgH="774700" progId="Equation.3">
                  <p:embed/>
                  <p:pic>
                    <p:nvPicPr>
                      <p:cNvPr id="0" name=""/>
                      <p:cNvPicPr>
                        <a:picLocks noChangeAspect="1" noChangeArrowheads="1"/>
                      </p:cNvPicPr>
                      <p:nvPr/>
                    </p:nvPicPr>
                    <p:blipFill>
                      <a:blip r:embed="rId5"/>
                      <a:srcRect/>
                      <a:stretch>
                        <a:fillRect/>
                      </a:stretch>
                    </p:blipFill>
                    <p:spPr bwMode="auto">
                      <a:xfrm>
                        <a:off x="4427985" y="1698054"/>
                        <a:ext cx="2281238" cy="1658938"/>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6161" name="Rectangle 16"/>
          <p:cNvSpPr>
            <a:spLocks noChangeArrowheads="1"/>
          </p:cNvSpPr>
          <p:nvPr/>
        </p:nvSpPr>
        <p:spPr bwMode="auto">
          <a:xfrm>
            <a:off x="5306524" y="3429000"/>
            <a:ext cx="1112228" cy="339196"/>
          </a:xfrm>
          <a:prstGeom prst="rect">
            <a:avLst/>
          </a:prstGeom>
          <a:noFill/>
          <a:ln w="9525">
            <a:noFill/>
            <a:miter lim="800000"/>
            <a:headEnd/>
            <a:tailEnd/>
          </a:ln>
        </p:spPr>
        <p:txBody>
          <a:bodyPr wrap="none" lIns="92075" tIns="46038" rIns="92075" bIns="46038">
            <a:spAutoFit/>
          </a:bodyPr>
          <a:lstStyle/>
          <a:p>
            <a:r>
              <a:rPr lang="en-US" sz="1600">
                <a:latin typeface="Calibri" charset="0"/>
                <a:ea typeface="Calibri" charset="0"/>
                <a:cs typeface="Calibri" charset="0"/>
              </a:rPr>
              <a:t>Link Matrix</a:t>
            </a:r>
          </a:p>
        </p:txBody>
      </p:sp>
      <p:sp>
        <p:nvSpPr>
          <p:cNvPr id="6162" name="Rectangle 17"/>
          <p:cNvSpPr>
            <a:spLocks noChangeArrowheads="1"/>
          </p:cNvSpPr>
          <p:nvPr/>
        </p:nvSpPr>
        <p:spPr bwMode="auto">
          <a:xfrm>
            <a:off x="5042398" y="1906872"/>
            <a:ext cx="1582738" cy="276999"/>
          </a:xfrm>
          <a:prstGeom prst="rect">
            <a:avLst/>
          </a:prstGeom>
          <a:noFill/>
          <a:ln w="9525" algn="ctr">
            <a:solidFill>
              <a:schemeClr val="tx1"/>
            </a:solidFill>
            <a:prstDash val="dash"/>
            <a:miter lim="800000"/>
            <a:headEnd/>
            <a:tailEnd/>
          </a:ln>
        </p:spPr>
        <p:txBody>
          <a:bodyPr anchor="ctr">
            <a:spAutoFit/>
          </a:bodyPr>
          <a:lstStyle/>
          <a:p>
            <a:endParaRPr lang="fr-FR"/>
          </a:p>
        </p:txBody>
      </p:sp>
      <p:sp>
        <p:nvSpPr>
          <p:cNvPr id="6163" name="Rectangle 18"/>
          <p:cNvSpPr>
            <a:spLocks noChangeArrowheads="1"/>
          </p:cNvSpPr>
          <p:nvPr/>
        </p:nvSpPr>
        <p:spPr bwMode="auto">
          <a:xfrm>
            <a:off x="6863530" y="1844675"/>
            <a:ext cx="1043041" cy="339196"/>
          </a:xfrm>
          <a:prstGeom prst="rect">
            <a:avLst/>
          </a:prstGeom>
          <a:noFill/>
          <a:ln w="9525">
            <a:noFill/>
            <a:miter lim="800000"/>
            <a:headEnd/>
            <a:tailEnd/>
          </a:ln>
        </p:spPr>
        <p:txBody>
          <a:bodyPr wrap="none" lIns="92075" tIns="46038" rIns="92075" bIns="46038">
            <a:spAutoFit/>
          </a:bodyPr>
          <a:lstStyle/>
          <a:p>
            <a:r>
              <a:rPr lang="en-US" sz="1600">
                <a:latin typeface="Calibri" charset="0"/>
                <a:ea typeface="Calibri" charset="0"/>
                <a:cs typeface="Calibri" charset="0"/>
              </a:rPr>
              <a:t>Links to p</a:t>
            </a:r>
            <a:r>
              <a:rPr lang="en-US" sz="1600" baseline="-25000">
                <a:latin typeface="Calibri" charset="0"/>
                <a:ea typeface="Calibri" charset="0"/>
                <a:cs typeface="Calibri" charset="0"/>
              </a:rPr>
              <a:t>1</a:t>
            </a:r>
          </a:p>
        </p:txBody>
      </p:sp>
      <p:sp>
        <p:nvSpPr>
          <p:cNvPr id="6164" name="Rectangle 19"/>
          <p:cNvSpPr>
            <a:spLocks noChangeArrowheads="1"/>
          </p:cNvSpPr>
          <p:nvPr/>
        </p:nvSpPr>
        <p:spPr bwMode="auto">
          <a:xfrm>
            <a:off x="5165845" y="1791094"/>
            <a:ext cx="358775" cy="1384995"/>
          </a:xfrm>
          <a:prstGeom prst="rect">
            <a:avLst/>
          </a:prstGeom>
          <a:noFill/>
          <a:ln w="9525" algn="ctr">
            <a:solidFill>
              <a:schemeClr val="tx1"/>
            </a:solidFill>
            <a:prstDash val="dash"/>
            <a:miter lim="800000"/>
            <a:headEnd/>
            <a:tailEnd/>
          </a:ln>
        </p:spPr>
        <p:txBody>
          <a:bodyPr anchor="ctr">
            <a:spAutoFit/>
          </a:bodyPr>
          <a:lstStyle/>
          <a:p>
            <a:endParaRPr lang="fr-FR" dirty="0"/>
          </a:p>
          <a:p>
            <a:endParaRPr lang="fr-FR" dirty="0"/>
          </a:p>
          <a:p>
            <a:endParaRPr lang="fr-FR" dirty="0"/>
          </a:p>
          <a:p>
            <a:endParaRPr lang="fr-FR" dirty="0"/>
          </a:p>
          <a:p>
            <a:endParaRPr lang="fr-FR" dirty="0"/>
          </a:p>
          <a:p>
            <a:endParaRPr lang="fr-FR" dirty="0"/>
          </a:p>
          <a:p>
            <a:endParaRPr lang="fr-FR" dirty="0"/>
          </a:p>
        </p:txBody>
      </p:sp>
      <p:sp>
        <p:nvSpPr>
          <p:cNvPr id="6165" name="Rectangle 20"/>
          <p:cNvSpPr>
            <a:spLocks noChangeArrowheads="1"/>
          </p:cNvSpPr>
          <p:nvPr/>
        </p:nvSpPr>
        <p:spPr bwMode="auto">
          <a:xfrm>
            <a:off x="4735083" y="1268413"/>
            <a:ext cx="1270861" cy="339196"/>
          </a:xfrm>
          <a:prstGeom prst="rect">
            <a:avLst/>
          </a:prstGeom>
          <a:noFill/>
          <a:ln w="9525">
            <a:noFill/>
            <a:miter lim="800000"/>
            <a:headEnd/>
            <a:tailEnd/>
          </a:ln>
        </p:spPr>
        <p:txBody>
          <a:bodyPr wrap="none" lIns="92075" tIns="46038" rIns="92075" bIns="46038">
            <a:spAutoFit/>
          </a:bodyPr>
          <a:lstStyle/>
          <a:p>
            <a:r>
              <a:rPr lang="en-US" sz="1600" dirty="0">
                <a:latin typeface="Calibri" charset="0"/>
                <a:ea typeface="Calibri" charset="0"/>
                <a:cs typeface="Calibri" charset="0"/>
              </a:rPr>
              <a:t>Links from p</a:t>
            </a:r>
            <a:r>
              <a:rPr lang="en-US" sz="1600" baseline="-25000" dirty="0">
                <a:latin typeface="Calibri" charset="0"/>
                <a:ea typeface="Calibri" charset="0"/>
                <a:cs typeface="Calibri" charset="0"/>
              </a:rPr>
              <a:t>1</a:t>
            </a:r>
          </a:p>
        </p:txBody>
      </p:sp>
      <p:graphicFrame>
        <p:nvGraphicFramePr>
          <p:cNvPr id="6147" name="Object 21"/>
          <p:cNvGraphicFramePr>
            <a:graphicFrameLocks noChangeAspect="1"/>
          </p:cNvGraphicFramePr>
          <p:nvPr>
            <p:extLst>
              <p:ext uri="{D42A27DB-BD31-4B8C-83A1-F6EECF244321}">
                <p14:modId xmlns:p14="http://schemas.microsoft.com/office/powerpoint/2010/main" val="1978125822"/>
              </p:ext>
            </p:extLst>
          </p:nvPr>
        </p:nvGraphicFramePr>
        <p:xfrm>
          <a:off x="2370139" y="3825875"/>
          <a:ext cx="3965575" cy="1957388"/>
        </p:xfrm>
        <a:graphic>
          <a:graphicData uri="http://schemas.openxmlformats.org/presentationml/2006/ole">
            <mc:AlternateContent xmlns:mc="http://schemas.openxmlformats.org/markup-compatibility/2006">
              <mc:Choice xmlns:v="urn:schemas-microsoft-com:vml" Requires="v">
                <p:oleObj spid="_x0000_s76023" name="Equation" r:id="rId6" imgW="1854200" imgH="914400" progId="Equation.3">
                  <p:embed/>
                </p:oleObj>
              </mc:Choice>
              <mc:Fallback>
                <p:oleObj name="Equation" r:id="rId6" imgW="1854200" imgH="914400" progId="Equation.3">
                  <p:embed/>
                  <p:pic>
                    <p:nvPicPr>
                      <p:cNvPr id="0" name=""/>
                      <p:cNvPicPr>
                        <a:picLocks noChangeAspect="1" noChangeArrowheads="1"/>
                      </p:cNvPicPr>
                      <p:nvPr/>
                    </p:nvPicPr>
                    <p:blipFill>
                      <a:blip r:embed="rId7"/>
                      <a:srcRect/>
                      <a:stretch>
                        <a:fillRect/>
                      </a:stretch>
                    </p:blipFill>
                    <p:spPr bwMode="auto">
                      <a:xfrm>
                        <a:off x="2370139" y="3825875"/>
                        <a:ext cx="3965575" cy="1957388"/>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6166" name="Rectangle 22"/>
          <p:cNvSpPr>
            <a:spLocks noChangeArrowheads="1"/>
          </p:cNvSpPr>
          <p:nvPr/>
        </p:nvSpPr>
        <p:spPr bwMode="auto">
          <a:xfrm>
            <a:off x="3789194" y="5949952"/>
            <a:ext cx="1676741" cy="462307"/>
          </a:xfrm>
          <a:prstGeom prst="rect">
            <a:avLst/>
          </a:prstGeom>
          <a:noFill/>
          <a:ln w="9525">
            <a:noFill/>
            <a:miter lim="800000"/>
            <a:headEnd/>
            <a:tailEnd/>
          </a:ln>
        </p:spPr>
        <p:txBody>
          <a:bodyPr wrap="none" lIns="92075" tIns="46038" rIns="92075" bIns="46038">
            <a:spAutoFit/>
          </a:bodyPr>
          <a:lstStyle/>
          <a:p>
            <a:r>
              <a:rPr lang="en-US" sz="2400" dirty="0">
                <a:latin typeface="Calibri" charset="0"/>
                <a:ea typeface="Calibri" charset="0"/>
                <a:cs typeface="Calibri" charset="0"/>
              </a:rPr>
              <a:t>No Ranking </a:t>
            </a:r>
            <a:endParaRPr lang="en-US" sz="2400" baseline="-25000" dirty="0">
              <a:latin typeface="Calibri" charset="0"/>
              <a:ea typeface="Calibri" charset="0"/>
              <a:cs typeface="Calibri" charset="0"/>
            </a:endParaRPr>
          </a:p>
        </p:txBody>
      </p:sp>
    </p:spTree>
    <p:extLst>
      <p:ext uri="{BB962C8B-B14F-4D97-AF65-F5344CB8AC3E}">
        <p14:creationId xmlns:p14="http://schemas.microsoft.com/office/powerpoint/2010/main" val="37341191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p:txBody>
          <a:bodyPr/>
          <a:lstStyle/>
          <a:p>
            <a:pPr eaLnBrk="1" hangingPunct="1"/>
            <a:r>
              <a:rPr lang="en-US" dirty="0">
                <a:latin typeface="Calibri" charset="0"/>
                <a:ea typeface="MS PGothic" charset="0"/>
              </a:rPr>
              <a:t>Pure Random Walker Does Not Work</a:t>
            </a:r>
          </a:p>
        </p:txBody>
      </p:sp>
      <p:sp>
        <p:nvSpPr>
          <p:cNvPr id="47106" name="Rectangle 3"/>
          <p:cNvSpPr>
            <a:spLocks noGrp="1" noChangeArrowheads="1"/>
          </p:cNvSpPr>
          <p:nvPr>
            <p:ph type="body" idx="1"/>
          </p:nvPr>
        </p:nvSpPr>
        <p:spPr/>
        <p:txBody>
          <a:bodyPr/>
          <a:lstStyle/>
          <a:p>
            <a:pPr eaLnBrk="1" hangingPunct="1"/>
            <a:r>
              <a:rPr lang="en-US" sz="2800" dirty="0">
                <a:latin typeface="Calibri" charset="0"/>
                <a:ea typeface="MS PGothic" charset="0"/>
              </a:rPr>
              <a:t>The web is full of dead-ends</a:t>
            </a:r>
          </a:p>
          <a:p>
            <a:pPr lvl="1" eaLnBrk="1" hangingPunct="1"/>
            <a:r>
              <a:rPr lang="en-US" sz="2400" dirty="0">
                <a:latin typeface="Calibri" charset="0"/>
                <a:ea typeface="MS PGothic" charset="0"/>
              </a:rPr>
              <a:t>Random walk can get stuck in dead-ends</a:t>
            </a:r>
          </a:p>
          <a:p>
            <a:pPr lvl="1" eaLnBrk="1" hangingPunct="1"/>
            <a:r>
              <a:rPr lang="en-US" sz="2400" dirty="0">
                <a:latin typeface="Calibri" charset="0"/>
                <a:ea typeface="MS PGothic" charset="0"/>
              </a:rPr>
              <a:t>Makes no sense to talk about long-term visit rates</a:t>
            </a:r>
          </a:p>
          <a:p>
            <a:pPr lvl="1" eaLnBrk="1" hangingPunct="1"/>
            <a:endParaRPr lang="en-US" sz="2400" dirty="0">
              <a:latin typeface="Calibri" charset="0"/>
              <a:ea typeface="MS PGothic" charset="0"/>
            </a:endParaRPr>
          </a:p>
          <a:p>
            <a:pPr lvl="1" eaLnBrk="1" hangingPunct="1"/>
            <a:endParaRPr lang="en-US" sz="2400" dirty="0">
              <a:latin typeface="Calibri" charset="0"/>
              <a:ea typeface="MS PGothic" charset="0"/>
            </a:endParaRPr>
          </a:p>
          <a:p>
            <a:pPr eaLnBrk="1" hangingPunct="1"/>
            <a:br>
              <a:rPr lang="en-US" sz="2400" dirty="0">
                <a:latin typeface="Calibri" charset="0"/>
                <a:ea typeface="MS PGothic" charset="0"/>
              </a:rPr>
            </a:br>
            <a:r>
              <a:rPr lang="en-US" sz="2800" b="1" dirty="0">
                <a:latin typeface="Calibri" charset="0"/>
                <a:ea typeface="MS PGothic" charset="0"/>
              </a:rPr>
              <a:t>Teleporting</a:t>
            </a:r>
          </a:p>
          <a:p>
            <a:pPr lvl="1">
              <a:buFont typeface="Arial" charset="0"/>
              <a:buChar char="–"/>
            </a:pPr>
            <a:r>
              <a:rPr lang="en-US" sz="2400" dirty="0">
                <a:latin typeface="Calibri" charset="0"/>
                <a:ea typeface="MS PGothic" charset="0"/>
              </a:rPr>
              <a:t>At a dead end, jump to a random web page</a:t>
            </a:r>
          </a:p>
          <a:p>
            <a:pPr lvl="1">
              <a:buFont typeface="Arial" charset="0"/>
              <a:buChar char="–"/>
            </a:pPr>
            <a:r>
              <a:rPr lang="en-US" sz="2400" dirty="0">
                <a:latin typeface="Calibri" charset="0"/>
                <a:ea typeface="MS PGothic" charset="0"/>
              </a:rPr>
              <a:t>At any non-dead end, jump to a random web page with some probability (e.g. 15%)</a:t>
            </a:r>
          </a:p>
          <a:p>
            <a:pPr lvl="1">
              <a:buFont typeface="Arial" charset="0"/>
              <a:buChar char="–"/>
            </a:pPr>
            <a:r>
              <a:rPr lang="en-US" sz="2400" dirty="0">
                <a:latin typeface="Calibri" charset="0"/>
                <a:ea typeface="MS PGothic" charset="0"/>
              </a:rPr>
              <a:t>Result: Now cannot get stuck locally, there is a long-term rate at which any page is visited</a:t>
            </a:r>
          </a:p>
          <a:p>
            <a:pPr lvl="1" eaLnBrk="1" hangingPunct="1"/>
            <a:endParaRPr lang="en-US" sz="1800" dirty="0">
              <a:latin typeface="Calibri" charset="0"/>
              <a:ea typeface="MS PGothic" charset="0"/>
            </a:endParaRPr>
          </a:p>
        </p:txBody>
      </p:sp>
      <p:sp>
        <p:nvSpPr>
          <p:cNvPr id="47107" name="Oval 4"/>
          <p:cNvSpPr>
            <a:spLocks noChangeArrowheads="1"/>
          </p:cNvSpPr>
          <p:nvPr/>
        </p:nvSpPr>
        <p:spPr bwMode="auto">
          <a:xfrm>
            <a:off x="3779912" y="3010272"/>
            <a:ext cx="914400" cy="914400"/>
          </a:xfrm>
          <a:prstGeom prst="ellipse">
            <a:avLst/>
          </a:prstGeom>
          <a:noFill/>
          <a:ln w="9525">
            <a:solidFill>
              <a:schemeClr val="tx1"/>
            </a:solidFill>
            <a:round/>
            <a:headEnd/>
            <a:tailEnd/>
          </a:ln>
        </p:spPr>
        <p:txBody>
          <a:bodyPr wrap="none" anchor="ctr"/>
          <a:lstStyle/>
          <a:p>
            <a:pPr algn="r"/>
            <a:endParaRPr lang="en-US"/>
          </a:p>
        </p:txBody>
      </p:sp>
      <p:sp>
        <p:nvSpPr>
          <p:cNvPr id="47108" name="Line 5"/>
          <p:cNvSpPr>
            <a:spLocks noChangeShapeType="1"/>
          </p:cNvSpPr>
          <p:nvPr/>
        </p:nvSpPr>
        <p:spPr bwMode="auto">
          <a:xfrm flipV="1">
            <a:off x="2636912" y="3696072"/>
            <a:ext cx="1219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47109" name="Line 6"/>
          <p:cNvSpPr>
            <a:spLocks noChangeShapeType="1"/>
          </p:cNvSpPr>
          <p:nvPr/>
        </p:nvSpPr>
        <p:spPr bwMode="auto">
          <a:xfrm>
            <a:off x="2636912" y="2857872"/>
            <a:ext cx="1219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47110" name="Line 7"/>
          <p:cNvSpPr>
            <a:spLocks noChangeShapeType="1"/>
          </p:cNvSpPr>
          <p:nvPr/>
        </p:nvSpPr>
        <p:spPr bwMode="auto">
          <a:xfrm>
            <a:off x="2484512" y="3467472"/>
            <a:ext cx="12954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47111" name="Line 8"/>
          <p:cNvSpPr>
            <a:spLocks noChangeShapeType="1"/>
          </p:cNvSpPr>
          <p:nvPr/>
        </p:nvSpPr>
        <p:spPr bwMode="auto">
          <a:xfrm>
            <a:off x="4694312" y="3467472"/>
            <a:ext cx="990600" cy="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47112" name="Text Box 9"/>
          <p:cNvSpPr txBox="1">
            <a:spLocks noChangeArrowheads="1"/>
          </p:cNvSpPr>
          <p:nvPr/>
        </p:nvSpPr>
        <p:spPr bwMode="auto">
          <a:xfrm>
            <a:off x="5815880" y="3238872"/>
            <a:ext cx="45402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MS PGothic" charset="0"/>
                <a:cs typeface="MS PGothic" charset="0"/>
              </a:defRPr>
            </a:lvl1pPr>
            <a:lvl2pPr marL="742950" indent="-285750" eaLnBrk="0" hangingPunct="0">
              <a:defRPr sz="2400">
                <a:solidFill>
                  <a:schemeClr val="tx1"/>
                </a:solidFill>
                <a:latin typeface="Lucida Sans" charset="0"/>
                <a:ea typeface="MS PGothic" charset="0"/>
                <a:cs typeface="MS PGothic" charset="0"/>
              </a:defRPr>
            </a:lvl2pPr>
            <a:lvl3pPr marL="1143000" indent="-228600" eaLnBrk="0" hangingPunct="0">
              <a:defRPr sz="2400">
                <a:solidFill>
                  <a:schemeClr val="tx1"/>
                </a:solidFill>
                <a:latin typeface="Lucida Sans" charset="0"/>
                <a:ea typeface="MS PGothic" charset="0"/>
                <a:cs typeface="MS PGothic" charset="0"/>
              </a:defRPr>
            </a:lvl3pPr>
            <a:lvl4pPr marL="1600200" indent="-228600" eaLnBrk="0" hangingPunct="0">
              <a:defRPr sz="2400">
                <a:solidFill>
                  <a:schemeClr val="tx1"/>
                </a:solidFill>
                <a:latin typeface="Lucida Sans" charset="0"/>
                <a:ea typeface="MS PGothic" charset="0"/>
                <a:cs typeface="MS PGothic" charset="0"/>
              </a:defRPr>
            </a:lvl4pPr>
            <a:lvl5pPr marL="2057400" indent="-228600" eaLnBrk="0" hangingPunct="0">
              <a:defRPr sz="2400">
                <a:solidFill>
                  <a:schemeClr val="tx1"/>
                </a:solidFill>
                <a:latin typeface="Lucida San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Lucida San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Lucida San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Lucida San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Lucida Sans" charset="0"/>
                <a:ea typeface="MS PGothic" charset="0"/>
                <a:cs typeface="MS PGothic" charset="0"/>
              </a:defRPr>
            </a:lvl9pPr>
          </a:lstStyle>
          <a:p>
            <a:pPr algn="ctr" eaLnBrk="1" hangingPunct="1"/>
            <a:r>
              <a:rPr lang="en-US">
                <a:latin typeface="Arial" charset="0"/>
              </a:rPr>
              <a:t>??</a:t>
            </a:r>
          </a:p>
        </p:txBody>
      </p:sp>
      <p:sp>
        <p:nvSpPr>
          <p:cNvPr id="47113" name="TextBox 4"/>
          <p:cNvSpPr txBox="1">
            <a:spLocks noChangeArrowheads="1"/>
          </p:cNvSpPr>
          <p:nvPr/>
        </p:nvSpPr>
        <p:spPr bwMode="auto">
          <a:xfrm>
            <a:off x="7620000" y="-33338"/>
            <a:ext cx="1101725"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MS PGothic" charset="0"/>
                <a:cs typeface="MS PGothic" charset="0"/>
              </a:defRPr>
            </a:lvl1pPr>
            <a:lvl2pPr marL="742950" indent="-285750" eaLnBrk="0" hangingPunct="0">
              <a:defRPr sz="2400">
                <a:solidFill>
                  <a:schemeClr val="tx1"/>
                </a:solidFill>
                <a:latin typeface="Lucida Sans" charset="0"/>
                <a:ea typeface="MS PGothic" charset="0"/>
                <a:cs typeface="MS PGothic" charset="0"/>
              </a:defRPr>
            </a:lvl2pPr>
            <a:lvl3pPr marL="1143000" indent="-228600" eaLnBrk="0" hangingPunct="0">
              <a:defRPr sz="2400">
                <a:solidFill>
                  <a:schemeClr val="tx1"/>
                </a:solidFill>
                <a:latin typeface="Lucida Sans" charset="0"/>
                <a:ea typeface="MS PGothic" charset="0"/>
                <a:cs typeface="MS PGothic" charset="0"/>
              </a:defRPr>
            </a:lvl3pPr>
            <a:lvl4pPr marL="1600200" indent="-228600" eaLnBrk="0" hangingPunct="0">
              <a:defRPr sz="2400">
                <a:solidFill>
                  <a:schemeClr val="tx1"/>
                </a:solidFill>
                <a:latin typeface="Lucida Sans" charset="0"/>
                <a:ea typeface="MS PGothic" charset="0"/>
                <a:cs typeface="MS PGothic" charset="0"/>
              </a:defRPr>
            </a:lvl4pPr>
            <a:lvl5pPr marL="2057400" indent="-228600" eaLnBrk="0" hangingPunct="0">
              <a:defRPr sz="2400">
                <a:solidFill>
                  <a:schemeClr val="tx1"/>
                </a:solidFill>
                <a:latin typeface="Lucida San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Lucida San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Lucida San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Lucida San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Lucida Sans" charset="0"/>
                <a:ea typeface="MS PGothic" charset="0"/>
                <a:cs typeface="MS PGothic" charset="0"/>
              </a:defRPr>
            </a:lvl9pPr>
          </a:lstStyle>
          <a:p>
            <a:pPr eaLnBrk="1" hangingPunct="1"/>
            <a:r>
              <a:rPr lang="en-US" sz="1600">
                <a:solidFill>
                  <a:srgbClr val="FBFCFF"/>
                </a:solidFill>
              </a:rPr>
              <a:t>Sec. 21.2</a:t>
            </a:r>
          </a:p>
        </p:txBody>
      </p:sp>
      <p:sp>
        <p:nvSpPr>
          <p:cNvPr id="2" name="Footer Placeholder 1"/>
          <p:cNvSpPr>
            <a:spLocks noGrp="1"/>
          </p:cNvSpPr>
          <p:nvPr>
            <p:ph type="ftr" sz="quarter" idx="10"/>
          </p:nvPr>
        </p:nvSpPr>
        <p:spPr/>
        <p:txBody>
          <a:bodyPr/>
          <a:lstStyle/>
          <a:p>
            <a:r>
              <a:rPr lang="fr-CH"/>
              <a:t>©2021, Karl Aberer, EPFL-IC, Laboratoire de systèmes d'informations répartis </a:t>
            </a:r>
            <a:endParaRPr lang="en-GB" dirty="0"/>
          </a:p>
        </p:txBody>
      </p:sp>
    </p:spTree>
    <p:extLst>
      <p:ext uri="{BB962C8B-B14F-4D97-AF65-F5344CB8AC3E}">
        <p14:creationId xmlns:p14="http://schemas.microsoft.com/office/powerpoint/2010/main" val="1954389257"/>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Footer Placeholder 3"/>
          <p:cNvSpPr>
            <a:spLocks noGrp="1"/>
          </p:cNvSpPr>
          <p:nvPr>
            <p:ph type="ftr" sz="quarter" idx="10"/>
          </p:nvPr>
        </p:nvSpPr>
        <p:spPr>
          <a:noFill/>
        </p:spPr>
        <p:txBody>
          <a:bodyPr/>
          <a:lstStyle/>
          <a:p>
            <a:r>
              <a:rPr lang="fr-CH"/>
              <a:t>©2021, Karl Aberer, EPFL-IC, Laboratoire de systèmes d'informations répartis </a:t>
            </a:r>
            <a:endParaRPr lang="en-GB"/>
          </a:p>
        </p:txBody>
      </p:sp>
      <p:sp>
        <p:nvSpPr>
          <p:cNvPr id="7173" name="Rectangle 2"/>
          <p:cNvSpPr>
            <a:spLocks noGrp="1" noChangeArrowheads="1"/>
          </p:cNvSpPr>
          <p:nvPr>
            <p:ph type="title"/>
          </p:nvPr>
        </p:nvSpPr>
        <p:spPr>
          <a:noFill/>
        </p:spPr>
        <p:txBody>
          <a:bodyPr lIns="92075" tIns="46038" rIns="92075" bIns="46038"/>
          <a:lstStyle/>
          <a:p>
            <a:pPr eaLnBrk="1" hangingPunct="1"/>
            <a:r>
              <a:rPr lang="en-US" dirty="0"/>
              <a:t>Source of Rank: Teleporting</a:t>
            </a:r>
          </a:p>
        </p:txBody>
      </p:sp>
      <p:sp>
        <p:nvSpPr>
          <p:cNvPr id="7174" name="Rectangle 3"/>
          <p:cNvSpPr>
            <a:spLocks noGrp="1" noChangeArrowheads="1"/>
          </p:cNvSpPr>
          <p:nvPr>
            <p:ph type="body" idx="1"/>
          </p:nvPr>
        </p:nvSpPr>
        <p:spPr>
          <a:xfrm>
            <a:off x="179388" y="1341438"/>
            <a:ext cx="8694738" cy="2133600"/>
          </a:xfrm>
          <a:noFill/>
        </p:spPr>
        <p:txBody>
          <a:bodyPr lIns="92075" tIns="46038" rIns="92075" bIns="46038"/>
          <a:lstStyle/>
          <a:p>
            <a:pPr eaLnBrk="1" hangingPunct="1"/>
            <a:r>
              <a:rPr lang="en-US" sz="2400" dirty="0"/>
              <a:t>Assumption</a:t>
            </a:r>
          </a:p>
          <a:p>
            <a:pPr lvl="1" eaLnBrk="1" hangingPunct="1">
              <a:buFont typeface="Arial" charset="0"/>
              <a:buChar char="–"/>
            </a:pPr>
            <a:r>
              <a:rPr lang="en-US" sz="2000" dirty="0">
                <a:latin typeface="Calibri" charset="0"/>
                <a:ea typeface="MS PGothic" charset="0"/>
              </a:rPr>
              <a:t>random walker jumps with probability 1-q to an arbitrary node</a:t>
            </a:r>
          </a:p>
          <a:p>
            <a:pPr lvl="1" eaLnBrk="1" hangingPunct="1">
              <a:buFont typeface="Arial" charset="0"/>
              <a:buChar char="–"/>
            </a:pPr>
            <a:r>
              <a:rPr lang="en-US" sz="2000" dirty="0">
                <a:latin typeface="Calibri" charset="0"/>
                <a:ea typeface="MS PGothic" charset="0"/>
              </a:rPr>
              <a:t>thus it can leave dead ends and nodes without incoming links are reached</a:t>
            </a:r>
          </a:p>
          <a:p>
            <a:pPr eaLnBrk="1" hangingPunct="1"/>
            <a:r>
              <a:rPr lang="en-US" sz="2400" b="1" dirty="0"/>
              <a:t>PageRank method</a:t>
            </a:r>
          </a:p>
          <a:p>
            <a:pPr eaLnBrk="1" hangingPunct="1"/>
            <a:endParaRPr lang="en-US" sz="2400" i="1" baseline="-25000" dirty="0"/>
          </a:p>
        </p:txBody>
      </p:sp>
      <p:graphicFrame>
        <p:nvGraphicFramePr>
          <p:cNvPr id="7170" name="Object 4"/>
          <p:cNvGraphicFramePr>
            <a:graphicFrameLocks/>
          </p:cNvGraphicFramePr>
          <p:nvPr/>
        </p:nvGraphicFramePr>
        <p:xfrm>
          <a:off x="3771901" y="2852740"/>
          <a:ext cx="5095875" cy="915987"/>
        </p:xfrm>
        <a:graphic>
          <a:graphicData uri="http://schemas.openxmlformats.org/presentationml/2006/ole">
            <mc:AlternateContent xmlns:mc="http://schemas.openxmlformats.org/markup-compatibility/2006">
              <mc:Choice xmlns:v="urn:schemas-microsoft-com:vml" Requires="v">
                <p:oleObj spid="_x0000_s77048" name="Equation" r:id="rId4" imgW="2463203" imgH="482278" progId="Equation.DSMT4">
                  <p:embed/>
                </p:oleObj>
              </mc:Choice>
              <mc:Fallback>
                <p:oleObj name="Equation" r:id="rId4" imgW="2463203" imgH="482278" progId="Equation.DSMT4">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71901" y="2852740"/>
                        <a:ext cx="5095875" cy="9159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7" dir="2700000" algn="ctr" rotWithShape="0">
                                <a:schemeClr val="bg2">
                                  <a:alpha val="74997"/>
                                </a:schemeClr>
                              </a:outerShdw>
                            </a:effectLst>
                          </a14:hiddenEffects>
                        </a:ext>
                      </a:extLst>
                    </p:spPr>
                  </p:pic>
                </p:oleObj>
              </mc:Fallback>
            </mc:AlternateContent>
          </a:graphicData>
        </a:graphic>
      </p:graphicFrame>
      <p:sp>
        <p:nvSpPr>
          <p:cNvPr id="7175" name="Oval 5"/>
          <p:cNvSpPr>
            <a:spLocks noChangeArrowheads="1"/>
          </p:cNvSpPr>
          <p:nvPr/>
        </p:nvSpPr>
        <p:spPr bwMode="auto">
          <a:xfrm>
            <a:off x="3189289" y="4171952"/>
            <a:ext cx="301625" cy="301625"/>
          </a:xfrm>
          <a:prstGeom prst="ellipse">
            <a:avLst/>
          </a:prstGeom>
          <a:solidFill>
            <a:schemeClr val="tx1"/>
          </a:solidFill>
          <a:ln w="12700">
            <a:solidFill>
              <a:schemeClr val="tx1"/>
            </a:solidFill>
            <a:round/>
            <a:headEnd/>
            <a:tailEnd/>
          </a:ln>
        </p:spPr>
        <p:txBody>
          <a:bodyPr wrap="none" anchor="ctr"/>
          <a:lstStyle/>
          <a:p>
            <a:endParaRPr lang="fr-FR"/>
          </a:p>
        </p:txBody>
      </p:sp>
      <p:sp>
        <p:nvSpPr>
          <p:cNvPr id="7176" name="Oval 6"/>
          <p:cNvSpPr>
            <a:spLocks noChangeArrowheads="1"/>
          </p:cNvSpPr>
          <p:nvPr/>
        </p:nvSpPr>
        <p:spPr bwMode="auto">
          <a:xfrm>
            <a:off x="800101" y="4197352"/>
            <a:ext cx="301625" cy="301625"/>
          </a:xfrm>
          <a:prstGeom prst="ellipse">
            <a:avLst/>
          </a:prstGeom>
          <a:solidFill>
            <a:schemeClr val="tx1"/>
          </a:solidFill>
          <a:ln w="12700">
            <a:solidFill>
              <a:schemeClr val="tx1"/>
            </a:solidFill>
            <a:round/>
            <a:headEnd/>
            <a:tailEnd/>
          </a:ln>
        </p:spPr>
        <p:txBody>
          <a:bodyPr wrap="none" anchor="ctr"/>
          <a:lstStyle/>
          <a:p>
            <a:endParaRPr lang="fr-FR"/>
          </a:p>
        </p:txBody>
      </p:sp>
      <p:sp>
        <p:nvSpPr>
          <p:cNvPr id="7177" name="Oval 7"/>
          <p:cNvSpPr>
            <a:spLocks noChangeArrowheads="1"/>
          </p:cNvSpPr>
          <p:nvPr/>
        </p:nvSpPr>
        <p:spPr bwMode="auto">
          <a:xfrm>
            <a:off x="1520825" y="3476627"/>
            <a:ext cx="301625" cy="301625"/>
          </a:xfrm>
          <a:prstGeom prst="ellipse">
            <a:avLst/>
          </a:prstGeom>
          <a:solidFill>
            <a:schemeClr val="tx1"/>
          </a:solidFill>
          <a:ln w="12700">
            <a:solidFill>
              <a:schemeClr val="tx1"/>
            </a:solidFill>
            <a:round/>
            <a:headEnd/>
            <a:tailEnd/>
          </a:ln>
        </p:spPr>
        <p:txBody>
          <a:bodyPr wrap="none" anchor="ctr"/>
          <a:lstStyle/>
          <a:p>
            <a:endParaRPr lang="fr-FR"/>
          </a:p>
        </p:txBody>
      </p:sp>
      <p:sp>
        <p:nvSpPr>
          <p:cNvPr id="7178" name="Oval 8"/>
          <p:cNvSpPr>
            <a:spLocks noChangeArrowheads="1"/>
          </p:cNvSpPr>
          <p:nvPr/>
        </p:nvSpPr>
        <p:spPr bwMode="auto">
          <a:xfrm>
            <a:off x="2024064" y="5133977"/>
            <a:ext cx="301625" cy="301625"/>
          </a:xfrm>
          <a:prstGeom prst="ellipse">
            <a:avLst/>
          </a:prstGeom>
          <a:noFill/>
          <a:ln w="38100">
            <a:solidFill>
              <a:schemeClr val="tx1"/>
            </a:solidFill>
            <a:round/>
            <a:headEnd/>
            <a:tailEnd/>
          </a:ln>
        </p:spPr>
        <p:txBody>
          <a:bodyPr wrap="none" anchor="ctr"/>
          <a:lstStyle/>
          <a:p>
            <a:endParaRPr lang="fr-FR"/>
          </a:p>
        </p:txBody>
      </p:sp>
      <p:cxnSp>
        <p:nvCxnSpPr>
          <p:cNvPr id="7179" name="AutoShape 9"/>
          <p:cNvCxnSpPr>
            <a:cxnSpLocks noChangeShapeType="1"/>
            <a:stCxn id="7176" idx="5"/>
          </p:cNvCxnSpPr>
          <p:nvPr/>
        </p:nvCxnSpPr>
        <p:spPr bwMode="auto">
          <a:xfrm>
            <a:off x="1057276" y="4454527"/>
            <a:ext cx="981075" cy="822325"/>
          </a:xfrm>
          <a:prstGeom prst="straightConnector1">
            <a:avLst/>
          </a:prstGeom>
          <a:noFill/>
          <a:ln w="9525">
            <a:solidFill>
              <a:schemeClr val="tx1"/>
            </a:solidFill>
            <a:round/>
            <a:headEnd/>
            <a:tailEnd type="triangle" w="med" len="med"/>
          </a:ln>
        </p:spPr>
      </p:cxnSp>
      <p:cxnSp>
        <p:nvCxnSpPr>
          <p:cNvPr id="7180" name="AutoShape 10"/>
          <p:cNvCxnSpPr>
            <a:cxnSpLocks noChangeShapeType="1"/>
            <a:stCxn id="7177" idx="4"/>
            <a:endCxn id="7178" idx="1"/>
          </p:cNvCxnSpPr>
          <p:nvPr/>
        </p:nvCxnSpPr>
        <p:spPr bwMode="auto">
          <a:xfrm>
            <a:off x="1671639" y="3778252"/>
            <a:ext cx="396875" cy="1381125"/>
          </a:xfrm>
          <a:prstGeom prst="straightConnector1">
            <a:avLst/>
          </a:prstGeom>
          <a:noFill/>
          <a:ln w="9525">
            <a:solidFill>
              <a:schemeClr val="tx1"/>
            </a:solidFill>
            <a:round/>
            <a:headEnd/>
            <a:tailEnd type="triangle" w="med" len="med"/>
          </a:ln>
        </p:spPr>
      </p:cxnSp>
      <p:cxnSp>
        <p:nvCxnSpPr>
          <p:cNvPr id="7181" name="AutoShape 11"/>
          <p:cNvCxnSpPr>
            <a:cxnSpLocks noChangeShapeType="1"/>
            <a:stCxn id="7175" idx="4"/>
            <a:endCxn id="7178" idx="7"/>
          </p:cNvCxnSpPr>
          <p:nvPr/>
        </p:nvCxnSpPr>
        <p:spPr bwMode="auto">
          <a:xfrm flipH="1">
            <a:off x="2281239" y="4473575"/>
            <a:ext cx="1058862" cy="685800"/>
          </a:xfrm>
          <a:prstGeom prst="straightConnector1">
            <a:avLst/>
          </a:prstGeom>
          <a:noFill/>
          <a:ln w="9525">
            <a:solidFill>
              <a:schemeClr val="tx1"/>
            </a:solidFill>
            <a:round/>
            <a:headEnd/>
            <a:tailEnd type="triangle" w="med" len="med"/>
          </a:ln>
        </p:spPr>
      </p:cxnSp>
      <p:sp>
        <p:nvSpPr>
          <p:cNvPr id="7182" name="Rectangle 12"/>
          <p:cNvSpPr>
            <a:spLocks noChangeArrowheads="1"/>
          </p:cNvSpPr>
          <p:nvPr/>
        </p:nvSpPr>
        <p:spPr bwMode="auto">
          <a:xfrm>
            <a:off x="341149" y="3916363"/>
            <a:ext cx="365452" cy="277641"/>
          </a:xfrm>
          <a:prstGeom prst="rect">
            <a:avLst/>
          </a:prstGeom>
          <a:noFill/>
          <a:ln w="9525">
            <a:noFill/>
            <a:miter lim="800000"/>
            <a:headEnd/>
            <a:tailEnd/>
          </a:ln>
        </p:spPr>
        <p:txBody>
          <a:bodyPr wrap="none" lIns="92075" tIns="46038" rIns="92075" bIns="46038">
            <a:spAutoFit/>
          </a:bodyPr>
          <a:lstStyle/>
          <a:p>
            <a:r>
              <a:rPr lang="en-US" b="1" i="1"/>
              <a:t>p</a:t>
            </a:r>
            <a:r>
              <a:rPr lang="en-US" b="1" i="1" baseline="-25000"/>
              <a:t>1</a:t>
            </a:r>
          </a:p>
        </p:txBody>
      </p:sp>
      <p:sp>
        <p:nvSpPr>
          <p:cNvPr id="7183" name="Rectangle 13"/>
          <p:cNvSpPr>
            <a:spLocks noChangeArrowheads="1"/>
          </p:cNvSpPr>
          <p:nvPr/>
        </p:nvSpPr>
        <p:spPr bwMode="auto">
          <a:xfrm>
            <a:off x="1477790" y="3092452"/>
            <a:ext cx="336898" cy="277641"/>
          </a:xfrm>
          <a:prstGeom prst="rect">
            <a:avLst/>
          </a:prstGeom>
          <a:noFill/>
          <a:ln w="9525">
            <a:noFill/>
            <a:miter lim="800000"/>
            <a:headEnd/>
            <a:tailEnd/>
          </a:ln>
        </p:spPr>
        <p:txBody>
          <a:bodyPr wrap="none" lIns="92075" tIns="46038" rIns="92075" bIns="46038">
            <a:spAutoFit/>
          </a:bodyPr>
          <a:lstStyle/>
          <a:p>
            <a:r>
              <a:rPr lang="en-US" b="1" i="1"/>
              <a:t>p</a:t>
            </a:r>
            <a:r>
              <a:rPr lang="en-US" b="1" i="1" baseline="-25000"/>
              <a:t>j</a:t>
            </a:r>
          </a:p>
        </p:txBody>
      </p:sp>
      <p:sp>
        <p:nvSpPr>
          <p:cNvPr id="7184" name="Rectangle 14"/>
          <p:cNvSpPr>
            <a:spLocks noChangeArrowheads="1"/>
          </p:cNvSpPr>
          <p:nvPr/>
        </p:nvSpPr>
        <p:spPr bwMode="auto">
          <a:xfrm>
            <a:off x="3429052" y="3884613"/>
            <a:ext cx="382484" cy="277641"/>
          </a:xfrm>
          <a:prstGeom prst="rect">
            <a:avLst/>
          </a:prstGeom>
          <a:noFill/>
          <a:ln w="9525">
            <a:noFill/>
            <a:miter lim="800000"/>
            <a:headEnd/>
            <a:tailEnd/>
          </a:ln>
        </p:spPr>
        <p:txBody>
          <a:bodyPr wrap="none" lIns="92075" tIns="46038" rIns="92075" bIns="46038">
            <a:spAutoFit/>
          </a:bodyPr>
          <a:lstStyle/>
          <a:p>
            <a:r>
              <a:rPr lang="en-US" b="1" i="1"/>
              <a:t>p</a:t>
            </a:r>
            <a:r>
              <a:rPr lang="en-US" b="1" i="1" baseline="-25000"/>
              <a:t>N</a:t>
            </a:r>
          </a:p>
        </p:txBody>
      </p:sp>
      <p:cxnSp>
        <p:nvCxnSpPr>
          <p:cNvPr id="7185" name="AutoShape 15"/>
          <p:cNvCxnSpPr>
            <a:cxnSpLocks noChangeShapeType="1"/>
            <a:stCxn id="7177" idx="4"/>
          </p:cNvCxnSpPr>
          <p:nvPr/>
        </p:nvCxnSpPr>
        <p:spPr bwMode="auto">
          <a:xfrm>
            <a:off x="1671638" y="3778250"/>
            <a:ext cx="582612" cy="827088"/>
          </a:xfrm>
          <a:prstGeom prst="straightConnector1">
            <a:avLst/>
          </a:prstGeom>
          <a:noFill/>
          <a:ln w="9525">
            <a:solidFill>
              <a:schemeClr val="tx1"/>
            </a:solidFill>
            <a:round/>
            <a:headEnd/>
            <a:tailEnd type="triangle" w="med" len="med"/>
          </a:ln>
        </p:spPr>
      </p:cxnSp>
      <p:cxnSp>
        <p:nvCxnSpPr>
          <p:cNvPr id="7186" name="AutoShape 16"/>
          <p:cNvCxnSpPr>
            <a:cxnSpLocks noChangeShapeType="1"/>
            <a:stCxn id="7177" idx="4"/>
          </p:cNvCxnSpPr>
          <p:nvPr/>
        </p:nvCxnSpPr>
        <p:spPr bwMode="auto">
          <a:xfrm>
            <a:off x="1671638" y="3778251"/>
            <a:ext cx="798512" cy="682625"/>
          </a:xfrm>
          <a:prstGeom prst="straightConnector1">
            <a:avLst/>
          </a:prstGeom>
          <a:noFill/>
          <a:ln w="9525">
            <a:solidFill>
              <a:schemeClr val="tx1"/>
            </a:solidFill>
            <a:round/>
            <a:headEnd/>
            <a:tailEnd type="triangle" w="med" len="med"/>
          </a:ln>
        </p:spPr>
      </p:cxnSp>
      <p:cxnSp>
        <p:nvCxnSpPr>
          <p:cNvPr id="7187" name="AutoShape 17"/>
          <p:cNvCxnSpPr>
            <a:cxnSpLocks noChangeShapeType="1"/>
            <a:stCxn id="7177" idx="4"/>
          </p:cNvCxnSpPr>
          <p:nvPr/>
        </p:nvCxnSpPr>
        <p:spPr bwMode="auto">
          <a:xfrm>
            <a:off x="1671638" y="3778252"/>
            <a:ext cx="1014412" cy="466725"/>
          </a:xfrm>
          <a:prstGeom prst="straightConnector1">
            <a:avLst/>
          </a:prstGeom>
          <a:noFill/>
          <a:ln w="9525">
            <a:solidFill>
              <a:schemeClr val="tx1"/>
            </a:solidFill>
            <a:round/>
            <a:headEnd/>
            <a:tailEnd type="triangle" w="med" len="med"/>
          </a:ln>
        </p:spPr>
      </p:cxnSp>
      <p:sp>
        <p:nvSpPr>
          <p:cNvPr id="7188" name="Rectangle 18"/>
          <p:cNvSpPr>
            <a:spLocks noChangeArrowheads="1"/>
          </p:cNvSpPr>
          <p:nvPr/>
        </p:nvSpPr>
        <p:spPr bwMode="auto">
          <a:xfrm>
            <a:off x="2189437" y="3597277"/>
            <a:ext cx="520153" cy="276999"/>
          </a:xfrm>
          <a:prstGeom prst="rect">
            <a:avLst/>
          </a:prstGeom>
          <a:noFill/>
          <a:ln w="9525" algn="ctr">
            <a:noFill/>
            <a:miter lim="800000"/>
            <a:headEnd/>
            <a:tailEnd/>
          </a:ln>
        </p:spPr>
        <p:txBody>
          <a:bodyPr wrap="none">
            <a:spAutoFit/>
          </a:bodyPr>
          <a:lstStyle/>
          <a:p>
            <a:r>
              <a:rPr lang="en-US" i="1"/>
              <a:t>C(p</a:t>
            </a:r>
            <a:r>
              <a:rPr lang="en-US" i="1" baseline="-25000"/>
              <a:t>j</a:t>
            </a:r>
            <a:r>
              <a:rPr lang="en-US" i="1"/>
              <a:t>)</a:t>
            </a:r>
            <a:r>
              <a:rPr lang="en-US"/>
              <a:t> </a:t>
            </a:r>
          </a:p>
        </p:txBody>
      </p:sp>
      <p:sp>
        <p:nvSpPr>
          <p:cNvPr id="7189" name="Rectangle 19"/>
          <p:cNvSpPr>
            <a:spLocks noChangeArrowheads="1"/>
          </p:cNvSpPr>
          <p:nvPr/>
        </p:nvSpPr>
        <p:spPr bwMode="auto">
          <a:xfrm>
            <a:off x="2044527" y="5462589"/>
            <a:ext cx="336898" cy="277641"/>
          </a:xfrm>
          <a:prstGeom prst="rect">
            <a:avLst/>
          </a:prstGeom>
          <a:noFill/>
          <a:ln w="9525">
            <a:noFill/>
            <a:miter lim="800000"/>
            <a:headEnd/>
            <a:tailEnd/>
          </a:ln>
        </p:spPr>
        <p:txBody>
          <a:bodyPr wrap="none" lIns="92075" tIns="46038" rIns="92075" bIns="46038">
            <a:spAutoFit/>
          </a:bodyPr>
          <a:lstStyle/>
          <a:p>
            <a:r>
              <a:rPr lang="en-US" b="1" i="1"/>
              <a:t>p</a:t>
            </a:r>
            <a:r>
              <a:rPr lang="en-US" b="1" i="1" baseline="-25000"/>
              <a:t>i</a:t>
            </a:r>
          </a:p>
        </p:txBody>
      </p:sp>
      <p:cxnSp>
        <p:nvCxnSpPr>
          <p:cNvPr id="7190" name="AutoShape 20"/>
          <p:cNvCxnSpPr>
            <a:cxnSpLocks noChangeShapeType="1"/>
          </p:cNvCxnSpPr>
          <p:nvPr/>
        </p:nvCxnSpPr>
        <p:spPr bwMode="auto">
          <a:xfrm rot="10800000">
            <a:off x="2339975" y="5300663"/>
            <a:ext cx="1223963" cy="792162"/>
          </a:xfrm>
          <a:prstGeom prst="curvedConnector3">
            <a:avLst>
              <a:gd name="adj1" fmla="val 49935"/>
            </a:avLst>
          </a:prstGeom>
          <a:noFill/>
          <a:ln w="9525">
            <a:solidFill>
              <a:schemeClr val="tx1"/>
            </a:solidFill>
            <a:round/>
            <a:headEnd/>
            <a:tailEnd type="triangle" w="med" len="med"/>
          </a:ln>
        </p:spPr>
      </p:cxnSp>
      <p:sp>
        <p:nvSpPr>
          <p:cNvPr id="7191" name="Rectangle 21"/>
          <p:cNvSpPr>
            <a:spLocks noChangeArrowheads="1"/>
          </p:cNvSpPr>
          <p:nvPr/>
        </p:nvSpPr>
        <p:spPr bwMode="auto">
          <a:xfrm>
            <a:off x="2905723" y="5229227"/>
            <a:ext cx="444890" cy="277641"/>
          </a:xfrm>
          <a:prstGeom prst="rect">
            <a:avLst/>
          </a:prstGeom>
          <a:noFill/>
          <a:ln w="9525">
            <a:noFill/>
            <a:miter lim="800000"/>
            <a:headEnd/>
            <a:tailEnd/>
          </a:ln>
        </p:spPr>
        <p:txBody>
          <a:bodyPr wrap="none" lIns="92075" tIns="46038" rIns="92075" bIns="46038">
            <a:spAutoFit/>
          </a:bodyPr>
          <a:lstStyle/>
          <a:p>
            <a:r>
              <a:rPr lang="en-US" b="1" i="1"/>
              <a:t>1-q</a:t>
            </a:r>
            <a:endParaRPr lang="en-US" b="1" i="1" baseline="-25000"/>
          </a:p>
        </p:txBody>
      </p:sp>
      <p:sp>
        <p:nvSpPr>
          <p:cNvPr id="7192" name="Rectangle 22"/>
          <p:cNvSpPr>
            <a:spLocks noChangeArrowheads="1"/>
          </p:cNvSpPr>
          <p:nvPr/>
        </p:nvSpPr>
        <p:spPr bwMode="auto">
          <a:xfrm>
            <a:off x="2048628" y="4652964"/>
            <a:ext cx="308058" cy="277641"/>
          </a:xfrm>
          <a:prstGeom prst="rect">
            <a:avLst/>
          </a:prstGeom>
          <a:noFill/>
          <a:ln w="9525">
            <a:noFill/>
            <a:miter lim="800000"/>
            <a:headEnd/>
            <a:tailEnd/>
          </a:ln>
        </p:spPr>
        <p:txBody>
          <a:bodyPr wrap="none" lIns="92075" tIns="46038" rIns="92075" bIns="46038">
            <a:spAutoFit/>
          </a:bodyPr>
          <a:lstStyle/>
          <a:p>
            <a:r>
              <a:rPr lang="en-US" b="1" i="1"/>
              <a:t>q</a:t>
            </a:r>
            <a:endParaRPr lang="en-US" b="1" i="1" baseline="-25000"/>
          </a:p>
        </p:txBody>
      </p:sp>
      <p:graphicFrame>
        <p:nvGraphicFramePr>
          <p:cNvPr id="7171" name="Object 23"/>
          <p:cNvGraphicFramePr>
            <a:graphicFrameLocks/>
          </p:cNvGraphicFramePr>
          <p:nvPr>
            <p:extLst>
              <p:ext uri="{D42A27DB-BD31-4B8C-83A1-F6EECF244321}">
                <p14:modId xmlns:p14="http://schemas.microsoft.com/office/powerpoint/2010/main" val="3434262475"/>
              </p:ext>
            </p:extLst>
          </p:nvPr>
        </p:nvGraphicFramePr>
        <p:xfrm>
          <a:off x="4200526" y="4051302"/>
          <a:ext cx="4673600" cy="1787525"/>
        </p:xfrm>
        <a:graphic>
          <a:graphicData uri="http://schemas.openxmlformats.org/presentationml/2006/ole">
            <mc:AlternateContent xmlns:mc="http://schemas.openxmlformats.org/markup-compatibility/2006">
              <mc:Choice xmlns:v="urn:schemas-microsoft-com:vml" Requires="v">
                <p:oleObj spid="_x0000_s77049" name="Equation" r:id="rId6" imgW="2413000" imgH="889000" progId="Equation.3">
                  <p:embed/>
                </p:oleObj>
              </mc:Choice>
              <mc:Fallback>
                <p:oleObj name="Equation" r:id="rId6" imgW="2413000" imgH="889000" progId="Equation.3">
                  <p:embed/>
                  <p:pic>
                    <p:nvPicPr>
                      <p:cNvPr id="0" name=""/>
                      <p:cNvPicPr>
                        <a:picLocks noChangeArrowheads="1"/>
                      </p:cNvPicPr>
                      <p:nvPr/>
                    </p:nvPicPr>
                    <p:blipFill>
                      <a:blip r:embed="rId7"/>
                      <a:srcRect/>
                      <a:stretch>
                        <a:fillRect/>
                      </a:stretch>
                    </p:blipFill>
                    <p:spPr bwMode="auto">
                      <a:xfrm>
                        <a:off x="4200526" y="4051302"/>
                        <a:ext cx="4673600" cy="1787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7" dir="2700000" algn="ctr" rotWithShape="0">
                                <a:schemeClr val="bg2">
                                  <a:alpha val="74997"/>
                                </a:schemeClr>
                              </a:outerShdw>
                            </a:effectLst>
                          </a14:hiddenEffects>
                        </a:ext>
                      </a:extLst>
                    </p:spPr>
                  </p:pic>
                </p:oleObj>
              </mc:Fallback>
            </mc:AlternateContent>
          </a:graphicData>
        </a:graphic>
      </p:graphicFrame>
      <p:cxnSp>
        <p:nvCxnSpPr>
          <p:cNvPr id="7193" name="AutoShape 24"/>
          <p:cNvCxnSpPr>
            <a:cxnSpLocks noChangeShapeType="1"/>
          </p:cNvCxnSpPr>
          <p:nvPr/>
        </p:nvCxnSpPr>
        <p:spPr bwMode="auto">
          <a:xfrm rot="10800000">
            <a:off x="2484439" y="6092827"/>
            <a:ext cx="1008062" cy="144463"/>
          </a:xfrm>
          <a:prstGeom prst="curvedConnector3">
            <a:avLst>
              <a:gd name="adj1" fmla="val 49921"/>
            </a:avLst>
          </a:prstGeom>
          <a:noFill/>
          <a:ln w="9525">
            <a:solidFill>
              <a:schemeClr val="tx1"/>
            </a:solidFill>
            <a:round/>
            <a:headEnd/>
            <a:tailEnd type="triangle" w="med" len="med"/>
          </a:ln>
        </p:spPr>
      </p:cxnSp>
      <p:cxnSp>
        <p:nvCxnSpPr>
          <p:cNvPr id="7194" name="AutoShape 25"/>
          <p:cNvCxnSpPr>
            <a:cxnSpLocks noChangeShapeType="1"/>
          </p:cNvCxnSpPr>
          <p:nvPr/>
        </p:nvCxnSpPr>
        <p:spPr bwMode="auto">
          <a:xfrm rot="10800000">
            <a:off x="2484439" y="6237288"/>
            <a:ext cx="1008062" cy="144462"/>
          </a:xfrm>
          <a:prstGeom prst="curvedConnector3">
            <a:avLst>
              <a:gd name="adj1" fmla="val 49921"/>
            </a:avLst>
          </a:prstGeom>
          <a:noFill/>
          <a:ln w="9525">
            <a:solidFill>
              <a:schemeClr val="tx1"/>
            </a:solidFill>
            <a:round/>
            <a:headEnd/>
            <a:tailEnd type="triangle" w="med" len="med"/>
          </a:ln>
        </p:spPr>
      </p:cxnSp>
      <p:cxnSp>
        <p:nvCxnSpPr>
          <p:cNvPr id="7195" name="AutoShape 26"/>
          <p:cNvCxnSpPr>
            <a:cxnSpLocks noChangeShapeType="1"/>
          </p:cNvCxnSpPr>
          <p:nvPr/>
        </p:nvCxnSpPr>
        <p:spPr bwMode="auto">
          <a:xfrm rot="10800000">
            <a:off x="2484439" y="6381752"/>
            <a:ext cx="1008062" cy="144463"/>
          </a:xfrm>
          <a:prstGeom prst="curvedConnector3">
            <a:avLst>
              <a:gd name="adj1" fmla="val 49921"/>
            </a:avLst>
          </a:prstGeom>
          <a:noFill/>
          <a:ln w="9525">
            <a:solidFill>
              <a:schemeClr val="tx1"/>
            </a:solidFill>
            <a:round/>
            <a:headEnd/>
            <a:tailEnd type="triangle" w="med" len="med"/>
          </a:ln>
        </p:spPr>
      </p:cxnSp>
      <p:sp>
        <p:nvSpPr>
          <p:cNvPr id="7196" name="Rectangle 27"/>
          <p:cNvSpPr>
            <a:spLocks noChangeArrowheads="1"/>
          </p:cNvSpPr>
          <p:nvPr/>
        </p:nvSpPr>
        <p:spPr bwMode="auto">
          <a:xfrm>
            <a:off x="1389667" y="6021389"/>
            <a:ext cx="821119" cy="277641"/>
          </a:xfrm>
          <a:prstGeom prst="rect">
            <a:avLst/>
          </a:prstGeom>
          <a:noFill/>
          <a:ln w="9525">
            <a:noFill/>
            <a:miter lim="800000"/>
            <a:headEnd/>
            <a:tailEnd/>
          </a:ln>
        </p:spPr>
        <p:txBody>
          <a:bodyPr wrap="none" lIns="92075" tIns="46038" rIns="92075" bIns="46038">
            <a:spAutoFit/>
          </a:bodyPr>
          <a:lstStyle/>
          <a:p>
            <a:r>
              <a:rPr lang="en-US" b="1" i="1"/>
              <a:t>N nodes</a:t>
            </a:r>
            <a:endParaRPr lang="en-US" b="1" i="1" baseline="-25000"/>
          </a:p>
        </p:txBody>
      </p:sp>
    </p:spTree>
    <p:extLst>
      <p:ext uri="{BB962C8B-B14F-4D97-AF65-F5344CB8AC3E}">
        <p14:creationId xmlns:p14="http://schemas.microsoft.com/office/powerpoint/2010/main" val="1751639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Footer Placeholder 3"/>
          <p:cNvSpPr>
            <a:spLocks noGrp="1"/>
          </p:cNvSpPr>
          <p:nvPr>
            <p:ph type="ftr" sz="quarter" idx="10"/>
          </p:nvPr>
        </p:nvSpPr>
        <p:spPr>
          <a:noFill/>
        </p:spPr>
        <p:txBody>
          <a:bodyPr/>
          <a:lstStyle/>
          <a:p>
            <a:r>
              <a:rPr lang="fr-CH"/>
              <a:t>©2021, Karl Aberer, EPFL-IC, Laboratoire de systèmes d'informations répartis </a:t>
            </a:r>
            <a:endParaRPr lang="en-GB"/>
          </a:p>
        </p:txBody>
      </p:sp>
      <p:sp>
        <p:nvSpPr>
          <p:cNvPr id="8196" name="Rectangle 2"/>
          <p:cNvSpPr>
            <a:spLocks noGrp="1" noChangeArrowheads="1"/>
          </p:cNvSpPr>
          <p:nvPr>
            <p:ph type="title"/>
          </p:nvPr>
        </p:nvSpPr>
        <p:spPr/>
        <p:txBody>
          <a:bodyPr/>
          <a:lstStyle/>
          <a:p>
            <a:pPr eaLnBrk="1" hangingPunct="1"/>
            <a:r>
              <a:rPr lang="en-US"/>
              <a:t>Modified Example</a:t>
            </a:r>
          </a:p>
        </p:txBody>
      </p:sp>
      <p:sp>
        <p:nvSpPr>
          <p:cNvPr id="8197" name="Oval 3"/>
          <p:cNvSpPr>
            <a:spLocks noChangeArrowheads="1"/>
          </p:cNvSpPr>
          <p:nvPr/>
        </p:nvSpPr>
        <p:spPr bwMode="auto">
          <a:xfrm>
            <a:off x="900113" y="1773239"/>
            <a:ext cx="301625" cy="301625"/>
          </a:xfrm>
          <a:prstGeom prst="ellipse">
            <a:avLst/>
          </a:prstGeom>
          <a:solidFill>
            <a:schemeClr val="tx1"/>
          </a:solidFill>
          <a:ln w="12700">
            <a:solidFill>
              <a:schemeClr val="tx1"/>
            </a:solidFill>
            <a:round/>
            <a:headEnd/>
            <a:tailEnd/>
          </a:ln>
        </p:spPr>
        <p:txBody>
          <a:bodyPr wrap="none" anchor="ctr"/>
          <a:lstStyle/>
          <a:p>
            <a:endParaRPr lang="fr-FR"/>
          </a:p>
        </p:txBody>
      </p:sp>
      <p:sp>
        <p:nvSpPr>
          <p:cNvPr id="8198" name="Oval 4"/>
          <p:cNvSpPr>
            <a:spLocks noChangeArrowheads="1"/>
          </p:cNvSpPr>
          <p:nvPr/>
        </p:nvSpPr>
        <p:spPr bwMode="auto">
          <a:xfrm>
            <a:off x="2700339" y="1773239"/>
            <a:ext cx="301625" cy="301625"/>
          </a:xfrm>
          <a:prstGeom prst="ellipse">
            <a:avLst/>
          </a:prstGeom>
          <a:solidFill>
            <a:schemeClr val="tx1"/>
          </a:solidFill>
          <a:ln w="12700">
            <a:solidFill>
              <a:schemeClr val="tx1"/>
            </a:solidFill>
            <a:round/>
            <a:headEnd/>
            <a:tailEnd/>
          </a:ln>
        </p:spPr>
        <p:txBody>
          <a:bodyPr wrap="none" anchor="ctr"/>
          <a:lstStyle/>
          <a:p>
            <a:endParaRPr lang="fr-FR"/>
          </a:p>
        </p:txBody>
      </p:sp>
      <p:sp>
        <p:nvSpPr>
          <p:cNvPr id="8199" name="Oval 5"/>
          <p:cNvSpPr>
            <a:spLocks noChangeArrowheads="1"/>
          </p:cNvSpPr>
          <p:nvPr/>
        </p:nvSpPr>
        <p:spPr bwMode="auto">
          <a:xfrm>
            <a:off x="1835151" y="2997202"/>
            <a:ext cx="301625" cy="301625"/>
          </a:xfrm>
          <a:prstGeom prst="ellipse">
            <a:avLst/>
          </a:prstGeom>
          <a:solidFill>
            <a:schemeClr val="tx1"/>
          </a:solidFill>
          <a:ln w="12700">
            <a:solidFill>
              <a:schemeClr val="tx1"/>
            </a:solidFill>
            <a:round/>
            <a:headEnd/>
            <a:tailEnd/>
          </a:ln>
        </p:spPr>
        <p:txBody>
          <a:bodyPr wrap="none" anchor="ctr"/>
          <a:lstStyle/>
          <a:p>
            <a:endParaRPr lang="fr-FR"/>
          </a:p>
        </p:txBody>
      </p:sp>
      <p:cxnSp>
        <p:nvCxnSpPr>
          <p:cNvPr id="8200" name="AutoShape 6"/>
          <p:cNvCxnSpPr>
            <a:cxnSpLocks noChangeShapeType="1"/>
            <a:stCxn id="8197" idx="6"/>
            <a:endCxn id="8198" idx="2"/>
          </p:cNvCxnSpPr>
          <p:nvPr/>
        </p:nvCxnSpPr>
        <p:spPr bwMode="auto">
          <a:xfrm>
            <a:off x="1201738" y="1924050"/>
            <a:ext cx="1498600" cy="0"/>
          </a:xfrm>
          <a:prstGeom prst="straightConnector1">
            <a:avLst/>
          </a:prstGeom>
          <a:noFill/>
          <a:ln w="9525">
            <a:solidFill>
              <a:schemeClr val="tx1"/>
            </a:solidFill>
            <a:round/>
            <a:headEnd/>
            <a:tailEnd type="triangle" w="med" len="med"/>
          </a:ln>
        </p:spPr>
      </p:cxnSp>
      <p:cxnSp>
        <p:nvCxnSpPr>
          <p:cNvPr id="8201" name="AutoShape 7"/>
          <p:cNvCxnSpPr>
            <a:cxnSpLocks noChangeShapeType="1"/>
            <a:stCxn id="8199" idx="0"/>
            <a:endCxn id="8197" idx="5"/>
          </p:cNvCxnSpPr>
          <p:nvPr/>
        </p:nvCxnSpPr>
        <p:spPr bwMode="auto">
          <a:xfrm flipH="1" flipV="1">
            <a:off x="1157289" y="2030415"/>
            <a:ext cx="828675" cy="966787"/>
          </a:xfrm>
          <a:prstGeom prst="straightConnector1">
            <a:avLst/>
          </a:prstGeom>
          <a:noFill/>
          <a:ln w="9525">
            <a:solidFill>
              <a:schemeClr val="tx1"/>
            </a:solidFill>
            <a:round/>
            <a:headEnd type="triangle" w="med" len="med"/>
            <a:tailEnd/>
          </a:ln>
        </p:spPr>
      </p:cxnSp>
      <p:cxnSp>
        <p:nvCxnSpPr>
          <p:cNvPr id="8202" name="AutoShape 8"/>
          <p:cNvCxnSpPr>
            <a:cxnSpLocks noChangeShapeType="1"/>
            <a:stCxn id="8198" idx="4"/>
            <a:endCxn id="8199" idx="7"/>
          </p:cNvCxnSpPr>
          <p:nvPr/>
        </p:nvCxnSpPr>
        <p:spPr bwMode="auto">
          <a:xfrm flipH="1">
            <a:off x="2092325" y="2074865"/>
            <a:ext cx="758825" cy="966787"/>
          </a:xfrm>
          <a:prstGeom prst="straightConnector1">
            <a:avLst/>
          </a:prstGeom>
          <a:noFill/>
          <a:ln w="9525">
            <a:solidFill>
              <a:schemeClr val="tx1"/>
            </a:solidFill>
            <a:round/>
            <a:headEnd/>
            <a:tailEnd type="triangle" w="med" len="med"/>
          </a:ln>
        </p:spPr>
      </p:cxnSp>
      <p:sp>
        <p:nvSpPr>
          <p:cNvPr id="8203" name="Rectangle 9"/>
          <p:cNvSpPr>
            <a:spLocks noChangeArrowheads="1"/>
          </p:cNvSpPr>
          <p:nvPr/>
        </p:nvSpPr>
        <p:spPr bwMode="auto">
          <a:xfrm>
            <a:off x="435732" y="1412876"/>
            <a:ext cx="1184350" cy="308419"/>
          </a:xfrm>
          <a:prstGeom prst="rect">
            <a:avLst/>
          </a:prstGeom>
          <a:noFill/>
          <a:ln w="9525">
            <a:noFill/>
            <a:miter lim="800000"/>
            <a:headEnd/>
            <a:tailEnd/>
          </a:ln>
        </p:spPr>
        <p:txBody>
          <a:bodyPr wrap="none" lIns="92075" tIns="46038" rIns="92075" bIns="46038">
            <a:spAutoFit/>
          </a:bodyPr>
          <a:lstStyle/>
          <a:p>
            <a:r>
              <a:rPr lang="en-US" sz="1400" i="1"/>
              <a:t>P(p</a:t>
            </a:r>
            <a:r>
              <a:rPr lang="en-US" sz="1400" i="1" baseline="-25000"/>
              <a:t>1</a:t>
            </a:r>
            <a:r>
              <a:rPr lang="en-US" sz="1400" i="1"/>
              <a:t>)=0.123</a:t>
            </a:r>
            <a:endParaRPr lang="en-US" sz="1400" i="1" baseline="-25000"/>
          </a:p>
        </p:txBody>
      </p:sp>
      <p:sp>
        <p:nvSpPr>
          <p:cNvPr id="8204" name="Rectangle 10"/>
          <p:cNvSpPr>
            <a:spLocks noChangeArrowheads="1"/>
          </p:cNvSpPr>
          <p:nvPr/>
        </p:nvSpPr>
        <p:spPr bwMode="auto">
          <a:xfrm>
            <a:off x="2235957" y="1412876"/>
            <a:ext cx="1184350" cy="308419"/>
          </a:xfrm>
          <a:prstGeom prst="rect">
            <a:avLst/>
          </a:prstGeom>
          <a:noFill/>
          <a:ln w="9525">
            <a:noFill/>
            <a:miter lim="800000"/>
            <a:headEnd/>
            <a:tailEnd/>
          </a:ln>
        </p:spPr>
        <p:txBody>
          <a:bodyPr wrap="none" lIns="92075" tIns="46038" rIns="92075" bIns="46038">
            <a:spAutoFit/>
          </a:bodyPr>
          <a:lstStyle/>
          <a:p>
            <a:r>
              <a:rPr lang="en-US" sz="1400" i="1"/>
              <a:t>P(p</a:t>
            </a:r>
            <a:r>
              <a:rPr lang="en-US" sz="1400" i="1" baseline="-25000"/>
              <a:t>2</a:t>
            </a:r>
            <a:r>
              <a:rPr lang="en-US" sz="1400" i="1"/>
              <a:t>)=0.275</a:t>
            </a:r>
            <a:endParaRPr lang="en-US" sz="1400" i="1" baseline="-25000"/>
          </a:p>
        </p:txBody>
      </p:sp>
      <p:sp>
        <p:nvSpPr>
          <p:cNvPr id="8205" name="Rectangle 11"/>
          <p:cNvSpPr>
            <a:spLocks noChangeArrowheads="1"/>
          </p:cNvSpPr>
          <p:nvPr/>
        </p:nvSpPr>
        <p:spPr bwMode="auto">
          <a:xfrm>
            <a:off x="1404107" y="3284539"/>
            <a:ext cx="1184350" cy="308419"/>
          </a:xfrm>
          <a:prstGeom prst="rect">
            <a:avLst/>
          </a:prstGeom>
          <a:noFill/>
          <a:ln w="9525">
            <a:noFill/>
            <a:miter lim="800000"/>
            <a:headEnd/>
            <a:tailEnd/>
          </a:ln>
        </p:spPr>
        <p:txBody>
          <a:bodyPr wrap="none" lIns="92075" tIns="46038" rIns="92075" bIns="46038">
            <a:spAutoFit/>
          </a:bodyPr>
          <a:lstStyle/>
          <a:p>
            <a:r>
              <a:rPr lang="en-US" sz="1400" i="1"/>
              <a:t>P(p</a:t>
            </a:r>
            <a:r>
              <a:rPr lang="en-US" sz="1400" i="1" baseline="-25000"/>
              <a:t>3</a:t>
            </a:r>
            <a:r>
              <a:rPr lang="en-US" sz="1400" i="1"/>
              <a:t>)=0.953</a:t>
            </a:r>
            <a:endParaRPr lang="en-US" sz="1400" i="1" baseline="-25000"/>
          </a:p>
        </p:txBody>
      </p:sp>
      <p:sp>
        <p:nvSpPr>
          <p:cNvPr id="8206" name="Rectangle 12"/>
          <p:cNvSpPr>
            <a:spLocks noChangeArrowheads="1"/>
          </p:cNvSpPr>
          <p:nvPr/>
        </p:nvSpPr>
        <p:spPr bwMode="auto">
          <a:xfrm>
            <a:off x="2439851" y="2349501"/>
            <a:ext cx="844826" cy="308419"/>
          </a:xfrm>
          <a:prstGeom prst="rect">
            <a:avLst/>
          </a:prstGeom>
          <a:noFill/>
          <a:ln w="9525">
            <a:noFill/>
            <a:miter lim="800000"/>
            <a:headEnd/>
            <a:tailEnd/>
          </a:ln>
        </p:spPr>
        <p:txBody>
          <a:bodyPr wrap="none" lIns="92075" tIns="46038" rIns="92075" bIns="46038">
            <a:spAutoFit/>
          </a:bodyPr>
          <a:lstStyle/>
          <a:p>
            <a:r>
              <a:rPr lang="en-US" sz="1400" i="1"/>
              <a:t>C(p</a:t>
            </a:r>
            <a:r>
              <a:rPr lang="en-US" sz="1400" i="1" baseline="-25000"/>
              <a:t>2</a:t>
            </a:r>
            <a:r>
              <a:rPr lang="en-US" sz="1400" i="1"/>
              <a:t>)=1</a:t>
            </a:r>
            <a:endParaRPr lang="en-US" sz="1400" i="1" baseline="-25000"/>
          </a:p>
        </p:txBody>
      </p:sp>
      <p:sp>
        <p:nvSpPr>
          <p:cNvPr id="8207" name="Rectangle 14"/>
          <p:cNvSpPr>
            <a:spLocks noChangeArrowheads="1"/>
          </p:cNvSpPr>
          <p:nvPr/>
        </p:nvSpPr>
        <p:spPr bwMode="auto">
          <a:xfrm>
            <a:off x="1376226" y="1989139"/>
            <a:ext cx="844826" cy="308419"/>
          </a:xfrm>
          <a:prstGeom prst="rect">
            <a:avLst/>
          </a:prstGeom>
          <a:noFill/>
          <a:ln w="9525">
            <a:noFill/>
            <a:miter lim="800000"/>
            <a:headEnd/>
            <a:tailEnd/>
          </a:ln>
        </p:spPr>
        <p:txBody>
          <a:bodyPr wrap="none" lIns="92075" tIns="46038" rIns="92075" bIns="46038">
            <a:spAutoFit/>
          </a:bodyPr>
          <a:lstStyle/>
          <a:p>
            <a:r>
              <a:rPr lang="en-US" sz="1400" i="1"/>
              <a:t>C(p</a:t>
            </a:r>
            <a:r>
              <a:rPr lang="en-US" sz="1400" i="1" baseline="-25000"/>
              <a:t>1</a:t>
            </a:r>
            <a:r>
              <a:rPr lang="en-US" sz="1400" i="1"/>
              <a:t>)=2</a:t>
            </a:r>
            <a:endParaRPr lang="en-US" sz="1400" i="1" baseline="-25000"/>
          </a:p>
        </p:txBody>
      </p:sp>
      <p:graphicFrame>
        <p:nvGraphicFramePr>
          <p:cNvPr id="8194" name="Object 15"/>
          <p:cNvGraphicFramePr>
            <a:graphicFrameLocks noChangeAspect="1"/>
          </p:cNvGraphicFramePr>
          <p:nvPr>
            <p:extLst>
              <p:ext uri="{D42A27DB-BD31-4B8C-83A1-F6EECF244321}">
                <p14:modId xmlns:p14="http://schemas.microsoft.com/office/powerpoint/2010/main" val="2721395974"/>
              </p:ext>
            </p:extLst>
          </p:nvPr>
        </p:nvGraphicFramePr>
        <p:xfrm>
          <a:off x="3400426" y="1263650"/>
          <a:ext cx="5649913" cy="3722688"/>
        </p:xfrm>
        <a:graphic>
          <a:graphicData uri="http://schemas.openxmlformats.org/presentationml/2006/ole">
            <mc:AlternateContent xmlns:mc="http://schemas.openxmlformats.org/markup-compatibility/2006">
              <mc:Choice xmlns:v="urn:schemas-microsoft-com:vml" Requires="v">
                <p:oleObj spid="_x0000_s77952" name="Equation" r:id="rId4" imgW="2641600" imgH="1739900" progId="Equation.3">
                  <p:embed/>
                </p:oleObj>
              </mc:Choice>
              <mc:Fallback>
                <p:oleObj name="Equation" r:id="rId4" imgW="2641600" imgH="1739900" progId="Equation.3">
                  <p:embed/>
                  <p:pic>
                    <p:nvPicPr>
                      <p:cNvPr id="0" name=""/>
                      <p:cNvPicPr>
                        <a:picLocks noChangeAspect="1" noChangeArrowheads="1"/>
                      </p:cNvPicPr>
                      <p:nvPr/>
                    </p:nvPicPr>
                    <p:blipFill>
                      <a:blip r:embed="rId5"/>
                      <a:srcRect/>
                      <a:stretch>
                        <a:fillRect/>
                      </a:stretch>
                    </p:blipFill>
                    <p:spPr bwMode="auto">
                      <a:xfrm>
                        <a:off x="3400426" y="1263650"/>
                        <a:ext cx="5649913" cy="3722688"/>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8208" name="Rectangle 16"/>
          <p:cNvSpPr>
            <a:spLocks noChangeArrowheads="1"/>
          </p:cNvSpPr>
          <p:nvPr/>
        </p:nvSpPr>
        <p:spPr bwMode="auto">
          <a:xfrm>
            <a:off x="5004048" y="5541821"/>
            <a:ext cx="2496026" cy="400752"/>
          </a:xfrm>
          <a:prstGeom prst="rect">
            <a:avLst/>
          </a:prstGeom>
          <a:noFill/>
          <a:ln w="9525">
            <a:noFill/>
            <a:miter lim="800000"/>
            <a:headEnd/>
            <a:tailEnd/>
          </a:ln>
        </p:spPr>
        <p:txBody>
          <a:bodyPr wrap="none" lIns="92075" tIns="46038" rIns="92075" bIns="46038">
            <a:spAutoFit/>
          </a:bodyPr>
          <a:lstStyle/>
          <a:p>
            <a:r>
              <a:rPr lang="en-US" sz="2000" dirty="0"/>
              <a:t>Ranking p</a:t>
            </a:r>
            <a:r>
              <a:rPr lang="en-US" sz="2000" baseline="-25000" dirty="0"/>
              <a:t>3</a:t>
            </a:r>
            <a:r>
              <a:rPr lang="en-US" sz="2000" dirty="0"/>
              <a:t> &gt; p</a:t>
            </a:r>
            <a:r>
              <a:rPr lang="en-US" sz="2000" baseline="-25000" dirty="0"/>
              <a:t>2</a:t>
            </a:r>
            <a:r>
              <a:rPr lang="en-US" sz="2000" dirty="0"/>
              <a:t> &gt; p</a:t>
            </a:r>
            <a:r>
              <a:rPr lang="en-US" sz="2000" baseline="-25000" dirty="0"/>
              <a:t>1</a:t>
            </a:r>
            <a:r>
              <a:rPr lang="en-US" sz="2000" dirty="0"/>
              <a:t> </a:t>
            </a:r>
            <a:endParaRPr lang="en-US" sz="2000" baseline="-25000" dirty="0"/>
          </a:p>
        </p:txBody>
      </p:sp>
      <p:sp>
        <p:nvSpPr>
          <p:cNvPr id="3" name="TextBox 2">
            <a:extLst>
              <a:ext uri="{FF2B5EF4-FFF2-40B4-BE49-F238E27FC236}">
                <a16:creationId xmlns:a16="http://schemas.microsoft.com/office/drawing/2014/main" id="{9BA6B5E2-C59E-1144-B7FB-9874D9A5BA6B}"/>
              </a:ext>
            </a:extLst>
          </p:cNvPr>
          <p:cNvSpPr txBox="1"/>
          <p:nvPr/>
        </p:nvSpPr>
        <p:spPr>
          <a:xfrm>
            <a:off x="7092280" y="3298827"/>
            <a:ext cx="1958059" cy="1687511"/>
          </a:xfrm>
          <a:prstGeom prst="rect">
            <a:avLst/>
          </a:prstGeom>
          <a:solidFill>
            <a:schemeClr val="bg1"/>
          </a:solidFill>
          <a:ln>
            <a:noFill/>
          </a:ln>
        </p:spPr>
        <p:txBody>
          <a:bodyPr wrap="square" rtlCol="0">
            <a:spAutoFit/>
          </a:bodyPr>
          <a:lstStyle/>
          <a:p>
            <a:endParaRPr lang="en-US"/>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055382E9-D4B7-F243-804A-D938756C4214}"/>
                  </a:ext>
                </a:extLst>
              </p:cNvPr>
              <p:cNvSpPr txBox="1"/>
              <p:nvPr/>
            </p:nvSpPr>
            <p:spPr>
              <a:xfrm>
                <a:off x="6964455" y="3438748"/>
                <a:ext cx="2244910" cy="122892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800" i="1">
                              <a:latin typeface="Cambria Math" panose="02040503050406030204" pitchFamily="18" charset="0"/>
                            </a:rPr>
                          </m:ctrlPr>
                        </m:accPr>
                        <m:e>
                          <m:r>
                            <a:rPr lang="fr-CH" sz="2800" b="0" i="1">
                              <a:latin typeface="Cambria Math" panose="02040503050406030204" pitchFamily="18" charset="0"/>
                            </a:rPr>
                            <m:t>𝑝</m:t>
                          </m:r>
                        </m:e>
                      </m:acc>
                      <m:r>
                        <a:rPr lang="fr-CH" sz="2800" b="0" i="1">
                          <a:latin typeface="Cambria Math" panose="02040503050406030204" pitchFamily="18" charset="0"/>
                        </a:rPr>
                        <m:t>=</m:t>
                      </m:r>
                      <m:d>
                        <m:dPr>
                          <m:ctrlPr>
                            <a:rPr lang="fr-CH" sz="2800" b="0" i="1">
                              <a:latin typeface="Cambria Math" panose="02040503050406030204" pitchFamily="18" charset="0"/>
                            </a:rPr>
                          </m:ctrlPr>
                        </m:dPr>
                        <m:e>
                          <m:m>
                            <m:mPr>
                              <m:mcs>
                                <m:mc>
                                  <m:mcPr>
                                    <m:count m:val="1"/>
                                    <m:mcJc m:val="center"/>
                                  </m:mcPr>
                                </m:mc>
                              </m:mcs>
                              <m:ctrlPr>
                                <a:rPr lang="fr-CH" sz="2800" b="0" i="1">
                                  <a:latin typeface="Cambria Math" panose="02040503050406030204" pitchFamily="18" charset="0"/>
                                </a:rPr>
                              </m:ctrlPr>
                            </m:mPr>
                            <m:mr>
                              <m:e>
                                <m:r>
                                  <m:rPr>
                                    <m:brk m:alnAt="7"/>
                                  </m:rPr>
                                  <a:rPr lang="fr-CH" sz="2800" b="0" i="1">
                                    <a:latin typeface="Cambria Math" panose="02040503050406030204" pitchFamily="18" charset="0"/>
                                  </a:rPr>
                                  <m:t>0</m:t>
                                </m:r>
                                <m:r>
                                  <a:rPr lang="fr-CH" sz="2800" b="0" i="1">
                                    <a:latin typeface="Cambria Math" panose="02040503050406030204" pitchFamily="18" charset="0"/>
                                  </a:rPr>
                                  <m:t>.091</m:t>
                                </m:r>
                              </m:e>
                            </m:mr>
                            <m:mr>
                              <m:e>
                                <m:r>
                                  <a:rPr lang="fr-CH" sz="2800" b="0" i="1">
                                    <a:latin typeface="Cambria Math" panose="02040503050406030204" pitchFamily="18" charset="0"/>
                                  </a:rPr>
                                  <m:t>0.203</m:t>
                                </m:r>
                              </m:e>
                            </m:mr>
                            <m:mr>
                              <m:e>
                                <m:r>
                                  <a:rPr lang="fr-CH" sz="2800" b="0" i="1">
                                    <a:latin typeface="Cambria Math" panose="02040503050406030204" pitchFamily="18" charset="0"/>
                                  </a:rPr>
                                  <m:t>0.705</m:t>
                                </m:r>
                              </m:e>
                            </m:mr>
                          </m:m>
                        </m:e>
                      </m:d>
                    </m:oMath>
                  </m:oMathPara>
                </a14:m>
                <a:endParaRPr lang="en-US" sz="2800"/>
              </a:p>
            </p:txBody>
          </p:sp>
        </mc:Choice>
        <mc:Fallback xmlns="">
          <p:sp>
            <p:nvSpPr>
              <p:cNvPr id="2" name="TextBox 1">
                <a:extLst>
                  <a:ext uri="{FF2B5EF4-FFF2-40B4-BE49-F238E27FC236}">
                    <a16:creationId xmlns:a16="http://schemas.microsoft.com/office/drawing/2014/main" id="{055382E9-D4B7-F243-804A-D938756C4214}"/>
                  </a:ext>
                </a:extLst>
              </p:cNvPr>
              <p:cNvSpPr txBox="1">
                <a:spLocks noRot="1" noChangeAspect="1" noMove="1" noResize="1" noEditPoints="1" noAdjustHandles="1" noChangeArrowheads="1" noChangeShapeType="1" noTextEdit="1"/>
              </p:cNvSpPr>
              <p:nvPr/>
            </p:nvSpPr>
            <p:spPr>
              <a:xfrm>
                <a:off x="6964455" y="3438748"/>
                <a:ext cx="2244910" cy="1228926"/>
              </a:xfrm>
              <a:prstGeom prst="rect">
                <a:avLst/>
              </a:prstGeom>
              <a:blipFill>
                <a:blip r:embed="rId6"/>
                <a:stretch>
                  <a:fillRect l="-562" b="-4082"/>
                </a:stretch>
              </a:blipFill>
            </p:spPr>
            <p:txBody>
              <a:bodyPr/>
              <a:lstStyle/>
              <a:p>
                <a:r>
                  <a:rPr lang="en-US">
                    <a:noFill/>
                  </a:rPr>
                  <a:t> </a:t>
                </a:r>
              </a:p>
            </p:txBody>
          </p:sp>
        </mc:Fallback>
      </mc:AlternateContent>
    </p:spTree>
    <p:extLst>
      <p:ext uri="{BB962C8B-B14F-4D97-AF65-F5344CB8AC3E}">
        <p14:creationId xmlns:p14="http://schemas.microsoft.com/office/powerpoint/2010/main" val="1002249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Footer Placeholder 3"/>
          <p:cNvSpPr>
            <a:spLocks noGrp="1"/>
          </p:cNvSpPr>
          <p:nvPr>
            <p:ph type="ftr" sz="quarter" idx="10"/>
          </p:nvPr>
        </p:nvSpPr>
        <p:spPr>
          <a:noFill/>
        </p:spPr>
        <p:txBody>
          <a:bodyPr/>
          <a:lstStyle/>
          <a:p>
            <a:r>
              <a:rPr lang="fr-CH"/>
              <a:t>©2021, Karl Aberer, EPFL-IC, Laboratoire de systèmes d'informations répartis </a:t>
            </a:r>
            <a:endParaRPr lang="en-GB"/>
          </a:p>
        </p:txBody>
      </p:sp>
      <p:sp>
        <p:nvSpPr>
          <p:cNvPr id="9220" name="Rectangle 2"/>
          <p:cNvSpPr>
            <a:spLocks noGrp="1" noChangeArrowheads="1"/>
          </p:cNvSpPr>
          <p:nvPr>
            <p:ph type="title"/>
          </p:nvPr>
        </p:nvSpPr>
        <p:spPr>
          <a:noFill/>
        </p:spPr>
        <p:txBody>
          <a:bodyPr lIns="92075" tIns="46038" rIns="92075" bIns="46038"/>
          <a:lstStyle/>
          <a:p>
            <a:pPr eaLnBrk="1" hangingPunct="1"/>
            <a:r>
              <a:rPr lang="en-US"/>
              <a:t>Practical Computation of PageRank</a:t>
            </a:r>
          </a:p>
        </p:txBody>
      </p:sp>
      <p:sp>
        <p:nvSpPr>
          <p:cNvPr id="9221" name="Rectangle 3"/>
          <p:cNvSpPr>
            <a:spLocks noGrp="1" noChangeArrowheads="1"/>
          </p:cNvSpPr>
          <p:nvPr>
            <p:ph type="body" idx="1"/>
          </p:nvPr>
        </p:nvSpPr>
        <p:spPr>
          <a:noFill/>
        </p:spPr>
        <p:txBody>
          <a:bodyPr lIns="92075" tIns="46038" rIns="92075" bIns="46038"/>
          <a:lstStyle/>
          <a:p>
            <a:pPr eaLnBrk="1" hangingPunct="1"/>
            <a:r>
              <a:rPr lang="en-US" sz="2800" dirty="0"/>
              <a:t>Iterative computation</a:t>
            </a:r>
          </a:p>
          <a:p>
            <a:pPr eaLnBrk="1" hangingPunct="1"/>
            <a:endParaRPr lang="en-US" sz="2800" dirty="0"/>
          </a:p>
        </p:txBody>
      </p:sp>
      <p:graphicFrame>
        <p:nvGraphicFramePr>
          <p:cNvPr id="9218" name="Object 4"/>
          <p:cNvGraphicFramePr>
            <a:graphicFrameLocks/>
          </p:cNvGraphicFramePr>
          <p:nvPr>
            <p:extLst>
              <p:ext uri="{D42A27DB-BD31-4B8C-83A1-F6EECF244321}">
                <p14:modId xmlns:p14="http://schemas.microsoft.com/office/powerpoint/2010/main" val="1433815259"/>
              </p:ext>
            </p:extLst>
          </p:nvPr>
        </p:nvGraphicFramePr>
        <p:xfrm>
          <a:off x="3955256" y="1323454"/>
          <a:ext cx="2921000" cy="3041650"/>
        </p:xfrm>
        <a:graphic>
          <a:graphicData uri="http://schemas.openxmlformats.org/presentationml/2006/ole">
            <mc:AlternateContent xmlns:mc="http://schemas.openxmlformats.org/markup-compatibility/2006">
              <mc:Choice xmlns:v="urn:schemas-microsoft-com:vml" Requires="v">
                <p:oleObj spid="_x0000_s78976" name="Equation" r:id="rId4" imgW="1435100" imgH="1435100" progId="Equation.3">
                  <p:embed/>
                </p:oleObj>
              </mc:Choice>
              <mc:Fallback>
                <p:oleObj name="Equation" r:id="rId4" imgW="1435100" imgH="1435100" progId="Equation.3">
                  <p:embed/>
                  <p:pic>
                    <p:nvPicPr>
                      <p:cNvPr id="0" name=""/>
                      <p:cNvPicPr>
                        <a:picLocks noChangeArrowheads="1"/>
                      </p:cNvPicPr>
                      <p:nvPr/>
                    </p:nvPicPr>
                    <p:blipFill>
                      <a:blip r:embed="rId5"/>
                      <a:srcRect/>
                      <a:stretch>
                        <a:fillRect/>
                      </a:stretch>
                    </p:blipFill>
                    <p:spPr bwMode="auto">
                      <a:xfrm>
                        <a:off x="3955256" y="1323454"/>
                        <a:ext cx="2921000" cy="30416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7" dir="2700000" algn="ctr" rotWithShape="0">
                                <a:schemeClr val="bg2">
                                  <a:alpha val="74997"/>
                                </a:schemeClr>
                              </a:outerShdw>
                            </a:effectLst>
                          </a14:hiddenEffects>
                        </a:ext>
                      </a:extLst>
                    </p:spPr>
                  </p:pic>
                </p:oleObj>
              </mc:Fallback>
            </mc:AlternateContent>
          </a:graphicData>
        </a:graphic>
      </p:graphicFrame>
      <p:sp>
        <p:nvSpPr>
          <p:cNvPr id="9222" name="Rectangle 5"/>
          <p:cNvSpPr>
            <a:spLocks noChangeArrowheads="1"/>
          </p:cNvSpPr>
          <p:nvPr/>
        </p:nvSpPr>
        <p:spPr bwMode="auto">
          <a:xfrm>
            <a:off x="251520" y="4653138"/>
            <a:ext cx="4274632" cy="831639"/>
          </a:xfrm>
          <a:prstGeom prst="rect">
            <a:avLst/>
          </a:prstGeom>
          <a:noFill/>
          <a:ln w="9525">
            <a:noFill/>
            <a:miter lim="800000"/>
            <a:headEnd/>
            <a:tailEnd/>
          </a:ln>
        </p:spPr>
        <p:txBody>
          <a:bodyPr wrap="none" lIns="92075" tIns="46038" rIns="92075" bIns="46038">
            <a:spAutoFit/>
          </a:bodyPr>
          <a:lstStyle/>
          <a:p>
            <a:pPr algn="l"/>
            <a:r>
              <a:rPr lang="el-GR" sz="2400" dirty="0"/>
              <a:t>ε</a:t>
            </a:r>
            <a:r>
              <a:rPr lang="en-US" sz="2400" dirty="0"/>
              <a:t> </a:t>
            </a:r>
            <a:r>
              <a:rPr lang="en-US" sz="2400" dirty="0">
                <a:latin typeface="Calibri" charset="0"/>
                <a:ea typeface="Calibri" charset="0"/>
                <a:cs typeface="Calibri" charset="0"/>
              </a:rPr>
              <a:t>termination criterion</a:t>
            </a:r>
          </a:p>
          <a:p>
            <a:pPr algn="l"/>
            <a:r>
              <a:rPr lang="en-US" sz="2400" dirty="0"/>
              <a:t>s </a:t>
            </a:r>
            <a:r>
              <a:rPr lang="en-US" sz="2400" dirty="0">
                <a:latin typeface="Calibri" charset="0"/>
                <a:ea typeface="Calibri" charset="0"/>
                <a:cs typeface="Calibri" charset="0"/>
              </a:rPr>
              <a:t>arbitrary start vector, e.g. </a:t>
            </a:r>
            <a:r>
              <a:rPr lang="en-US" sz="2400" dirty="0"/>
              <a:t>s = e </a:t>
            </a:r>
          </a:p>
        </p:txBody>
      </p:sp>
    </p:spTree>
    <p:extLst>
      <p:ext uri="{BB962C8B-B14F-4D97-AF65-F5344CB8AC3E}">
        <p14:creationId xmlns:p14="http://schemas.microsoft.com/office/powerpoint/2010/main" val="4178029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800" dirty="0"/>
              <a:t>Web documents are connected through hyperlinks</a:t>
            </a:r>
          </a:p>
          <a:p>
            <a:pPr marL="514350" indent="-514350">
              <a:buFont typeface="+mj-lt"/>
              <a:buAutoNum type="arabicPeriod"/>
            </a:pPr>
            <a:r>
              <a:rPr lang="en-US" sz="2400" b="1" dirty="0"/>
              <a:t>Anchor text </a:t>
            </a:r>
            <a:r>
              <a:rPr lang="en-US" sz="2400" dirty="0"/>
              <a:t>describes content of referred document</a:t>
            </a:r>
          </a:p>
          <a:p>
            <a:pPr marL="514350" indent="-514350">
              <a:buFont typeface="+mj-lt"/>
              <a:buAutoNum type="arabicPeriod"/>
            </a:pPr>
            <a:r>
              <a:rPr lang="en-US" sz="2400" b="1" dirty="0"/>
              <a:t>Hyperlink</a:t>
            </a:r>
            <a:r>
              <a:rPr lang="en-US" sz="2400" dirty="0"/>
              <a:t> is a quality signal</a:t>
            </a:r>
          </a:p>
        </p:txBody>
      </p:sp>
      <p:sp>
        <p:nvSpPr>
          <p:cNvPr id="2" name="Title 1"/>
          <p:cNvSpPr>
            <a:spLocks noGrp="1"/>
          </p:cNvSpPr>
          <p:nvPr>
            <p:ph type="title"/>
          </p:nvPr>
        </p:nvSpPr>
        <p:spPr/>
        <p:txBody>
          <a:bodyPr/>
          <a:lstStyle/>
          <a:p>
            <a:r>
              <a:rPr lang="en-US" dirty="0"/>
              <a:t>Web is a Hypertext</a:t>
            </a:r>
          </a:p>
        </p:txBody>
      </p:sp>
      <p:sp>
        <p:nvSpPr>
          <p:cNvPr id="4" name="Footer Placeholder 3"/>
          <p:cNvSpPr>
            <a:spLocks noGrp="1"/>
          </p:cNvSpPr>
          <p:nvPr>
            <p:ph type="ftr" sz="quarter" idx="10"/>
          </p:nvPr>
        </p:nvSpPr>
        <p:spPr/>
        <p:txBody>
          <a:bodyPr/>
          <a:lstStyle/>
          <a:p>
            <a:r>
              <a:rPr lang="fr-CH"/>
              <a:t>©2021, Karl Aberer, EPFL-IC, Laboratoire de systèmes d'informations répartis </a:t>
            </a:r>
            <a:endParaRPr lang="en-GB" dirty="0"/>
          </a:p>
        </p:txBody>
      </p:sp>
      <p:sp>
        <p:nvSpPr>
          <p:cNvPr id="5" name="Folded Corner 4"/>
          <p:cNvSpPr/>
          <p:nvPr/>
        </p:nvSpPr>
        <p:spPr bwMode="auto">
          <a:xfrm>
            <a:off x="971600" y="3573016"/>
            <a:ext cx="1944216" cy="2592288"/>
          </a:xfrm>
          <a:prstGeom prst="foldedCorner">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2"/>
              </a:solidFill>
              <a:effectLst/>
              <a:latin typeface="Calibri" charset="0"/>
              <a:ea typeface="Calibri" charset="0"/>
              <a:cs typeface="Calibri" charset="0"/>
            </a:endParaRPr>
          </a:p>
        </p:txBody>
      </p:sp>
      <p:sp>
        <p:nvSpPr>
          <p:cNvPr id="6" name="Folded Corner 5"/>
          <p:cNvSpPr/>
          <p:nvPr/>
        </p:nvSpPr>
        <p:spPr bwMode="auto">
          <a:xfrm>
            <a:off x="5580112" y="3573016"/>
            <a:ext cx="1944216" cy="2592288"/>
          </a:xfrm>
          <a:prstGeom prst="foldedCorner">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2"/>
              </a:solidFill>
              <a:effectLst/>
              <a:latin typeface="Calibri" charset="0"/>
              <a:ea typeface="Calibri" charset="0"/>
              <a:cs typeface="Calibri" charset="0"/>
            </a:endParaRPr>
          </a:p>
        </p:txBody>
      </p:sp>
      <p:sp>
        <p:nvSpPr>
          <p:cNvPr id="7" name="Rectangle 6"/>
          <p:cNvSpPr/>
          <p:nvPr/>
        </p:nvSpPr>
        <p:spPr bwMode="auto">
          <a:xfrm>
            <a:off x="1043608" y="4581128"/>
            <a:ext cx="1728192" cy="504056"/>
          </a:xfrm>
          <a:prstGeom prst="rect">
            <a:avLst/>
          </a:prstGeom>
          <a:solidFill>
            <a:schemeClr val="accent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2"/>
                </a:solidFill>
                <a:effectLst/>
                <a:latin typeface="Calibri" charset="0"/>
                <a:ea typeface="Calibri" charset="0"/>
                <a:cs typeface="Calibri" charset="0"/>
              </a:rPr>
              <a:t>Anchor text</a:t>
            </a:r>
          </a:p>
        </p:txBody>
      </p:sp>
      <p:cxnSp>
        <p:nvCxnSpPr>
          <p:cNvPr id="9" name="Straight Arrow Connector 8"/>
          <p:cNvCxnSpPr>
            <a:stCxn id="7" idx="3"/>
            <a:endCxn id="6" idx="1"/>
          </p:cNvCxnSpPr>
          <p:nvPr/>
        </p:nvCxnSpPr>
        <p:spPr bwMode="auto">
          <a:xfrm>
            <a:off x="2771800" y="4833156"/>
            <a:ext cx="2808312" cy="3600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0" name="TextBox 9"/>
          <p:cNvSpPr txBox="1"/>
          <p:nvPr/>
        </p:nvSpPr>
        <p:spPr>
          <a:xfrm>
            <a:off x="1441454" y="3731666"/>
            <a:ext cx="1004507" cy="461665"/>
          </a:xfrm>
          <a:prstGeom prst="rect">
            <a:avLst/>
          </a:prstGeom>
          <a:noFill/>
        </p:spPr>
        <p:txBody>
          <a:bodyPr wrap="none" rtlCol="0">
            <a:spAutoFit/>
          </a:bodyPr>
          <a:lstStyle/>
          <a:p>
            <a:r>
              <a:rPr lang="en-US" sz="2400" dirty="0">
                <a:latin typeface="Calibri" charset="0"/>
                <a:ea typeface="Calibri" charset="0"/>
                <a:cs typeface="Calibri" charset="0"/>
              </a:rPr>
              <a:t>Page 1</a:t>
            </a:r>
          </a:p>
        </p:txBody>
      </p:sp>
      <p:sp>
        <p:nvSpPr>
          <p:cNvPr id="11" name="TextBox 10"/>
          <p:cNvSpPr txBox="1"/>
          <p:nvPr/>
        </p:nvSpPr>
        <p:spPr>
          <a:xfrm>
            <a:off x="6019800" y="3731665"/>
            <a:ext cx="1004507" cy="461665"/>
          </a:xfrm>
          <a:prstGeom prst="rect">
            <a:avLst/>
          </a:prstGeom>
          <a:noFill/>
        </p:spPr>
        <p:txBody>
          <a:bodyPr wrap="none" rtlCol="0">
            <a:spAutoFit/>
          </a:bodyPr>
          <a:lstStyle/>
          <a:p>
            <a:r>
              <a:rPr lang="en-US" sz="2400" dirty="0">
                <a:latin typeface="Calibri" charset="0"/>
                <a:ea typeface="Calibri" charset="0"/>
                <a:cs typeface="Calibri" charset="0"/>
              </a:rPr>
              <a:t>Page 2</a:t>
            </a:r>
          </a:p>
        </p:txBody>
      </p:sp>
      <p:sp>
        <p:nvSpPr>
          <p:cNvPr id="14" name="TextBox 13"/>
          <p:cNvSpPr txBox="1"/>
          <p:nvPr/>
        </p:nvSpPr>
        <p:spPr>
          <a:xfrm>
            <a:off x="3470713" y="4284675"/>
            <a:ext cx="1527086" cy="461665"/>
          </a:xfrm>
          <a:prstGeom prst="rect">
            <a:avLst/>
          </a:prstGeom>
          <a:noFill/>
        </p:spPr>
        <p:txBody>
          <a:bodyPr wrap="none" rtlCol="0">
            <a:spAutoFit/>
          </a:bodyPr>
          <a:lstStyle/>
          <a:p>
            <a:r>
              <a:rPr lang="en-US" sz="2400">
                <a:latin typeface="Calibri" charset="0"/>
                <a:ea typeface="Calibri" charset="0"/>
                <a:cs typeface="Calibri" charset="0"/>
              </a:rPr>
              <a:t>Hyper-Link</a:t>
            </a:r>
            <a:endParaRPr lang="en-US" sz="2400" dirty="0">
              <a:latin typeface="Calibri" charset="0"/>
              <a:ea typeface="Calibri" charset="0"/>
              <a:cs typeface="Calibri" charset="0"/>
            </a:endParaRPr>
          </a:p>
        </p:txBody>
      </p:sp>
    </p:spTree>
    <p:extLst>
      <p:ext uri="{BB962C8B-B14F-4D97-AF65-F5344CB8AC3E}">
        <p14:creationId xmlns:p14="http://schemas.microsoft.com/office/powerpoint/2010/main" val="16022514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0"/>
          </p:nvPr>
        </p:nvSpPr>
        <p:spPr>
          <a:noFill/>
        </p:spPr>
        <p:txBody>
          <a:bodyPr/>
          <a:lstStyle/>
          <a:p>
            <a:r>
              <a:rPr lang="fr-CH"/>
              <a:t>©2021, Karl Aberer, EPFL-IC, Laboratoire de systèmes d'informations répartis </a:t>
            </a:r>
            <a:endParaRPr lang="en-GB"/>
          </a:p>
        </p:txBody>
      </p:sp>
      <p:sp>
        <p:nvSpPr>
          <p:cNvPr id="29699" name="Rectangle 2"/>
          <p:cNvSpPr>
            <a:spLocks noGrp="1" noChangeArrowheads="1"/>
          </p:cNvSpPr>
          <p:nvPr>
            <p:ph type="title"/>
          </p:nvPr>
        </p:nvSpPr>
        <p:spPr/>
        <p:txBody>
          <a:bodyPr/>
          <a:lstStyle/>
          <a:p>
            <a:pPr eaLnBrk="1" hangingPunct="1"/>
            <a:r>
              <a:rPr lang="en-US"/>
              <a:t>Example: ETHZ Page Rank</a:t>
            </a:r>
          </a:p>
        </p:txBody>
      </p:sp>
      <p:pic>
        <p:nvPicPr>
          <p:cNvPr id="29700" name="Picture 3"/>
          <p:cNvPicPr>
            <a:picLocks noChangeAspect="1" noChangeArrowheads="1"/>
          </p:cNvPicPr>
          <p:nvPr/>
        </p:nvPicPr>
        <p:blipFill>
          <a:blip r:embed="rId3" cstate="print"/>
          <a:srcRect/>
          <a:stretch>
            <a:fillRect/>
          </a:stretch>
        </p:blipFill>
        <p:spPr bwMode="auto">
          <a:xfrm>
            <a:off x="395537" y="1124744"/>
            <a:ext cx="8280400" cy="5353050"/>
          </a:xfrm>
          <a:prstGeom prst="rect">
            <a:avLst/>
          </a:prstGeom>
          <a:noFill/>
          <a:ln w="9525" algn="ctr">
            <a:noFill/>
            <a:miter lim="800000"/>
            <a:headEnd/>
            <a:tailEnd/>
          </a:ln>
        </p:spPr>
      </p:pic>
    </p:spTree>
    <p:extLst>
      <p:ext uri="{BB962C8B-B14F-4D97-AF65-F5344CB8AC3E}">
        <p14:creationId xmlns:p14="http://schemas.microsoft.com/office/powerpoint/2010/main" val="3211386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0"/>
          </p:nvPr>
        </p:nvSpPr>
        <p:spPr>
          <a:noFill/>
        </p:spPr>
        <p:txBody>
          <a:bodyPr/>
          <a:lstStyle/>
          <a:p>
            <a:r>
              <a:rPr lang="fr-CH"/>
              <a:t>©2021, Karl Aberer, EPFL-IC, Laboratoire de systèmes d'informations répartis </a:t>
            </a:r>
            <a:endParaRPr lang="en-GB"/>
          </a:p>
        </p:txBody>
      </p:sp>
      <p:sp>
        <p:nvSpPr>
          <p:cNvPr id="30723" name="Rectangle 2"/>
          <p:cNvSpPr>
            <a:spLocks noGrp="1" noChangeArrowheads="1"/>
          </p:cNvSpPr>
          <p:nvPr>
            <p:ph type="title"/>
          </p:nvPr>
        </p:nvSpPr>
        <p:spPr>
          <a:noFill/>
        </p:spPr>
        <p:txBody>
          <a:bodyPr lIns="92075" tIns="46038" rIns="92075" bIns="46038"/>
          <a:lstStyle/>
          <a:p>
            <a:pPr eaLnBrk="1" hangingPunct="1"/>
            <a:r>
              <a:rPr lang="en-US" dirty="0"/>
              <a:t>Web Search</a:t>
            </a:r>
          </a:p>
        </p:txBody>
      </p:sp>
      <p:sp>
        <p:nvSpPr>
          <p:cNvPr id="30724" name="Rectangle 3"/>
          <p:cNvSpPr>
            <a:spLocks noGrp="1" noChangeArrowheads="1"/>
          </p:cNvSpPr>
          <p:nvPr>
            <p:ph type="body" idx="1"/>
          </p:nvPr>
        </p:nvSpPr>
        <p:spPr>
          <a:noFill/>
        </p:spPr>
        <p:txBody>
          <a:bodyPr lIns="92075" tIns="46038" rIns="92075" bIns="46038"/>
          <a:lstStyle/>
          <a:p>
            <a:pPr lvl="1" eaLnBrk="1" hangingPunct="1"/>
            <a:endParaRPr lang="en-US"/>
          </a:p>
          <a:p>
            <a:pPr eaLnBrk="1" hangingPunct="1">
              <a:buFontTx/>
              <a:buChar char="–"/>
            </a:pPr>
            <a:endParaRPr lang="en-US" sz="1600"/>
          </a:p>
        </p:txBody>
      </p:sp>
      <p:sp>
        <p:nvSpPr>
          <p:cNvPr id="30725" name="Rectangle 4"/>
          <p:cNvSpPr>
            <a:spLocks noChangeArrowheads="1"/>
          </p:cNvSpPr>
          <p:nvPr/>
        </p:nvSpPr>
        <p:spPr bwMode="auto">
          <a:xfrm>
            <a:off x="395288" y="1557338"/>
            <a:ext cx="8305800" cy="5029200"/>
          </a:xfrm>
          <a:prstGeom prst="rect">
            <a:avLst/>
          </a:prstGeom>
          <a:noFill/>
          <a:ln w="9525">
            <a:noFill/>
            <a:miter lim="800000"/>
            <a:headEnd/>
            <a:tailEnd/>
          </a:ln>
        </p:spPr>
        <p:txBody>
          <a:bodyPr lIns="92075" tIns="46038" rIns="92075" bIns="46038"/>
          <a:lstStyle/>
          <a:p>
            <a:pPr algn="l">
              <a:spcBef>
                <a:spcPct val="20000"/>
              </a:spcBef>
            </a:pPr>
            <a:r>
              <a:rPr lang="en-US" sz="2400" dirty="0">
                <a:latin typeface="Calibri" charset="0"/>
                <a:ea typeface="Calibri" charset="0"/>
                <a:cs typeface="Calibri" charset="0"/>
              </a:rPr>
              <a:t>PageRank is part of the ranking method used by Google </a:t>
            </a:r>
          </a:p>
          <a:p>
            <a:pPr marL="742950" lvl="1" indent="-285750" algn="l">
              <a:spcBef>
                <a:spcPct val="20000"/>
              </a:spcBef>
              <a:buFontTx/>
              <a:buChar char="–"/>
            </a:pPr>
            <a:r>
              <a:rPr lang="en-US" sz="2000" dirty="0">
                <a:latin typeface="Calibri" charset="0"/>
                <a:ea typeface="Calibri" charset="0"/>
                <a:cs typeface="Calibri" charset="0"/>
              </a:rPr>
              <a:t>Compute the global PageRank for all Web pages</a:t>
            </a:r>
          </a:p>
          <a:p>
            <a:pPr marL="742950" lvl="1" indent="-285750" algn="l">
              <a:spcBef>
                <a:spcPct val="20000"/>
              </a:spcBef>
              <a:buFontTx/>
              <a:buChar char="–"/>
            </a:pPr>
            <a:r>
              <a:rPr lang="en-US" sz="2000" dirty="0">
                <a:latin typeface="Calibri" charset="0"/>
                <a:ea typeface="Calibri" charset="0"/>
                <a:cs typeface="Calibri" charset="0"/>
              </a:rPr>
              <a:t>Given a keyword-based query retrieve a ranked set of documents using standard text retrieval methods</a:t>
            </a:r>
          </a:p>
          <a:p>
            <a:pPr marL="742950" lvl="1" indent="-285750" algn="l">
              <a:spcBef>
                <a:spcPct val="20000"/>
              </a:spcBef>
              <a:buFontTx/>
              <a:buChar char="–"/>
            </a:pPr>
            <a:r>
              <a:rPr lang="en-US" sz="2000" dirty="0">
                <a:latin typeface="Calibri" charset="0"/>
                <a:ea typeface="Calibri" charset="0"/>
                <a:cs typeface="Calibri" charset="0"/>
              </a:rPr>
              <a:t>Merge the ranking with the result of PageRank to both achieve high precision (text retrieval) and high quality (PageRank)</a:t>
            </a:r>
          </a:p>
          <a:p>
            <a:pPr marL="742950" lvl="1" indent="-285750" algn="l">
              <a:spcBef>
                <a:spcPct val="20000"/>
              </a:spcBef>
              <a:buFontTx/>
              <a:buChar char="–"/>
            </a:pPr>
            <a:r>
              <a:rPr lang="en-US" sz="2000" dirty="0">
                <a:latin typeface="Calibri" charset="0"/>
                <a:ea typeface="Calibri" charset="0"/>
                <a:cs typeface="Calibri" charset="0"/>
              </a:rPr>
              <a:t>Google uses also many other methods to improve ranking</a:t>
            </a:r>
          </a:p>
          <a:p>
            <a:pPr algn="l">
              <a:spcBef>
                <a:spcPct val="20000"/>
              </a:spcBef>
            </a:pPr>
            <a:r>
              <a:rPr lang="en-US" sz="2400" dirty="0">
                <a:latin typeface="Calibri" charset="0"/>
                <a:ea typeface="Calibri" charset="0"/>
                <a:cs typeface="Calibri" charset="0"/>
              </a:rPr>
              <a:t>Technical challenges</a:t>
            </a:r>
          </a:p>
          <a:p>
            <a:pPr marL="742950" lvl="1" indent="-285750" algn="l">
              <a:spcBef>
                <a:spcPct val="20000"/>
              </a:spcBef>
              <a:buFontTx/>
              <a:buChar char="–"/>
            </a:pPr>
            <a:r>
              <a:rPr lang="en-US" sz="2000" dirty="0">
                <a:latin typeface="Calibri" charset="0"/>
                <a:ea typeface="Calibri" charset="0"/>
                <a:cs typeface="Calibri" charset="0"/>
              </a:rPr>
              <a:t>Crawling the Web</a:t>
            </a:r>
          </a:p>
          <a:p>
            <a:pPr marL="742950" lvl="1" indent="-285750" algn="l">
              <a:spcBef>
                <a:spcPct val="20000"/>
              </a:spcBef>
              <a:buFontTx/>
              <a:buChar char="–"/>
            </a:pPr>
            <a:r>
              <a:rPr lang="en-US" sz="2000" dirty="0">
                <a:latin typeface="Calibri" charset="0"/>
                <a:ea typeface="Calibri" charset="0"/>
                <a:cs typeface="Calibri" charset="0"/>
              </a:rPr>
              <a:t>Efficient computation of Page Rank for large link databases</a:t>
            </a:r>
          </a:p>
          <a:p>
            <a:pPr marL="742950" lvl="1" indent="-285750" algn="l">
              <a:spcBef>
                <a:spcPct val="20000"/>
              </a:spcBef>
              <a:buFontTx/>
              <a:buChar char="–"/>
            </a:pPr>
            <a:r>
              <a:rPr lang="en-US" sz="2000" dirty="0">
                <a:latin typeface="Calibri" charset="0"/>
                <a:ea typeface="Calibri" charset="0"/>
                <a:cs typeface="Calibri" charset="0"/>
              </a:rPr>
              <a:t>Combination with other ranking methods (text)</a:t>
            </a:r>
          </a:p>
        </p:txBody>
      </p:sp>
    </p:spTree>
    <p:extLst>
      <p:ext uri="{BB962C8B-B14F-4D97-AF65-F5344CB8AC3E}">
        <p14:creationId xmlns:p14="http://schemas.microsoft.com/office/powerpoint/2010/main" val="5761834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GB" sz="3200" dirty="0"/>
              <a:t>The relevance determined using the random walker model corresponds to</a:t>
            </a:r>
          </a:p>
        </p:txBody>
      </p:sp>
      <p:sp>
        <p:nvSpPr>
          <p:cNvPr id="13314" name="TPAnswers"/>
          <p:cNvSpPr>
            <a:spLocks noGrp="1"/>
          </p:cNvSpPr>
          <p:nvPr>
            <p:ph idx="1"/>
            <p:custDataLst>
              <p:tags r:id="rId2"/>
            </p:custDataLst>
          </p:nvPr>
        </p:nvSpPr>
        <p:spPr/>
        <p:txBody>
          <a:bodyPr>
            <a:normAutofit/>
          </a:bodyPr>
          <a:lstStyle/>
          <a:p>
            <a:pPr marL="514350" indent="-514350">
              <a:buAutoNum type="arabicPeriod"/>
            </a:pPr>
            <a:r>
              <a:rPr lang="en-GB" sz="2400" dirty="0"/>
              <a:t>The number of steps a random walker needs to reach a page</a:t>
            </a:r>
          </a:p>
          <a:p>
            <a:pPr marL="514350" indent="-514350">
              <a:buAutoNum type="arabicPeriod"/>
            </a:pPr>
            <a:r>
              <a:rPr lang="en-GB" sz="2400" dirty="0"/>
              <a:t>The probability that the random walker visits the page in the long term</a:t>
            </a:r>
          </a:p>
          <a:p>
            <a:pPr marL="514350" indent="-514350">
              <a:buAutoNum type="arabicPeriod"/>
            </a:pPr>
            <a:r>
              <a:rPr lang="en-GB" sz="2400" dirty="0"/>
              <a:t>The number of incoming links a random walker can use to visit the page</a:t>
            </a:r>
          </a:p>
          <a:p>
            <a:pPr marL="514350" indent="-514350">
              <a:buAutoNum type="arabicPeriod"/>
            </a:pPr>
            <a:r>
              <a:rPr lang="en-GB" sz="2400" dirty="0"/>
              <a:t>The probability that the random walker will visit once the page</a:t>
            </a:r>
          </a:p>
          <a:p>
            <a:pPr marL="514350" indent="-514350">
              <a:buAutoNum type="arabicPeriod"/>
            </a:pPr>
            <a:endParaRPr lang="en-GB" sz="2400" dirty="0"/>
          </a:p>
        </p:txBody>
      </p:sp>
      <p:sp>
        <p:nvSpPr>
          <p:cNvPr id="2" name="Footer Placeholder 1">
            <a:extLst>
              <a:ext uri="{FF2B5EF4-FFF2-40B4-BE49-F238E27FC236}">
                <a16:creationId xmlns:a16="http://schemas.microsoft.com/office/drawing/2014/main" id="{F30F8587-5F30-224C-B947-8B2AB40B758F}"/>
              </a:ext>
            </a:extLst>
          </p:cNvPr>
          <p:cNvSpPr>
            <a:spLocks noGrp="1"/>
          </p:cNvSpPr>
          <p:nvPr>
            <p:ph type="ftr" sz="quarter" idx="10"/>
          </p:nvPr>
        </p:nvSpPr>
        <p:spPr/>
        <p:txBody>
          <a:bodyPr/>
          <a:lstStyle/>
          <a:p>
            <a:pPr>
              <a:defRPr/>
            </a:pPr>
            <a:r>
              <a:rPr lang="en-US"/>
              <a:t>©2021, Karl Aberer, EPFL-IC, Laboratoire de systèmes d'informations répartis </a:t>
            </a:r>
          </a:p>
        </p:txBody>
      </p:sp>
    </p:spTree>
    <p:custDataLst>
      <p:tags r:id="rId1"/>
    </p:custDataLst>
    <p:extLst>
      <p:ext uri="{BB962C8B-B14F-4D97-AF65-F5344CB8AC3E}">
        <p14:creationId xmlns:p14="http://schemas.microsoft.com/office/powerpoint/2010/main" val="39377060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GB" sz="2800" dirty="0"/>
              <a:t>Consider a random jump matrix with entries 1/3 in the first column and 0 otherwise. It means</a:t>
            </a:r>
          </a:p>
        </p:txBody>
      </p:sp>
      <p:sp>
        <p:nvSpPr>
          <p:cNvPr id="13314" name="TPAnswers"/>
          <p:cNvSpPr>
            <a:spLocks noGrp="1"/>
          </p:cNvSpPr>
          <p:nvPr>
            <p:ph idx="1"/>
            <p:custDataLst>
              <p:tags r:id="rId2"/>
            </p:custDataLst>
          </p:nvPr>
        </p:nvSpPr>
        <p:spPr/>
        <p:txBody>
          <a:bodyPr>
            <a:normAutofit/>
          </a:bodyPr>
          <a:lstStyle/>
          <a:p>
            <a:pPr marL="514350" indent="-514350">
              <a:buAutoNum type="arabicPeriod"/>
            </a:pPr>
            <a:r>
              <a:rPr lang="en-GB" sz="2400" dirty="0"/>
              <a:t>A random walker can always leave node 1 even without outgoing edges</a:t>
            </a:r>
          </a:p>
          <a:p>
            <a:pPr marL="514350" indent="-514350">
              <a:buAutoNum type="arabicPeriod"/>
            </a:pPr>
            <a:r>
              <a:rPr lang="en-GB" sz="2400" dirty="0"/>
              <a:t>A random walker can always reach node 1, even without incoming edges</a:t>
            </a:r>
          </a:p>
          <a:p>
            <a:pPr marL="514350" indent="-514350">
              <a:buAutoNum type="arabicPeriod"/>
            </a:pPr>
            <a:r>
              <a:rPr lang="en-GB" sz="2400" dirty="0"/>
              <a:t>A random walker can always leave node 2, even without outgoing edges</a:t>
            </a:r>
          </a:p>
          <a:p>
            <a:pPr marL="514350" indent="-514350">
              <a:buAutoNum type="arabicPeriod"/>
            </a:pPr>
            <a:r>
              <a:rPr lang="en-GB" sz="2400" dirty="0"/>
              <a:t>none of the above</a:t>
            </a:r>
          </a:p>
        </p:txBody>
      </p:sp>
      <p:sp>
        <p:nvSpPr>
          <p:cNvPr id="2" name="Footer Placeholder 1">
            <a:extLst>
              <a:ext uri="{FF2B5EF4-FFF2-40B4-BE49-F238E27FC236}">
                <a16:creationId xmlns:a16="http://schemas.microsoft.com/office/drawing/2014/main" id="{F30F8587-5F30-224C-B947-8B2AB40B758F}"/>
              </a:ext>
            </a:extLst>
          </p:cNvPr>
          <p:cNvSpPr>
            <a:spLocks noGrp="1"/>
          </p:cNvSpPr>
          <p:nvPr>
            <p:ph type="ftr" sz="quarter" idx="10"/>
          </p:nvPr>
        </p:nvSpPr>
        <p:spPr/>
        <p:txBody>
          <a:bodyPr/>
          <a:lstStyle/>
          <a:p>
            <a:pPr>
              <a:defRPr/>
            </a:pPr>
            <a:r>
              <a:rPr lang="en-US"/>
              <a:t>©2021, Karl Aberer, EPFL-IC, Laboratoire de systèmes d'informations répartis </a:t>
            </a:r>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Link-based ranking: HITS</a:t>
            </a:r>
          </a:p>
        </p:txBody>
      </p:sp>
      <p:sp>
        <p:nvSpPr>
          <p:cNvPr id="6" name="Text Placeholder 5"/>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fr-CH"/>
              <a:t>©2021, Karl Aberer, EPFL-IC, Laboratoire de systèmes d'informations répartis </a:t>
            </a:r>
            <a:endParaRPr lang="en-GB" dirty="0"/>
          </a:p>
        </p:txBody>
      </p:sp>
    </p:spTree>
    <p:extLst>
      <p:ext uri="{BB962C8B-B14F-4D97-AF65-F5344CB8AC3E}">
        <p14:creationId xmlns:p14="http://schemas.microsoft.com/office/powerpoint/2010/main" val="10640083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ChangeArrowheads="1"/>
          </p:cNvSpPr>
          <p:nvPr>
            <p:ph type="title"/>
          </p:nvPr>
        </p:nvSpPr>
        <p:spPr/>
        <p:txBody>
          <a:bodyPr/>
          <a:lstStyle/>
          <a:p>
            <a:pPr eaLnBrk="1" hangingPunct="1"/>
            <a:r>
              <a:rPr lang="en-US">
                <a:latin typeface="Calibri" charset="0"/>
                <a:ea typeface="MS PGothic" charset="0"/>
              </a:rPr>
              <a:t>Hyperlink-Induced Topic Search (HITS)</a:t>
            </a:r>
          </a:p>
        </p:txBody>
      </p:sp>
      <p:sp>
        <p:nvSpPr>
          <p:cNvPr id="57346" name="Rectangle 3"/>
          <p:cNvSpPr>
            <a:spLocks noGrp="1" noChangeArrowheads="1"/>
          </p:cNvSpPr>
          <p:nvPr>
            <p:ph type="body" idx="1"/>
          </p:nvPr>
        </p:nvSpPr>
        <p:spPr/>
        <p:txBody>
          <a:bodyPr/>
          <a:lstStyle/>
          <a:p>
            <a:pPr eaLnBrk="1" hangingPunct="1"/>
            <a:r>
              <a:rPr lang="en-US" sz="2800" dirty="0">
                <a:latin typeface="Calibri" charset="0"/>
                <a:ea typeface="MS PGothic" charset="0"/>
              </a:rPr>
              <a:t>Key Idea: in response to a query, instead of an ordered list of pages, find </a:t>
            </a:r>
            <a:r>
              <a:rPr lang="en-US" sz="2800" u="sng" dirty="0">
                <a:latin typeface="Calibri" charset="0"/>
                <a:ea typeface="MS PGothic" charset="0"/>
              </a:rPr>
              <a:t>two</a:t>
            </a:r>
            <a:r>
              <a:rPr lang="en-US" sz="2800" dirty="0">
                <a:latin typeface="Calibri" charset="0"/>
                <a:ea typeface="MS PGothic" charset="0"/>
              </a:rPr>
              <a:t> sets of inter-related pages:</a:t>
            </a:r>
          </a:p>
          <a:p>
            <a:pPr lvl="1" eaLnBrk="1" hangingPunct="1"/>
            <a:r>
              <a:rPr lang="en-US" sz="2400" b="1" dirty="0">
                <a:latin typeface="Calibri" charset="0"/>
                <a:ea typeface="MS PGothic" charset="0"/>
              </a:rPr>
              <a:t>Hub pages </a:t>
            </a:r>
            <a:r>
              <a:rPr lang="en-US" sz="2400" dirty="0">
                <a:latin typeface="Calibri" charset="0"/>
                <a:ea typeface="MS PGothic" charset="0"/>
              </a:rPr>
              <a:t>are good lists of links on a subject</a:t>
            </a:r>
          </a:p>
          <a:p>
            <a:pPr lvl="2" eaLnBrk="1" hangingPunct="1"/>
            <a:r>
              <a:rPr lang="en-US" sz="2000" dirty="0">
                <a:latin typeface="Calibri" charset="0"/>
                <a:ea typeface="MS PGothic" charset="0"/>
              </a:rPr>
              <a:t>e.g., </a:t>
            </a:r>
            <a:r>
              <a:rPr lang="ja-JP" altLang="en-US" sz="2000" dirty="0">
                <a:latin typeface="Calibri" charset="0"/>
                <a:ea typeface="MS PGothic" charset="0"/>
              </a:rPr>
              <a:t>“</a:t>
            </a:r>
            <a:r>
              <a:rPr lang="fr-CH" altLang="ja-JP" sz="2000" dirty="0">
                <a:latin typeface="Calibri" charset="0"/>
                <a:ea typeface="MS PGothic" charset="0"/>
              </a:rPr>
              <a:t>World top </a:t>
            </a:r>
            <a:r>
              <a:rPr lang="fr-CH" altLang="ja-JP" sz="2000" dirty="0" err="1">
                <a:latin typeface="Calibri" charset="0"/>
                <a:ea typeface="MS PGothic" charset="0"/>
              </a:rPr>
              <a:t>universities</a:t>
            </a:r>
            <a:r>
              <a:rPr lang="ja-JP" altLang="en-US" sz="2000" dirty="0">
                <a:latin typeface="Calibri" charset="0"/>
                <a:ea typeface="MS PGothic" charset="0"/>
              </a:rPr>
              <a:t>”</a:t>
            </a:r>
            <a:endParaRPr lang="en-US" altLang="ja-JP" sz="2000" dirty="0">
              <a:latin typeface="Calibri" charset="0"/>
              <a:ea typeface="MS PGothic" charset="0"/>
            </a:endParaRPr>
          </a:p>
          <a:p>
            <a:pPr lvl="1"/>
            <a:r>
              <a:rPr lang="en-US" sz="2400" b="1" dirty="0" err="1">
                <a:latin typeface="Calibri" charset="0"/>
                <a:ea typeface="MS PGothic" charset="0"/>
              </a:rPr>
              <a:t>Authorative</a:t>
            </a:r>
            <a:r>
              <a:rPr lang="en-US" sz="2400" i="1" dirty="0">
                <a:latin typeface="Calibri" charset="0"/>
                <a:ea typeface="MS PGothic" charset="0"/>
              </a:rPr>
              <a:t> pages</a:t>
            </a:r>
            <a:r>
              <a:rPr lang="en-US" sz="2400" dirty="0">
                <a:latin typeface="Calibri" charset="0"/>
                <a:ea typeface="MS PGothic" charset="0"/>
              </a:rPr>
              <a:t> are referred recurrently on good hubs on the subject</a:t>
            </a:r>
          </a:p>
          <a:p>
            <a:pPr lvl="2"/>
            <a:r>
              <a:rPr lang="en-US" sz="2000" dirty="0">
                <a:latin typeface="Calibri" charset="0"/>
                <a:ea typeface="MS PGothic" charset="0"/>
              </a:rPr>
              <a:t>e.g., “EPFL”</a:t>
            </a:r>
          </a:p>
          <a:p>
            <a:pPr eaLnBrk="1" hangingPunct="1"/>
            <a:endParaRPr lang="en-US" sz="2800" dirty="0">
              <a:latin typeface="Calibri" charset="0"/>
              <a:ea typeface="MS PGothic" charset="0"/>
            </a:endParaRPr>
          </a:p>
          <a:p>
            <a:pPr eaLnBrk="1" hangingPunct="1"/>
            <a:r>
              <a:rPr lang="en-US" sz="2800" dirty="0">
                <a:latin typeface="Calibri" charset="0"/>
                <a:ea typeface="MS PGothic" charset="0"/>
              </a:rPr>
              <a:t>Best suited for </a:t>
            </a:r>
            <a:r>
              <a:rPr lang="ja-JP" altLang="en-US" sz="2800" dirty="0">
                <a:latin typeface="Calibri" charset="0"/>
                <a:ea typeface="MS PGothic" charset="0"/>
              </a:rPr>
              <a:t>“</a:t>
            </a:r>
            <a:r>
              <a:rPr lang="en-US" altLang="ja-JP" sz="2800" dirty="0">
                <a:latin typeface="Calibri" charset="0"/>
                <a:ea typeface="MS PGothic" charset="0"/>
              </a:rPr>
              <a:t>broad topic</a:t>
            </a:r>
            <a:r>
              <a:rPr lang="ja-JP" altLang="en-US" sz="2800" dirty="0">
                <a:latin typeface="Calibri" charset="0"/>
                <a:ea typeface="MS PGothic" charset="0"/>
              </a:rPr>
              <a:t>”</a:t>
            </a:r>
            <a:r>
              <a:rPr lang="en-US" altLang="ja-JP" sz="2800" dirty="0">
                <a:latin typeface="Calibri" charset="0"/>
                <a:ea typeface="MS PGothic" charset="0"/>
              </a:rPr>
              <a:t> queries rather than for page-finding queries</a:t>
            </a:r>
          </a:p>
          <a:p>
            <a:pPr lvl="1"/>
            <a:r>
              <a:rPr lang="en-US" altLang="ja-JP" sz="2400" dirty="0">
                <a:latin typeface="Calibri" charset="0"/>
                <a:ea typeface="MS PGothic" charset="0"/>
              </a:rPr>
              <a:t>Understand common perception of quality</a:t>
            </a:r>
          </a:p>
          <a:p>
            <a:pPr eaLnBrk="1" hangingPunct="1"/>
            <a:endParaRPr lang="en-US" sz="2800" dirty="0">
              <a:latin typeface="Calibri" charset="0"/>
              <a:ea typeface="MS PGothic" charset="0"/>
            </a:endParaRPr>
          </a:p>
        </p:txBody>
      </p:sp>
      <p:sp>
        <p:nvSpPr>
          <p:cNvPr id="57347" name="TextBox 4"/>
          <p:cNvSpPr txBox="1">
            <a:spLocks noChangeArrowheads="1"/>
          </p:cNvSpPr>
          <p:nvPr/>
        </p:nvSpPr>
        <p:spPr bwMode="auto">
          <a:xfrm>
            <a:off x="7620000" y="-33338"/>
            <a:ext cx="1101725"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MS PGothic" charset="0"/>
                <a:cs typeface="MS PGothic" charset="0"/>
              </a:defRPr>
            </a:lvl1pPr>
            <a:lvl2pPr marL="742950" indent="-285750" eaLnBrk="0" hangingPunct="0">
              <a:defRPr sz="2400">
                <a:solidFill>
                  <a:schemeClr val="tx1"/>
                </a:solidFill>
                <a:latin typeface="Lucida Sans" charset="0"/>
                <a:ea typeface="MS PGothic" charset="0"/>
                <a:cs typeface="MS PGothic" charset="0"/>
              </a:defRPr>
            </a:lvl2pPr>
            <a:lvl3pPr marL="1143000" indent="-228600" eaLnBrk="0" hangingPunct="0">
              <a:defRPr sz="2400">
                <a:solidFill>
                  <a:schemeClr val="tx1"/>
                </a:solidFill>
                <a:latin typeface="Lucida Sans" charset="0"/>
                <a:ea typeface="MS PGothic" charset="0"/>
                <a:cs typeface="MS PGothic" charset="0"/>
              </a:defRPr>
            </a:lvl3pPr>
            <a:lvl4pPr marL="1600200" indent="-228600" eaLnBrk="0" hangingPunct="0">
              <a:defRPr sz="2400">
                <a:solidFill>
                  <a:schemeClr val="tx1"/>
                </a:solidFill>
                <a:latin typeface="Lucida Sans" charset="0"/>
                <a:ea typeface="MS PGothic" charset="0"/>
                <a:cs typeface="MS PGothic" charset="0"/>
              </a:defRPr>
            </a:lvl4pPr>
            <a:lvl5pPr marL="2057400" indent="-228600" eaLnBrk="0" hangingPunct="0">
              <a:defRPr sz="2400">
                <a:solidFill>
                  <a:schemeClr val="tx1"/>
                </a:solidFill>
                <a:latin typeface="Lucida San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Lucida San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Lucida San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Lucida San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Lucida Sans" charset="0"/>
                <a:ea typeface="MS PGothic" charset="0"/>
                <a:cs typeface="MS PGothic" charset="0"/>
              </a:defRPr>
            </a:lvl9pPr>
          </a:lstStyle>
          <a:p>
            <a:pPr eaLnBrk="1" hangingPunct="1"/>
            <a:r>
              <a:rPr lang="en-US" sz="1600">
                <a:solidFill>
                  <a:srgbClr val="FBFCFF"/>
                </a:solidFill>
              </a:rPr>
              <a:t>Sec. 21.3</a:t>
            </a:r>
          </a:p>
        </p:txBody>
      </p:sp>
      <p:sp>
        <p:nvSpPr>
          <p:cNvPr id="2" name="Footer Placeholder 1"/>
          <p:cNvSpPr>
            <a:spLocks noGrp="1"/>
          </p:cNvSpPr>
          <p:nvPr>
            <p:ph type="ftr" sz="quarter" idx="10"/>
          </p:nvPr>
        </p:nvSpPr>
        <p:spPr/>
        <p:txBody>
          <a:bodyPr/>
          <a:lstStyle/>
          <a:p>
            <a:r>
              <a:rPr lang="fr-CH"/>
              <a:t>©2021, Karl Aberer, EPFL-IC, Laboratoire de systèmes d'informations répartis </a:t>
            </a:r>
            <a:endParaRPr lang="en-GB" dirty="0"/>
          </a:p>
        </p:txBody>
      </p:sp>
    </p:spTree>
    <p:extLst>
      <p:ext uri="{BB962C8B-B14F-4D97-AF65-F5344CB8AC3E}">
        <p14:creationId xmlns:p14="http://schemas.microsoft.com/office/powerpoint/2010/main" val="332269736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3"/>
          <p:cNvSpPr>
            <a:spLocks noGrp="1"/>
          </p:cNvSpPr>
          <p:nvPr>
            <p:ph type="ftr" sz="quarter" idx="10"/>
          </p:nvPr>
        </p:nvSpPr>
        <p:spPr>
          <a:noFill/>
        </p:spPr>
        <p:txBody>
          <a:bodyPr/>
          <a:lstStyle/>
          <a:p>
            <a:r>
              <a:rPr lang="fr-CH"/>
              <a:t>©2021, Karl Aberer, EPFL-IC, Laboratoire de systèmes d'informations répartis </a:t>
            </a:r>
            <a:endParaRPr lang="en-GB"/>
          </a:p>
        </p:txBody>
      </p:sp>
      <p:sp>
        <p:nvSpPr>
          <p:cNvPr id="31747" name="Rectangle 2"/>
          <p:cNvSpPr>
            <a:spLocks noGrp="1" noChangeArrowheads="1"/>
          </p:cNvSpPr>
          <p:nvPr>
            <p:ph type="title"/>
          </p:nvPr>
        </p:nvSpPr>
        <p:spPr>
          <a:noFill/>
        </p:spPr>
        <p:txBody>
          <a:bodyPr lIns="92075" tIns="46038" rIns="92075" bIns="46038"/>
          <a:lstStyle/>
          <a:p>
            <a:pPr eaLnBrk="1" hangingPunct="1"/>
            <a:r>
              <a:rPr lang="en-US"/>
              <a:t>Hub-Authority Ranking</a:t>
            </a:r>
          </a:p>
        </p:txBody>
      </p:sp>
      <p:sp>
        <p:nvSpPr>
          <p:cNvPr id="31748" name="Rectangle 3"/>
          <p:cNvSpPr>
            <a:spLocks noGrp="1" noChangeArrowheads="1"/>
          </p:cNvSpPr>
          <p:nvPr>
            <p:ph type="body" idx="1"/>
          </p:nvPr>
        </p:nvSpPr>
        <p:spPr>
          <a:noFill/>
        </p:spPr>
        <p:txBody>
          <a:bodyPr lIns="92075" tIns="46038" rIns="92075" bIns="46038"/>
          <a:lstStyle/>
          <a:p>
            <a:pPr eaLnBrk="1" hangingPunct="1"/>
            <a:r>
              <a:rPr lang="en-US" sz="2800" dirty="0"/>
              <a:t>Approach</a:t>
            </a:r>
          </a:p>
          <a:p>
            <a:pPr lvl="1" eaLnBrk="1" hangingPunct="1"/>
            <a:r>
              <a:rPr lang="en-US" sz="2400" b="1" dirty="0"/>
              <a:t>Hubs</a:t>
            </a:r>
            <a:r>
              <a:rPr lang="en-US" sz="2400" dirty="0"/>
              <a:t> are pages that point to many/relevant authorities</a:t>
            </a:r>
          </a:p>
          <a:p>
            <a:pPr lvl="1" eaLnBrk="1" hangingPunct="1"/>
            <a:r>
              <a:rPr lang="en-US" sz="2400" b="1" dirty="0"/>
              <a:t>Authorities</a:t>
            </a:r>
            <a:r>
              <a:rPr lang="en-US" sz="2400" dirty="0"/>
              <a:t> are pages that are pointed to by many/relevant hubs</a:t>
            </a:r>
          </a:p>
        </p:txBody>
      </p:sp>
      <p:sp>
        <p:nvSpPr>
          <p:cNvPr id="6" name="Oval 4"/>
          <p:cNvSpPr>
            <a:spLocks noChangeArrowheads="1"/>
          </p:cNvSpPr>
          <p:nvPr/>
        </p:nvSpPr>
        <p:spPr bwMode="auto">
          <a:xfrm>
            <a:off x="2595911" y="3543416"/>
            <a:ext cx="301625" cy="301625"/>
          </a:xfrm>
          <a:prstGeom prst="ellipse">
            <a:avLst/>
          </a:prstGeom>
          <a:solidFill>
            <a:schemeClr val="tx1"/>
          </a:solidFill>
          <a:ln w="12700">
            <a:solidFill>
              <a:schemeClr val="tx1"/>
            </a:solidFill>
            <a:round/>
            <a:headEnd/>
            <a:tailEnd/>
          </a:ln>
        </p:spPr>
        <p:txBody>
          <a:bodyPr wrap="none" anchor="ctr"/>
          <a:lstStyle/>
          <a:p>
            <a:endParaRPr lang="fr-FR"/>
          </a:p>
        </p:txBody>
      </p:sp>
      <p:sp>
        <p:nvSpPr>
          <p:cNvPr id="7" name="Oval 5"/>
          <p:cNvSpPr>
            <a:spLocks noChangeArrowheads="1"/>
          </p:cNvSpPr>
          <p:nvPr/>
        </p:nvSpPr>
        <p:spPr bwMode="auto">
          <a:xfrm>
            <a:off x="867124" y="4264141"/>
            <a:ext cx="301625" cy="301625"/>
          </a:xfrm>
          <a:prstGeom prst="ellipse">
            <a:avLst/>
          </a:prstGeom>
          <a:solidFill>
            <a:schemeClr val="tx1"/>
          </a:solidFill>
          <a:ln w="12700">
            <a:solidFill>
              <a:schemeClr val="tx1"/>
            </a:solidFill>
            <a:round/>
            <a:headEnd/>
            <a:tailEnd/>
          </a:ln>
        </p:spPr>
        <p:txBody>
          <a:bodyPr wrap="none" anchor="ctr"/>
          <a:lstStyle/>
          <a:p>
            <a:endParaRPr lang="fr-FR"/>
          </a:p>
        </p:txBody>
      </p:sp>
      <p:sp>
        <p:nvSpPr>
          <p:cNvPr id="8" name="Oval 6"/>
          <p:cNvSpPr>
            <a:spLocks noChangeArrowheads="1"/>
          </p:cNvSpPr>
          <p:nvPr/>
        </p:nvSpPr>
        <p:spPr bwMode="auto">
          <a:xfrm>
            <a:off x="3315049" y="4264141"/>
            <a:ext cx="301625" cy="301625"/>
          </a:xfrm>
          <a:prstGeom prst="ellipse">
            <a:avLst/>
          </a:prstGeom>
          <a:solidFill>
            <a:schemeClr val="tx1"/>
          </a:solidFill>
          <a:ln w="12700">
            <a:solidFill>
              <a:schemeClr val="tx1"/>
            </a:solidFill>
            <a:round/>
            <a:headEnd/>
            <a:tailEnd/>
          </a:ln>
        </p:spPr>
        <p:txBody>
          <a:bodyPr wrap="none" anchor="ctr"/>
          <a:lstStyle/>
          <a:p>
            <a:endParaRPr lang="fr-FR"/>
          </a:p>
        </p:txBody>
      </p:sp>
      <p:sp>
        <p:nvSpPr>
          <p:cNvPr id="9" name="Oval 7"/>
          <p:cNvSpPr>
            <a:spLocks noChangeArrowheads="1"/>
          </p:cNvSpPr>
          <p:nvPr/>
        </p:nvSpPr>
        <p:spPr bwMode="auto">
          <a:xfrm>
            <a:off x="1587848" y="3543416"/>
            <a:ext cx="301625" cy="301625"/>
          </a:xfrm>
          <a:prstGeom prst="ellipse">
            <a:avLst/>
          </a:prstGeom>
          <a:solidFill>
            <a:schemeClr val="tx1"/>
          </a:solidFill>
          <a:ln w="12700">
            <a:solidFill>
              <a:schemeClr val="tx1"/>
            </a:solidFill>
            <a:round/>
            <a:headEnd/>
            <a:tailEnd/>
          </a:ln>
        </p:spPr>
        <p:txBody>
          <a:bodyPr wrap="none" anchor="ctr"/>
          <a:lstStyle/>
          <a:p>
            <a:endParaRPr lang="fr-FR"/>
          </a:p>
        </p:txBody>
      </p:sp>
      <p:sp>
        <p:nvSpPr>
          <p:cNvPr id="11" name="Oval 9"/>
          <p:cNvSpPr>
            <a:spLocks noChangeArrowheads="1"/>
          </p:cNvSpPr>
          <p:nvPr/>
        </p:nvSpPr>
        <p:spPr bwMode="auto">
          <a:xfrm>
            <a:off x="2091086" y="5200766"/>
            <a:ext cx="301625" cy="301625"/>
          </a:xfrm>
          <a:prstGeom prst="ellipse">
            <a:avLst/>
          </a:prstGeom>
          <a:noFill/>
          <a:ln w="38100">
            <a:solidFill>
              <a:schemeClr val="tx1"/>
            </a:solidFill>
            <a:round/>
            <a:headEnd/>
            <a:tailEnd/>
          </a:ln>
        </p:spPr>
        <p:txBody>
          <a:bodyPr wrap="none" anchor="ctr"/>
          <a:lstStyle/>
          <a:p>
            <a:endParaRPr lang="en-US" sz="1400" b="1" dirty="0"/>
          </a:p>
        </p:txBody>
      </p:sp>
      <p:cxnSp>
        <p:nvCxnSpPr>
          <p:cNvPr id="12" name="AutoShape 10"/>
          <p:cNvCxnSpPr>
            <a:cxnSpLocks noChangeShapeType="1"/>
            <a:stCxn id="7" idx="5"/>
          </p:cNvCxnSpPr>
          <p:nvPr/>
        </p:nvCxnSpPr>
        <p:spPr bwMode="auto">
          <a:xfrm>
            <a:off x="1124299" y="4521316"/>
            <a:ext cx="981075" cy="822325"/>
          </a:xfrm>
          <a:prstGeom prst="straightConnector1">
            <a:avLst/>
          </a:prstGeom>
          <a:noFill/>
          <a:ln w="9525">
            <a:solidFill>
              <a:schemeClr val="tx1"/>
            </a:solidFill>
            <a:round/>
            <a:headEnd/>
            <a:tailEnd type="triangle" w="med" len="med"/>
          </a:ln>
        </p:spPr>
      </p:cxnSp>
      <p:cxnSp>
        <p:nvCxnSpPr>
          <p:cNvPr id="13" name="AutoShape 11"/>
          <p:cNvCxnSpPr>
            <a:cxnSpLocks noChangeShapeType="1"/>
            <a:stCxn id="9" idx="4"/>
            <a:endCxn id="11" idx="1"/>
          </p:cNvCxnSpPr>
          <p:nvPr/>
        </p:nvCxnSpPr>
        <p:spPr bwMode="auto">
          <a:xfrm>
            <a:off x="1738661" y="3845041"/>
            <a:ext cx="396875" cy="1381125"/>
          </a:xfrm>
          <a:prstGeom prst="straightConnector1">
            <a:avLst/>
          </a:prstGeom>
          <a:noFill/>
          <a:ln w="9525">
            <a:solidFill>
              <a:schemeClr val="tx1"/>
            </a:solidFill>
            <a:round/>
            <a:headEnd/>
            <a:tailEnd type="triangle" w="med" len="med"/>
          </a:ln>
        </p:spPr>
      </p:cxnSp>
      <p:cxnSp>
        <p:nvCxnSpPr>
          <p:cNvPr id="14" name="AutoShape 12"/>
          <p:cNvCxnSpPr>
            <a:cxnSpLocks noChangeShapeType="1"/>
            <a:stCxn id="6" idx="4"/>
            <a:endCxn id="11" idx="7"/>
          </p:cNvCxnSpPr>
          <p:nvPr/>
        </p:nvCxnSpPr>
        <p:spPr bwMode="auto">
          <a:xfrm flipH="1">
            <a:off x="2348261" y="3845041"/>
            <a:ext cx="398463" cy="1381125"/>
          </a:xfrm>
          <a:prstGeom prst="straightConnector1">
            <a:avLst/>
          </a:prstGeom>
          <a:noFill/>
          <a:ln w="9525">
            <a:solidFill>
              <a:schemeClr val="tx1"/>
            </a:solidFill>
            <a:round/>
            <a:headEnd/>
            <a:tailEnd type="triangle" w="med" len="med"/>
          </a:ln>
        </p:spPr>
      </p:cxnSp>
      <p:cxnSp>
        <p:nvCxnSpPr>
          <p:cNvPr id="15" name="AutoShape 13"/>
          <p:cNvCxnSpPr>
            <a:cxnSpLocks noChangeShapeType="1"/>
            <a:stCxn id="8" idx="3"/>
            <a:endCxn id="11" idx="6"/>
          </p:cNvCxnSpPr>
          <p:nvPr/>
        </p:nvCxnSpPr>
        <p:spPr bwMode="auto">
          <a:xfrm flipH="1">
            <a:off x="2411760" y="4521316"/>
            <a:ext cx="947738" cy="830263"/>
          </a:xfrm>
          <a:prstGeom prst="straightConnector1">
            <a:avLst/>
          </a:prstGeom>
          <a:noFill/>
          <a:ln w="9525">
            <a:solidFill>
              <a:schemeClr val="tx1"/>
            </a:solidFill>
            <a:round/>
            <a:headEnd/>
            <a:tailEnd type="triangle" w="med" len="med"/>
          </a:ln>
        </p:spPr>
      </p:cxnSp>
      <p:sp>
        <p:nvSpPr>
          <p:cNvPr id="2" name="Rectangle 1"/>
          <p:cNvSpPr/>
          <p:nvPr/>
        </p:nvSpPr>
        <p:spPr>
          <a:xfrm>
            <a:off x="865881" y="5673442"/>
            <a:ext cx="2839687" cy="707886"/>
          </a:xfrm>
          <a:prstGeom prst="rect">
            <a:avLst/>
          </a:prstGeom>
        </p:spPr>
        <p:txBody>
          <a:bodyPr wrap="none">
            <a:spAutoFit/>
          </a:bodyPr>
          <a:lstStyle/>
          <a:p>
            <a:r>
              <a:rPr lang="en-US" sz="2000" dirty="0">
                <a:latin typeface="Calibri" charset="0"/>
                <a:ea typeface="Calibri" charset="0"/>
                <a:cs typeface="Calibri" charset="0"/>
              </a:rPr>
              <a:t>page with large in-degree</a:t>
            </a:r>
          </a:p>
          <a:p>
            <a:r>
              <a:rPr lang="en-US" sz="2000" dirty="0">
                <a:latin typeface="Calibri" charset="0"/>
                <a:ea typeface="Calibri" charset="0"/>
                <a:cs typeface="Calibri" charset="0"/>
              </a:rPr>
              <a:t>e.g. EPFL</a:t>
            </a:r>
            <a:endParaRPr lang="fr-FR" sz="2000" dirty="0">
              <a:latin typeface="Calibri" charset="0"/>
              <a:ea typeface="Calibri" charset="0"/>
              <a:cs typeface="Calibri" charset="0"/>
            </a:endParaRPr>
          </a:p>
        </p:txBody>
      </p:sp>
      <p:sp>
        <p:nvSpPr>
          <p:cNvPr id="17" name="Oval 4"/>
          <p:cNvSpPr>
            <a:spLocks noChangeArrowheads="1"/>
          </p:cNvSpPr>
          <p:nvPr/>
        </p:nvSpPr>
        <p:spPr bwMode="auto">
          <a:xfrm>
            <a:off x="7165230" y="3584567"/>
            <a:ext cx="301625" cy="301625"/>
          </a:xfrm>
          <a:prstGeom prst="ellipse">
            <a:avLst/>
          </a:prstGeom>
          <a:solidFill>
            <a:schemeClr val="tx1"/>
          </a:solidFill>
          <a:ln w="12700">
            <a:solidFill>
              <a:schemeClr val="tx1"/>
            </a:solidFill>
            <a:round/>
            <a:headEnd/>
            <a:tailEnd/>
          </a:ln>
        </p:spPr>
        <p:txBody>
          <a:bodyPr wrap="none" anchor="ctr"/>
          <a:lstStyle/>
          <a:p>
            <a:endParaRPr lang="fr-FR"/>
          </a:p>
        </p:txBody>
      </p:sp>
      <p:sp>
        <p:nvSpPr>
          <p:cNvPr id="18" name="Oval 5"/>
          <p:cNvSpPr>
            <a:spLocks noChangeArrowheads="1"/>
          </p:cNvSpPr>
          <p:nvPr/>
        </p:nvSpPr>
        <p:spPr bwMode="auto">
          <a:xfrm>
            <a:off x="5076056" y="3585212"/>
            <a:ext cx="301625" cy="301625"/>
          </a:xfrm>
          <a:prstGeom prst="ellipse">
            <a:avLst/>
          </a:prstGeom>
          <a:solidFill>
            <a:schemeClr val="tx1"/>
          </a:solidFill>
          <a:ln w="12700">
            <a:solidFill>
              <a:schemeClr val="tx1"/>
            </a:solidFill>
            <a:round/>
            <a:headEnd/>
            <a:tailEnd/>
          </a:ln>
        </p:spPr>
        <p:txBody>
          <a:bodyPr wrap="none" anchor="ctr"/>
          <a:lstStyle/>
          <a:p>
            <a:endParaRPr lang="fr-FR"/>
          </a:p>
        </p:txBody>
      </p:sp>
      <p:sp>
        <p:nvSpPr>
          <p:cNvPr id="19" name="Oval 6"/>
          <p:cNvSpPr>
            <a:spLocks noChangeArrowheads="1"/>
          </p:cNvSpPr>
          <p:nvPr/>
        </p:nvSpPr>
        <p:spPr bwMode="auto">
          <a:xfrm>
            <a:off x="8172400" y="3585212"/>
            <a:ext cx="301625" cy="301625"/>
          </a:xfrm>
          <a:prstGeom prst="ellipse">
            <a:avLst/>
          </a:prstGeom>
          <a:solidFill>
            <a:schemeClr val="tx1"/>
          </a:solidFill>
          <a:ln w="12700">
            <a:solidFill>
              <a:schemeClr val="tx1"/>
            </a:solidFill>
            <a:round/>
            <a:headEnd/>
            <a:tailEnd/>
          </a:ln>
        </p:spPr>
        <p:txBody>
          <a:bodyPr wrap="none" anchor="ctr"/>
          <a:lstStyle/>
          <a:p>
            <a:endParaRPr lang="fr-FR"/>
          </a:p>
        </p:txBody>
      </p:sp>
      <p:sp>
        <p:nvSpPr>
          <p:cNvPr id="20" name="Oval 7"/>
          <p:cNvSpPr>
            <a:spLocks noChangeArrowheads="1"/>
          </p:cNvSpPr>
          <p:nvPr/>
        </p:nvSpPr>
        <p:spPr bwMode="auto">
          <a:xfrm>
            <a:off x="6157168" y="3584567"/>
            <a:ext cx="301625" cy="301625"/>
          </a:xfrm>
          <a:prstGeom prst="ellipse">
            <a:avLst/>
          </a:prstGeom>
          <a:solidFill>
            <a:schemeClr val="tx1"/>
          </a:solidFill>
          <a:ln w="12700">
            <a:solidFill>
              <a:schemeClr val="tx1"/>
            </a:solidFill>
            <a:round/>
            <a:headEnd/>
            <a:tailEnd/>
          </a:ln>
        </p:spPr>
        <p:txBody>
          <a:bodyPr wrap="none" anchor="ctr"/>
          <a:lstStyle/>
          <a:p>
            <a:endParaRPr lang="fr-FR"/>
          </a:p>
        </p:txBody>
      </p:sp>
      <p:sp>
        <p:nvSpPr>
          <p:cNvPr id="21" name="Oval 9"/>
          <p:cNvSpPr>
            <a:spLocks noChangeArrowheads="1"/>
          </p:cNvSpPr>
          <p:nvPr/>
        </p:nvSpPr>
        <p:spPr bwMode="auto">
          <a:xfrm>
            <a:off x="6660406" y="5241917"/>
            <a:ext cx="301625" cy="301625"/>
          </a:xfrm>
          <a:prstGeom prst="ellipse">
            <a:avLst/>
          </a:prstGeom>
          <a:noFill/>
          <a:ln w="38100">
            <a:solidFill>
              <a:schemeClr val="tx1"/>
            </a:solidFill>
            <a:round/>
            <a:headEnd/>
            <a:tailEnd/>
          </a:ln>
        </p:spPr>
        <p:txBody>
          <a:bodyPr wrap="none" anchor="ctr"/>
          <a:lstStyle/>
          <a:p>
            <a:endParaRPr lang="en-US" sz="1400" b="1" dirty="0"/>
          </a:p>
        </p:txBody>
      </p:sp>
      <p:cxnSp>
        <p:nvCxnSpPr>
          <p:cNvPr id="22" name="AutoShape 10"/>
          <p:cNvCxnSpPr>
            <a:cxnSpLocks noChangeShapeType="1"/>
            <a:stCxn id="18" idx="4"/>
            <a:endCxn id="31" idx="0"/>
          </p:cNvCxnSpPr>
          <p:nvPr/>
        </p:nvCxnSpPr>
        <p:spPr bwMode="auto">
          <a:xfrm flipH="1">
            <a:off x="4866829" y="3886837"/>
            <a:ext cx="360040" cy="1354559"/>
          </a:xfrm>
          <a:prstGeom prst="straightConnector1">
            <a:avLst/>
          </a:prstGeom>
          <a:noFill/>
          <a:ln w="9525">
            <a:solidFill>
              <a:schemeClr val="tx1"/>
            </a:solidFill>
            <a:round/>
            <a:headEnd/>
            <a:tailEnd type="triangle" w="med" len="med"/>
          </a:ln>
        </p:spPr>
      </p:cxnSp>
      <p:cxnSp>
        <p:nvCxnSpPr>
          <p:cNvPr id="23" name="AutoShape 11"/>
          <p:cNvCxnSpPr>
            <a:cxnSpLocks noChangeShapeType="1"/>
            <a:stCxn id="20" idx="4"/>
            <a:endCxn id="21" idx="1"/>
          </p:cNvCxnSpPr>
          <p:nvPr/>
        </p:nvCxnSpPr>
        <p:spPr bwMode="auto">
          <a:xfrm>
            <a:off x="6307981" y="3886192"/>
            <a:ext cx="396875" cy="1381125"/>
          </a:xfrm>
          <a:prstGeom prst="straightConnector1">
            <a:avLst/>
          </a:prstGeom>
          <a:noFill/>
          <a:ln w="9525">
            <a:solidFill>
              <a:schemeClr val="tx1"/>
            </a:solidFill>
            <a:round/>
            <a:headEnd/>
            <a:tailEnd type="triangle" w="med" len="med"/>
          </a:ln>
        </p:spPr>
      </p:cxnSp>
      <p:cxnSp>
        <p:nvCxnSpPr>
          <p:cNvPr id="24" name="AutoShape 12"/>
          <p:cNvCxnSpPr>
            <a:cxnSpLocks noChangeShapeType="1"/>
            <a:stCxn id="17" idx="4"/>
            <a:endCxn id="21" idx="7"/>
          </p:cNvCxnSpPr>
          <p:nvPr/>
        </p:nvCxnSpPr>
        <p:spPr bwMode="auto">
          <a:xfrm flipH="1">
            <a:off x="6917581" y="3886192"/>
            <a:ext cx="398463" cy="1381125"/>
          </a:xfrm>
          <a:prstGeom prst="straightConnector1">
            <a:avLst/>
          </a:prstGeom>
          <a:noFill/>
          <a:ln w="9525">
            <a:solidFill>
              <a:schemeClr val="tx1"/>
            </a:solidFill>
            <a:round/>
            <a:headEnd/>
            <a:tailEnd type="triangle" w="med" len="med"/>
          </a:ln>
        </p:spPr>
      </p:cxnSp>
      <p:cxnSp>
        <p:nvCxnSpPr>
          <p:cNvPr id="25" name="AutoShape 13"/>
          <p:cNvCxnSpPr>
            <a:cxnSpLocks noChangeShapeType="1"/>
            <a:stCxn id="19" idx="4"/>
            <a:endCxn id="21" idx="6"/>
          </p:cNvCxnSpPr>
          <p:nvPr/>
        </p:nvCxnSpPr>
        <p:spPr bwMode="auto">
          <a:xfrm flipH="1">
            <a:off x="6962031" y="3886837"/>
            <a:ext cx="1361183" cy="1505893"/>
          </a:xfrm>
          <a:prstGeom prst="straightConnector1">
            <a:avLst/>
          </a:prstGeom>
          <a:noFill/>
          <a:ln w="9525">
            <a:solidFill>
              <a:schemeClr val="tx1"/>
            </a:solidFill>
            <a:round/>
            <a:headEnd/>
            <a:tailEnd type="triangle" w="med" len="med"/>
          </a:ln>
        </p:spPr>
      </p:cxnSp>
      <p:sp>
        <p:nvSpPr>
          <p:cNvPr id="28" name="Oval 9"/>
          <p:cNvSpPr>
            <a:spLocks noChangeArrowheads="1"/>
          </p:cNvSpPr>
          <p:nvPr/>
        </p:nvSpPr>
        <p:spPr bwMode="auto">
          <a:xfrm>
            <a:off x="5724128" y="5241396"/>
            <a:ext cx="301625" cy="301625"/>
          </a:xfrm>
          <a:prstGeom prst="ellipse">
            <a:avLst/>
          </a:prstGeom>
          <a:noFill/>
          <a:ln w="38100">
            <a:solidFill>
              <a:schemeClr val="tx1"/>
            </a:solidFill>
            <a:round/>
            <a:headEnd/>
            <a:tailEnd/>
          </a:ln>
        </p:spPr>
        <p:txBody>
          <a:bodyPr wrap="none" anchor="ctr"/>
          <a:lstStyle/>
          <a:p>
            <a:endParaRPr lang="en-US" sz="1400" b="1" dirty="0"/>
          </a:p>
        </p:txBody>
      </p:sp>
      <p:sp>
        <p:nvSpPr>
          <p:cNvPr id="29" name="Oval 9"/>
          <p:cNvSpPr>
            <a:spLocks noChangeArrowheads="1"/>
          </p:cNvSpPr>
          <p:nvPr/>
        </p:nvSpPr>
        <p:spPr bwMode="auto">
          <a:xfrm>
            <a:off x="7668344" y="5241396"/>
            <a:ext cx="301625" cy="301625"/>
          </a:xfrm>
          <a:prstGeom prst="ellipse">
            <a:avLst/>
          </a:prstGeom>
          <a:noFill/>
          <a:ln w="38100">
            <a:solidFill>
              <a:schemeClr val="tx1"/>
            </a:solidFill>
            <a:round/>
            <a:headEnd/>
            <a:tailEnd/>
          </a:ln>
        </p:spPr>
        <p:txBody>
          <a:bodyPr wrap="none" anchor="ctr"/>
          <a:lstStyle/>
          <a:p>
            <a:endParaRPr lang="en-US" sz="1400" b="1" dirty="0"/>
          </a:p>
        </p:txBody>
      </p:sp>
      <p:sp>
        <p:nvSpPr>
          <p:cNvPr id="30" name="Oval 9"/>
          <p:cNvSpPr>
            <a:spLocks noChangeArrowheads="1"/>
          </p:cNvSpPr>
          <p:nvPr/>
        </p:nvSpPr>
        <p:spPr bwMode="auto">
          <a:xfrm>
            <a:off x="8532440" y="5241396"/>
            <a:ext cx="301625" cy="301625"/>
          </a:xfrm>
          <a:prstGeom prst="ellipse">
            <a:avLst/>
          </a:prstGeom>
          <a:noFill/>
          <a:ln w="38100">
            <a:solidFill>
              <a:schemeClr val="tx1"/>
            </a:solidFill>
            <a:round/>
            <a:headEnd/>
            <a:tailEnd/>
          </a:ln>
        </p:spPr>
        <p:txBody>
          <a:bodyPr wrap="none" anchor="ctr"/>
          <a:lstStyle/>
          <a:p>
            <a:endParaRPr lang="en-US" sz="1400" b="1" dirty="0"/>
          </a:p>
        </p:txBody>
      </p:sp>
      <p:sp>
        <p:nvSpPr>
          <p:cNvPr id="31" name="Oval 9"/>
          <p:cNvSpPr>
            <a:spLocks noChangeArrowheads="1"/>
          </p:cNvSpPr>
          <p:nvPr/>
        </p:nvSpPr>
        <p:spPr bwMode="auto">
          <a:xfrm>
            <a:off x="4716016" y="5241396"/>
            <a:ext cx="301625" cy="301625"/>
          </a:xfrm>
          <a:prstGeom prst="ellipse">
            <a:avLst/>
          </a:prstGeom>
          <a:noFill/>
          <a:ln w="38100">
            <a:solidFill>
              <a:schemeClr val="tx1"/>
            </a:solidFill>
            <a:round/>
            <a:headEnd/>
            <a:tailEnd/>
          </a:ln>
        </p:spPr>
        <p:txBody>
          <a:bodyPr wrap="none" anchor="ctr"/>
          <a:lstStyle/>
          <a:p>
            <a:endParaRPr lang="en-US" sz="1400" b="1" dirty="0"/>
          </a:p>
        </p:txBody>
      </p:sp>
      <p:cxnSp>
        <p:nvCxnSpPr>
          <p:cNvPr id="35" name="AutoShape 13"/>
          <p:cNvCxnSpPr>
            <a:cxnSpLocks noChangeShapeType="1"/>
            <a:stCxn id="19" idx="4"/>
            <a:endCxn id="29" idx="0"/>
          </p:cNvCxnSpPr>
          <p:nvPr/>
        </p:nvCxnSpPr>
        <p:spPr bwMode="auto">
          <a:xfrm flipH="1">
            <a:off x="7819157" y="3886837"/>
            <a:ext cx="504056" cy="1354559"/>
          </a:xfrm>
          <a:prstGeom prst="straightConnector1">
            <a:avLst/>
          </a:prstGeom>
          <a:noFill/>
          <a:ln w="9525">
            <a:solidFill>
              <a:schemeClr val="tx1"/>
            </a:solidFill>
            <a:round/>
            <a:headEnd/>
            <a:tailEnd type="triangle" w="med" len="med"/>
          </a:ln>
        </p:spPr>
      </p:cxnSp>
      <p:cxnSp>
        <p:nvCxnSpPr>
          <p:cNvPr id="38" name="AutoShape 13"/>
          <p:cNvCxnSpPr>
            <a:cxnSpLocks noChangeShapeType="1"/>
            <a:stCxn id="19" idx="4"/>
            <a:endCxn id="30" idx="0"/>
          </p:cNvCxnSpPr>
          <p:nvPr/>
        </p:nvCxnSpPr>
        <p:spPr bwMode="auto">
          <a:xfrm>
            <a:off x="8323213" y="3886837"/>
            <a:ext cx="360040" cy="1354559"/>
          </a:xfrm>
          <a:prstGeom prst="straightConnector1">
            <a:avLst/>
          </a:prstGeom>
          <a:noFill/>
          <a:ln w="9525">
            <a:solidFill>
              <a:schemeClr val="tx1"/>
            </a:solidFill>
            <a:round/>
            <a:headEnd/>
            <a:tailEnd type="triangle" w="med" len="med"/>
          </a:ln>
        </p:spPr>
      </p:cxnSp>
      <p:cxnSp>
        <p:nvCxnSpPr>
          <p:cNvPr id="41" name="AutoShape 11"/>
          <p:cNvCxnSpPr>
            <a:cxnSpLocks noChangeShapeType="1"/>
            <a:stCxn id="20" idx="4"/>
            <a:endCxn id="28" idx="0"/>
          </p:cNvCxnSpPr>
          <p:nvPr/>
        </p:nvCxnSpPr>
        <p:spPr bwMode="auto">
          <a:xfrm flipH="1">
            <a:off x="5874941" y="3886190"/>
            <a:ext cx="433040" cy="1355204"/>
          </a:xfrm>
          <a:prstGeom prst="straightConnector1">
            <a:avLst/>
          </a:prstGeom>
          <a:noFill/>
          <a:ln w="9525">
            <a:solidFill>
              <a:schemeClr val="tx1"/>
            </a:solidFill>
            <a:round/>
            <a:headEnd/>
            <a:tailEnd type="triangle" w="med" len="med"/>
          </a:ln>
        </p:spPr>
      </p:cxnSp>
      <p:cxnSp>
        <p:nvCxnSpPr>
          <p:cNvPr id="44" name="AutoShape 10"/>
          <p:cNvCxnSpPr>
            <a:cxnSpLocks noChangeShapeType="1"/>
            <a:stCxn id="18" idx="4"/>
            <a:endCxn id="29" idx="0"/>
          </p:cNvCxnSpPr>
          <p:nvPr/>
        </p:nvCxnSpPr>
        <p:spPr bwMode="auto">
          <a:xfrm>
            <a:off x="5226869" y="3886837"/>
            <a:ext cx="2592288" cy="1354559"/>
          </a:xfrm>
          <a:prstGeom prst="straightConnector1">
            <a:avLst/>
          </a:prstGeom>
          <a:noFill/>
          <a:ln w="9525">
            <a:solidFill>
              <a:schemeClr val="tx1"/>
            </a:solidFill>
            <a:round/>
            <a:headEnd/>
            <a:tailEnd type="triangle" w="med" len="med"/>
          </a:ln>
        </p:spPr>
      </p:cxnSp>
      <p:cxnSp>
        <p:nvCxnSpPr>
          <p:cNvPr id="47" name="AutoShape 12"/>
          <p:cNvCxnSpPr>
            <a:cxnSpLocks noChangeShapeType="1"/>
            <a:stCxn id="17" idx="4"/>
            <a:endCxn id="31" idx="7"/>
          </p:cNvCxnSpPr>
          <p:nvPr/>
        </p:nvCxnSpPr>
        <p:spPr bwMode="auto">
          <a:xfrm flipH="1">
            <a:off x="4973470" y="3886190"/>
            <a:ext cx="2342574" cy="1399376"/>
          </a:xfrm>
          <a:prstGeom prst="straightConnector1">
            <a:avLst/>
          </a:prstGeom>
          <a:noFill/>
          <a:ln w="9525">
            <a:solidFill>
              <a:schemeClr val="tx1"/>
            </a:solidFill>
            <a:round/>
            <a:headEnd/>
            <a:tailEnd type="triangle" w="med" len="med"/>
          </a:ln>
        </p:spPr>
      </p:cxnSp>
      <p:sp>
        <p:nvSpPr>
          <p:cNvPr id="50" name="Rectangle 49"/>
          <p:cNvSpPr/>
          <p:nvPr/>
        </p:nvSpPr>
        <p:spPr>
          <a:xfrm>
            <a:off x="5062000" y="5673442"/>
            <a:ext cx="3274551" cy="707886"/>
          </a:xfrm>
          <a:prstGeom prst="rect">
            <a:avLst/>
          </a:prstGeom>
        </p:spPr>
        <p:txBody>
          <a:bodyPr wrap="none">
            <a:spAutoFit/>
          </a:bodyPr>
          <a:lstStyle/>
          <a:p>
            <a:r>
              <a:rPr lang="en-US" sz="2000" dirty="0">
                <a:latin typeface="Calibri" charset="0"/>
                <a:ea typeface="Calibri" charset="0"/>
                <a:cs typeface="Calibri" charset="0"/>
              </a:rPr>
              <a:t>Authorities</a:t>
            </a:r>
          </a:p>
          <a:p>
            <a:r>
              <a:rPr lang="en-US" sz="2000" dirty="0">
                <a:latin typeface="Calibri" charset="0"/>
                <a:ea typeface="Calibri" charset="0"/>
                <a:cs typeface="Calibri" charset="0"/>
              </a:rPr>
              <a:t>e.g. EPFL, MIT, Stanford, ETHZ</a:t>
            </a:r>
            <a:endParaRPr lang="fr-FR" sz="2000" dirty="0">
              <a:latin typeface="Calibri" charset="0"/>
              <a:ea typeface="Calibri" charset="0"/>
              <a:cs typeface="Calibri" charset="0"/>
            </a:endParaRPr>
          </a:p>
        </p:txBody>
      </p:sp>
      <p:sp>
        <p:nvSpPr>
          <p:cNvPr id="51" name="Rectangle 50"/>
          <p:cNvSpPr/>
          <p:nvPr/>
        </p:nvSpPr>
        <p:spPr>
          <a:xfrm>
            <a:off x="4424998" y="2831746"/>
            <a:ext cx="4153766" cy="707886"/>
          </a:xfrm>
          <a:prstGeom prst="rect">
            <a:avLst/>
          </a:prstGeom>
        </p:spPr>
        <p:txBody>
          <a:bodyPr wrap="none">
            <a:spAutoFit/>
          </a:bodyPr>
          <a:lstStyle/>
          <a:p>
            <a:r>
              <a:rPr lang="en-US" sz="2000" dirty="0">
                <a:latin typeface="Calibri" charset="0"/>
                <a:ea typeface="Calibri" charset="0"/>
                <a:cs typeface="Calibri" charset="0"/>
              </a:rPr>
              <a:t>Hubs</a:t>
            </a:r>
          </a:p>
          <a:p>
            <a:r>
              <a:rPr lang="en-US" sz="2000" dirty="0">
                <a:latin typeface="Calibri" charset="0"/>
                <a:ea typeface="Calibri" charset="0"/>
                <a:cs typeface="Calibri" charset="0"/>
              </a:rPr>
              <a:t>e.g. QS World, THE , Shanghai Ranking</a:t>
            </a:r>
            <a:endParaRPr lang="fr-FR" sz="2000" dirty="0">
              <a:latin typeface="Calibri" charset="0"/>
              <a:ea typeface="Calibri" charset="0"/>
              <a:cs typeface="Calibri" charset="0"/>
            </a:endParaRPr>
          </a:p>
        </p:txBody>
      </p:sp>
    </p:spTree>
    <p:extLst>
      <p:ext uri="{BB962C8B-B14F-4D97-AF65-F5344CB8AC3E}">
        <p14:creationId xmlns:p14="http://schemas.microsoft.com/office/powerpoint/2010/main" val="19426410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p:nvPr>
        </p:nvSpPr>
        <p:spPr/>
        <p:txBody>
          <a:bodyPr/>
          <a:lstStyle/>
          <a:p>
            <a:pPr eaLnBrk="1" hangingPunct="1"/>
            <a:r>
              <a:rPr lang="en-US" dirty="0">
                <a:latin typeface="Calibri" charset="0"/>
                <a:ea typeface="MS PGothic" charset="0"/>
              </a:rPr>
              <a:t>Computing Hubs and Authorities</a:t>
            </a:r>
          </a:p>
        </p:txBody>
      </p:sp>
      <p:sp>
        <p:nvSpPr>
          <p:cNvPr id="64514" name="Rectangle 3"/>
          <p:cNvSpPr>
            <a:spLocks noGrp="1" noChangeArrowheads="1"/>
          </p:cNvSpPr>
          <p:nvPr>
            <p:ph type="body" idx="1"/>
          </p:nvPr>
        </p:nvSpPr>
        <p:spPr/>
        <p:txBody>
          <a:bodyPr/>
          <a:lstStyle/>
          <a:p>
            <a:pPr eaLnBrk="1" hangingPunct="1"/>
            <a:r>
              <a:rPr lang="en-US" dirty="0">
                <a:latin typeface="Calibri" charset="0"/>
                <a:ea typeface="MS PGothic" charset="0"/>
              </a:rPr>
              <a:t>Repeat the following updates, for all </a:t>
            </a:r>
            <a:r>
              <a:rPr lang="en-US" i="1" dirty="0">
                <a:latin typeface="Calibri" charset="0"/>
                <a:ea typeface="MS PGothic" charset="0"/>
              </a:rPr>
              <a:t>p</a:t>
            </a:r>
            <a:endParaRPr lang="en-US" dirty="0">
              <a:latin typeface="Calibri" charset="0"/>
              <a:ea typeface="MS PGothic" charset="0"/>
            </a:endParaRPr>
          </a:p>
          <a:p>
            <a:pPr eaLnBrk="1" hangingPunct="1"/>
            <a:endParaRPr lang="en-US" dirty="0">
              <a:latin typeface="Calibri" charset="0"/>
              <a:ea typeface="MS PGothic" charset="0"/>
            </a:endParaRPr>
          </a:p>
          <a:p>
            <a:pPr eaLnBrk="1" hangingPunct="1"/>
            <a:endParaRPr lang="en-US" dirty="0">
              <a:latin typeface="Calibri" charset="0"/>
              <a:ea typeface="MS PGothic" charset="0"/>
            </a:endParaRPr>
          </a:p>
          <a:p>
            <a:pPr eaLnBrk="1" hangingPunct="1"/>
            <a:endParaRPr lang="en-US" dirty="0">
              <a:latin typeface="Calibri" charset="0"/>
              <a:ea typeface="MS PGothic" charset="0"/>
            </a:endParaRPr>
          </a:p>
          <a:p>
            <a:pPr eaLnBrk="1" hangingPunct="1"/>
            <a:endParaRPr lang="en-US" dirty="0">
              <a:latin typeface="Calibri" charset="0"/>
              <a:ea typeface="MS PGothic" charset="0"/>
            </a:endParaRPr>
          </a:p>
          <a:p>
            <a:pPr eaLnBrk="1" hangingPunct="1"/>
            <a:endParaRPr lang="en-US" dirty="0">
              <a:latin typeface="Calibri" charset="0"/>
              <a:ea typeface="MS PGothic" charset="0"/>
            </a:endParaRPr>
          </a:p>
          <a:p>
            <a:pPr eaLnBrk="1" hangingPunct="1"/>
            <a:r>
              <a:rPr lang="en-US" dirty="0">
                <a:latin typeface="Calibri" charset="0"/>
                <a:ea typeface="MS PGothic" charset="0"/>
              </a:rPr>
              <a:t>Normalize values (scaling)</a:t>
            </a:r>
          </a:p>
        </p:txBody>
      </p:sp>
      <p:sp>
        <p:nvSpPr>
          <p:cNvPr id="64517" name="Oval 6"/>
          <p:cNvSpPr>
            <a:spLocks noChangeArrowheads="1"/>
          </p:cNvSpPr>
          <p:nvPr/>
        </p:nvSpPr>
        <p:spPr bwMode="auto">
          <a:xfrm>
            <a:off x="5892961" y="2516138"/>
            <a:ext cx="381000" cy="381000"/>
          </a:xfrm>
          <a:prstGeom prst="ellipse">
            <a:avLst/>
          </a:prstGeom>
          <a:solidFill>
            <a:srgbClr val="FFFFFF"/>
          </a:solidFill>
          <a:ln w="9525">
            <a:solidFill>
              <a:schemeClr val="tx1"/>
            </a:solidFill>
            <a:round/>
            <a:headEnd/>
            <a:tailEnd/>
          </a:ln>
        </p:spPr>
        <p:txBody>
          <a:bodyPr wrap="none" anchor="ctr"/>
          <a:lstStyle/>
          <a:p>
            <a:pPr algn="ctr"/>
            <a:r>
              <a:rPr lang="en-US" i="1" dirty="0">
                <a:latin typeface="Arial" charset="0"/>
              </a:rPr>
              <a:t>p</a:t>
            </a:r>
            <a:r>
              <a:rPr lang="en-US" i="1" baseline="-25000" dirty="0">
                <a:latin typeface="Arial" charset="0"/>
              </a:rPr>
              <a:t>i</a:t>
            </a:r>
            <a:endParaRPr lang="en-US" baseline="-25000" dirty="0">
              <a:latin typeface="Arial" charset="0"/>
            </a:endParaRPr>
          </a:p>
        </p:txBody>
      </p:sp>
      <p:sp>
        <p:nvSpPr>
          <p:cNvPr id="64518" name="Oval 7"/>
          <p:cNvSpPr>
            <a:spLocks noChangeArrowheads="1"/>
          </p:cNvSpPr>
          <p:nvPr/>
        </p:nvSpPr>
        <p:spPr bwMode="auto">
          <a:xfrm>
            <a:off x="6654961" y="2058938"/>
            <a:ext cx="381000" cy="381000"/>
          </a:xfrm>
          <a:prstGeom prst="ellipse">
            <a:avLst/>
          </a:prstGeom>
          <a:solidFill>
            <a:schemeClr val="tx1"/>
          </a:solidFill>
          <a:ln w="9525">
            <a:solidFill>
              <a:schemeClr val="tx1"/>
            </a:solidFill>
            <a:round/>
            <a:headEnd/>
            <a:tailEnd/>
          </a:ln>
        </p:spPr>
        <p:txBody>
          <a:bodyPr wrap="none" anchor="ctr"/>
          <a:lstStyle/>
          <a:p>
            <a:pPr algn="r"/>
            <a:endParaRPr lang="en-US"/>
          </a:p>
        </p:txBody>
      </p:sp>
      <p:sp>
        <p:nvSpPr>
          <p:cNvPr id="64519" name="Oval 8"/>
          <p:cNvSpPr>
            <a:spLocks noChangeArrowheads="1"/>
          </p:cNvSpPr>
          <p:nvPr/>
        </p:nvSpPr>
        <p:spPr bwMode="auto">
          <a:xfrm>
            <a:off x="6654961" y="2973338"/>
            <a:ext cx="381000" cy="381000"/>
          </a:xfrm>
          <a:prstGeom prst="ellipse">
            <a:avLst/>
          </a:prstGeom>
          <a:solidFill>
            <a:schemeClr val="tx1"/>
          </a:solidFill>
          <a:ln w="9525">
            <a:solidFill>
              <a:schemeClr val="tx1"/>
            </a:solidFill>
            <a:round/>
            <a:headEnd/>
            <a:tailEnd/>
          </a:ln>
        </p:spPr>
        <p:txBody>
          <a:bodyPr wrap="none" anchor="ctr"/>
          <a:lstStyle/>
          <a:p>
            <a:pPr algn="r"/>
            <a:endParaRPr lang="en-US"/>
          </a:p>
        </p:txBody>
      </p:sp>
      <p:sp>
        <p:nvSpPr>
          <p:cNvPr id="64520" name="Oval 9"/>
          <p:cNvSpPr>
            <a:spLocks noChangeArrowheads="1"/>
          </p:cNvSpPr>
          <p:nvPr/>
        </p:nvSpPr>
        <p:spPr bwMode="auto">
          <a:xfrm>
            <a:off x="6959761" y="2516138"/>
            <a:ext cx="381000" cy="381000"/>
          </a:xfrm>
          <a:prstGeom prst="ellipse">
            <a:avLst/>
          </a:prstGeom>
          <a:solidFill>
            <a:schemeClr val="tx1"/>
          </a:solidFill>
          <a:ln w="9525">
            <a:solidFill>
              <a:schemeClr val="tx1"/>
            </a:solidFill>
            <a:round/>
            <a:headEnd/>
            <a:tailEnd/>
          </a:ln>
        </p:spPr>
        <p:txBody>
          <a:bodyPr wrap="none" anchor="ctr"/>
          <a:lstStyle/>
          <a:p>
            <a:pPr algn="r"/>
            <a:endParaRPr lang="en-US"/>
          </a:p>
        </p:txBody>
      </p:sp>
      <p:cxnSp>
        <p:nvCxnSpPr>
          <p:cNvPr id="64521" name="AutoShape 10"/>
          <p:cNvCxnSpPr>
            <a:cxnSpLocks noChangeShapeType="1"/>
            <a:stCxn id="64517" idx="7"/>
            <a:endCxn id="64518" idx="2"/>
          </p:cNvCxnSpPr>
          <p:nvPr/>
        </p:nvCxnSpPr>
        <p:spPr bwMode="auto">
          <a:xfrm flipV="1">
            <a:off x="6218399" y="2249438"/>
            <a:ext cx="436562" cy="3222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64522" name="AutoShape 11"/>
          <p:cNvCxnSpPr>
            <a:cxnSpLocks noChangeShapeType="1"/>
            <a:stCxn id="64517" idx="6"/>
            <a:endCxn id="64520" idx="2"/>
          </p:cNvCxnSpPr>
          <p:nvPr/>
        </p:nvCxnSpPr>
        <p:spPr bwMode="auto">
          <a:xfrm>
            <a:off x="6273961" y="2706638"/>
            <a:ext cx="6858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64523" name="AutoShape 12"/>
          <p:cNvCxnSpPr>
            <a:cxnSpLocks noChangeShapeType="1"/>
            <a:stCxn id="64517" idx="5"/>
            <a:endCxn id="64519" idx="2"/>
          </p:cNvCxnSpPr>
          <p:nvPr/>
        </p:nvCxnSpPr>
        <p:spPr bwMode="auto">
          <a:xfrm>
            <a:off x="6218399" y="2841576"/>
            <a:ext cx="436562" cy="3222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64526" name="Oval 14"/>
          <p:cNvSpPr>
            <a:spLocks noChangeArrowheads="1"/>
          </p:cNvSpPr>
          <p:nvPr/>
        </p:nvSpPr>
        <p:spPr bwMode="auto">
          <a:xfrm>
            <a:off x="6121561" y="4649738"/>
            <a:ext cx="381000" cy="381000"/>
          </a:xfrm>
          <a:prstGeom prst="ellipse">
            <a:avLst/>
          </a:prstGeom>
          <a:solidFill>
            <a:schemeClr val="tx1"/>
          </a:solidFill>
          <a:ln w="9525">
            <a:solidFill>
              <a:schemeClr val="tx1"/>
            </a:solidFill>
            <a:round/>
            <a:headEnd/>
            <a:tailEnd/>
          </a:ln>
        </p:spPr>
        <p:txBody>
          <a:bodyPr wrap="none" anchor="ctr"/>
          <a:lstStyle/>
          <a:p>
            <a:pPr algn="r"/>
            <a:endParaRPr lang="en-US"/>
          </a:p>
        </p:txBody>
      </p:sp>
      <p:sp>
        <p:nvSpPr>
          <p:cNvPr id="64527" name="Oval 15"/>
          <p:cNvSpPr>
            <a:spLocks noChangeArrowheads="1"/>
          </p:cNvSpPr>
          <p:nvPr/>
        </p:nvSpPr>
        <p:spPr bwMode="auto">
          <a:xfrm>
            <a:off x="5892961" y="4116338"/>
            <a:ext cx="381000" cy="381000"/>
          </a:xfrm>
          <a:prstGeom prst="ellipse">
            <a:avLst/>
          </a:prstGeom>
          <a:solidFill>
            <a:schemeClr val="tx1"/>
          </a:solidFill>
          <a:ln w="9525">
            <a:solidFill>
              <a:schemeClr val="tx1"/>
            </a:solidFill>
            <a:round/>
            <a:headEnd/>
            <a:tailEnd/>
          </a:ln>
        </p:spPr>
        <p:txBody>
          <a:bodyPr wrap="none" anchor="ctr"/>
          <a:lstStyle/>
          <a:p>
            <a:pPr algn="r"/>
            <a:endParaRPr lang="en-US"/>
          </a:p>
        </p:txBody>
      </p:sp>
      <p:sp>
        <p:nvSpPr>
          <p:cNvPr id="64528" name="Oval 16"/>
          <p:cNvSpPr>
            <a:spLocks noChangeArrowheads="1"/>
          </p:cNvSpPr>
          <p:nvPr/>
        </p:nvSpPr>
        <p:spPr bwMode="auto">
          <a:xfrm>
            <a:off x="6121561" y="3582938"/>
            <a:ext cx="381000" cy="381000"/>
          </a:xfrm>
          <a:prstGeom prst="ellipse">
            <a:avLst/>
          </a:prstGeom>
          <a:solidFill>
            <a:schemeClr val="tx1"/>
          </a:solidFill>
          <a:ln w="9525">
            <a:solidFill>
              <a:schemeClr val="tx1"/>
            </a:solidFill>
            <a:round/>
            <a:headEnd/>
            <a:tailEnd/>
          </a:ln>
        </p:spPr>
        <p:txBody>
          <a:bodyPr wrap="none" anchor="ctr"/>
          <a:lstStyle/>
          <a:p>
            <a:pPr algn="r"/>
            <a:endParaRPr lang="en-US"/>
          </a:p>
        </p:txBody>
      </p:sp>
      <p:sp>
        <p:nvSpPr>
          <p:cNvPr id="64529" name="Oval 17"/>
          <p:cNvSpPr>
            <a:spLocks noChangeArrowheads="1"/>
          </p:cNvSpPr>
          <p:nvPr/>
        </p:nvSpPr>
        <p:spPr bwMode="auto">
          <a:xfrm>
            <a:off x="6959761" y="4116338"/>
            <a:ext cx="381000" cy="381000"/>
          </a:xfrm>
          <a:prstGeom prst="ellipse">
            <a:avLst/>
          </a:prstGeom>
          <a:solidFill>
            <a:srgbClr val="FFFFFF"/>
          </a:solidFill>
          <a:ln w="9525">
            <a:solidFill>
              <a:schemeClr val="tx1"/>
            </a:solidFill>
            <a:round/>
            <a:headEnd/>
            <a:tailEnd/>
          </a:ln>
        </p:spPr>
        <p:txBody>
          <a:bodyPr wrap="none" anchor="ctr"/>
          <a:lstStyle/>
          <a:p>
            <a:pPr algn="ctr"/>
            <a:r>
              <a:rPr lang="en-US" i="1" dirty="0">
                <a:latin typeface="Arial" charset="0"/>
              </a:rPr>
              <a:t>p</a:t>
            </a:r>
            <a:r>
              <a:rPr lang="en-US" i="1" baseline="-25000" dirty="0">
                <a:latin typeface="Arial" charset="0"/>
              </a:rPr>
              <a:t>i</a:t>
            </a:r>
          </a:p>
        </p:txBody>
      </p:sp>
      <p:cxnSp>
        <p:nvCxnSpPr>
          <p:cNvPr id="64530" name="AutoShape 18"/>
          <p:cNvCxnSpPr>
            <a:cxnSpLocks noChangeShapeType="1"/>
            <a:stCxn id="64528" idx="6"/>
            <a:endCxn id="64529" idx="1"/>
          </p:cNvCxnSpPr>
          <p:nvPr/>
        </p:nvCxnSpPr>
        <p:spPr bwMode="auto">
          <a:xfrm>
            <a:off x="6502561" y="3773438"/>
            <a:ext cx="512763" cy="3984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64531" name="AutoShape 19"/>
          <p:cNvCxnSpPr>
            <a:cxnSpLocks noChangeShapeType="1"/>
            <a:stCxn id="64527" idx="6"/>
            <a:endCxn id="64529" idx="2"/>
          </p:cNvCxnSpPr>
          <p:nvPr/>
        </p:nvCxnSpPr>
        <p:spPr bwMode="auto">
          <a:xfrm>
            <a:off x="6273961" y="4306838"/>
            <a:ext cx="6858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64532" name="AutoShape 20"/>
          <p:cNvCxnSpPr>
            <a:cxnSpLocks noChangeShapeType="1"/>
            <a:stCxn id="64526" idx="6"/>
            <a:endCxn id="64529" idx="3"/>
          </p:cNvCxnSpPr>
          <p:nvPr/>
        </p:nvCxnSpPr>
        <p:spPr bwMode="auto">
          <a:xfrm flipV="1">
            <a:off x="6502561" y="4441776"/>
            <a:ext cx="512763" cy="3984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64525" name="TextBox 21"/>
          <p:cNvSpPr txBox="1">
            <a:spLocks noChangeArrowheads="1"/>
          </p:cNvSpPr>
          <p:nvPr/>
        </p:nvSpPr>
        <p:spPr bwMode="auto">
          <a:xfrm>
            <a:off x="7620000" y="-33338"/>
            <a:ext cx="1101725"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MS PGothic" charset="0"/>
                <a:cs typeface="MS PGothic" charset="0"/>
              </a:defRPr>
            </a:lvl1pPr>
            <a:lvl2pPr marL="742950" indent="-285750" eaLnBrk="0" hangingPunct="0">
              <a:defRPr sz="2400">
                <a:solidFill>
                  <a:schemeClr val="tx1"/>
                </a:solidFill>
                <a:latin typeface="Lucida Sans" charset="0"/>
                <a:ea typeface="MS PGothic" charset="0"/>
                <a:cs typeface="MS PGothic" charset="0"/>
              </a:defRPr>
            </a:lvl2pPr>
            <a:lvl3pPr marL="1143000" indent="-228600" eaLnBrk="0" hangingPunct="0">
              <a:defRPr sz="2400">
                <a:solidFill>
                  <a:schemeClr val="tx1"/>
                </a:solidFill>
                <a:latin typeface="Lucida Sans" charset="0"/>
                <a:ea typeface="MS PGothic" charset="0"/>
                <a:cs typeface="MS PGothic" charset="0"/>
              </a:defRPr>
            </a:lvl3pPr>
            <a:lvl4pPr marL="1600200" indent="-228600" eaLnBrk="0" hangingPunct="0">
              <a:defRPr sz="2400">
                <a:solidFill>
                  <a:schemeClr val="tx1"/>
                </a:solidFill>
                <a:latin typeface="Lucida Sans" charset="0"/>
                <a:ea typeface="MS PGothic" charset="0"/>
                <a:cs typeface="MS PGothic" charset="0"/>
              </a:defRPr>
            </a:lvl4pPr>
            <a:lvl5pPr marL="2057400" indent="-228600" eaLnBrk="0" hangingPunct="0">
              <a:defRPr sz="2400">
                <a:solidFill>
                  <a:schemeClr val="tx1"/>
                </a:solidFill>
                <a:latin typeface="Lucida San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Lucida San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Lucida San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Lucida San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Lucida Sans" charset="0"/>
                <a:ea typeface="MS PGothic" charset="0"/>
                <a:cs typeface="MS PGothic" charset="0"/>
              </a:defRPr>
            </a:lvl9pPr>
          </a:lstStyle>
          <a:p>
            <a:pPr eaLnBrk="1" hangingPunct="1"/>
            <a:r>
              <a:rPr lang="en-US" sz="1600">
                <a:solidFill>
                  <a:srgbClr val="FBFCFF"/>
                </a:solidFill>
              </a:rPr>
              <a:t>Sec. 21.3</a:t>
            </a:r>
          </a:p>
        </p:txBody>
      </p:sp>
      <p:sp>
        <p:nvSpPr>
          <p:cNvPr id="2" name="Footer Placeholder 1"/>
          <p:cNvSpPr>
            <a:spLocks noGrp="1"/>
          </p:cNvSpPr>
          <p:nvPr>
            <p:ph type="ftr" sz="quarter" idx="10"/>
          </p:nvPr>
        </p:nvSpPr>
        <p:spPr/>
        <p:txBody>
          <a:bodyPr/>
          <a:lstStyle/>
          <a:p>
            <a:r>
              <a:rPr lang="fr-CH"/>
              <a:t>©2021, Karl Aberer, EPFL-IC, Laboratoire de systèmes d'informations répartis </a:t>
            </a:r>
            <a:endParaRPr lang="en-GB" dirty="0"/>
          </a:p>
        </p:txBody>
      </p:sp>
      <p:graphicFrame>
        <p:nvGraphicFramePr>
          <p:cNvPr id="23" name="Object 4"/>
          <p:cNvGraphicFramePr>
            <a:graphicFrameLocks/>
          </p:cNvGraphicFramePr>
          <p:nvPr>
            <p:extLst>
              <p:ext uri="{D42A27DB-BD31-4B8C-83A1-F6EECF244321}">
                <p14:modId xmlns:p14="http://schemas.microsoft.com/office/powerpoint/2010/main" val="2036604783"/>
              </p:ext>
            </p:extLst>
          </p:nvPr>
        </p:nvGraphicFramePr>
        <p:xfrm>
          <a:off x="1259632" y="2420888"/>
          <a:ext cx="3559175" cy="911225"/>
        </p:xfrm>
        <a:graphic>
          <a:graphicData uri="http://schemas.openxmlformats.org/presentationml/2006/ole">
            <mc:AlternateContent xmlns:mc="http://schemas.openxmlformats.org/markup-compatibility/2006">
              <mc:Choice xmlns:v="urn:schemas-microsoft-com:vml" Requires="v">
                <p:oleObj spid="_x0000_s64956" name="Equation" r:id="rId4" imgW="3558448" imgH="912197" progId="Equation.DSMT4">
                  <p:embed/>
                </p:oleObj>
              </mc:Choice>
              <mc:Fallback>
                <p:oleObj name="Equation" r:id="rId4" imgW="3558448" imgH="912197" progId="Equation.DSMT4">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9632" y="2420888"/>
                        <a:ext cx="3559175" cy="9112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graphicFrame>
        <p:nvGraphicFramePr>
          <p:cNvPr id="24" name="Object 5"/>
          <p:cNvGraphicFramePr>
            <a:graphicFrameLocks/>
          </p:cNvGraphicFramePr>
          <p:nvPr>
            <p:extLst>
              <p:ext uri="{D42A27DB-BD31-4B8C-83A1-F6EECF244321}">
                <p14:modId xmlns:p14="http://schemas.microsoft.com/office/powerpoint/2010/main" val="474738348"/>
              </p:ext>
            </p:extLst>
          </p:nvPr>
        </p:nvGraphicFramePr>
        <p:xfrm>
          <a:off x="1259632" y="3716288"/>
          <a:ext cx="3559175" cy="911225"/>
        </p:xfrm>
        <a:graphic>
          <a:graphicData uri="http://schemas.openxmlformats.org/presentationml/2006/ole">
            <mc:AlternateContent xmlns:mc="http://schemas.openxmlformats.org/markup-compatibility/2006">
              <mc:Choice xmlns:v="urn:schemas-microsoft-com:vml" Requires="v">
                <p:oleObj spid="_x0000_s64957" name="Equation" r:id="rId6" imgW="3558448" imgH="912197" progId="Equation.DSMT4">
                  <p:embed/>
                </p:oleObj>
              </mc:Choice>
              <mc:Fallback>
                <p:oleObj name="Equation" r:id="rId6" imgW="3558448" imgH="912197" progId="Equation.DSMT4">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59632" y="3716288"/>
                        <a:ext cx="3559175" cy="9112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graphicFrame>
        <p:nvGraphicFramePr>
          <p:cNvPr id="25" name="Object 6"/>
          <p:cNvGraphicFramePr>
            <a:graphicFrameLocks/>
          </p:cNvGraphicFramePr>
          <p:nvPr>
            <p:extLst>
              <p:ext uri="{D42A27DB-BD31-4B8C-83A1-F6EECF244321}">
                <p14:modId xmlns:p14="http://schemas.microsoft.com/office/powerpoint/2010/main" val="1414402811"/>
              </p:ext>
            </p:extLst>
          </p:nvPr>
        </p:nvGraphicFramePr>
        <p:xfrm>
          <a:off x="1229530" y="5453856"/>
          <a:ext cx="2225675" cy="969963"/>
        </p:xfrm>
        <a:graphic>
          <a:graphicData uri="http://schemas.openxmlformats.org/presentationml/2006/ole">
            <mc:AlternateContent xmlns:mc="http://schemas.openxmlformats.org/markup-compatibility/2006">
              <mc:Choice xmlns:v="urn:schemas-microsoft-com:vml" Requires="v">
                <p:oleObj spid="_x0000_s64958" name="Equation" r:id="rId8" imgW="2225407" imgH="971688" progId="Equation.DSMT4">
                  <p:embed/>
                </p:oleObj>
              </mc:Choice>
              <mc:Fallback>
                <p:oleObj name="Equation" r:id="rId8" imgW="2225407" imgH="971688" progId="Equation.DSMT4">
                  <p:embed/>
                  <p:pic>
                    <p:nvPicPr>
                      <p:cNvPr id="0" name=""/>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29530" y="5453856"/>
                        <a:ext cx="2225675" cy="9699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graphicFrame>
        <p:nvGraphicFramePr>
          <p:cNvPr id="26" name="Object 7"/>
          <p:cNvGraphicFramePr>
            <a:graphicFrameLocks/>
          </p:cNvGraphicFramePr>
          <p:nvPr>
            <p:extLst>
              <p:ext uri="{D42A27DB-BD31-4B8C-83A1-F6EECF244321}">
                <p14:modId xmlns:p14="http://schemas.microsoft.com/office/powerpoint/2010/main" val="1371555834"/>
              </p:ext>
            </p:extLst>
          </p:nvPr>
        </p:nvGraphicFramePr>
        <p:xfrm>
          <a:off x="4633130" y="5453856"/>
          <a:ext cx="2316163" cy="969963"/>
        </p:xfrm>
        <a:graphic>
          <a:graphicData uri="http://schemas.openxmlformats.org/presentationml/2006/ole">
            <mc:AlternateContent xmlns:mc="http://schemas.openxmlformats.org/markup-compatibility/2006">
              <mc:Choice xmlns:v="urn:schemas-microsoft-com:vml" Requires="v">
                <p:oleObj spid="_x0000_s64959" name="Equation" r:id="rId10" imgW="2315746" imgH="971688" progId="Equation.DSMT4">
                  <p:embed/>
                </p:oleObj>
              </mc:Choice>
              <mc:Fallback>
                <p:oleObj name="Equation" r:id="rId10" imgW="2315746" imgH="971688" progId="Equation.DSMT4">
                  <p:embed/>
                  <p:pic>
                    <p:nvPicPr>
                      <p:cNvPr id="0" name=""/>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33130" y="5453856"/>
                        <a:ext cx="2316163" cy="9699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3404113288"/>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HITS algorithm</a:t>
            </a:r>
          </a:p>
        </p:txBody>
      </p:sp>
      <p:sp>
        <p:nvSpPr>
          <p:cNvPr id="4" name="Footer Placeholder 3"/>
          <p:cNvSpPr>
            <a:spLocks noGrp="1"/>
          </p:cNvSpPr>
          <p:nvPr>
            <p:ph type="ftr" sz="quarter" idx="10"/>
          </p:nvPr>
        </p:nvSpPr>
        <p:spPr/>
        <p:txBody>
          <a:bodyPr/>
          <a:lstStyle/>
          <a:p>
            <a:r>
              <a:rPr lang="fr-CH"/>
              <a:t>©2021, Karl Aberer, EPFL-IC, Laboratoire de systèmes d'informations répartis </a:t>
            </a:r>
            <a:endParaRPr lang="en-GB" dirty="0"/>
          </a:p>
        </p:txBody>
      </p:sp>
      <mc:AlternateContent xmlns:mc="http://schemas.openxmlformats.org/markup-compatibility/2006" xmlns:a14="http://schemas.microsoft.com/office/drawing/2010/main">
        <mc:Choice Requires="a14">
          <p:sp>
            <p:nvSpPr>
              <p:cNvPr id="5" name="TextBox 4"/>
              <p:cNvSpPr txBox="1"/>
              <p:nvPr/>
            </p:nvSpPr>
            <p:spPr>
              <a:xfrm>
                <a:off x="395536" y="1416501"/>
                <a:ext cx="7272808" cy="4167488"/>
              </a:xfrm>
              <a:prstGeom prst="rect">
                <a:avLst/>
              </a:prstGeom>
              <a:noFill/>
            </p:spPr>
            <p:txBody>
              <a:bodyPr wrap="square" lIns="0" tIns="0" rIns="0" bIns="0" rtlCol="0">
                <a:spAutoFit/>
              </a:bodyPr>
              <a:lstStyle/>
              <a:p>
                <a:pPr algn="l"/>
                <a14:m>
                  <m:oMathPara xmlns:m="http://schemas.openxmlformats.org/officeDocument/2006/math">
                    <m:oMathParaPr>
                      <m:jc m:val="left"/>
                    </m:oMathParaPr>
                    <m:oMath xmlns:m="http://schemas.openxmlformats.org/officeDocument/2006/math">
                      <m:r>
                        <a:rPr lang="fr-CH" sz="2800" b="0" i="1" smtClean="0">
                          <a:latin typeface="Cambria Math" charset="0"/>
                        </a:rPr>
                        <m:t>𝑛</m:t>
                      </m:r>
                      <m:r>
                        <a:rPr lang="fr-CH" sz="2800" b="0" i="1" smtClean="0">
                          <a:latin typeface="Cambria Math" charset="0"/>
                        </a:rPr>
                        <m:t>:=</m:t>
                      </m:r>
                      <m:d>
                        <m:dPr>
                          <m:begChr m:val="|"/>
                          <m:endChr m:val="|"/>
                          <m:ctrlPr>
                            <a:rPr lang="fr-CH" sz="2800" b="0" i="1" smtClean="0">
                              <a:latin typeface="Cambria Math" panose="02040503050406030204" pitchFamily="18" charset="0"/>
                            </a:rPr>
                          </m:ctrlPr>
                        </m:dPr>
                        <m:e>
                          <m:r>
                            <a:rPr lang="fr-CH" sz="2800" b="0" i="1" smtClean="0">
                              <a:latin typeface="Cambria Math" charset="0"/>
                            </a:rPr>
                            <m:t>𝑁</m:t>
                          </m:r>
                        </m:e>
                      </m:d>
                      <m:r>
                        <a:rPr lang="fr-CH" sz="2800" b="0" i="1" smtClean="0">
                          <a:latin typeface="Cambria Math" charset="0"/>
                        </a:rPr>
                        <m:t>; </m:t>
                      </m:r>
                      <m:d>
                        <m:dPr>
                          <m:ctrlPr>
                            <a:rPr lang="fr-CH" sz="2800" b="0" i="1" smtClean="0">
                              <a:latin typeface="Cambria Math" panose="02040503050406030204" pitchFamily="18" charset="0"/>
                            </a:rPr>
                          </m:ctrlPr>
                        </m:dPr>
                        <m:e>
                          <m:sSub>
                            <m:sSubPr>
                              <m:ctrlPr>
                                <a:rPr lang="fr-CH" sz="2800" b="0" i="1" smtClean="0">
                                  <a:latin typeface="Cambria Math" panose="02040503050406030204" pitchFamily="18" charset="0"/>
                                </a:rPr>
                              </m:ctrlPr>
                            </m:sSubPr>
                            <m:e>
                              <m:r>
                                <a:rPr lang="fr-CH" sz="2800" b="0" i="1" smtClean="0">
                                  <a:latin typeface="Cambria Math" charset="0"/>
                                </a:rPr>
                                <m:t>𝑎</m:t>
                              </m:r>
                            </m:e>
                            <m:sub>
                              <m:r>
                                <a:rPr lang="fr-CH" sz="2800" b="0" i="1" smtClean="0">
                                  <a:latin typeface="Cambria Math" charset="0"/>
                                </a:rPr>
                                <m:t>0</m:t>
                              </m:r>
                            </m:sub>
                          </m:sSub>
                          <m:r>
                            <a:rPr lang="fr-CH" sz="2800" b="0" i="1" smtClean="0">
                              <a:latin typeface="Cambria Math" charset="0"/>
                            </a:rPr>
                            <m:t>,</m:t>
                          </m:r>
                          <m:sSub>
                            <m:sSubPr>
                              <m:ctrlPr>
                                <a:rPr lang="fr-CH" sz="2800" b="0" i="1" smtClean="0">
                                  <a:latin typeface="Cambria Math" panose="02040503050406030204" pitchFamily="18" charset="0"/>
                                </a:rPr>
                              </m:ctrlPr>
                            </m:sSubPr>
                            <m:e>
                              <m:r>
                                <a:rPr lang="fr-CH" sz="2800" b="0" i="1" smtClean="0">
                                  <a:latin typeface="Cambria Math" charset="0"/>
                                </a:rPr>
                                <m:t>h</m:t>
                              </m:r>
                            </m:e>
                            <m:sub>
                              <m:r>
                                <a:rPr lang="fr-CH" sz="2800" b="0" i="1" smtClean="0">
                                  <a:latin typeface="Cambria Math" charset="0"/>
                                </a:rPr>
                                <m:t>0</m:t>
                              </m:r>
                            </m:sub>
                          </m:sSub>
                        </m:e>
                      </m:d>
                      <m:r>
                        <a:rPr lang="fr-CH" sz="2800" b="0" i="1" smtClean="0">
                          <a:latin typeface="Cambria Math" charset="0"/>
                        </a:rPr>
                        <m:t>≔</m:t>
                      </m:r>
                      <m:f>
                        <m:fPr>
                          <m:ctrlPr>
                            <a:rPr lang="fr-CH" sz="2800" b="0" i="1" smtClean="0">
                              <a:latin typeface="Cambria Math" panose="02040503050406030204" pitchFamily="18" charset="0"/>
                            </a:rPr>
                          </m:ctrlPr>
                        </m:fPr>
                        <m:num>
                          <m:r>
                            <a:rPr lang="fr-CH" sz="2800" b="0" i="1" smtClean="0">
                              <a:latin typeface="Cambria Math" charset="0"/>
                            </a:rPr>
                            <m:t>1</m:t>
                          </m:r>
                        </m:num>
                        <m:den>
                          <m:sSup>
                            <m:sSupPr>
                              <m:ctrlPr>
                                <a:rPr lang="fr-CH" sz="2800" b="0" i="1" smtClean="0">
                                  <a:latin typeface="Cambria Math" panose="02040503050406030204" pitchFamily="18" charset="0"/>
                                </a:rPr>
                              </m:ctrlPr>
                            </m:sSupPr>
                            <m:e>
                              <m:r>
                                <a:rPr lang="fr-CH" sz="2800" b="0" i="1" smtClean="0">
                                  <a:latin typeface="Cambria Math" charset="0"/>
                                </a:rPr>
                                <m:t>𝑛</m:t>
                              </m:r>
                            </m:e>
                            <m:sup>
                              <m:r>
                                <a:rPr lang="fr-CH" sz="2800" b="0" i="1" smtClean="0">
                                  <a:latin typeface="Cambria Math" charset="0"/>
                                </a:rPr>
                                <m:t>2</m:t>
                              </m:r>
                            </m:sup>
                          </m:sSup>
                        </m:den>
                      </m:f>
                      <m:d>
                        <m:dPr>
                          <m:ctrlPr>
                            <a:rPr lang="fr-CH" sz="2800" b="0" i="1" smtClean="0">
                              <a:latin typeface="Cambria Math" panose="02040503050406030204" pitchFamily="18" charset="0"/>
                            </a:rPr>
                          </m:ctrlPr>
                        </m:dPr>
                        <m:e>
                          <m:d>
                            <m:dPr>
                              <m:ctrlPr>
                                <a:rPr lang="fr-CH" sz="2800" b="0" i="1" smtClean="0">
                                  <a:latin typeface="Cambria Math" panose="02040503050406030204" pitchFamily="18" charset="0"/>
                                </a:rPr>
                              </m:ctrlPr>
                            </m:dPr>
                            <m:e>
                              <m:r>
                                <a:rPr lang="fr-CH" sz="2800" b="0" i="1" smtClean="0">
                                  <a:latin typeface="Cambria Math" charset="0"/>
                                </a:rPr>
                                <m:t>1,…,1</m:t>
                              </m:r>
                            </m:e>
                          </m:d>
                          <m:r>
                            <a:rPr lang="fr-CH" sz="2800" b="0" i="1" smtClean="0">
                              <a:latin typeface="Cambria Math" charset="0"/>
                            </a:rPr>
                            <m:t>,</m:t>
                          </m:r>
                          <m:d>
                            <m:dPr>
                              <m:ctrlPr>
                                <a:rPr lang="fr-CH" sz="2800" b="0" i="1" smtClean="0">
                                  <a:latin typeface="Cambria Math" panose="02040503050406030204" pitchFamily="18" charset="0"/>
                                </a:rPr>
                              </m:ctrlPr>
                            </m:dPr>
                            <m:e>
                              <m:r>
                                <a:rPr lang="fr-CH" sz="2800" b="0" i="1" smtClean="0">
                                  <a:latin typeface="Cambria Math" charset="0"/>
                                </a:rPr>
                                <m:t>1,…,1</m:t>
                              </m:r>
                            </m:e>
                          </m:d>
                        </m:e>
                      </m:d>
                    </m:oMath>
                  </m:oMathPara>
                </a14:m>
                <a:endParaRPr lang="fr-CH" sz="2800" b="0" dirty="0"/>
              </a:p>
              <a:p>
                <a:pPr algn="l"/>
                <a:br>
                  <a:rPr lang="fr-CH" sz="2800" b="0" dirty="0"/>
                </a:br>
                <a14:m>
                  <m:oMathPara xmlns:m="http://schemas.openxmlformats.org/officeDocument/2006/math">
                    <m:oMathParaPr>
                      <m:jc m:val="left"/>
                    </m:oMathParaPr>
                    <m:oMath xmlns:m="http://schemas.openxmlformats.org/officeDocument/2006/math">
                      <m:r>
                        <a:rPr lang="fr-CH" sz="2800" b="0" i="1" smtClean="0">
                          <a:latin typeface="Cambria Math" charset="0"/>
                        </a:rPr>
                        <m:t>𝑤h𝑖𝑙𝑒</m:t>
                      </m:r>
                      <m:r>
                        <a:rPr lang="fr-CH" sz="2800" b="0" i="1" smtClean="0">
                          <a:latin typeface="Cambria Math" charset="0"/>
                        </a:rPr>
                        <m:t> </m:t>
                      </m:r>
                      <m:r>
                        <a:rPr lang="fr-CH" sz="2800" b="0" i="1" smtClean="0">
                          <a:latin typeface="Cambria Math" charset="0"/>
                        </a:rPr>
                        <m:t>𝑙</m:t>
                      </m:r>
                      <m:r>
                        <a:rPr lang="fr-CH" sz="2800" b="0" i="1" smtClean="0">
                          <a:latin typeface="Cambria Math" charset="0"/>
                        </a:rPr>
                        <m:t>&lt;</m:t>
                      </m:r>
                      <m:r>
                        <a:rPr lang="fr-CH" sz="2800" b="0" i="1" smtClean="0">
                          <a:latin typeface="Cambria Math" charset="0"/>
                        </a:rPr>
                        <m:t>𝑘</m:t>
                      </m:r>
                      <m:r>
                        <a:rPr lang="fr-CH" sz="2800" b="0" i="1" smtClean="0">
                          <a:latin typeface="Cambria Math" charset="0"/>
                        </a:rPr>
                        <m:t> </m:t>
                      </m:r>
                    </m:oMath>
                  </m:oMathPara>
                </a14:m>
                <a:br>
                  <a:rPr lang="fr-CH" sz="2800" b="0" dirty="0"/>
                </a:br>
                <a:r>
                  <a:rPr lang="fr-CH" sz="2800" b="0" dirty="0"/>
                  <a:t>	</a:t>
                </a:r>
                <a14:m>
                  <m:oMath xmlns:m="http://schemas.openxmlformats.org/officeDocument/2006/math">
                    <m:r>
                      <a:rPr lang="fr-CH" sz="2800" b="0" i="1" smtClean="0">
                        <a:latin typeface="Cambria Math" charset="0"/>
                      </a:rPr>
                      <m:t>𝑙</m:t>
                    </m:r>
                    <m:r>
                      <a:rPr lang="fr-CH" sz="2800" b="0" i="1" smtClean="0">
                        <a:latin typeface="Cambria Math" charset="0"/>
                      </a:rPr>
                      <m:t>≔</m:t>
                    </m:r>
                    <m:r>
                      <a:rPr lang="fr-CH" sz="2800" b="0" i="1" smtClean="0">
                        <a:latin typeface="Cambria Math" charset="0"/>
                      </a:rPr>
                      <m:t>𝑙</m:t>
                    </m:r>
                    <m:r>
                      <a:rPr lang="fr-CH" sz="2800" b="0" i="1" smtClean="0">
                        <a:latin typeface="Cambria Math" charset="0"/>
                      </a:rPr>
                      <m:t>+1</m:t>
                    </m:r>
                  </m:oMath>
                </a14:m>
                <a:br>
                  <a:rPr lang="fr-CH" sz="2800" b="0" i="1" dirty="0">
                    <a:latin typeface="Cambria Math" charset="0"/>
                  </a:rPr>
                </a:br>
                <a:r>
                  <a:rPr lang="fr-CH" sz="2800" i="1" dirty="0">
                    <a:latin typeface="Cambria Math" charset="0"/>
                  </a:rPr>
                  <a:t>	</a:t>
                </a:r>
                <a:r>
                  <a:rPr lang="fr-CH" sz="2800" dirty="0"/>
                  <a:t> </a:t>
                </a:r>
                <a14:m>
                  <m:oMath xmlns:m="http://schemas.openxmlformats.org/officeDocument/2006/math">
                    <m:sSub>
                      <m:sSubPr>
                        <m:ctrlPr>
                          <a:rPr lang="fr-CH" sz="2800" i="1">
                            <a:latin typeface="Cambria Math" panose="02040503050406030204" pitchFamily="18" charset="0"/>
                          </a:rPr>
                        </m:ctrlPr>
                      </m:sSubPr>
                      <m:e>
                        <m:r>
                          <a:rPr lang="fr-CH" sz="2800" i="1">
                            <a:latin typeface="Cambria Math" charset="0"/>
                          </a:rPr>
                          <m:t>𝑎</m:t>
                        </m:r>
                      </m:e>
                      <m:sub>
                        <m:r>
                          <a:rPr lang="fr-CH" sz="2800" i="1">
                            <a:latin typeface="Cambria Math" charset="0"/>
                          </a:rPr>
                          <m:t>𝑙</m:t>
                        </m:r>
                      </m:sub>
                    </m:sSub>
                    <m:r>
                      <a:rPr lang="fr-CH" sz="2800" i="1">
                        <a:latin typeface="Cambria Math" panose="02040503050406030204" pitchFamily="18" charset="0"/>
                      </a:rPr>
                      <m:t> </m:t>
                    </m:r>
                    <m:r>
                      <a:rPr lang="fr-CH" sz="2800" i="1">
                        <a:latin typeface="Cambria Math" charset="0"/>
                      </a:rPr>
                      <m:t>≔</m:t>
                    </m:r>
                    <m:r>
                      <a:rPr lang="fr-CH" sz="2800" b="0" i="1" smtClean="0">
                        <a:latin typeface="Cambria Math" panose="02040503050406030204" pitchFamily="18" charset="0"/>
                      </a:rPr>
                      <m:t>(</m:t>
                    </m:r>
                    <m:nary>
                      <m:naryPr>
                        <m:chr m:val="∑"/>
                        <m:supHide m:val="on"/>
                        <m:ctrlPr>
                          <a:rPr lang="fr-CH" sz="2800" i="1">
                            <a:latin typeface="Cambria Math" panose="02040503050406030204" pitchFamily="18" charset="0"/>
                          </a:rPr>
                        </m:ctrlPr>
                      </m:naryPr>
                      <m:sub>
                        <m:sSub>
                          <m:sSubPr>
                            <m:ctrlPr>
                              <a:rPr lang="fr-CH" sz="2800" i="1">
                                <a:latin typeface="Cambria Math" panose="02040503050406030204" pitchFamily="18" charset="0"/>
                              </a:rPr>
                            </m:ctrlPr>
                          </m:sSubPr>
                          <m:e>
                            <m:r>
                              <a:rPr lang="fr-CH" sz="2800" i="1">
                                <a:latin typeface="Cambria Math" charset="0"/>
                              </a:rPr>
                              <m:t>𝑝</m:t>
                            </m:r>
                          </m:e>
                          <m:sub>
                            <m:r>
                              <a:rPr lang="fr-CH" sz="2800" i="1">
                                <a:latin typeface="Cambria Math" charset="0"/>
                              </a:rPr>
                              <m:t>𝑖</m:t>
                            </m:r>
                          </m:sub>
                        </m:sSub>
                        <m:r>
                          <m:rPr>
                            <m:brk m:alnAt="7"/>
                          </m:rPr>
                          <a:rPr lang="fr-CH" sz="2800" i="1">
                            <a:latin typeface="Cambria Math" charset="0"/>
                            <a:ea typeface="Cambria Math" charset="0"/>
                            <a:cs typeface="Cambria Math" charset="0"/>
                          </a:rPr>
                          <m:t>→</m:t>
                        </m:r>
                        <m:sSub>
                          <m:sSubPr>
                            <m:ctrlPr>
                              <a:rPr lang="fr-CH" sz="2800" i="1">
                                <a:latin typeface="Cambria Math" panose="02040503050406030204" pitchFamily="18" charset="0"/>
                                <a:ea typeface="Cambria Math" charset="0"/>
                                <a:cs typeface="Cambria Math" charset="0"/>
                              </a:rPr>
                            </m:ctrlPr>
                          </m:sSubPr>
                          <m:e>
                            <m:r>
                              <a:rPr lang="fr-CH" sz="2800" i="1">
                                <a:latin typeface="Cambria Math" charset="0"/>
                                <a:ea typeface="Cambria Math" charset="0"/>
                                <a:cs typeface="Cambria Math" charset="0"/>
                              </a:rPr>
                              <m:t>𝑝</m:t>
                            </m:r>
                          </m:e>
                          <m:sub>
                            <m:r>
                              <a:rPr lang="fr-CH" sz="2800" i="1">
                                <a:latin typeface="Cambria Math" charset="0"/>
                                <a:ea typeface="Cambria Math" charset="0"/>
                                <a:cs typeface="Cambria Math" charset="0"/>
                              </a:rPr>
                              <m:t>1</m:t>
                            </m:r>
                          </m:sub>
                        </m:sSub>
                      </m:sub>
                      <m:sup/>
                      <m:e>
                        <m:sSub>
                          <m:sSubPr>
                            <m:ctrlPr>
                              <a:rPr lang="fr-CH" sz="2800" i="1">
                                <a:latin typeface="Cambria Math" panose="02040503050406030204" pitchFamily="18" charset="0"/>
                              </a:rPr>
                            </m:ctrlPr>
                          </m:sSubPr>
                          <m:e>
                            <m:r>
                              <a:rPr lang="fr-CH" sz="2800" i="1">
                                <a:latin typeface="Cambria Math" charset="0"/>
                              </a:rPr>
                              <m:t>h</m:t>
                            </m:r>
                          </m:e>
                          <m:sub>
                            <m:r>
                              <a:rPr lang="fr-CH" sz="2800" i="1">
                                <a:latin typeface="Cambria Math" charset="0"/>
                              </a:rPr>
                              <m:t>𝑙</m:t>
                            </m:r>
                            <m:r>
                              <a:rPr lang="fr-CH" sz="2800" i="1">
                                <a:latin typeface="Cambria Math" charset="0"/>
                              </a:rPr>
                              <m:t>−1,</m:t>
                            </m:r>
                            <m:r>
                              <a:rPr lang="fr-CH" sz="2800" i="1">
                                <a:latin typeface="Cambria Math" charset="0"/>
                              </a:rPr>
                              <m:t>𝑖</m:t>
                            </m:r>
                          </m:sub>
                        </m:sSub>
                      </m:e>
                    </m:nary>
                    <m:r>
                      <a:rPr lang="fr-CH" sz="2800" i="1">
                        <a:latin typeface="Cambria Math" charset="0"/>
                      </a:rPr>
                      <m:t>,…,</m:t>
                    </m:r>
                    <m:nary>
                      <m:naryPr>
                        <m:chr m:val="∑"/>
                        <m:supHide m:val="on"/>
                        <m:ctrlPr>
                          <a:rPr lang="fr-CH" sz="2800" i="1">
                            <a:latin typeface="Cambria Math" panose="02040503050406030204" pitchFamily="18" charset="0"/>
                          </a:rPr>
                        </m:ctrlPr>
                      </m:naryPr>
                      <m:sub>
                        <m:sSub>
                          <m:sSubPr>
                            <m:ctrlPr>
                              <a:rPr lang="fr-CH" sz="2800" i="1">
                                <a:latin typeface="Cambria Math" panose="02040503050406030204" pitchFamily="18" charset="0"/>
                              </a:rPr>
                            </m:ctrlPr>
                          </m:sSubPr>
                          <m:e>
                            <m:r>
                              <a:rPr lang="fr-CH" sz="2800" i="1">
                                <a:latin typeface="Cambria Math" charset="0"/>
                              </a:rPr>
                              <m:t>𝑝</m:t>
                            </m:r>
                          </m:e>
                          <m:sub>
                            <m:r>
                              <a:rPr lang="fr-CH" sz="2800" i="1">
                                <a:latin typeface="Cambria Math" charset="0"/>
                              </a:rPr>
                              <m:t>𝑖</m:t>
                            </m:r>
                          </m:sub>
                        </m:sSub>
                        <m:r>
                          <m:rPr>
                            <m:brk m:alnAt="7"/>
                          </m:rPr>
                          <a:rPr lang="fr-CH" sz="2800" i="1">
                            <a:latin typeface="Cambria Math" charset="0"/>
                            <a:ea typeface="Cambria Math" charset="0"/>
                            <a:cs typeface="Cambria Math" charset="0"/>
                          </a:rPr>
                          <m:t>→</m:t>
                        </m:r>
                        <m:sSub>
                          <m:sSubPr>
                            <m:ctrlPr>
                              <a:rPr lang="fr-CH" sz="2800" i="1">
                                <a:latin typeface="Cambria Math" panose="02040503050406030204" pitchFamily="18" charset="0"/>
                                <a:ea typeface="Cambria Math" charset="0"/>
                                <a:cs typeface="Cambria Math" charset="0"/>
                              </a:rPr>
                            </m:ctrlPr>
                          </m:sSubPr>
                          <m:e>
                            <m:r>
                              <a:rPr lang="fr-CH" sz="2800" i="1">
                                <a:latin typeface="Cambria Math" charset="0"/>
                                <a:ea typeface="Cambria Math" charset="0"/>
                                <a:cs typeface="Cambria Math" charset="0"/>
                              </a:rPr>
                              <m:t>𝑝</m:t>
                            </m:r>
                          </m:e>
                          <m:sub>
                            <m:r>
                              <a:rPr lang="fr-CH" sz="2800" i="1">
                                <a:latin typeface="Cambria Math" charset="0"/>
                                <a:ea typeface="Cambria Math" charset="0"/>
                                <a:cs typeface="Cambria Math" charset="0"/>
                              </a:rPr>
                              <m:t>𝑛</m:t>
                            </m:r>
                          </m:sub>
                        </m:sSub>
                      </m:sub>
                      <m:sup/>
                      <m:e>
                        <m:sSub>
                          <m:sSubPr>
                            <m:ctrlPr>
                              <a:rPr lang="fr-CH" sz="2800" i="1">
                                <a:latin typeface="Cambria Math" panose="02040503050406030204" pitchFamily="18" charset="0"/>
                              </a:rPr>
                            </m:ctrlPr>
                          </m:sSubPr>
                          <m:e>
                            <m:r>
                              <a:rPr lang="fr-CH" sz="2800" i="1">
                                <a:latin typeface="Cambria Math" charset="0"/>
                              </a:rPr>
                              <m:t>h</m:t>
                            </m:r>
                          </m:e>
                          <m:sub>
                            <m:r>
                              <a:rPr lang="fr-CH" sz="2800" i="1">
                                <a:latin typeface="Cambria Math" charset="0"/>
                              </a:rPr>
                              <m:t>𝑙</m:t>
                            </m:r>
                            <m:r>
                              <a:rPr lang="fr-CH" sz="2800" i="1">
                                <a:latin typeface="Cambria Math" charset="0"/>
                              </a:rPr>
                              <m:t>−1,</m:t>
                            </m:r>
                            <m:r>
                              <a:rPr lang="fr-CH" sz="2800" i="1">
                                <a:latin typeface="Cambria Math" charset="0"/>
                              </a:rPr>
                              <m:t>𝑖</m:t>
                            </m:r>
                          </m:sub>
                        </m:sSub>
                      </m:e>
                    </m:nary>
                    <m:r>
                      <a:rPr lang="fr-CH" sz="2800" b="0" i="1" smtClean="0">
                        <a:latin typeface="Cambria Math" panose="02040503050406030204" pitchFamily="18" charset="0"/>
                      </a:rPr>
                      <m:t>)</m:t>
                    </m:r>
                  </m:oMath>
                </a14:m>
                <a:br>
                  <a:rPr lang="fr-CH" sz="2800" b="0" dirty="0"/>
                </a:br>
                <a:r>
                  <a:rPr lang="fr-CH" sz="2800" b="0" dirty="0"/>
                  <a:t>	</a:t>
                </a:r>
                <a:r>
                  <a:rPr lang="fr-CH" sz="2800" dirty="0"/>
                  <a:t> </a:t>
                </a:r>
                <a14:m>
                  <m:oMath xmlns:m="http://schemas.openxmlformats.org/officeDocument/2006/math">
                    <m:sSub>
                      <m:sSubPr>
                        <m:ctrlPr>
                          <a:rPr lang="fr-CH" sz="2800" i="1">
                            <a:latin typeface="Cambria Math" panose="02040503050406030204" pitchFamily="18" charset="0"/>
                          </a:rPr>
                        </m:ctrlPr>
                      </m:sSubPr>
                      <m:e>
                        <m:r>
                          <a:rPr lang="fr-CH" sz="2800" i="1">
                            <a:latin typeface="Cambria Math" charset="0"/>
                          </a:rPr>
                          <m:t>h</m:t>
                        </m:r>
                      </m:e>
                      <m:sub>
                        <m:r>
                          <a:rPr lang="fr-CH" sz="2800" i="1">
                            <a:latin typeface="Cambria Math" charset="0"/>
                          </a:rPr>
                          <m:t>𝑙</m:t>
                        </m:r>
                      </m:sub>
                    </m:sSub>
                    <m:r>
                      <a:rPr lang="fr-CH" sz="2800" i="1">
                        <a:latin typeface="Cambria Math" panose="02040503050406030204" pitchFamily="18" charset="0"/>
                      </a:rPr>
                      <m:t> </m:t>
                    </m:r>
                    <m:r>
                      <a:rPr lang="fr-CH" sz="2800" b="0" i="1" smtClean="0">
                        <a:latin typeface="Cambria Math" charset="0"/>
                      </a:rPr>
                      <m:t>≔</m:t>
                    </m:r>
                    <m:r>
                      <a:rPr lang="fr-CH" sz="2800" b="0" i="1" smtClean="0">
                        <a:latin typeface="Cambria Math" panose="02040503050406030204" pitchFamily="18" charset="0"/>
                      </a:rPr>
                      <m:t>(</m:t>
                    </m:r>
                    <m:nary>
                      <m:naryPr>
                        <m:chr m:val="∑"/>
                        <m:supHide m:val="on"/>
                        <m:ctrlPr>
                          <a:rPr lang="fr-CH" sz="2800" i="1">
                            <a:latin typeface="Cambria Math" panose="02040503050406030204" pitchFamily="18" charset="0"/>
                          </a:rPr>
                        </m:ctrlPr>
                      </m:naryPr>
                      <m:sub>
                        <m:sSub>
                          <m:sSubPr>
                            <m:ctrlPr>
                              <a:rPr lang="fr-CH" sz="2800" i="1">
                                <a:latin typeface="Cambria Math" panose="02040503050406030204" pitchFamily="18" charset="0"/>
                              </a:rPr>
                            </m:ctrlPr>
                          </m:sSubPr>
                          <m:e>
                            <m:r>
                              <a:rPr lang="fr-CH" sz="2800" i="1">
                                <a:latin typeface="Cambria Math" charset="0"/>
                              </a:rPr>
                              <m:t>𝑝</m:t>
                            </m:r>
                          </m:e>
                          <m:sub>
                            <m:r>
                              <a:rPr lang="fr-CH" sz="2800" i="1">
                                <a:latin typeface="Cambria Math" charset="0"/>
                              </a:rPr>
                              <m:t>1</m:t>
                            </m:r>
                          </m:sub>
                        </m:sSub>
                        <m:r>
                          <m:rPr>
                            <m:brk m:alnAt="7"/>
                          </m:rPr>
                          <a:rPr lang="fr-CH" sz="2800" i="1">
                            <a:latin typeface="Cambria Math" charset="0"/>
                            <a:ea typeface="Cambria Math" charset="0"/>
                            <a:cs typeface="Cambria Math" charset="0"/>
                          </a:rPr>
                          <m:t>→</m:t>
                        </m:r>
                        <m:sSub>
                          <m:sSubPr>
                            <m:ctrlPr>
                              <a:rPr lang="fr-CH" sz="2800" i="1">
                                <a:latin typeface="Cambria Math" panose="02040503050406030204" pitchFamily="18" charset="0"/>
                                <a:ea typeface="Cambria Math" charset="0"/>
                                <a:cs typeface="Cambria Math" charset="0"/>
                              </a:rPr>
                            </m:ctrlPr>
                          </m:sSubPr>
                          <m:e>
                            <m:r>
                              <a:rPr lang="fr-CH" sz="2800" i="1">
                                <a:latin typeface="Cambria Math" charset="0"/>
                                <a:ea typeface="Cambria Math" charset="0"/>
                                <a:cs typeface="Cambria Math" charset="0"/>
                              </a:rPr>
                              <m:t>𝑝</m:t>
                            </m:r>
                          </m:e>
                          <m:sub>
                            <m:r>
                              <a:rPr lang="fr-CH" sz="2800" i="1">
                                <a:latin typeface="Cambria Math" charset="0"/>
                                <a:ea typeface="Cambria Math" charset="0"/>
                                <a:cs typeface="Cambria Math" charset="0"/>
                              </a:rPr>
                              <m:t>𝑖</m:t>
                            </m:r>
                          </m:sub>
                        </m:sSub>
                      </m:sub>
                      <m:sup/>
                      <m:e>
                        <m:sSub>
                          <m:sSubPr>
                            <m:ctrlPr>
                              <a:rPr lang="fr-CH" sz="2800" i="1">
                                <a:latin typeface="Cambria Math" panose="02040503050406030204" pitchFamily="18" charset="0"/>
                              </a:rPr>
                            </m:ctrlPr>
                          </m:sSubPr>
                          <m:e>
                            <m:r>
                              <a:rPr lang="fr-CH" sz="2800" i="1">
                                <a:latin typeface="Cambria Math" charset="0"/>
                              </a:rPr>
                              <m:t>𝑎</m:t>
                            </m:r>
                          </m:e>
                          <m:sub>
                            <m:r>
                              <a:rPr lang="fr-CH" sz="2800" i="1">
                                <a:latin typeface="Cambria Math" charset="0"/>
                              </a:rPr>
                              <m:t>𝑙</m:t>
                            </m:r>
                            <m:r>
                              <a:rPr lang="fr-CH" sz="2800" i="1">
                                <a:latin typeface="Cambria Math" charset="0"/>
                              </a:rPr>
                              <m:t>,</m:t>
                            </m:r>
                            <m:r>
                              <a:rPr lang="fr-CH" sz="2800" i="1">
                                <a:latin typeface="Cambria Math" charset="0"/>
                              </a:rPr>
                              <m:t>𝑖</m:t>
                            </m:r>
                          </m:sub>
                        </m:sSub>
                        <m:r>
                          <a:rPr lang="fr-CH" sz="2800" i="1">
                            <a:latin typeface="Cambria Math" charset="0"/>
                          </a:rPr>
                          <m:t>,…,</m:t>
                        </m:r>
                        <m:nary>
                          <m:naryPr>
                            <m:chr m:val="∑"/>
                            <m:supHide m:val="on"/>
                            <m:ctrlPr>
                              <a:rPr lang="fr-CH" sz="2800" i="1">
                                <a:latin typeface="Cambria Math" panose="02040503050406030204" pitchFamily="18" charset="0"/>
                              </a:rPr>
                            </m:ctrlPr>
                          </m:naryPr>
                          <m:sub>
                            <m:sSub>
                              <m:sSubPr>
                                <m:ctrlPr>
                                  <a:rPr lang="fr-CH" sz="2800" i="1">
                                    <a:latin typeface="Cambria Math" panose="02040503050406030204" pitchFamily="18" charset="0"/>
                                  </a:rPr>
                                </m:ctrlPr>
                              </m:sSubPr>
                              <m:e>
                                <m:r>
                                  <a:rPr lang="fr-CH" sz="2800" i="1">
                                    <a:latin typeface="Cambria Math" charset="0"/>
                                  </a:rPr>
                                  <m:t>𝑝</m:t>
                                </m:r>
                              </m:e>
                              <m:sub>
                                <m:r>
                                  <a:rPr lang="fr-CH" sz="2800" i="1">
                                    <a:latin typeface="Cambria Math" charset="0"/>
                                  </a:rPr>
                                  <m:t>𝑛</m:t>
                                </m:r>
                              </m:sub>
                            </m:sSub>
                            <m:r>
                              <m:rPr>
                                <m:brk m:alnAt="7"/>
                              </m:rPr>
                              <a:rPr lang="fr-CH" sz="2800" i="1">
                                <a:latin typeface="Cambria Math" charset="0"/>
                                <a:ea typeface="Cambria Math" charset="0"/>
                                <a:cs typeface="Cambria Math" charset="0"/>
                              </a:rPr>
                              <m:t>→</m:t>
                            </m:r>
                            <m:sSub>
                              <m:sSubPr>
                                <m:ctrlPr>
                                  <a:rPr lang="fr-CH" sz="2800" i="1">
                                    <a:latin typeface="Cambria Math" panose="02040503050406030204" pitchFamily="18" charset="0"/>
                                    <a:ea typeface="Cambria Math" charset="0"/>
                                    <a:cs typeface="Cambria Math" charset="0"/>
                                  </a:rPr>
                                </m:ctrlPr>
                              </m:sSubPr>
                              <m:e>
                                <m:r>
                                  <a:rPr lang="fr-CH" sz="2800" i="1">
                                    <a:latin typeface="Cambria Math" charset="0"/>
                                    <a:ea typeface="Cambria Math" charset="0"/>
                                    <a:cs typeface="Cambria Math" charset="0"/>
                                  </a:rPr>
                                  <m:t>𝑝</m:t>
                                </m:r>
                              </m:e>
                              <m:sub>
                                <m:r>
                                  <a:rPr lang="fr-CH" sz="2800" i="1">
                                    <a:latin typeface="Cambria Math" charset="0"/>
                                    <a:ea typeface="Cambria Math" charset="0"/>
                                    <a:cs typeface="Cambria Math" charset="0"/>
                                  </a:rPr>
                                  <m:t>𝑖</m:t>
                                </m:r>
                              </m:sub>
                            </m:sSub>
                          </m:sub>
                          <m:sup/>
                          <m:e>
                            <m:sSub>
                              <m:sSubPr>
                                <m:ctrlPr>
                                  <a:rPr lang="fr-CH" sz="2800" i="1">
                                    <a:latin typeface="Cambria Math" panose="02040503050406030204" pitchFamily="18" charset="0"/>
                                  </a:rPr>
                                </m:ctrlPr>
                              </m:sSubPr>
                              <m:e>
                                <m:r>
                                  <a:rPr lang="fr-CH" sz="2800" i="1">
                                    <a:latin typeface="Cambria Math" charset="0"/>
                                  </a:rPr>
                                  <m:t>𝑎</m:t>
                                </m:r>
                              </m:e>
                              <m:sub>
                                <m:r>
                                  <a:rPr lang="fr-CH" sz="2800" i="1">
                                    <a:latin typeface="Cambria Math" charset="0"/>
                                  </a:rPr>
                                  <m:t>𝑙</m:t>
                                </m:r>
                                <m:r>
                                  <a:rPr lang="fr-CH" sz="2800" i="1">
                                    <a:latin typeface="Cambria Math" charset="0"/>
                                  </a:rPr>
                                  <m:t>,</m:t>
                                </m:r>
                                <m:r>
                                  <a:rPr lang="fr-CH" sz="2800" i="1">
                                    <a:latin typeface="Cambria Math" charset="0"/>
                                  </a:rPr>
                                  <m:t>𝑖</m:t>
                                </m:r>
                              </m:sub>
                            </m:sSub>
                          </m:e>
                        </m:nary>
                        <m:r>
                          <a:rPr lang="fr-CH" sz="2800" b="0" i="1" smtClean="0">
                            <a:latin typeface="Cambria Math" panose="02040503050406030204" pitchFamily="18" charset="0"/>
                          </a:rPr>
                          <m:t>)</m:t>
                        </m:r>
                      </m:e>
                    </m:nary>
                  </m:oMath>
                </a14:m>
                <a:br>
                  <a:rPr lang="fr-CH" sz="2800" b="0" dirty="0"/>
                </a:br>
                <a:r>
                  <a:rPr lang="fr-CH" sz="2800" b="0" dirty="0"/>
                  <a:t>	</a:t>
                </a:r>
                <a14:m>
                  <m:oMath xmlns:m="http://schemas.openxmlformats.org/officeDocument/2006/math">
                    <m:d>
                      <m:dPr>
                        <m:ctrlPr>
                          <a:rPr lang="fr-CH" sz="2800" i="1">
                            <a:latin typeface="Cambria Math" panose="02040503050406030204" pitchFamily="18" charset="0"/>
                          </a:rPr>
                        </m:ctrlPr>
                      </m:dPr>
                      <m:e>
                        <m:sSub>
                          <m:sSubPr>
                            <m:ctrlPr>
                              <a:rPr lang="fr-CH" sz="2800" i="1">
                                <a:latin typeface="Cambria Math" panose="02040503050406030204" pitchFamily="18" charset="0"/>
                              </a:rPr>
                            </m:ctrlPr>
                          </m:sSubPr>
                          <m:e>
                            <m:r>
                              <a:rPr lang="fr-CH" sz="2800" i="1">
                                <a:latin typeface="Cambria Math" charset="0"/>
                              </a:rPr>
                              <m:t>𝑎</m:t>
                            </m:r>
                          </m:e>
                          <m:sub>
                            <m:r>
                              <a:rPr lang="fr-CH" sz="2800" b="0" i="1" smtClean="0">
                                <a:latin typeface="Cambria Math" charset="0"/>
                              </a:rPr>
                              <m:t>𝑙</m:t>
                            </m:r>
                          </m:sub>
                        </m:sSub>
                        <m:r>
                          <a:rPr lang="fr-CH" sz="2800" i="1">
                            <a:latin typeface="Cambria Math" charset="0"/>
                          </a:rPr>
                          <m:t>,</m:t>
                        </m:r>
                        <m:sSub>
                          <m:sSubPr>
                            <m:ctrlPr>
                              <a:rPr lang="fr-CH" sz="2800" i="1">
                                <a:latin typeface="Cambria Math" panose="02040503050406030204" pitchFamily="18" charset="0"/>
                              </a:rPr>
                            </m:ctrlPr>
                          </m:sSubPr>
                          <m:e>
                            <m:r>
                              <a:rPr lang="fr-CH" sz="2800" i="1">
                                <a:latin typeface="Cambria Math" charset="0"/>
                              </a:rPr>
                              <m:t>h</m:t>
                            </m:r>
                          </m:e>
                          <m:sub>
                            <m:r>
                              <a:rPr lang="fr-CH" sz="2800" b="0" i="1" smtClean="0">
                                <a:latin typeface="Cambria Math" charset="0"/>
                              </a:rPr>
                              <m:t>𝑙</m:t>
                            </m:r>
                          </m:sub>
                        </m:sSub>
                      </m:e>
                    </m:d>
                    <m:r>
                      <a:rPr lang="fr-CH" sz="2800" i="1">
                        <a:latin typeface="Cambria Math" charset="0"/>
                      </a:rPr>
                      <m:t>≔</m:t>
                    </m:r>
                    <m:d>
                      <m:dPr>
                        <m:ctrlPr>
                          <a:rPr lang="fr-CH" sz="2800" i="1" smtClean="0">
                            <a:latin typeface="Cambria Math" panose="02040503050406030204" pitchFamily="18" charset="0"/>
                          </a:rPr>
                        </m:ctrlPr>
                      </m:dPr>
                      <m:e>
                        <m:f>
                          <m:fPr>
                            <m:ctrlPr>
                              <a:rPr lang="fr-CH" sz="2800" i="1" smtClean="0">
                                <a:latin typeface="Cambria Math" panose="02040503050406030204" pitchFamily="18" charset="0"/>
                              </a:rPr>
                            </m:ctrlPr>
                          </m:fPr>
                          <m:num>
                            <m:sSub>
                              <m:sSubPr>
                                <m:ctrlPr>
                                  <a:rPr lang="fr-CH" sz="2800" i="1">
                                    <a:latin typeface="Cambria Math" panose="02040503050406030204" pitchFamily="18" charset="0"/>
                                  </a:rPr>
                                </m:ctrlPr>
                              </m:sSubPr>
                              <m:e>
                                <m:r>
                                  <a:rPr lang="fr-CH" sz="2800" i="1">
                                    <a:latin typeface="Cambria Math" charset="0"/>
                                  </a:rPr>
                                  <m:t>𝑎</m:t>
                                </m:r>
                              </m:e>
                              <m:sub>
                                <m:r>
                                  <a:rPr lang="fr-CH" sz="2800" i="1">
                                    <a:latin typeface="Cambria Math" charset="0"/>
                                  </a:rPr>
                                  <m:t>𝑙</m:t>
                                </m:r>
                              </m:sub>
                            </m:sSub>
                          </m:num>
                          <m:den>
                            <m:d>
                              <m:dPr>
                                <m:begChr m:val="|"/>
                                <m:endChr m:val="|"/>
                                <m:ctrlPr>
                                  <a:rPr lang="fr-CH" sz="2800" i="1" smtClean="0">
                                    <a:latin typeface="Cambria Math" panose="02040503050406030204" pitchFamily="18" charset="0"/>
                                  </a:rPr>
                                </m:ctrlPr>
                              </m:dPr>
                              <m:e>
                                <m:sSub>
                                  <m:sSubPr>
                                    <m:ctrlPr>
                                      <a:rPr lang="fr-CH" sz="2800" i="1">
                                        <a:latin typeface="Cambria Math" panose="02040503050406030204" pitchFamily="18" charset="0"/>
                                      </a:rPr>
                                    </m:ctrlPr>
                                  </m:sSubPr>
                                  <m:e>
                                    <m:r>
                                      <a:rPr lang="fr-CH" sz="2800" i="1">
                                        <a:latin typeface="Cambria Math" charset="0"/>
                                      </a:rPr>
                                      <m:t>𝑎</m:t>
                                    </m:r>
                                  </m:e>
                                  <m:sub>
                                    <m:r>
                                      <a:rPr lang="fr-CH" sz="2800" i="1">
                                        <a:latin typeface="Cambria Math" charset="0"/>
                                      </a:rPr>
                                      <m:t>𝑙</m:t>
                                    </m:r>
                                  </m:sub>
                                </m:sSub>
                              </m:e>
                            </m:d>
                          </m:den>
                        </m:f>
                        <m:r>
                          <a:rPr lang="fr-CH" sz="2800" b="0" i="1" smtClean="0">
                            <a:latin typeface="Cambria Math" charset="0"/>
                          </a:rPr>
                          <m:t>,</m:t>
                        </m:r>
                        <m:f>
                          <m:fPr>
                            <m:ctrlPr>
                              <a:rPr lang="fr-CH" sz="2800" i="1">
                                <a:latin typeface="Cambria Math" panose="02040503050406030204" pitchFamily="18" charset="0"/>
                              </a:rPr>
                            </m:ctrlPr>
                          </m:fPr>
                          <m:num>
                            <m:sSub>
                              <m:sSubPr>
                                <m:ctrlPr>
                                  <a:rPr lang="fr-CH" sz="2800" i="1">
                                    <a:latin typeface="Cambria Math" panose="02040503050406030204" pitchFamily="18" charset="0"/>
                                  </a:rPr>
                                </m:ctrlPr>
                              </m:sSubPr>
                              <m:e>
                                <m:r>
                                  <a:rPr lang="fr-CH" sz="2800" b="0" i="1" smtClean="0">
                                    <a:latin typeface="Cambria Math" charset="0"/>
                                  </a:rPr>
                                  <m:t>h</m:t>
                                </m:r>
                              </m:e>
                              <m:sub>
                                <m:r>
                                  <a:rPr lang="fr-CH" sz="2800" i="1">
                                    <a:latin typeface="Cambria Math" charset="0"/>
                                  </a:rPr>
                                  <m:t>𝑙</m:t>
                                </m:r>
                              </m:sub>
                            </m:sSub>
                          </m:num>
                          <m:den>
                            <m:d>
                              <m:dPr>
                                <m:begChr m:val="|"/>
                                <m:endChr m:val="|"/>
                                <m:ctrlPr>
                                  <a:rPr lang="fr-CH" sz="2800" i="1">
                                    <a:latin typeface="Cambria Math" panose="02040503050406030204" pitchFamily="18" charset="0"/>
                                  </a:rPr>
                                </m:ctrlPr>
                              </m:dPr>
                              <m:e>
                                <m:sSub>
                                  <m:sSubPr>
                                    <m:ctrlPr>
                                      <a:rPr lang="fr-CH" sz="2800" i="1">
                                        <a:latin typeface="Cambria Math" panose="02040503050406030204" pitchFamily="18" charset="0"/>
                                      </a:rPr>
                                    </m:ctrlPr>
                                  </m:sSubPr>
                                  <m:e>
                                    <m:r>
                                      <a:rPr lang="fr-CH" sz="2800" b="0" i="1" smtClean="0">
                                        <a:latin typeface="Cambria Math" charset="0"/>
                                      </a:rPr>
                                      <m:t>h</m:t>
                                    </m:r>
                                  </m:e>
                                  <m:sub>
                                    <m:r>
                                      <a:rPr lang="fr-CH" sz="2800" i="1">
                                        <a:latin typeface="Cambria Math" charset="0"/>
                                      </a:rPr>
                                      <m:t>𝑙</m:t>
                                    </m:r>
                                  </m:sub>
                                </m:sSub>
                              </m:e>
                            </m:d>
                          </m:den>
                        </m:f>
                      </m:e>
                    </m:d>
                  </m:oMath>
                </a14:m>
                <a:endParaRPr lang="en-US" sz="2800" dirty="0"/>
              </a:p>
              <a:p>
                <a:pPr algn="l"/>
                <a:endParaRPr lang="en-US"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395536" y="1416501"/>
                <a:ext cx="7272808" cy="4167488"/>
              </a:xfrm>
              <a:prstGeom prst="rect">
                <a:avLst/>
              </a:prstGeom>
              <a:blipFill>
                <a:blip r:embed="rId3"/>
                <a:stretch>
                  <a:fillRect l="-1568" t="-304"/>
                </a:stretch>
              </a:blipFill>
            </p:spPr>
            <p:txBody>
              <a:bodyPr/>
              <a:lstStyle/>
              <a:p>
                <a:r>
                  <a:rPr lang="en-US">
                    <a:noFill/>
                  </a:rPr>
                  <a:t> </a:t>
                </a:r>
              </a:p>
            </p:txBody>
          </p:sp>
        </mc:Fallback>
      </mc:AlternateContent>
      <p:sp>
        <p:nvSpPr>
          <p:cNvPr id="9" name="TextBox 8"/>
          <p:cNvSpPr txBox="1"/>
          <p:nvPr/>
        </p:nvSpPr>
        <p:spPr>
          <a:xfrm>
            <a:off x="5436096" y="5346586"/>
            <a:ext cx="3528210" cy="954107"/>
          </a:xfrm>
          <a:prstGeom prst="rect">
            <a:avLst/>
          </a:prstGeom>
          <a:noFill/>
        </p:spPr>
        <p:txBody>
          <a:bodyPr wrap="none" rtlCol="0">
            <a:spAutoFit/>
          </a:bodyPr>
          <a:lstStyle/>
          <a:p>
            <a:r>
              <a:rPr lang="en-US" sz="2800" dirty="0">
                <a:latin typeface="Calibri" charset="0"/>
                <a:ea typeface="Calibri" charset="0"/>
                <a:cs typeface="Calibri" charset="0"/>
              </a:rPr>
              <a:t>In practice, 5 iterations</a:t>
            </a:r>
          </a:p>
          <a:p>
            <a:r>
              <a:rPr lang="en-US" sz="2800" dirty="0">
                <a:latin typeface="Calibri" charset="0"/>
                <a:ea typeface="Calibri" charset="0"/>
                <a:cs typeface="Calibri" charset="0"/>
              </a:rPr>
              <a:t>sufficient to converge!</a:t>
            </a:r>
          </a:p>
        </p:txBody>
      </p:sp>
    </p:spTree>
    <p:extLst>
      <p:ext uri="{BB962C8B-B14F-4D97-AF65-F5344CB8AC3E}">
        <p14:creationId xmlns:p14="http://schemas.microsoft.com/office/powerpoint/2010/main" val="21238814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Convergence of HITS</a:t>
            </a:r>
          </a:p>
        </p:txBody>
      </p:sp>
      <p:sp>
        <p:nvSpPr>
          <p:cNvPr id="3" name="Content Placeholder 2"/>
          <p:cNvSpPr>
            <a:spLocks noGrp="1"/>
          </p:cNvSpPr>
          <p:nvPr>
            <p:ph idx="1"/>
          </p:nvPr>
        </p:nvSpPr>
        <p:spPr/>
        <p:txBody>
          <a:bodyPr/>
          <a:lstStyle/>
          <a:p>
            <a:r>
              <a:rPr lang="en-US" sz="2800" dirty="0"/>
              <a:t>n x n link matrix L</a:t>
            </a:r>
            <a:r>
              <a:rPr lang="en-US" sz="2800" baseline="30000" dirty="0"/>
              <a:t>t</a:t>
            </a:r>
          </a:p>
          <a:p>
            <a:endParaRPr lang="en-US" sz="2800" dirty="0"/>
          </a:p>
          <a:p>
            <a:endParaRPr lang="en-US" sz="2800" dirty="0"/>
          </a:p>
          <a:p>
            <a:endParaRPr lang="en-US" sz="2800" dirty="0"/>
          </a:p>
          <a:p>
            <a:endParaRPr lang="en-US" sz="2800" dirty="0"/>
          </a:p>
          <a:p>
            <a:endParaRPr lang="en-US" sz="2800" dirty="0"/>
          </a:p>
          <a:p>
            <a:r>
              <a:rPr lang="en-US" sz="2800" dirty="0"/>
              <a:t>Up to normalization</a:t>
            </a:r>
          </a:p>
          <a:p>
            <a:r>
              <a:rPr lang="en-US" sz="2800" dirty="0"/>
              <a:t>	h = La, a = L</a:t>
            </a:r>
            <a:r>
              <a:rPr lang="en-US" sz="2800" baseline="30000" dirty="0"/>
              <a:t>t</a:t>
            </a:r>
            <a:r>
              <a:rPr lang="en-US" sz="2800" dirty="0"/>
              <a:t>h, thus</a:t>
            </a:r>
            <a:br>
              <a:rPr lang="en-US" sz="2800" dirty="0"/>
            </a:br>
            <a:r>
              <a:rPr lang="en-US" sz="2800" dirty="0"/>
              <a:t>	a* is an Eigenvector of </a:t>
            </a:r>
            <a:r>
              <a:rPr lang="en-US" sz="2800" dirty="0" err="1"/>
              <a:t>LL</a:t>
            </a:r>
            <a:r>
              <a:rPr lang="en-US" sz="2800" baseline="30000" dirty="0" err="1"/>
              <a:t>t</a:t>
            </a:r>
            <a:endParaRPr lang="en-US" sz="2800" baseline="30000" dirty="0"/>
          </a:p>
          <a:p>
            <a:r>
              <a:rPr lang="en-US" sz="2800" baseline="30000" dirty="0"/>
              <a:t>	</a:t>
            </a:r>
            <a:r>
              <a:rPr lang="en-US" sz="2800" dirty="0"/>
              <a:t>h* is an Eigenvector of </a:t>
            </a:r>
            <a:r>
              <a:rPr lang="en-US" sz="2800" dirty="0" err="1"/>
              <a:t>L</a:t>
            </a:r>
            <a:r>
              <a:rPr lang="en-US" sz="2800" baseline="30000" dirty="0" err="1"/>
              <a:t>t</a:t>
            </a:r>
            <a:r>
              <a:rPr lang="en-US" sz="2800" dirty="0" err="1"/>
              <a:t>L</a:t>
            </a:r>
            <a:endParaRPr lang="en-US" sz="2800" dirty="0"/>
          </a:p>
        </p:txBody>
      </p:sp>
      <p:sp>
        <p:nvSpPr>
          <p:cNvPr id="4" name="Footer Placeholder 3"/>
          <p:cNvSpPr>
            <a:spLocks noGrp="1"/>
          </p:cNvSpPr>
          <p:nvPr>
            <p:ph type="ftr" sz="quarter" idx="10"/>
          </p:nvPr>
        </p:nvSpPr>
        <p:spPr/>
        <p:txBody>
          <a:bodyPr/>
          <a:lstStyle/>
          <a:p>
            <a:r>
              <a:rPr lang="fr-CH"/>
              <a:t>©2021, Karl Aberer, EPFL-IC, Laboratoire de systèmes d'informations répartis </a:t>
            </a:r>
            <a:endParaRPr lang="en-GB" dirty="0"/>
          </a:p>
        </p:txBody>
      </p:sp>
      <p:sp>
        <p:nvSpPr>
          <p:cNvPr id="5" name="Oval 4"/>
          <p:cNvSpPr>
            <a:spLocks noChangeArrowheads="1"/>
          </p:cNvSpPr>
          <p:nvPr/>
        </p:nvSpPr>
        <p:spPr bwMode="auto">
          <a:xfrm>
            <a:off x="943744" y="2768352"/>
            <a:ext cx="228600" cy="228600"/>
          </a:xfrm>
          <a:prstGeom prst="ellipse">
            <a:avLst/>
          </a:prstGeom>
          <a:solidFill>
            <a:schemeClr val="bg1"/>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pPr algn="r"/>
            <a:endParaRPr lang="en-US" sz="2400">
              <a:latin typeface="Calibri" charset="0"/>
              <a:ea typeface="Calibri" charset="0"/>
              <a:cs typeface="Calibri" charset="0"/>
            </a:endParaRPr>
          </a:p>
        </p:txBody>
      </p:sp>
      <p:sp>
        <p:nvSpPr>
          <p:cNvPr id="6" name="Oval 5"/>
          <p:cNvSpPr>
            <a:spLocks noChangeArrowheads="1"/>
          </p:cNvSpPr>
          <p:nvPr/>
        </p:nvSpPr>
        <p:spPr bwMode="auto">
          <a:xfrm>
            <a:off x="1172344" y="2692152"/>
            <a:ext cx="457200" cy="457200"/>
          </a:xfrm>
          <a:prstGeom prst="ellipse">
            <a:avLst/>
          </a:prstGeom>
          <a:solidFill>
            <a:schemeClr val="bg1"/>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pPr algn="r"/>
            <a:endParaRPr lang="en-US" sz="2400">
              <a:latin typeface="Calibri" charset="0"/>
              <a:ea typeface="Calibri" charset="0"/>
              <a:cs typeface="Calibri" charset="0"/>
            </a:endParaRPr>
          </a:p>
        </p:txBody>
      </p:sp>
      <p:sp>
        <p:nvSpPr>
          <p:cNvPr id="7" name="AutoShape 7"/>
          <p:cNvSpPr>
            <a:spLocks noChangeArrowheads="1"/>
          </p:cNvSpPr>
          <p:nvPr/>
        </p:nvSpPr>
        <p:spPr bwMode="auto">
          <a:xfrm>
            <a:off x="4067944" y="2996952"/>
            <a:ext cx="838200" cy="457200"/>
          </a:xfrm>
          <a:prstGeom prst="rightArrow">
            <a:avLst>
              <a:gd name="adj1" fmla="val 50000"/>
              <a:gd name="adj2" fmla="val 45833"/>
            </a:avLst>
          </a:prstGeom>
          <a:solidFill>
            <a:schemeClr val="bg1"/>
          </a:solidFill>
          <a:ln w="12700">
            <a:solidFill>
              <a:schemeClr val="tx1"/>
            </a:solidFill>
            <a:miter lim="800000"/>
            <a:headEnd/>
            <a:tailEnd/>
          </a:ln>
        </p:spPr>
        <p:txBody>
          <a:bodyPr wrap="none" anchor="ctr"/>
          <a:lstStyle/>
          <a:p>
            <a:pPr algn="r"/>
            <a:endParaRPr lang="en-US">
              <a:latin typeface="Calibri" charset="0"/>
              <a:ea typeface="Calibri" charset="0"/>
              <a:cs typeface="Calibri" charset="0"/>
            </a:endParaRPr>
          </a:p>
        </p:txBody>
      </p:sp>
      <p:sp>
        <p:nvSpPr>
          <p:cNvPr id="8" name="Oval 8"/>
          <p:cNvSpPr>
            <a:spLocks noChangeArrowheads="1"/>
          </p:cNvSpPr>
          <p:nvPr/>
        </p:nvSpPr>
        <p:spPr bwMode="auto">
          <a:xfrm>
            <a:off x="867544" y="2539752"/>
            <a:ext cx="533400" cy="533400"/>
          </a:xfrm>
          <a:prstGeom prst="ellipse">
            <a:avLst/>
          </a:prstGeom>
          <a:solidFill>
            <a:schemeClr val="bg1"/>
          </a:solidFill>
          <a:ln w="9525">
            <a:solidFill>
              <a:schemeClr val="tx1"/>
            </a:solidFill>
            <a:round/>
            <a:headEnd/>
            <a:tailEnd/>
          </a:ln>
        </p:spPr>
        <p:txBody>
          <a:bodyPr wrap="none" anchor="ctr"/>
          <a:lstStyle/>
          <a:p>
            <a:pPr algn="ctr">
              <a:spcBef>
                <a:spcPct val="20000"/>
              </a:spcBef>
            </a:pPr>
            <a:r>
              <a:rPr lang="en-US" sz="2400" b="1">
                <a:latin typeface="Calibri" charset="0"/>
                <a:ea typeface="Calibri" charset="0"/>
                <a:cs typeface="Calibri" charset="0"/>
              </a:rPr>
              <a:t>1</a:t>
            </a:r>
            <a:endParaRPr lang="en-US" sz="2800">
              <a:latin typeface="Calibri" charset="0"/>
              <a:ea typeface="Calibri" charset="0"/>
              <a:cs typeface="Calibri" charset="0"/>
            </a:endParaRPr>
          </a:p>
        </p:txBody>
      </p:sp>
      <p:sp>
        <p:nvSpPr>
          <p:cNvPr id="9" name="Oval 9"/>
          <p:cNvSpPr>
            <a:spLocks noChangeArrowheads="1"/>
          </p:cNvSpPr>
          <p:nvPr/>
        </p:nvSpPr>
        <p:spPr bwMode="auto">
          <a:xfrm>
            <a:off x="2772544" y="2539752"/>
            <a:ext cx="533400" cy="533400"/>
          </a:xfrm>
          <a:prstGeom prst="ellipse">
            <a:avLst/>
          </a:prstGeom>
          <a:solidFill>
            <a:schemeClr val="bg1"/>
          </a:solidFill>
          <a:ln w="9525">
            <a:solidFill>
              <a:schemeClr val="tx1"/>
            </a:solidFill>
            <a:round/>
            <a:headEnd/>
            <a:tailEnd/>
          </a:ln>
        </p:spPr>
        <p:txBody>
          <a:bodyPr wrap="none" anchor="ctr"/>
          <a:lstStyle/>
          <a:p>
            <a:pPr algn="ctr">
              <a:spcBef>
                <a:spcPct val="20000"/>
              </a:spcBef>
            </a:pPr>
            <a:r>
              <a:rPr lang="en-US" sz="2400" b="1">
                <a:latin typeface="Calibri" charset="0"/>
                <a:ea typeface="Calibri" charset="0"/>
                <a:cs typeface="Calibri" charset="0"/>
              </a:rPr>
              <a:t>2</a:t>
            </a:r>
            <a:endParaRPr lang="en-US" sz="2400">
              <a:latin typeface="Calibri" charset="0"/>
              <a:ea typeface="Calibri" charset="0"/>
              <a:cs typeface="Calibri" charset="0"/>
            </a:endParaRPr>
          </a:p>
        </p:txBody>
      </p:sp>
      <p:sp>
        <p:nvSpPr>
          <p:cNvPr id="10" name="Oval 10"/>
          <p:cNvSpPr>
            <a:spLocks noChangeArrowheads="1"/>
          </p:cNvSpPr>
          <p:nvPr/>
        </p:nvSpPr>
        <p:spPr bwMode="auto">
          <a:xfrm>
            <a:off x="1858144" y="3530352"/>
            <a:ext cx="533400" cy="533400"/>
          </a:xfrm>
          <a:prstGeom prst="ellipse">
            <a:avLst/>
          </a:prstGeom>
          <a:solidFill>
            <a:schemeClr val="bg1"/>
          </a:solidFill>
          <a:ln w="9525">
            <a:solidFill>
              <a:schemeClr val="tx1"/>
            </a:solidFill>
            <a:round/>
            <a:headEnd/>
            <a:tailEnd/>
          </a:ln>
        </p:spPr>
        <p:txBody>
          <a:bodyPr wrap="none" anchor="ctr"/>
          <a:lstStyle/>
          <a:p>
            <a:pPr algn="ctr">
              <a:spcBef>
                <a:spcPct val="20000"/>
              </a:spcBef>
            </a:pPr>
            <a:r>
              <a:rPr lang="en-US" sz="2400" b="1">
                <a:latin typeface="Calibri" charset="0"/>
                <a:ea typeface="Calibri" charset="0"/>
                <a:cs typeface="Calibri" charset="0"/>
              </a:rPr>
              <a:t>3</a:t>
            </a:r>
          </a:p>
        </p:txBody>
      </p:sp>
      <p:cxnSp>
        <p:nvCxnSpPr>
          <p:cNvPr id="11" name="AutoShape 11"/>
          <p:cNvCxnSpPr>
            <a:cxnSpLocks noChangeShapeType="1"/>
          </p:cNvCxnSpPr>
          <p:nvPr/>
        </p:nvCxnSpPr>
        <p:spPr bwMode="auto">
          <a:xfrm rot="5400000" flipV="1">
            <a:off x="2085951" y="1854746"/>
            <a:ext cx="1587" cy="1527175"/>
          </a:xfrm>
          <a:prstGeom prst="curvedConnector3">
            <a:avLst>
              <a:gd name="adj1" fmla="val -15400005"/>
            </a:avLst>
          </a:prstGeom>
          <a:noFill/>
          <a:ln w="9525">
            <a:solidFill>
              <a:schemeClr val="tx1"/>
            </a:solidFill>
            <a:round/>
            <a:headEnd/>
            <a:tailEnd type="triangle" w="lg" len="med"/>
          </a:ln>
          <a:extLst>
            <a:ext uri="{909E8E84-426E-40dd-AFC4-6F175D3DCCD1}">
              <a14:hiddenFill xmlns:a14="http://schemas.microsoft.com/office/drawing/2010/main" xmlns="">
                <a:noFill/>
              </a14:hiddenFill>
            </a:ext>
          </a:extLst>
        </p:spPr>
      </p:cxnSp>
      <p:cxnSp>
        <p:nvCxnSpPr>
          <p:cNvPr id="12" name="AutoShape 12"/>
          <p:cNvCxnSpPr>
            <a:cxnSpLocks noChangeShapeType="1"/>
          </p:cNvCxnSpPr>
          <p:nvPr/>
        </p:nvCxnSpPr>
        <p:spPr bwMode="auto">
          <a:xfrm rot="5400000">
            <a:off x="2085951" y="2232571"/>
            <a:ext cx="1587" cy="1527175"/>
          </a:xfrm>
          <a:prstGeom prst="curvedConnector3">
            <a:avLst>
              <a:gd name="adj1" fmla="val 9799995"/>
            </a:avLst>
          </a:prstGeom>
          <a:noFill/>
          <a:ln w="9525">
            <a:solidFill>
              <a:schemeClr val="tx1"/>
            </a:solidFill>
            <a:round/>
            <a:headEnd/>
            <a:tailEnd type="triangle" w="lg" len="med"/>
          </a:ln>
          <a:extLst>
            <a:ext uri="{909E8E84-426E-40dd-AFC4-6F175D3DCCD1}">
              <a14:hiddenFill xmlns:a14="http://schemas.microsoft.com/office/drawing/2010/main" xmlns="">
                <a:noFill/>
              </a14:hiddenFill>
            </a:ext>
          </a:extLst>
        </p:spPr>
      </p:cxnSp>
      <p:cxnSp>
        <p:nvCxnSpPr>
          <p:cNvPr id="13" name="AutoShape 13"/>
          <p:cNvCxnSpPr>
            <a:cxnSpLocks noChangeShapeType="1"/>
          </p:cNvCxnSpPr>
          <p:nvPr/>
        </p:nvCxnSpPr>
        <p:spPr bwMode="auto">
          <a:xfrm rot="5400000" flipV="1">
            <a:off x="3172595" y="2673102"/>
            <a:ext cx="188912" cy="77787"/>
          </a:xfrm>
          <a:prstGeom prst="curvedConnector4">
            <a:avLst>
              <a:gd name="adj1" fmla="val -102523"/>
              <a:gd name="adj2" fmla="val 695917"/>
            </a:avLst>
          </a:prstGeom>
          <a:noFill/>
          <a:ln w="9525">
            <a:solidFill>
              <a:schemeClr val="tx1"/>
            </a:solidFill>
            <a:round/>
            <a:headEnd/>
            <a:tailEnd type="triangle" w="lg" len="med"/>
          </a:ln>
          <a:extLst>
            <a:ext uri="{909E8E84-426E-40dd-AFC4-6F175D3DCCD1}">
              <a14:hiddenFill xmlns:a14="http://schemas.microsoft.com/office/drawing/2010/main" xmlns="">
                <a:noFill/>
              </a14:hiddenFill>
            </a:ext>
          </a:extLst>
        </p:spPr>
      </p:cxnSp>
      <p:cxnSp>
        <p:nvCxnSpPr>
          <p:cNvPr id="14" name="AutoShape 14"/>
          <p:cNvCxnSpPr>
            <a:cxnSpLocks noChangeShapeType="1"/>
          </p:cNvCxnSpPr>
          <p:nvPr/>
        </p:nvCxnSpPr>
        <p:spPr bwMode="auto">
          <a:xfrm flipH="1">
            <a:off x="2313757" y="3073152"/>
            <a:ext cx="725487" cy="534988"/>
          </a:xfrm>
          <a:prstGeom prst="straightConnector1">
            <a:avLst/>
          </a:prstGeom>
          <a:noFill/>
          <a:ln w="9525">
            <a:solidFill>
              <a:schemeClr val="tx1"/>
            </a:solidFill>
            <a:round/>
            <a:headEnd/>
            <a:tailEnd type="triangle" w="lg" len="med"/>
          </a:ln>
          <a:extLst>
            <a:ext uri="{909E8E84-426E-40dd-AFC4-6F175D3DCCD1}">
              <a14:hiddenFill xmlns:a14="http://schemas.microsoft.com/office/drawing/2010/main" xmlns="">
                <a:noFill/>
              </a14:hiddenFill>
            </a:ext>
          </a:extLst>
        </p:spPr>
      </p:cxnSp>
      <p:cxnSp>
        <p:nvCxnSpPr>
          <p:cNvPr id="15" name="AutoShape 15"/>
          <p:cNvCxnSpPr>
            <a:cxnSpLocks noChangeShapeType="1"/>
          </p:cNvCxnSpPr>
          <p:nvPr/>
        </p:nvCxnSpPr>
        <p:spPr bwMode="auto">
          <a:xfrm flipH="1" flipV="1">
            <a:off x="1134244" y="3073152"/>
            <a:ext cx="801688" cy="534988"/>
          </a:xfrm>
          <a:prstGeom prst="straightConnector1">
            <a:avLst/>
          </a:prstGeom>
          <a:noFill/>
          <a:ln w="9525">
            <a:solidFill>
              <a:schemeClr val="tx1"/>
            </a:solidFill>
            <a:round/>
            <a:headEnd/>
            <a:tailEnd type="triangle" w="lg" len="med"/>
          </a:ln>
          <a:extLst>
            <a:ext uri="{909E8E84-426E-40dd-AFC4-6F175D3DCCD1}">
              <a14:hiddenFill xmlns:a14="http://schemas.microsoft.com/office/drawing/2010/main" xmlns="">
                <a:noFill/>
              </a14:hiddenFill>
            </a:ext>
          </a:extLst>
        </p:spPr>
      </p:cxnSp>
      <p:sp>
        <p:nvSpPr>
          <p:cNvPr id="17" name="Text Box 17"/>
          <p:cNvSpPr txBox="1">
            <a:spLocks noChangeArrowheads="1"/>
          </p:cNvSpPr>
          <p:nvPr/>
        </p:nvSpPr>
        <p:spPr bwMode="auto">
          <a:xfrm>
            <a:off x="5896744" y="2132856"/>
            <a:ext cx="1828800" cy="381000"/>
          </a:xfrm>
          <a:prstGeom prst="rect">
            <a:avLst/>
          </a:prstGeom>
          <a:solidFill>
            <a:schemeClr val="bg1"/>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MS PGothic" charset="0"/>
                <a:cs typeface="MS PGothic" charset="0"/>
              </a:defRPr>
            </a:lvl1pPr>
            <a:lvl2pPr marL="742950" indent="-285750" eaLnBrk="0" hangingPunct="0">
              <a:defRPr sz="2400">
                <a:solidFill>
                  <a:schemeClr val="tx1"/>
                </a:solidFill>
                <a:latin typeface="Lucida Sans" charset="0"/>
                <a:ea typeface="MS PGothic" charset="0"/>
                <a:cs typeface="MS PGothic" charset="0"/>
              </a:defRPr>
            </a:lvl2pPr>
            <a:lvl3pPr marL="1143000" indent="-228600" eaLnBrk="0" hangingPunct="0">
              <a:defRPr sz="2400">
                <a:solidFill>
                  <a:schemeClr val="tx1"/>
                </a:solidFill>
                <a:latin typeface="Lucida Sans" charset="0"/>
                <a:ea typeface="MS PGothic" charset="0"/>
                <a:cs typeface="MS PGothic" charset="0"/>
              </a:defRPr>
            </a:lvl3pPr>
            <a:lvl4pPr marL="1600200" indent="-228600" eaLnBrk="0" hangingPunct="0">
              <a:defRPr sz="2400">
                <a:solidFill>
                  <a:schemeClr val="tx1"/>
                </a:solidFill>
                <a:latin typeface="Lucida Sans" charset="0"/>
                <a:ea typeface="MS PGothic" charset="0"/>
                <a:cs typeface="MS PGothic" charset="0"/>
              </a:defRPr>
            </a:lvl4pPr>
            <a:lvl5pPr marL="2057400" indent="-228600" eaLnBrk="0" hangingPunct="0">
              <a:defRPr sz="2400">
                <a:solidFill>
                  <a:schemeClr val="tx1"/>
                </a:solidFill>
                <a:latin typeface="Lucida San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Lucida San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Lucida San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Lucida San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Lucida Sans" charset="0"/>
                <a:ea typeface="MS PGothic" charset="0"/>
                <a:cs typeface="MS PGothic" charset="0"/>
              </a:defRPr>
            </a:lvl9pPr>
          </a:lstStyle>
          <a:p>
            <a:pPr eaLnBrk="1" hangingPunct="1">
              <a:spcBef>
                <a:spcPct val="50000"/>
              </a:spcBef>
            </a:pPr>
            <a:r>
              <a:rPr lang="en-US" b="1">
                <a:latin typeface="Calibri" charset="0"/>
                <a:ea typeface="Calibri" charset="0"/>
                <a:cs typeface="Calibri" charset="0"/>
              </a:rPr>
              <a:t> 1      2      3</a:t>
            </a:r>
          </a:p>
        </p:txBody>
      </p:sp>
      <p:sp>
        <p:nvSpPr>
          <p:cNvPr id="18" name="Text Box 18"/>
          <p:cNvSpPr txBox="1">
            <a:spLocks noChangeArrowheads="1"/>
          </p:cNvSpPr>
          <p:nvPr/>
        </p:nvSpPr>
        <p:spPr bwMode="auto">
          <a:xfrm>
            <a:off x="5439544" y="2615952"/>
            <a:ext cx="304800" cy="1517650"/>
          </a:xfrm>
          <a:prstGeom prst="rect">
            <a:avLst/>
          </a:prstGeom>
          <a:solidFill>
            <a:schemeClr val="bg1"/>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eaLnBrk="0" hangingPunct="0">
              <a:defRPr sz="2400">
                <a:solidFill>
                  <a:schemeClr val="tx1"/>
                </a:solidFill>
                <a:latin typeface="Lucida Sans" charset="0"/>
                <a:ea typeface="MS PGothic" charset="0"/>
                <a:cs typeface="MS PGothic" charset="0"/>
              </a:defRPr>
            </a:lvl1pPr>
            <a:lvl2pPr marL="742950" indent="-285750" eaLnBrk="0" hangingPunct="0">
              <a:defRPr sz="2400">
                <a:solidFill>
                  <a:schemeClr val="tx1"/>
                </a:solidFill>
                <a:latin typeface="Lucida Sans" charset="0"/>
                <a:ea typeface="MS PGothic" charset="0"/>
                <a:cs typeface="MS PGothic" charset="0"/>
              </a:defRPr>
            </a:lvl2pPr>
            <a:lvl3pPr marL="1143000" indent="-228600" eaLnBrk="0" hangingPunct="0">
              <a:defRPr sz="2400">
                <a:solidFill>
                  <a:schemeClr val="tx1"/>
                </a:solidFill>
                <a:latin typeface="Lucida Sans" charset="0"/>
                <a:ea typeface="MS PGothic" charset="0"/>
                <a:cs typeface="MS PGothic" charset="0"/>
              </a:defRPr>
            </a:lvl3pPr>
            <a:lvl4pPr marL="1600200" indent="-228600" eaLnBrk="0" hangingPunct="0">
              <a:defRPr sz="2400">
                <a:solidFill>
                  <a:schemeClr val="tx1"/>
                </a:solidFill>
                <a:latin typeface="Lucida Sans" charset="0"/>
                <a:ea typeface="MS PGothic" charset="0"/>
                <a:cs typeface="MS PGothic" charset="0"/>
              </a:defRPr>
            </a:lvl4pPr>
            <a:lvl5pPr marL="2057400" indent="-228600" eaLnBrk="0" hangingPunct="0">
              <a:defRPr sz="2400">
                <a:solidFill>
                  <a:schemeClr val="tx1"/>
                </a:solidFill>
                <a:latin typeface="Lucida San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Lucida San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Lucida San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Lucida San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Lucida Sans" charset="0"/>
                <a:ea typeface="MS PGothic" charset="0"/>
                <a:cs typeface="MS PGothic" charset="0"/>
              </a:defRPr>
            </a:lvl9pPr>
          </a:lstStyle>
          <a:p>
            <a:pPr eaLnBrk="1" hangingPunct="1">
              <a:spcBef>
                <a:spcPct val="50000"/>
              </a:spcBef>
            </a:pPr>
            <a:r>
              <a:rPr lang="en-US" b="1">
                <a:latin typeface="Calibri" charset="0"/>
                <a:ea typeface="Calibri" charset="0"/>
                <a:cs typeface="Calibri" charset="0"/>
              </a:rPr>
              <a:t>1</a:t>
            </a:r>
            <a:endParaRPr lang="en-US" sz="1000" b="1">
              <a:latin typeface="Calibri" charset="0"/>
              <a:ea typeface="Calibri" charset="0"/>
              <a:cs typeface="Calibri" charset="0"/>
            </a:endParaRPr>
          </a:p>
          <a:p>
            <a:pPr eaLnBrk="1" hangingPunct="1">
              <a:spcBef>
                <a:spcPct val="50000"/>
              </a:spcBef>
            </a:pPr>
            <a:r>
              <a:rPr lang="en-US" b="1">
                <a:latin typeface="Calibri" charset="0"/>
                <a:ea typeface="Calibri" charset="0"/>
                <a:cs typeface="Calibri" charset="0"/>
              </a:rPr>
              <a:t>2</a:t>
            </a:r>
          </a:p>
          <a:p>
            <a:pPr eaLnBrk="1" hangingPunct="1">
              <a:spcBef>
                <a:spcPct val="50000"/>
              </a:spcBef>
            </a:pPr>
            <a:r>
              <a:rPr lang="en-US" b="1">
                <a:latin typeface="Calibri" charset="0"/>
                <a:ea typeface="Calibri" charset="0"/>
                <a:cs typeface="Calibri" charset="0"/>
              </a:rPr>
              <a:t>3</a:t>
            </a:r>
          </a:p>
        </p:txBody>
      </p:sp>
      <p:sp>
        <p:nvSpPr>
          <p:cNvPr id="19" name="Text Box 19"/>
          <p:cNvSpPr txBox="1">
            <a:spLocks noChangeArrowheads="1"/>
          </p:cNvSpPr>
          <p:nvPr/>
        </p:nvSpPr>
        <p:spPr bwMode="auto">
          <a:xfrm>
            <a:off x="5896744" y="2615952"/>
            <a:ext cx="1828800" cy="457200"/>
          </a:xfrm>
          <a:prstGeom prst="rect">
            <a:avLst/>
          </a:prstGeom>
          <a:solidFill>
            <a:schemeClr val="bg1"/>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MS PGothic" charset="0"/>
                <a:cs typeface="MS PGothic" charset="0"/>
              </a:defRPr>
            </a:lvl1pPr>
            <a:lvl2pPr marL="742950" indent="-285750" eaLnBrk="0" hangingPunct="0">
              <a:defRPr sz="2400">
                <a:solidFill>
                  <a:schemeClr val="tx1"/>
                </a:solidFill>
                <a:latin typeface="Lucida Sans" charset="0"/>
                <a:ea typeface="MS PGothic" charset="0"/>
                <a:cs typeface="MS PGothic" charset="0"/>
              </a:defRPr>
            </a:lvl2pPr>
            <a:lvl3pPr marL="1143000" indent="-228600" eaLnBrk="0" hangingPunct="0">
              <a:defRPr sz="2400">
                <a:solidFill>
                  <a:schemeClr val="tx1"/>
                </a:solidFill>
                <a:latin typeface="Lucida Sans" charset="0"/>
                <a:ea typeface="MS PGothic" charset="0"/>
                <a:cs typeface="MS PGothic" charset="0"/>
              </a:defRPr>
            </a:lvl3pPr>
            <a:lvl4pPr marL="1600200" indent="-228600" eaLnBrk="0" hangingPunct="0">
              <a:defRPr sz="2400">
                <a:solidFill>
                  <a:schemeClr val="tx1"/>
                </a:solidFill>
                <a:latin typeface="Lucida Sans" charset="0"/>
                <a:ea typeface="MS PGothic" charset="0"/>
                <a:cs typeface="MS PGothic" charset="0"/>
              </a:defRPr>
            </a:lvl4pPr>
            <a:lvl5pPr marL="2057400" indent="-228600" eaLnBrk="0" hangingPunct="0">
              <a:defRPr sz="2400">
                <a:solidFill>
                  <a:schemeClr val="tx1"/>
                </a:solidFill>
                <a:latin typeface="Lucida San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Lucida San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Lucida San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Lucida San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Lucida Sans" charset="0"/>
                <a:ea typeface="MS PGothic" charset="0"/>
                <a:cs typeface="MS PGothic" charset="0"/>
              </a:defRPr>
            </a:lvl9pPr>
          </a:lstStyle>
          <a:p>
            <a:pPr eaLnBrk="1" hangingPunct="1">
              <a:spcBef>
                <a:spcPct val="50000"/>
              </a:spcBef>
            </a:pPr>
            <a:r>
              <a:rPr lang="en-US" b="1">
                <a:latin typeface="Calibri" charset="0"/>
                <a:ea typeface="Calibri" charset="0"/>
                <a:cs typeface="Calibri" charset="0"/>
              </a:rPr>
              <a:t> 0      1      0</a:t>
            </a:r>
          </a:p>
        </p:txBody>
      </p:sp>
      <p:sp>
        <p:nvSpPr>
          <p:cNvPr id="20" name="Text Box 20"/>
          <p:cNvSpPr txBox="1">
            <a:spLocks noChangeArrowheads="1"/>
          </p:cNvSpPr>
          <p:nvPr/>
        </p:nvSpPr>
        <p:spPr bwMode="auto">
          <a:xfrm>
            <a:off x="5896744" y="3149352"/>
            <a:ext cx="1828800" cy="457200"/>
          </a:xfrm>
          <a:prstGeom prst="rect">
            <a:avLst/>
          </a:prstGeom>
          <a:solidFill>
            <a:schemeClr val="bg1"/>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MS PGothic" charset="0"/>
                <a:cs typeface="MS PGothic" charset="0"/>
              </a:defRPr>
            </a:lvl1pPr>
            <a:lvl2pPr marL="742950" indent="-285750" eaLnBrk="0" hangingPunct="0">
              <a:defRPr sz="2400">
                <a:solidFill>
                  <a:schemeClr val="tx1"/>
                </a:solidFill>
                <a:latin typeface="Lucida Sans" charset="0"/>
                <a:ea typeface="MS PGothic" charset="0"/>
                <a:cs typeface="MS PGothic" charset="0"/>
              </a:defRPr>
            </a:lvl2pPr>
            <a:lvl3pPr marL="1143000" indent="-228600" eaLnBrk="0" hangingPunct="0">
              <a:defRPr sz="2400">
                <a:solidFill>
                  <a:schemeClr val="tx1"/>
                </a:solidFill>
                <a:latin typeface="Lucida Sans" charset="0"/>
                <a:ea typeface="MS PGothic" charset="0"/>
                <a:cs typeface="MS PGothic" charset="0"/>
              </a:defRPr>
            </a:lvl3pPr>
            <a:lvl4pPr marL="1600200" indent="-228600" eaLnBrk="0" hangingPunct="0">
              <a:defRPr sz="2400">
                <a:solidFill>
                  <a:schemeClr val="tx1"/>
                </a:solidFill>
                <a:latin typeface="Lucida Sans" charset="0"/>
                <a:ea typeface="MS PGothic" charset="0"/>
                <a:cs typeface="MS PGothic" charset="0"/>
              </a:defRPr>
            </a:lvl4pPr>
            <a:lvl5pPr marL="2057400" indent="-228600" eaLnBrk="0" hangingPunct="0">
              <a:defRPr sz="2400">
                <a:solidFill>
                  <a:schemeClr val="tx1"/>
                </a:solidFill>
                <a:latin typeface="Lucida San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Lucida San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Lucida San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Lucida San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Lucida Sans" charset="0"/>
                <a:ea typeface="MS PGothic" charset="0"/>
                <a:cs typeface="MS PGothic" charset="0"/>
              </a:defRPr>
            </a:lvl9pPr>
          </a:lstStyle>
          <a:p>
            <a:pPr eaLnBrk="1" hangingPunct="1">
              <a:spcBef>
                <a:spcPct val="50000"/>
              </a:spcBef>
            </a:pPr>
            <a:r>
              <a:rPr lang="en-US" b="1">
                <a:latin typeface="Calibri" charset="0"/>
                <a:ea typeface="Calibri" charset="0"/>
                <a:cs typeface="Calibri" charset="0"/>
              </a:rPr>
              <a:t> 1      1      1</a:t>
            </a:r>
          </a:p>
        </p:txBody>
      </p:sp>
      <p:sp>
        <p:nvSpPr>
          <p:cNvPr id="21" name="Text Box 21"/>
          <p:cNvSpPr txBox="1">
            <a:spLocks noChangeArrowheads="1"/>
          </p:cNvSpPr>
          <p:nvPr/>
        </p:nvSpPr>
        <p:spPr bwMode="auto">
          <a:xfrm>
            <a:off x="5896744" y="3682752"/>
            <a:ext cx="1828800" cy="457200"/>
          </a:xfrm>
          <a:prstGeom prst="rect">
            <a:avLst/>
          </a:prstGeom>
          <a:solidFill>
            <a:schemeClr val="bg1"/>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MS PGothic" charset="0"/>
                <a:cs typeface="MS PGothic" charset="0"/>
              </a:defRPr>
            </a:lvl1pPr>
            <a:lvl2pPr marL="742950" indent="-285750" eaLnBrk="0" hangingPunct="0">
              <a:defRPr sz="2400">
                <a:solidFill>
                  <a:schemeClr val="tx1"/>
                </a:solidFill>
                <a:latin typeface="Lucida Sans" charset="0"/>
                <a:ea typeface="MS PGothic" charset="0"/>
                <a:cs typeface="MS PGothic" charset="0"/>
              </a:defRPr>
            </a:lvl2pPr>
            <a:lvl3pPr marL="1143000" indent="-228600" eaLnBrk="0" hangingPunct="0">
              <a:defRPr sz="2400">
                <a:solidFill>
                  <a:schemeClr val="tx1"/>
                </a:solidFill>
                <a:latin typeface="Lucida Sans" charset="0"/>
                <a:ea typeface="MS PGothic" charset="0"/>
                <a:cs typeface="MS PGothic" charset="0"/>
              </a:defRPr>
            </a:lvl3pPr>
            <a:lvl4pPr marL="1600200" indent="-228600" eaLnBrk="0" hangingPunct="0">
              <a:defRPr sz="2400">
                <a:solidFill>
                  <a:schemeClr val="tx1"/>
                </a:solidFill>
                <a:latin typeface="Lucida Sans" charset="0"/>
                <a:ea typeface="MS PGothic" charset="0"/>
                <a:cs typeface="MS PGothic" charset="0"/>
              </a:defRPr>
            </a:lvl4pPr>
            <a:lvl5pPr marL="2057400" indent="-228600" eaLnBrk="0" hangingPunct="0">
              <a:defRPr sz="2400">
                <a:solidFill>
                  <a:schemeClr val="tx1"/>
                </a:solidFill>
                <a:latin typeface="Lucida San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Lucida San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Lucida San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Lucida San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Lucida Sans" charset="0"/>
                <a:ea typeface="MS PGothic" charset="0"/>
                <a:cs typeface="MS PGothic" charset="0"/>
              </a:defRPr>
            </a:lvl9pPr>
          </a:lstStyle>
          <a:p>
            <a:pPr eaLnBrk="1" hangingPunct="1">
              <a:spcBef>
                <a:spcPct val="50000"/>
              </a:spcBef>
            </a:pPr>
            <a:r>
              <a:rPr lang="en-US" b="1">
                <a:latin typeface="Calibri" charset="0"/>
                <a:ea typeface="Calibri" charset="0"/>
                <a:cs typeface="Calibri" charset="0"/>
              </a:rPr>
              <a:t> 1      0      0</a:t>
            </a:r>
          </a:p>
        </p:txBody>
      </p:sp>
      <p:sp>
        <p:nvSpPr>
          <p:cNvPr id="16" name="Rectangle 16"/>
          <p:cNvSpPr>
            <a:spLocks noChangeArrowheads="1"/>
          </p:cNvSpPr>
          <p:nvPr/>
        </p:nvSpPr>
        <p:spPr bwMode="auto">
          <a:xfrm>
            <a:off x="5744344" y="2615952"/>
            <a:ext cx="1981200" cy="15240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r"/>
            <a:endParaRPr lang="en-US">
              <a:latin typeface="Calibri" charset="0"/>
              <a:ea typeface="Calibri" charset="0"/>
              <a:cs typeface="Calibri" charset="0"/>
            </a:endParaRPr>
          </a:p>
        </p:txBody>
      </p:sp>
    </p:spTree>
    <p:extLst>
      <p:ext uri="{BB962C8B-B14F-4D97-AF65-F5344CB8AC3E}">
        <p14:creationId xmlns:p14="http://schemas.microsoft.com/office/powerpoint/2010/main" val="1221457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Indexing Anchor Text</a:t>
            </a:r>
          </a:p>
        </p:txBody>
      </p:sp>
      <p:sp>
        <p:nvSpPr>
          <p:cNvPr id="3" name="Content Placeholder 2"/>
          <p:cNvSpPr>
            <a:spLocks noGrp="1"/>
          </p:cNvSpPr>
          <p:nvPr>
            <p:ph idx="1"/>
          </p:nvPr>
        </p:nvSpPr>
        <p:spPr/>
        <p:txBody>
          <a:bodyPr/>
          <a:lstStyle/>
          <a:p>
            <a:r>
              <a:rPr lang="en-US" dirty="0"/>
              <a:t>Anchor text is loosely defined as the text surrounding a hyperlink</a:t>
            </a:r>
            <a:endParaRPr lang="en-US" i="1" dirty="0"/>
          </a:p>
          <a:p>
            <a:r>
              <a:rPr lang="en-US" i="1" dirty="0"/>
              <a:t>Example</a:t>
            </a:r>
            <a:r>
              <a:rPr lang="en-US" dirty="0"/>
              <a:t>: “You can find cheap cars </a:t>
            </a:r>
            <a:r>
              <a:rPr lang="en-US" dirty="0">
                <a:hlinkClick r:id="rId3"/>
              </a:rPr>
              <a:t>here</a:t>
            </a:r>
            <a:r>
              <a:rPr lang="en-US" dirty="0"/>
              <a:t>.” </a:t>
            </a:r>
            <a:br>
              <a:rPr lang="en-US" dirty="0"/>
            </a:br>
            <a:r>
              <a:rPr lang="en-US" dirty="0"/>
              <a:t>Anchor text: “You can find cheap cars here”</a:t>
            </a:r>
          </a:p>
          <a:p>
            <a:endParaRPr lang="en-US" dirty="0"/>
          </a:p>
          <a:p>
            <a:r>
              <a:rPr lang="en-US" dirty="0"/>
              <a:t>Anchor text may contain a lot of additional content on the referred page</a:t>
            </a:r>
          </a:p>
          <a:p>
            <a:pPr marL="457200" indent="-457200">
              <a:buFont typeface="Arial" charset="0"/>
              <a:buChar char="•"/>
            </a:pPr>
            <a:r>
              <a:rPr lang="en-US" sz="2800" dirty="0"/>
              <a:t>It might be a better description of the page than the page content itself</a:t>
            </a:r>
          </a:p>
        </p:txBody>
      </p:sp>
      <p:sp>
        <p:nvSpPr>
          <p:cNvPr id="4" name="Footer Placeholder 3"/>
          <p:cNvSpPr>
            <a:spLocks noGrp="1"/>
          </p:cNvSpPr>
          <p:nvPr>
            <p:ph type="ftr" sz="quarter" idx="10"/>
          </p:nvPr>
        </p:nvSpPr>
        <p:spPr/>
        <p:txBody>
          <a:bodyPr/>
          <a:lstStyle/>
          <a:p>
            <a:r>
              <a:rPr lang="fr-CH"/>
              <a:t>©2021, Karl Aberer, EPFL-IC, Laboratoire de systèmes d'informations répartis </a:t>
            </a:r>
            <a:endParaRPr lang="en-GB" dirty="0"/>
          </a:p>
        </p:txBody>
      </p:sp>
    </p:spTree>
    <p:extLst>
      <p:ext uri="{BB962C8B-B14F-4D97-AF65-F5344CB8AC3E}">
        <p14:creationId xmlns:p14="http://schemas.microsoft.com/office/powerpoint/2010/main" val="3903556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0CB48-EF37-DC47-BB30-FA1E2DE481B6}"/>
              </a:ext>
            </a:extLst>
          </p:cNvPr>
          <p:cNvSpPr>
            <a:spLocks noGrp="1"/>
          </p:cNvSpPr>
          <p:nvPr>
            <p:ph type="title"/>
          </p:nvPr>
        </p:nvSpPr>
        <p:spPr/>
        <p:txBody>
          <a:bodyPr/>
          <a:lstStyle/>
          <a:p>
            <a:r>
              <a:rPr lang="en-US"/>
              <a:t>When computing HITS, the initial values</a:t>
            </a:r>
          </a:p>
        </p:txBody>
      </p:sp>
      <p:sp>
        <p:nvSpPr>
          <p:cNvPr id="3" name="Content Placeholder 2">
            <a:extLst>
              <a:ext uri="{FF2B5EF4-FFF2-40B4-BE49-F238E27FC236}">
                <a16:creationId xmlns:a16="http://schemas.microsoft.com/office/drawing/2014/main" id="{E51E0DEB-2C03-CD44-A19D-B3A819F6D2A9}"/>
              </a:ext>
            </a:extLst>
          </p:cNvPr>
          <p:cNvSpPr>
            <a:spLocks noGrp="1"/>
          </p:cNvSpPr>
          <p:nvPr>
            <p:ph idx="1"/>
          </p:nvPr>
        </p:nvSpPr>
        <p:spPr/>
        <p:txBody>
          <a:bodyPr/>
          <a:lstStyle/>
          <a:p>
            <a:pPr marL="514350" indent="-514350">
              <a:buAutoNum type="arabicPeriod"/>
            </a:pPr>
            <a:r>
              <a:rPr lang="en-US"/>
              <a:t>Are set all to 1</a:t>
            </a:r>
          </a:p>
          <a:p>
            <a:pPr marL="514350" indent="-514350">
              <a:buAutoNum type="arabicPeriod"/>
            </a:pPr>
            <a:r>
              <a:rPr lang="en-US"/>
              <a:t>Are set all to 1/n</a:t>
            </a:r>
          </a:p>
          <a:p>
            <a:pPr marL="514350" indent="-514350">
              <a:buAutoNum type="arabicPeriod"/>
            </a:pPr>
            <a:r>
              <a:rPr lang="en-US"/>
              <a:t>Are set all to 1/n^2</a:t>
            </a:r>
          </a:p>
          <a:p>
            <a:pPr marL="514350" indent="-514350">
              <a:buAutoNum type="arabicPeriod"/>
            </a:pPr>
            <a:r>
              <a:rPr lang="en-US"/>
              <a:t>Are chosen randomly</a:t>
            </a:r>
          </a:p>
        </p:txBody>
      </p:sp>
      <p:sp>
        <p:nvSpPr>
          <p:cNvPr id="4" name="Footer Placeholder 3">
            <a:extLst>
              <a:ext uri="{FF2B5EF4-FFF2-40B4-BE49-F238E27FC236}">
                <a16:creationId xmlns:a16="http://schemas.microsoft.com/office/drawing/2014/main" id="{647316C4-C4D7-234F-92AF-B6F11F86299A}"/>
              </a:ext>
            </a:extLst>
          </p:cNvPr>
          <p:cNvSpPr>
            <a:spLocks noGrp="1"/>
          </p:cNvSpPr>
          <p:nvPr>
            <p:ph type="ftr" sz="quarter" idx="10"/>
          </p:nvPr>
        </p:nvSpPr>
        <p:spPr/>
        <p:txBody>
          <a:bodyPr/>
          <a:lstStyle/>
          <a:p>
            <a:r>
              <a:rPr lang="fr-CH"/>
              <a:t>©2021, Karl Aberer, EPFL-IC, Laboratoire de systèmes d'informations répartis </a:t>
            </a:r>
            <a:endParaRPr lang="en-GB" dirty="0"/>
          </a:p>
        </p:txBody>
      </p:sp>
    </p:spTree>
    <p:extLst>
      <p:ext uri="{BB962C8B-B14F-4D97-AF65-F5344CB8AC3E}">
        <p14:creationId xmlns:p14="http://schemas.microsoft.com/office/powerpoint/2010/main" val="32018316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US" sz="3200"/>
              <a:t>If the first column of matrix L is (0,1,1,1) and all other entries are 0 then the authority values</a:t>
            </a:r>
            <a:endParaRPr lang="en-US" sz="3200" dirty="0"/>
          </a:p>
        </p:txBody>
      </p:sp>
      <mc:AlternateContent xmlns:mc="http://schemas.openxmlformats.org/markup-compatibility/2006" xmlns:a14="http://schemas.microsoft.com/office/drawing/2010/main">
        <mc:Choice Requires="a14">
          <p:sp>
            <p:nvSpPr>
              <p:cNvPr id="13314" name="TPAnswers"/>
              <p:cNvSpPr>
                <a:spLocks noGrp="1"/>
              </p:cNvSpPr>
              <p:nvPr>
                <p:ph idx="1"/>
                <p:custDataLst>
                  <p:tags r:id="rId2"/>
                </p:custDataLst>
              </p:nvPr>
            </p:nvSpPr>
            <p:spPr/>
            <p:txBody>
              <a:bodyPr>
                <a:normAutofit/>
              </a:bodyPr>
              <a:lstStyle/>
              <a:p>
                <a:pPr marL="514350" indent="-514350">
                  <a:buAutoNum type="arabicPeriod"/>
                </a:pPr>
                <a14:m>
                  <m:oMath xmlns:m="http://schemas.openxmlformats.org/officeDocument/2006/math">
                    <m:d>
                      <m:dPr>
                        <m:ctrlPr>
                          <a:rPr lang="fr-CH" b="0" i="1" dirty="0">
                            <a:latin typeface="Cambria Math" panose="02040503050406030204" pitchFamily="18" charset="0"/>
                          </a:rPr>
                        </m:ctrlPr>
                      </m:dPr>
                      <m:e>
                        <m:r>
                          <a:rPr lang="fr-CH" b="0" i="1" dirty="0">
                            <a:latin typeface="Cambria Math" panose="02040503050406030204" pitchFamily="18" charset="0"/>
                          </a:rPr>
                          <m:t>0,1,1,1</m:t>
                        </m:r>
                      </m:e>
                    </m:d>
                  </m:oMath>
                </a14:m>
                <a:endParaRPr lang="fr-CH" b="0" dirty="0">
                  <a:latin typeface="Calibri" panose="020F0502020204030204" pitchFamily="34" charset="0"/>
                  <a:cs typeface="Calibri" panose="020F0502020204030204" pitchFamily="34" charset="0"/>
                </a:endParaRPr>
              </a:p>
              <a:p>
                <a:pPr marL="514350" indent="-514350">
                  <a:buAutoNum type="arabicPeriod"/>
                </a:pPr>
                <a14:m>
                  <m:oMath xmlns:m="http://schemas.openxmlformats.org/officeDocument/2006/math">
                    <m:d>
                      <m:dPr>
                        <m:ctrlPr>
                          <a:rPr lang="fr-CH" i="1" dirty="0">
                            <a:latin typeface="Cambria Math" panose="02040503050406030204" pitchFamily="18" charset="0"/>
                          </a:rPr>
                        </m:ctrlPr>
                      </m:dPr>
                      <m:e>
                        <m:r>
                          <a:rPr lang="fr-CH" i="1" dirty="0">
                            <a:latin typeface="Cambria Math" panose="02040503050406030204" pitchFamily="18" charset="0"/>
                          </a:rPr>
                          <m:t>0,</m:t>
                        </m:r>
                        <m:f>
                          <m:fPr>
                            <m:type m:val="lin"/>
                            <m:ctrlPr>
                              <a:rPr lang="fr-CH" i="1" dirty="0">
                                <a:latin typeface="Cambria Math" panose="02040503050406030204" pitchFamily="18" charset="0"/>
                              </a:rPr>
                            </m:ctrlPr>
                          </m:fPr>
                          <m:num>
                            <m:r>
                              <a:rPr lang="fr-CH" b="0" i="1" dirty="0">
                                <a:latin typeface="Cambria Math" panose="02040503050406030204" pitchFamily="18" charset="0"/>
                              </a:rPr>
                              <m:t>1</m:t>
                            </m:r>
                          </m:num>
                          <m:den>
                            <m:rad>
                              <m:radPr>
                                <m:degHide m:val="on"/>
                                <m:ctrlPr>
                                  <a:rPr lang="fr-CH" i="1" dirty="0">
                                    <a:latin typeface="Cambria Math" panose="02040503050406030204" pitchFamily="18" charset="0"/>
                                  </a:rPr>
                                </m:ctrlPr>
                              </m:radPr>
                              <m:deg/>
                              <m:e>
                                <m:r>
                                  <a:rPr lang="fr-CH" b="0" i="1" dirty="0">
                                    <a:latin typeface="Cambria Math" panose="02040503050406030204" pitchFamily="18" charset="0"/>
                                  </a:rPr>
                                  <m:t>3</m:t>
                                </m:r>
                              </m:e>
                            </m:rad>
                          </m:den>
                        </m:f>
                        <m:r>
                          <a:rPr lang="fr-CH" i="1" dirty="0">
                            <a:latin typeface="Cambria Math" panose="02040503050406030204" pitchFamily="18" charset="0"/>
                          </a:rPr>
                          <m:t>,</m:t>
                        </m:r>
                        <m:f>
                          <m:fPr>
                            <m:type m:val="lin"/>
                            <m:ctrlPr>
                              <a:rPr lang="fr-CH" i="1" dirty="0">
                                <a:latin typeface="Cambria Math" panose="02040503050406030204" pitchFamily="18" charset="0"/>
                              </a:rPr>
                            </m:ctrlPr>
                          </m:fPr>
                          <m:num>
                            <m:r>
                              <a:rPr lang="fr-CH" i="1" dirty="0">
                                <a:latin typeface="Cambria Math" panose="02040503050406030204" pitchFamily="18" charset="0"/>
                              </a:rPr>
                              <m:t>1</m:t>
                            </m:r>
                          </m:num>
                          <m:den>
                            <m:rad>
                              <m:radPr>
                                <m:degHide m:val="on"/>
                                <m:ctrlPr>
                                  <a:rPr lang="fr-CH" i="1" dirty="0">
                                    <a:latin typeface="Cambria Math" panose="02040503050406030204" pitchFamily="18" charset="0"/>
                                  </a:rPr>
                                </m:ctrlPr>
                              </m:radPr>
                              <m:deg/>
                              <m:e>
                                <m:r>
                                  <a:rPr lang="fr-CH" i="1" dirty="0">
                                    <a:latin typeface="Cambria Math" panose="02040503050406030204" pitchFamily="18" charset="0"/>
                                  </a:rPr>
                                  <m:t>3</m:t>
                                </m:r>
                              </m:e>
                            </m:rad>
                          </m:den>
                        </m:f>
                        <m:r>
                          <a:rPr lang="fr-CH" b="0" i="1" dirty="0">
                            <a:latin typeface="Cambria Math" panose="02040503050406030204" pitchFamily="18" charset="0"/>
                          </a:rPr>
                          <m:t>,</m:t>
                        </m:r>
                        <m:f>
                          <m:fPr>
                            <m:type m:val="lin"/>
                            <m:ctrlPr>
                              <a:rPr lang="fr-CH" i="1" dirty="0">
                                <a:latin typeface="Cambria Math" panose="02040503050406030204" pitchFamily="18" charset="0"/>
                              </a:rPr>
                            </m:ctrlPr>
                          </m:fPr>
                          <m:num>
                            <m:r>
                              <a:rPr lang="fr-CH" i="1" dirty="0">
                                <a:latin typeface="Cambria Math" panose="02040503050406030204" pitchFamily="18" charset="0"/>
                              </a:rPr>
                              <m:t>1</m:t>
                            </m:r>
                          </m:num>
                          <m:den>
                            <m:rad>
                              <m:radPr>
                                <m:degHide m:val="on"/>
                                <m:ctrlPr>
                                  <a:rPr lang="fr-CH" i="1" dirty="0">
                                    <a:latin typeface="Cambria Math" panose="02040503050406030204" pitchFamily="18" charset="0"/>
                                  </a:rPr>
                                </m:ctrlPr>
                              </m:radPr>
                              <m:deg/>
                              <m:e>
                                <m:r>
                                  <a:rPr lang="fr-CH" i="1" dirty="0">
                                    <a:latin typeface="Cambria Math" panose="02040503050406030204" pitchFamily="18" charset="0"/>
                                  </a:rPr>
                                  <m:t>3</m:t>
                                </m:r>
                              </m:e>
                            </m:rad>
                          </m:den>
                        </m:f>
                      </m:e>
                    </m:d>
                  </m:oMath>
                </a14:m>
                <a:endParaRPr lang="fr-CH" dirty="0">
                  <a:latin typeface="Calibri" panose="020F0502020204030204" pitchFamily="34" charset="0"/>
                  <a:cs typeface="Calibri" panose="020F0502020204030204" pitchFamily="34" charset="0"/>
                </a:endParaRPr>
              </a:p>
              <a:p>
                <a:pPr marL="514350" indent="-514350">
                  <a:buAutoNum type="arabicPeriod"/>
                </a:pPr>
                <a14:m>
                  <m:oMath xmlns:m="http://schemas.openxmlformats.org/officeDocument/2006/math">
                    <m:d>
                      <m:dPr>
                        <m:ctrlPr>
                          <a:rPr lang="fr-CH" i="1" dirty="0">
                            <a:latin typeface="Cambria Math" panose="02040503050406030204" pitchFamily="18" charset="0"/>
                          </a:rPr>
                        </m:ctrlPr>
                      </m:dPr>
                      <m:e>
                        <m:r>
                          <a:rPr lang="fr-CH" b="0" i="1" dirty="0">
                            <a:latin typeface="Cambria Math" panose="02040503050406030204" pitchFamily="18" charset="0"/>
                          </a:rPr>
                          <m:t>1</m:t>
                        </m:r>
                        <m:r>
                          <a:rPr lang="fr-CH" i="1" dirty="0">
                            <a:latin typeface="Cambria Math" panose="02040503050406030204" pitchFamily="18" charset="0"/>
                          </a:rPr>
                          <m:t>,</m:t>
                        </m:r>
                        <m:f>
                          <m:fPr>
                            <m:type m:val="lin"/>
                            <m:ctrlPr>
                              <a:rPr lang="fr-CH" i="1" dirty="0">
                                <a:latin typeface="Cambria Math" panose="02040503050406030204" pitchFamily="18" charset="0"/>
                              </a:rPr>
                            </m:ctrlPr>
                          </m:fPr>
                          <m:num>
                            <m:r>
                              <a:rPr lang="fr-CH" i="1" dirty="0">
                                <a:latin typeface="Cambria Math" panose="02040503050406030204" pitchFamily="18" charset="0"/>
                              </a:rPr>
                              <m:t>1</m:t>
                            </m:r>
                          </m:num>
                          <m:den>
                            <m:rad>
                              <m:radPr>
                                <m:degHide m:val="on"/>
                                <m:ctrlPr>
                                  <a:rPr lang="fr-CH" i="1" dirty="0">
                                    <a:latin typeface="Cambria Math" panose="02040503050406030204" pitchFamily="18" charset="0"/>
                                  </a:rPr>
                                </m:ctrlPr>
                              </m:radPr>
                              <m:deg/>
                              <m:e>
                                <m:r>
                                  <a:rPr lang="fr-CH" i="1" dirty="0">
                                    <a:latin typeface="Cambria Math" panose="02040503050406030204" pitchFamily="18" charset="0"/>
                                  </a:rPr>
                                  <m:t>3</m:t>
                                </m:r>
                              </m:e>
                            </m:rad>
                          </m:den>
                        </m:f>
                        <m:r>
                          <a:rPr lang="fr-CH" i="1" dirty="0">
                            <a:latin typeface="Cambria Math" panose="02040503050406030204" pitchFamily="18" charset="0"/>
                          </a:rPr>
                          <m:t>,</m:t>
                        </m:r>
                        <m:f>
                          <m:fPr>
                            <m:type m:val="lin"/>
                            <m:ctrlPr>
                              <a:rPr lang="fr-CH" i="1" dirty="0">
                                <a:latin typeface="Cambria Math" panose="02040503050406030204" pitchFamily="18" charset="0"/>
                              </a:rPr>
                            </m:ctrlPr>
                          </m:fPr>
                          <m:num>
                            <m:r>
                              <a:rPr lang="fr-CH" i="1" dirty="0">
                                <a:latin typeface="Cambria Math" panose="02040503050406030204" pitchFamily="18" charset="0"/>
                              </a:rPr>
                              <m:t>1</m:t>
                            </m:r>
                          </m:num>
                          <m:den>
                            <m:rad>
                              <m:radPr>
                                <m:degHide m:val="on"/>
                                <m:ctrlPr>
                                  <a:rPr lang="fr-CH" i="1" dirty="0">
                                    <a:latin typeface="Cambria Math" panose="02040503050406030204" pitchFamily="18" charset="0"/>
                                  </a:rPr>
                                </m:ctrlPr>
                              </m:radPr>
                              <m:deg/>
                              <m:e>
                                <m:r>
                                  <a:rPr lang="fr-CH" i="1" dirty="0">
                                    <a:latin typeface="Cambria Math" panose="02040503050406030204" pitchFamily="18" charset="0"/>
                                  </a:rPr>
                                  <m:t>3</m:t>
                                </m:r>
                              </m:e>
                            </m:rad>
                          </m:den>
                        </m:f>
                        <m:r>
                          <a:rPr lang="fr-CH" i="1" dirty="0">
                            <a:latin typeface="Cambria Math" panose="02040503050406030204" pitchFamily="18" charset="0"/>
                          </a:rPr>
                          <m:t>,</m:t>
                        </m:r>
                        <m:f>
                          <m:fPr>
                            <m:type m:val="lin"/>
                            <m:ctrlPr>
                              <a:rPr lang="fr-CH" i="1" dirty="0">
                                <a:latin typeface="Cambria Math" panose="02040503050406030204" pitchFamily="18" charset="0"/>
                              </a:rPr>
                            </m:ctrlPr>
                          </m:fPr>
                          <m:num>
                            <m:r>
                              <a:rPr lang="fr-CH" i="1" dirty="0">
                                <a:latin typeface="Cambria Math" panose="02040503050406030204" pitchFamily="18" charset="0"/>
                              </a:rPr>
                              <m:t>1</m:t>
                            </m:r>
                          </m:num>
                          <m:den>
                            <m:rad>
                              <m:radPr>
                                <m:degHide m:val="on"/>
                                <m:ctrlPr>
                                  <a:rPr lang="fr-CH" i="1" dirty="0">
                                    <a:latin typeface="Cambria Math" panose="02040503050406030204" pitchFamily="18" charset="0"/>
                                  </a:rPr>
                                </m:ctrlPr>
                              </m:radPr>
                              <m:deg/>
                              <m:e>
                                <m:r>
                                  <a:rPr lang="fr-CH" i="1" dirty="0">
                                    <a:latin typeface="Cambria Math" panose="02040503050406030204" pitchFamily="18" charset="0"/>
                                  </a:rPr>
                                  <m:t>3</m:t>
                                </m:r>
                              </m:e>
                            </m:rad>
                          </m:den>
                        </m:f>
                      </m:e>
                    </m:d>
                  </m:oMath>
                </a14:m>
                <a:endParaRPr lang="fr-CH" dirty="0">
                  <a:latin typeface="Calibri" panose="020F0502020204030204" pitchFamily="34" charset="0"/>
                  <a:cs typeface="Calibri" panose="020F0502020204030204" pitchFamily="34" charset="0"/>
                </a:endParaRPr>
              </a:p>
              <a:p>
                <a:pPr marL="514350" indent="-514350">
                  <a:buAutoNum type="arabicPeriod"/>
                </a:pPr>
                <a14:m>
                  <m:oMath xmlns:m="http://schemas.openxmlformats.org/officeDocument/2006/math">
                    <m:d>
                      <m:dPr>
                        <m:ctrlPr>
                          <a:rPr lang="fr-CH" i="1" dirty="0">
                            <a:latin typeface="Cambria Math" panose="02040503050406030204" pitchFamily="18" charset="0"/>
                          </a:rPr>
                        </m:ctrlPr>
                      </m:dPr>
                      <m:e>
                        <m:r>
                          <a:rPr lang="fr-CH" b="0" i="1" dirty="0">
                            <a:latin typeface="Cambria Math" panose="02040503050406030204" pitchFamily="18" charset="0"/>
                          </a:rPr>
                          <m:t>1</m:t>
                        </m:r>
                        <m:r>
                          <a:rPr lang="fr-CH" i="1" dirty="0">
                            <a:latin typeface="Cambria Math" panose="02040503050406030204" pitchFamily="18" charset="0"/>
                          </a:rPr>
                          <m:t>,</m:t>
                        </m:r>
                        <m:r>
                          <a:rPr lang="fr-CH" b="0" i="1" dirty="0">
                            <a:latin typeface="Cambria Math" panose="02040503050406030204" pitchFamily="18" charset="0"/>
                          </a:rPr>
                          <m:t>0</m:t>
                        </m:r>
                        <m:r>
                          <a:rPr lang="fr-CH" i="1" dirty="0">
                            <a:latin typeface="Cambria Math" panose="02040503050406030204" pitchFamily="18" charset="0"/>
                          </a:rPr>
                          <m:t>,</m:t>
                        </m:r>
                        <m:r>
                          <a:rPr lang="fr-CH" b="0" i="1" dirty="0">
                            <a:latin typeface="Cambria Math" panose="02040503050406030204" pitchFamily="18" charset="0"/>
                          </a:rPr>
                          <m:t>0</m:t>
                        </m:r>
                        <m:r>
                          <a:rPr lang="fr-CH" i="1" dirty="0">
                            <a:latin typeface="Cambria Math" panose="02040503050406030204" pitchFamily="18" charset="0"/>
                          </a:rPr>
                          <m:t>,</m:t>
                        </m:r>
                        <m:r>
                          <a:rPr lang="fr-CH" b="0" i="1" dirty="0">
                            <a:latin typeface="Cambria Math" panose="02040503050406030204" pitchFamily="18" charset="0"/>
                          </a:rPr>
                          <m:t>0</m:t>
                        </m:r>
                      </m:e>
                    </m:d>
                  </m:oMath>
                </a14:m>
                <a:endParaRPr lang="en-US" dirty="0">
                  <a:latin typeface="Calibri" panose="020F0502020204030204" pitchFamily="34" charset="0"/>
                  <a:cs typeface="Calibri" panose="020F0502020204030204" pitchFamily="34" charset="0"/>
                </a:endParaRPr>
              </a:p>
            </p:txBody>
          </p:sp>
        </mc:Choice>
        <mc:Fallback xmlns="">
          <p:sp>
            <p:nvSpPr>
              <p:cNvPr id="13314" name="TPAnswers"/>
              <p:cNvSpPr>
                <a:spLocks noGrp="1" noRot="1" noChangeAspect="1" noMove="1" noResize="1" noEditPoints="1" noAdjustHandles="1" noChangeArrowheads="1" noChangeShapeType="1" noTextEdit="1"/>
              </p:cNvSpPr>
              <p:nvPr>
                <p:ph idx="1"/>
                <p:custDataLst>
                  <p:tags r:id="rId5"/>
                </p:custDataLst>
              </p:nvPr>
            </p:nvSpPr>
            <p:spPr>
              <a:blipFill>
                <a:blip r:embed="rId6"/>
                <a:stretch>
                  <a:fillRect l="-1221" t="-2519"/>
                </a:stretch>
              </a:blipFill>
            </p:spPr>
            <p:txBody>
              <a:bodyPr/>
              <a:lstStyle/>
              <a:p>
                <a:r>
                  <a:rPr lang="en-US">
                    <a:noFill/>
                  </a:rPr>
                  <a:t> </a:t>
                </a:r>
              </a:p>
            </p:txBody>
          </p:sp>
        </mc:Fallback>
      </mc:AlternateContent>
      <p:sp>
        <p:nvSpPr>
          <p:cNvPr id="2" name="Footer Placeholder 1">
            <a:extLst>
              <a:ext uri="{FF2B5EF4-FFF2-40B4-BE49-F238E27FC236}">
                <a16:creationId xmlns:a16="http://schemas.microsoft.com/office/drawing/2014/main" id="{E548C675-FCFB-1E4F-AD51-00940268CAAC}"/>
              </a:ext>
            </a:extLst>
          </p:cNvPr>
          <p:cNvSpPr>
            <a:spLocks noGrp="1"/>
          </p:cNvSpPr>
          <p:nvPr>
            <p:ph type="ftr" sz="quarter" idx="10"/>
          </p:nvPr>
        </p:nvSpPr>
        <p:spPr/>
        <p:txBody>
          <a:bodyPr/>
          <a:lstStyle/>
          <a:p>
            <a:pPr>
              <a:defRPr/>
            </a:pPr>
            <a:r>
              <a:rPr lang="en-US"/>
              <a:t>©2021, Karl Aberer, EPFL-IC, Laboratoire de systèmes d'informations répartis </a:t>
            </a:r>
          </a:p>
        </p:txBody>
      </p:sp>
    </p:spTree>
    <p:custDataLst>
      <p:tags r:id="rId1"/>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ChangeArrowheads="1"/>
          </p:cNvSpPr>
          <p:nvPr>
            <p:ph type="title"/>
          </p:nvPr>
        </p:nvSpPr>
        <p:spPr/>
        <p:txBody>
          <a:bodyPr/>
          <a:lstStyle/>
          <a:p>
            <a:pPr eaLnBrk="1" hangingPunct="1"/>
            <a:r>
              <a:rPr lang="en-US" dirty="0">
                <a:latin typeface="Calibri" charset="0"/>
                <a:ea typeface="MS PGothic" charset="0"/>
              </a:rPr>
              <a:t>Practical Implementation</a:t>
            </a:r>
          </a:p>
        </p:txBody>
      </p:sp>
      <p:sp>
        <p:nvSpPr>
          <p:cNvPr id="61442" name="Rectangle 3"/>
          <p:cNvSpPr>
            <a:spLocks noGrp="1" noChangeArrowheads="1"/>
          </p:cNvSpPr>
          <p:nvPr>
            <p:ph type="body" idx="1"/>
          </p:nvPr>
        </p:nvSpPr>
        <p:spPr/>
        <p:txBody>
          <a:bodyPr/>
          <a:lstStyle/>
          <a:p>
            <a:pPr eaLnBrk="1" hangingPunct="1"/>
            <a:r>
              <a:rPr lang="en-US" sz="2800" dirty="0">
                <a:latin typeface="Calibri" charset="0"/>
                <a:ea typeface="MS PGothic" charset="0"/>
              </a:rPr>
              <a:t>Apply HITS in the context of a query</a:t>
            </a:r>
          </a:p>
          <a:p>
            <a:pPr lvl="1" eaLnBrk="1" hangingPunct="1">
              <a:buFont typeface="Arial" charset="0"/>
              <a:buChar char="–"/>
            </a:pPr>
            <a:r>
              <a:rPr lang="en-US" sz="2400" dirty="0">
                <a:latin typeface="Calibri" charset="0"/>
                <a:ea typeface="MS PGothic" charset="0"/>
              </a:rPr>
              <a:t>Given a query (e.g. “EPFL”), obtain all pages mentioning the query: call this the </a:t>
            </a:r>
            <a:r>
              <a:rPr lang="en-US" sz="2400" b="1" dirty="0">
                <a:latin typeface="Calibri" charset="0"/>
                <a:ea typeface="MS PGothic" charset="0"/>
              </a:rPr>
              <a:t>root set </a:t>
            </a:r>
            <a:r>
              <a:rPr lang="en-US" sz="2400" dirty="0">
                <a:latin typeface="Calibri" charset="0"/>
                <a:ea typeface="MS PGothic" charset="0"/>
              </a:rPr>
              <a:t>of pages. </a:t>
            </a:r>
          </a:p>
          <a:p>
            <a:pPr eaLnBrk="1" hangingPunct="1"/>
            <a:r>
              <a:rPr lang="en-US" sz="2800" dirty="0">
                <a:latin typeface="Calibri" charset="0"/>
                <a:ea typeface="MS PGothic" charset="0"/>
              </a:rPr>
              <a:t>Add page that either</a:t>
            </a:r>
          </a:p>
          <a:p>
            <a:pPr lvl="1" eaLnBrk="1" hangingPunct="1"/>
            <a:r>
              <a:rPr lang="en-US" sz="2400" dirty="0">
                <a:latin typeface="Calibri" charset="0"/>
                <a:ea typeface="MS PGothic" charset="0"/>
              </a:rPr>
              <a:t>points to a page in the root set, or</a:t>
            </a:r>
          </a:p>
          <a:p>
            <a:pPr lvl="1" eaLnBrk="1" hangingPunct="1"/>
            <a:r>
              <a:rPr lang="en-US" sz="2400" dirty="0">
                <a:latin typeface="Calibri" charset="0"/>
                <a:ea typeface="MS PGothic" charset="0"/>
              </a:rPr>
              <a:t>is pointed to by a page in the </a:t>
            </a:r>
            <a:br>
              <a:rPr lang="en-US" sz="2400" dirty="0">
                <a:latin typeface="Calibri" charset="0"/>
                <a:ea typeface="MS PGothic" charset="0"/>
              </a:rPr>
            </a:br>
            <a:r>
              <a:rPr lang="en-US" sz="2400" dirty="0">
                <a:latin typeface="Calibri" charset="0"/>
                <a:ea typeface="MS PGothic" charset="0"/>
              </a:rPr>
              <a:t>root set.</a:t>
            </a:r>
          </a:p>
          <a:p>
            <a:pPr eaLnBrk="1" hangingPunct="1"/>
            <a:r>
              <a:rPr lang="en-US" sz="2800" dirty="0">
                <a:latin typeface="Calibri" charset="0"/>
                <a:ea typeface="MS PGothic" charset="0"/>
              </a:rPr>
              <a:t>Use this set as </a:t>
            </a:r>
            <a:r>
              <a:rPr lang="en-US" sz="2800" b="1" dirty="0">
                <a:latin typeface="Calibri" charset="0"/>
                <a:ea typeface="MS PGothic" charset="0"/>
              </a:rPr>
              <a:t>base set</a:t>
            </a:r>
          </a:p>
          <a:p>
            <a:pPr lvl="1"/>
            <a:r>
              <a:rPr lang="en-US" sz="2400" dirty="0">
                <a:latin typeface="Calibri" charset="0"/>
                <a:ea typeface="MS PGothic" charset="0"/>
              </a:rPr>
              <a:t>Compute HITS on the base set</a:t>
            </a:r>
          </a:p>
        </p:txBody>
      </p:sp>
      <p:sp>
        <p:nvSpPr>
          <p:cNvPr id="61443" name="TextBox 5"/>
          <p:cNvSpPr txBox="1">
            <a:spLocks noChangeArrowheads="1"/>
          </p:cNvSpPr>
          <p:nvPr/>
        </p:nvSpPr>
        <p:spPr bwMode="auto">
          <a:xfrm>
            <a:off x="7620000" y="-33338"/>
            <a:ext cx="1101725"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MS PGothic" charset="0"/>
                <a:cs typeface="MS PGothic" charset="0"/>
              </a:defRPr>
            </a:lvl1pPr>
            <a:lvl2pPr marL="742950" indent="-285750" eaLnBrk="0" hangingPunct="0">
              <a:defRPr sz="2400">
                <a:solidFill>
                  <a:schemeClr val="tx1"/>
                </a:solidFill>
                <a:latin typeface="Lucida Sans" charset="0"/>
                <a:ea typeface="MS PGothic" charset="0"/>
                <a:cs typeface="MS PGothic" charset="0"/>
              </a:defRPr>
            </a:lvl2pPr>
            <a:lvl3pPr marL="1143000" indent="-228600" eaLnBrk="0" hangingPunct="0">
              <a:defRPr sz="2400">
                <a:solidFill>
                  <a:schemeClr val="tx1"/>
                </a:solidFill>
                <a:latin typeface="Lucida Sans" charset="0"/>
                <a:ea typeface="MS PGothic" charset="0"/>
                <a:cs typeface="MS PGothic" charset="0"/>
              </a:defRPr>
            </a:lvl3pPr>
            <a:lvl4pPr marL="1600200" indent="-228600" eaLnBrk="0" hangingPunct="0">
              <a:defRPr sz="2400">
                <a:solidFill>
                  <a:schemeClr val="tx1"/>
                </a:solidFill>
                <a:latin typeface="Lucida Sans" charset="0"/>
                <a:ea typeface="MS PGothic" charset="0"/>
                <a:cs typeface="MS PGothic" charset="0"/>
              </a:defRPr>
            </a:lvl4pPr>
            <a:lvl5pPr marL="2057400" indent="-228600" eaLnBrk="0" hangingPunct="0">
              <a:defRPr sz="2400">
                <a:solidFill>
                  <a:schemeClr val="tx1"/>
                </a:solidFill>
                <a:latin typeface="Lucida San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Lucida San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Lucida San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Lucida San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Lucida Sans" charset="0"/>
                <a:ea typeface="MS PGothic" charset="0"/>
                <a:cs typeface="MS PGothic" charset="0"/>
              </a:defRPr>
            </a:lvl9pPr>
          </a:lstStyle>
          <a:p>
            <a:pPr eaLnBrk="1" hangingPunct="1"/>
            <a:r>
              <a:rPr lang="en-US" sz="1600">
                <a:solidFill>
                  <a:srgbClr val="FBFCFF"/>
                </a:solidFill>
              </a:rPr>
              <a:t>Sec. 21.3</a:t>
            </a:r>
          </a:p>
        </p:txBody>
      </p:sp>
      <p:sp>
        <p:nvSpPr>
          <p:cNvPr id="2" name="Footer Placeholder 1"/>
          <p:cNvSpPr>
            <a:spLocks noGrp="1"/>
          </p:cNvSpPr>
          <p:nvPr>
            <p:ph type="ftr" sz="quarter" idx="10"/>
          </p:nvPr>
        </p:nvSpPr>
        <p:spPr/>
        <p:txBody>
          <a:bodyPr/>
          <a:lstStyle/>
          <a:p>
            <a:r>
              <a:rPr lang="fr-CH"/>
              <a:t>©2021, Karl Aberer, EPFL-IC, Laboratoire de systèmes d'informations répartis </a:t>
            </a:r>
            <a:endParaRPr lang="en-GB" dirty="0"/>
          </a:p>
        </p:txBody>
      </p:sp>
      <p:sp>
        <p:nvSpPr>
          <p:cNvPr id="6" name="AutoShape 3"/>
          <p:cNvSpPr>
            <a:spLocks noChangeArrowheads="1"/>
          </p:cNvSpPr>
          <p:nvPr/>
        </p:nvSpPr>
        <p:spPr bwMode="auto">
          <a:xfrm>
            <a:off x="5825480" y="3949431"/>
            <a:ext cx="2286000" cy="1828800"/>
          </a:xfrm>
          <a:prstGeom prst="flowChartConnector">
            <a:avLst/>
          </a:prstGeom>
          <a:solidFill>
            <a:schemeClr val="accent1">
              <a:alpha val="50195"/>
            </a:schemeClr>
          </a:solidFill>
          <a:ln w="9525">
            <a:solidFill>
              <a:schemeClr val="tx1"/>
            </a:solidFill>
            <a:round/>
            <a:headEnd/>
            <a:tailEnd/>
          </a:ln>
        </p:spPr>
        <p:txBody>
          <a:bodyPr wrap="none" anchor="ctr"/>
          <a:lstStyle/>
          <a:p>
            <a:pPr algn="ctr"/>
            <a:r>
              <a:rPr lang="en-US">
                <a:latin typeface="Arial" charset="0"/>
              </a:rPr>
              <a:t>Root</a:t>
            </a:r>
          </a:p>
          <a:p>
            <a:pPr algn="ctr"/>
            <a:r>
              <a:rPr lang="en-US">
                <a:latin typeface="Arial" charset="0"/>
              </a:rPr>
              <a:t>set</a:t>
            </a:r>
          </a:p>
        </p:txBody>
      </p:sp>
      <p:sp>
        <p:nvSpPr>
          <p:cNvPr id="7" name="AutoShape 4"/>
          <p:cNvSpPr>
            <a:spLocks noChangeArrowheads="1"/>
          </p:cNvSpPr>
          <p:nvPr/>
        </p:nvSpPr>
        <p:spPr bwMode="auto">
          <a:xfrm>
            <a:off x="5292080" y="3644631"/>
            <a:ext cx="3656013" cy="2741613"/>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r"/>
            <a:endParaRPr lang="en-US"/>
          </a:p>
        </p:txBody>
      </p:sp>
      <p:sp>
        <p:nvSpPr>
          <p:cNvPr id="8" name="Oval 5"/>
          <p:cNvSpPr>
            <a:spLocks noChangeArrowheads="1"/>
          </p:cNvSpPr>
          <p:nvPr/>
        </p:nvSpPr>
        <p:spPr bwMode="auto">
          <a:xfrm>
            <a:off x="6328718" y="3720831"/>
            <a:ext cx="182562" cy="182563"/>
          </a:xfrm>
          <a:prstGeom prst="ellipse">
            <a:avLst/>
          </a:prstGeom>
          <a:solidFill>
            <a:schemeClr val="tx2"/>
          </a:solidFill>
          <a:ln w="9525">
            <a:solidFill>
              <a:schemeClr val="tx1"/>
            </a:solidFill>
            <a:round/>
            <a:headEnd/>
            <a:tailEnd/>
          </a:ln>
        </p:spPr>
        <p:txBody>
          <a:bodyPr wrap="none" anchor="ctr"/>
          <a:lstStyle/>
          <a:p>
            <a:pPr algn="r"/>
            <a:endParaRPr lang="en-US"/>
          </a:p>
        </p:txBody>
      </p:sp>
      <p:sp>
        <p:nvSpPr>
          <p:cNvPr id="9" name="Oval 6"/>
          <p:cNvSpPr>
            <a:spLocks noChangeArrowheads="1"/>
          </p:cNvSpPr>
          <p:nvPr/>
        </p:nvSpPr>
        <p:spPr bwMode="auto">
          <a:xfrm>
            <a:off x="5490518" y="4559031"/>
            <a:ext cx="182562" cy="182563"/>
          </a:xfrm>
          <a:prstGeom prst="ellipse">
            <a:avLst/>
          </a:prstGeom>
          <a:solidFill>
            <a:schemeClr val="tx2"/>
          </a:solidFill>
          <a:ln w="9525">
            <a:solidFill>
              <a:schemeClr val="tx1"/>
            </a:solidFill>
            <a:round/>
            <a:headEnd/>
            <a:tailEnd/>
          </a:ln>
        </p:spPr>
        <p:txBody>
          <a:bodyPr wrap="none" anchor="ctr"/>
          <a:lstStyle/>
          <a:p>
            <a:pPr algn="r"/>
            <a:endParaRPr lang="en-US"/>
          </a:p>
        </p:txBody>
      </p:sp>
      <p:sp>
        <p:nvSpPr>
          <p:cNvPr id="10" name="Oval 7"/>
          <p:cNvSpPr>
            <a:spLocks noChangeArrowheads="1"/>
          </p:cNvSpPr>
          <p:nvPr/>
        </p:nvSpPr>
        <p:spPr bwMode="auto">
          <a:xfrm>
            <a:off x="5566718" y="4071669"/>
            <a:ext cx="182562" cy="182562"/>
          </a:xfrm>
          <a:prstGeom prst="ellipse">
            <a:avLst/>
          </a:prstGeom>
          <a:solidFill>
            <a:schemeClr val="tx2"/>
          </a:solidFill>
          <a:ln w="9525">
            <a:solidFill>
              <a:schemeClr val="tx1"/>
            </a:solidFill>
            <a:round/>
            <a:headEnd/>
            <a:tailEnd/>
          </a:ln>
        </p:spPr>
        <p:txBody>
          <a:bodyPr wrap="none" anchor="ctr"/>
          <a:lstStyle/>
          <a:p>
            <a:pPr algn="ctr"/>
            <a:endParaRPr lang="en-US">
              <a:latin typeface="Arial" charset="0"/>
            </a:endParaRPr>
          </a:p>
        </p:txBody>
      </p:sp>
      <p:sp>
        <p:nvSpPr>
          <p:cNvPr id="11" name="Oval 8"/>
          <p:cNvSpPr>
            <a:spLocks noChangeArrowheads="1"/>
          </p:cNvSpPr>
          <p:nvPr/>
        </p:nvSpPr>
        <p:spPr bwMode="auto">
          <a:xfrm>
            <a:off x="8309918" y="5443269"/>
            <a:ext cx="182562" cy="182562"/>
          </a:xfrm>
          <a:prstGeom prst="ellipse">
            <a:avLst/>
          </a:prstGeom>
          <a:solidFill>
            <a:schemeClr val="tx2"/>
          </a:solidFill>
          <a:ln w="9525">
            <a:solidFill>
              <a:schemeClr val="tx1"/>
            </a:solidFill>
            <a:round/>
            <a:headEnd/>
            <a:tailEnd/>
          </a:ln>
        </p:spPr>
        <p:txBody>
          <a:bodyPr wrap="none" anchor="ctr"/>
          <a:lstStyle/>
          <a:p>
            <a:pPr algn="r"/>
            <a:endParaRPr lang="en-US"/>
          </a:p>
        </p:txBody>
      </p:sp>
      <p:sp>
        <p:nvSpPr>
          <p:cNvPr id="12" name="Oval 9"/>
          <p:cNvSpPr>
            <a:spLocks noChangeArrowheads="1"/>
          </p:cNvSpPr>
          <p:nvPr/>
        </p:nvSpPr>
        <p:spPr bwMode="auto">
          <a:xfrm>
            <a:off x="8416280" y="4787631"/>
            <a:ext cx="182563" cy="182563"/>
          </a:xfrm>
          <a:prstGeom prst="ellipse">
            <a:avLst/>
          </a:prstGeom>
          <a:solidFill>
            <a:schemeClr val="tx2"/>
          </a:solidFill>
          <a:ln w="9525">
            <a:solidFill>
              <a:schemeClr val="tx1"/>
            </a:solidFill>
            <a:round/>
            <a:headEnd/>
            <a:tailEnd/>
          </a:ln>
        </p:spPr>
        <p:txBody>
          <a:bodyPr wrap="none" anchor="ctr"/>
          <a:lstStyle/>
          <a:p>
            <a:pPr algn="r"/>
            <a:endParaRPr lang="en-US"/>
          </a:p>
        </p:txBody>
      </p:sp>
      <p:sp>
        <p:nvSpPr>
          <p:cNvPr id="13" name="Oval 10"/>
          <p:cNvSpPr>
            <a:spLocks noChangeArrowheads="1"/>
          </p:cNvSpPr>
          <p:nvPr/>
        </p:nvSpPr>
        <p:spPr bwMode="auto">
          <a:xfrm>
            <a:off x="8157518" y="4300269"/>
            <a:ext cx="182562" cy="182562"/>
          </a:xfrm>
          <a:prstGeom prst="ellipse">
            <a:avLst/>
          </a:prstGeom>
          <a:solidFill>
            <a:schemeClr val="tx2"/>
          </a:solidFill>
          <a:ln w="9525">
            <a:solidFill>
              <a:schemeClr val="tx1"/>
            </a:solidFill>
            <a:round/>
            <a:headEnd/>
            <a:tailEnd/>
          </a:ln>
        </p:spPr>
        <p:txBody>
          <a:bodyPr wrap="none" anchor="ctr"/>
          <a:lstStyle/>
          <a:p>
            <a:pPr algn="r"/>
            <a:endParaRPr lang="en-US"/>
          </a:p>
        </p:txBody>
      </p:sp>
      <p:sp>
        <p:nvSpPr>
          <p:cNvPr id="14" name="Oval 11"/>
          <p:cNvSpPr>
            <a:spLocks noChangeArrowheads="1"/>
          </p:cNvSpPr>
          <p:nvPr/>
        </p:nvSpPr>
        <p:spPr bwMode="auto">
          <a:xfrm>
            <a:off x="8035280" y="3949431"/>
            <a:ext cx="182563" cy="182563"/>
          </a:xfrm>
          <a:prstGeom prst="ellipse">
            <a:avLst/>
          </a:prstGeom>
          <a:solidFill>
            <a:schemeClr val="tx2"/>
          </a:solidFill>
          <a:ln w="9525">
            <a:solidFill>
              <a:schemeClr val="tx1"/>
            </a:solidFill>
            <a:round/>
            <a:headEnd/>
            <a:tailEnd/>
          </a:ln>
        </p:spPr>
        <p:txBody>
          <a:bodyPr wrap="none" anchor="ctr"/>
          <a:lstStyle/>
          <a:p>
            <a:pPr algn="r"/>
            <a:endParaRPr lang="en-US"/>
          </a:p>
        </p:txBody>
      </p:sp>
      <p:sp>
        <p:nvSpPr>
          <p:cNvPr id="15" name="Oval 12"/>
          <p:cNvSpPr>
            <a:spLocks noChangeArrowheads="1"/>
          </p:cNvSpPr>
          <p:nvPr/>
        </p:nvSpPr>
        <p:spPr bwMode="auto">
          <a:xfrm>
            <a:off x="5566718" y="5168631"/>
            <a:ext cx="182562" cy="182563"/>
          </a:xfrm>
          <a:prstGeom prst="ellipse">
            <a:avLst/>
          </a:prstGeom>
          <a:solidFill>
            <a:schemeClr val="tx2"/>
          </a:solidFill>
          <a:ln w="9525">
            <a:solidFill>
              <a:schemeClr val="tx1"/>
            </a:solidFill>
            <a:round/>
            <a:headEnd/>
            <a:tailEnd/>
          </a:ln>
        </p:spPr>
        <p:txBody>
          <a:bodyPr wrap="none" anchor="ctr"/>
          <a:lstStyle/>
          <a:p>
            <a:pPr algn="r"/>
            <a:endParaRPr lang="en-US"/>
          </a:p>
        </p:txBody>
      </p:sp>
      <p:sp>
        <p:nvSpPr>
          <p:cNvPr id="16" name="Oval 13"/>
          <p:cNvSpPr>
            <a:spLocks noChangeArrowheads="1"/>
          </p:cNvSpPr>
          <p:nvPr/>
        </p:nvSpPr>
        <p:spPr bwMode="auto">
          <a:xfrm>
            <a:off x="5719118" y="5625831"/>
            <a:ext cx="182562" cy="182563"/>
          </a:xfrm>
          <a:prstGeom prst="ellipse">
            <a:avLst/>
          </a:prstGeom>
          <a:solidFill>
            <a:schemeClr val="tx2"/>
          </a:solidFill>
          <a:ln w="9525">
            <a:solidFill>
              <a:schemeClr val="tx1"/>
            </a:solidFill>
            <a:round/>
            <a:headEnd/>
            <a:tailEnd/>
          </a:ln>
        </p:spPr>
        <p:txBody>
          <a:bodyPr wrap="none" anchor="ctr"/>
          <a:lstStyle/>
          <a:p>
            <a:pPr algn="r"/>
            <a:endParaRPr lang="en-US"/>
          </a:p>
        </p:txBody>
      </p:sp>
      <p:sp>
        <p:nvSpPr>
          <p:cNvPr id="17" name="Oval 14"/>
          <p:cNvSpPr>
            <a:spLocks noChangeArrowheads="1"/>
          </p:cNvSpPr>
          <p:nvPr/>
        </p:nvSpPr>
        <p:spPr bwMode="auto">
          <a:xfrm>
            <a:off x="6938318" y="5321031"/>
            <a:ext cx="182562" cy="182563"/>
          </a:xfrm>
          <a:prstGeom prst="ellipse">
            <a:avLst/>
          </a:prstGeom>
          <a:solidFill>
            <a:schemeClr val="tx2"/>
          </a:solidFill>
          <a:ln w="9525">
            <a:solidFill>
              <a:schemeClr val="tx1"/>
            </a:solidFill>
            <a:round/>
            <a:headEnd/>
            <a:tailEnd/>
          </a:ln>
        </p:spPr>
        <p:txBody>
          <a:bodyPr wrap="none" anchor="ctr"/>
          <a:lstStyle/>
          <a:p>
            <a:pPr algn="r"/>
            <a:endParaRPr lang="en-US"/>
          </a:p>
        </p:txBody>
      </p:sp>
      <p:sp>
        <p:nvSpPr>
          <p:cNvPr id="18" name="Oval 15"/>
          <p:cNvSpPr>
            <a:spLocks noChangeArrowheads="1"/>
          </p:cNvSpPr>
          <p:nvPr/>
        </p:nvSpPr>
        <p:spPr bwMode="auto">
          <a:xfrm>
            <a:off x="7395518" y="5244831"/>
            <a:ext cx="182562" cy="182563"/>
          </a:xfrm>
          <a:prstGeom prst="ellipse">
            <a:avLst/>
          </a:prstGeom>
          <a:solidFill>
            <a:schemeClr val="tx2"/>
          </a:solidFill>
          <a:ln w="9525">
            <a:solidFill>
              <a:schemeClr val="tx1"/>
            </a:solidFill>
            <a:round/>
            <a:headEnd/>
            <a:tailEnd/>
          </a:ln>
        </p:spPr>
        <p:txBody>
          <a:bodyPr wrap="none" anchor="ctr"/>
          <a:lstStyle/>
          <a:p>
            <a:pPr algn="r"/>
            <a:endParaRPr lang="en-US"/>
          </a:p>
        </p:txBody>
      </p:sp>
      <p:sp>
        <p:nvSpPr>
          <p:cNvPr id="19" name="Oval 16"/>
          <p:cNvSpPr>
            <a:spLocks noChangeArrowheads="1"/>
          </p:cNvSpPr>
          <p:nvPr/>
        </p:nvSpPr>
        <p:spPr bwMode="auto">
          <a:xfrm>
            <a:off x="7700318" y="4863831"/>
            <a:ext cx="182562" cy="182563"/>
          </a:xfrm>
          <a:prstGeom prst="ellipse">
            <a:avLst/>
          </a:prstGeom>
          <a:solidFill>
            <a:schemeClr val="tx2"/>
          </a:solidFill>
          <a:ln w="9525">
            <a:solidFill>
              <a:schemeClr val="tx1"/>
            </a:solidFill>
            <a:round/>
            <a:headEnd/>
            <a:tailEnd/>
          </a:ln>
        </p:spPr>
        <p:txBody>
          <a:bodyPr wrap="none" anchor="ctr"/>
          <a:lstStyle/>
          <a:p>
            <a:pPr algn="r"/>
            <a:endParaRPr lang="en-US"/>
          </a:p>
        </p:txBody>
      </p:sp>
      <p:sp>
        <p:nvSpPr>
          <p:cNvPr id="20" name="Oval 17"/>
          <p:cNvSpPr>
            <a:spLocks noChangeArrowheads="1"/>
          </p:cNvSpPr>
          <p:nvPr/>
        </p:nvSpPr>
        <p:spPr bwMode="auto">
          <a:xfrm>
            <a:off x="7578080" y="4482831"/>
            <a:ext cx="182563" cy="182563"/>
          </a:xfrm>
          <a:prstGeom prst="ellipse">
            <a:avLst/>
          </a:prstGeom>
          <a:solidFill>
            <a:schemeClr val="tx2"/>
          </a:solidFill>
          <a:ln w="9525">
            <a:solidFill>
              <a:schemeClr val="tx1"/>
            </a:solidFill>
            <a:round/>
            <a:headEnd/>
            <a:tailEnd/>
          </a:ln>
        </p:spPr>
        <p:txBody>
          <a:bodyPr wrap="none" anchor="ctr"/>
          <a:lstStyle/>
          <a:p>
            <a:pPr algn="r"/>
            <a:endParaRPr lang="en-US"/>
          </a:p>
        </p:txBody>
      </p:sp>
      <p:sp>
        <p:nvSpPr>
          <p:cNvPr id="21" name="Oval 18"/>
          <p:cNvSpPr>
            <a:spLocks noChangeArrowheads="1"/>
          </p:cNvSpPr>
          <p:nvPr/>
        </p:nvSpPr>
        <p:spPr bwMode="auto">
          <a:xfrm>
            <a:off x="6252518" y="4559031"/>
            <a:ext cx="182562" cy="182563"/>
          </a:xfrm>
          <a:prstGeom prst="ellipse">
            <a:avLst/>
          </a:prstGeom>
          <a:solidFill>
            <a:schemeClr val="tx2"/>
          </a:solidFill>
          <a:ln w="9525">
            <a:solidFill>
              <a:schemeClr val="tx1"/>
            </a:solidFill>
            <a:round/>
            <a:headEnd/>
            <a:tailEnd/>
          </a:ln>
        </p:spPr>
        <p:txBody>
          <a:bodyPr wrap="none" anchor="ctr"/>
          <a:lstStyle/>
          <a:p>
            <a:pPr algn="r"/>
            <a:endParaRPr lang="en-US"/>
          </a:p>
        </p:txBody>
      </p:sp>
      <p:sp>
        <p:nvSpPr>
          <p:cNvPr id="22" name="Oval 19"/>
          <p:cNvSpPr>
            <a:spLocks noChangeArrowheads="1"/>
          </p:cNvSpPr>
          <p:nvPr/>
        </p:nvSpPr>
        <p:spPr bwMode="auto">
          <a:xfrm>
            <a:off x="6100118" y="5168631"/>
            <a:ext cx="182562" cy="182563"/>
          </a:xfrm>
          <a:prstGeom prst="ellipse">
            <a:avLst/>
          </a:prstGeom>
          <a:solidFill>
            <a:schemeClr val="tx2"/>
          </a:solidFill>
          <a:ln w="9525">
            <a:solidFill>
              <a:schemeClr val="tx1"/>
            </a:solidFill>
            <a:round/>
            <a:headEnd/>
            <a:tailEnd/>
          </a:ln>
        </p:spPr>
        <p:txBody>
          <a:bodyPr wrap="none" anchor="ctr"/>
          <a:lstStyle/>
          <a:p>
            <a:pPr algn="r"/>
            <a:endParaRPr lang="en-US"/>
          </a:p>
        </p:txBody>
      </p:sp>
      <p:sp>
        <p:nvSpPr>
          <p:cNvPr id="23" name="Oval 20"/>
          <p:cNvSpPr>
            <a:spLocks noChangeArrowheads="1"/>
          </p:cNvSpPr>
          <p:nvPr/>
        </p:nvSpPr>
        <p:spPr bwMode="auto">
          <a:xfrm>
            <a:off x="6023918" y="4787631"/>
            <a:ext cx="182562" cy="182563"/>
          </a:xfrm>
          <a:prstGeom prst="ellipse">
            <a:avLst/>
          </a:prstGeom>
          <a:solidFill>
            <a:schemeClr val="tx2"/>
          </a:solidFill>
          <a:ln w="9525">
            <a:solidFill>
              <a:schemeClr val="tx1"/>
            </a:solidFill>
            <a:round/>
            <a:headEnd/>
            <a:tailEnd/>
          </a:ln>
        </p:spPr>
        <p:txBody>
          <a:bodyPr wrap="none" anchor="ctr"/>
          <a:lstStyle/>
          <a:p>
            <a:pPr algn="r"/>
            <a:endParaRPr lang="en-US"/>
          </a:p>
        </p:txBody>
      </p:sp>
      <p:cxnSp>
        <p:nvCxnSpPr>
          <p:cNvPr id="24" name="AutoShape 21"/>
          <p:cNvCxnSpPr>
            <a:cxnSpLocks noChangeShapeType="1"/>
          </p:cNvCxnSpPr>
          <p:nvPr/>
        </p:nvCxnSpPr>
        <p:spPr bwMode="auto">
          <a:xfrm flipH="1">
            <a:off x="6344593" y="3903394"/>
            <a:ext cx="76200" cy="65563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5" name="AutoShape 22"/>
          <p:cNvCxnSpPr>
            <a:cxnSpLocks noChangeShapeType="1"/>
          </p:cNvCxnSpPr>
          <p:nvPr/>
        </p:nvCxnSpPr>
        <p:spPr bwMode="auto">
          <a:xfrm flipH="1" flipV="1">
            <a:off x="6484293" y="3876406"/>
            <a:ext cx="1185862" cy="6064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 name="AutoShape 23"/>
          <p:cNvCxnSpPr>
            <a:cxnSpLocks noChangeShapeType="1"/>
          </p:cNvCxnSpPr>
          <p:nvPr/>
        </p:nvCxnSpPr>
        <p:spPr bwMode="auto">
          <a:xfrm flipV="1">
            <a:off x="7670155" y="4105006"/>
            <a:ext cx="392113" cy="3778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7" name="AutoShape 24"/>
          <p:cNvCxnSpPr>
            <a:cxnSpLocks noChangeShapeType="1"/>
          </p:cNvCxnSpPr>
          <p:nvPr/>
        </p:nvCxnSpPr>
        <p:spPr bwMode="auto">
          <a:xfrm flipV="1">
            <a:off x="7760643" y="4455844"/>
            <a:ext cx="423862" cy="1190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8" name="AutoShape 25"/>
          <p:cNvCxnSpPr>
            <a:cxnSpLocks noChangeShapeType="1"/>
          </p:cNvCxnSpPr>
          <p:nvPr/>
        </p:nvCxnSpPr>
        <p:spPr bwMode="auto">
          <a:xfrm flipV="1">
            <a:off x="7882880" y="4879706"/>
            <a:ext cx="533400" cy="762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9" name="AutoShape 26"/>
          <p:cNvCxnSpPr>
            <a:cxnSpLocks noChangeShapeType="1"/>
          </p:cNvCxnSpPr>
          <p:nvPr/>
        </p:nvCxnSpPr>
        <p:spPr bwMode="auto">
          <a:xfrm>
            <a:off x="7855893" y="5019406"/>
            <a:ext cx="481012" cy="4508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0" name="AutoShape 27"/>
          <p:cNvCxnSpPr>
            <a:cxnSpLocks noChangeShapeType="1"/>
          </p:cNvCxnSpPr>
          <p:nvPr/>
        </p:nvCxnSpPr>
        <p:spPr bwMode="auto">
          <a:xfrm flipH="1">
            <a:off x="7551093" y="5019406"/>
            <a:ext cx="176212" cy="2524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1" name="AutoShape 28"/>
          <p:cNvCxnSpPr>
            <a:cxnSpLocks noChangeShapeType="1"/>
          </p:cNvCxnSpPr>
          <p:nvPr/>
        </p:nvCxnSpPr>
        <p:spPr bwMode="auto">
          <a:xfrm>
            <a:off x="7578080" y="5336906"/>
            <a:ext cx="731838" cy="19843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2" name="AutoShape 29"/>
          <p:cNvCxnSpPr>
            <a:cxnSpLocks noChangeShapeType="1"/>
          </p:cNvCxnSpPr>
          <p:nvPr/>
        </p:nvCxnSpPr>
        <p:spPr bwMode="auto">
          <a:xfrm flipV="1">
            <a:off x="7855893" y="4455844"/>
            <a:ext cx="328612" cy="4349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3" name="AutoShape 30"/>
          <p:cNvCxnSpPr>
            <a:cxnSpLocks noChangeShapeType="1"/>
          </p:cNvCxnSpPr>
          <p:nvPr/>
        </p:nvCxnSpPr>
        <p:spPr bwMode="auto">
          <a:xfrm flipV="1">
            <a:off x="5901680" y="5413106"/>
            <a:ext cx="1036638" cy="3048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4" name="AutoShape 31"/>
          <p:cNvCxnSpPr>
            <a:cxnSpLocks noChangeShapeType="1"/>
          </p:cNvCxnSpPr>
          <p:nvPr/>
        </p:nvCxnSpPr>
        <p:spPr bwMode="auto">
          <a:xfrm flipV="1">
            <a:off x="5874693" y="5324206"/>
            <a:ext cx="252412" cy="3286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5" name="AutoShape 32"/>
          <p:cNvCxnSpPr>
            <a:cxnSpLocks noChangeShapeType="1"/>
          </p:cNvCxnSpPr>
          <p:nvPr/>
        </p:nvCxnSpPr>
        <p:spPr bwMode="auto">
          <a:xfrm>
            <a:off x="5749280" y="5260706"/>
            <a:ext cx="35083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6" name="AutoShape 33"/>
          <p:cNvCxnSpPr>
            <a:cxnSpLocks noChangeShapeType="1"/>
          </p:cNvCxnSpPr>
          <p:nvPr/>
        </p:nvCxnSpPr>
        <p:spPr bwMode="auto">
          <a:xfrm flipV="1">
            <a:off x="5722293" y="4943206"/>
            <a:ext cx="328612" cy="2524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7" name="AutoShape 34"/>
          <p:cNvCxnSpPr>
            <a:cxnSpLocks noChangeShapeType="1"/>
          </p:cNvCxnSpPr>
          <p:nvPr/>
        </p:nvCxnSpPr>
        <p:spPr bwMode="auto">
          <a:xfrm flipH="1" flipV="1">
            <a:off x="6408093" y="4714606"/>
            <a:ext cx="557212" cy="6334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8" name="AutoShape 35"/>
          <p:cNvCxnSpPr>
            <a:cxnSpLocks noChangeShapeType="1"/>
          </p:cNvCxnSpPr>
          <p:nvPr/>
        </p:nvCxnSpPr>
        <p:spPr bwMode="auto">
          <a:xfrm>
            <a:off x="5673080" y="4651106"/>
            <a:ext cx="57943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9" name="AutoShape 36"/>
          <p:cNvCxnSpPr>
            <a:cxnSpLocks noChangeShapeType="1"/>
          </p:cNvCxnSpPr>
          <p:nvPr/>
        </p:nvCxnSpPr>
        <p:spPr bwMode="auto">
          <a:xfrm flipV="1">
            <a:off x="5749280" y="3876406"/>
            <a:ext cx="606425" cy="28733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0" name="AutoShape 37"/>
          <p:cNvCxnSpPr>
            <a:cxnSpLocks noChangeShapeType="1"/>
          </p:cNvCxnSpPr>
          <p:nvPr/>
        </p:nvCxnSpPr>
        <p:spPr bwMode="auto">
          <a:xfrm>
            <a:off x="5722293" y="4227244"/>
            <a:ext cx="557212" cy="3587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41" name="Text Box 38"/>
          <p:cNvSpPr txBox="1">
            <a:spLocks noChangeArrowheads="1"/>
          </p:cNvSpPr>
          <p:nvPr/>
        </p:nvSpPr>
        <p:spPr bwMode="auto">
          <a:xfrm>
            <a:off x="6367912" y="6004599"/>
            <a:ext cx="138211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MS PGothic" charset="0"/>
                <a:cs typeface="MS PGothic" charset="0"/>
              </a:defRPr>
            </a:lvl1pPr>
            <a:lvl2pPr marL="742950" indent="-285750" eaLnBrk="0" hangingPunct="0">
              <a:defRPr sz="2400">
                <a:solidFill>
                  <a:schemeClr val="tx1"/>
                </a:solidFill>
                <a:latin typeface="Lucida Sans" charset="0"/>
                <a:ea typeface="MS PGothic" charset="0"/>
                <a:cs typeface="MS PGothic" charset="0"/>
              </a:defRPr>
            </a:lvl2pPr>
            <a:lvl3pPr marL="1143000" indent="-228600" eaLnBrk="0" hangingPunct="0">
              <a:defRPr sz="2400">
                <a:solidFill>
                  <a:schemeClr val="tx1"/>
                </a:solidFill>
                <a:latin typeface="Lucida Sans" charset="0"/>
                <a:ea typeface="MS PGothic" charset="0"/>
                <a:cs typeface="MS PGothic" charset="0"/>
              </a:defRPr>
            </a:lvl3pPr>
            <a:lvl4pPr marL="1600200" indent="-228600" eaLnBrk="0" hangingPunct="0">
              <a:defRPr sz="2400">
                <a:solidFill>
                  <a:schemeClr val="tx1"/>
                </a:solidFill>
                <a:latin typeface="Lucida Sans" charset="0"/>
                <a:ea typeface="MS PGothic" charset="0"/>
                <a:cs typeface="MS PGothic" charset="0"/>
              </a:defRPr>
            </a:lvl4pPr>
            <a:lvl5pPr marL="2057400" indent="-228600" eaLnBrk="0" hangingPunct="0">
              <a:defRPr sz="2400">
                <a:solidFill>
                  <a:schemeClr val="tx1"/>
                </a:solidFill>
                <a:latin typeface="Lucida San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Lucida San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Lucida San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Lucida San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Lucida Sans" charset="0"/>
                <a:ea typeface="MS PGothic" charset="0"/>
                <a:cs typeface="MS PGothic" charset="0"/>
              </a:defRPr>
            </a:lvl9pPr>
          </a:lstStyle>
          <a:p>
            <a:pPr algn="ctr" eaLnBrk="1" hangingPunct="1"/>
            <a:r>
              <a:rPr lang="en-US">
                <a:latin typeface="Arial" charset="0"/>
              </a:rPr>
              <a:t>Base set</a:t>
            </a:r>
          </a:p>
        </p:txBody>
      </p:sp>
    </p:spTree>
    <p:extLst>
      <p:ext uri="{BB962C8B-B14F-4D97-AF65-F5344CB8AC3E}">
        <p14:creationId xmlns:p14="http://schemas.microsoft.com/office/powerpoint/2010/main" val="217659520"/>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3"/>
          <p:cNvSpPr>
            <a:spLocks noGrp="1"/>
          </p:cNvSpPr>
          <p:nvPr>
            <p:ph type="ftr" sz="quarter" idx="10"/>
          </p:nvPr>
        </p:nvSpPr>
        <p:spPr>
          <a:noFill/>
        </p:spPr>
        <p:txBody>
          <a:bodyPr/>
          <a:lstStyle/>
          <a:p>
            <a:r>
              <a:rPr lang="fr-CH"/>
              <a:t>©2021, Karl Aberer, EPFL-IC, Laboratoire de systèmes d'informations répartis </a:t>
            </a:r>
            <a:endParaRPr lang="en-GB" dirty="0"/>
          </a:p>
        </p:txBody>
      </p:sp>
      <p:sp>
        <p:nvSpPr>
          <p:cNvPr id="34819" name="Rectangle 2"/>
          <p:cNvSpPr>
            <a:spLocks noGrp="1" noChangeArrowheads="1"/>
          </p:cNvSpPr>
          <p:nvPr>
            <p:ph type="title"/>
          </p:nvPr>
        </p:nvSpPr>
        <p:spPr>
          <a:noFill/>
        </p:spPr>
        <p:txBody>
          <a:bodyPr lIns="92075" tIns="46038" rIns="92075" bIns="46038"/>
          <a:lstStyle/>
          <a:p>
            <a:pPr eaLnBrk="1" hangingPunct="1"/>
            <a:r>
              <a:rPr lang="en-US"/>
              <a:t>Sample Results Obtained</a:t>
            </a:r>
          </a:p>
        </p:txBody>
      </p:sp>
      <p:pic>
        <p:nvPicPr>
          <p:cNvPr id="34821" name="Picture 4"/>
          <p:cNvPicPr>
            <a:picLocks noChangeArrowheads="1"/>
          </p:cNvPicPr>
          <p:nvPr/>
        </p:nvPicPr>
        <p:blipFill>
          <a:blip r:embed="rId3" cstate="print"/>
          <a:srcRect/>
          <a:stretch>
            <a:fillRect/>
          </a:stretch>
        </p:blipFill>
        <p:spPr bwMode="auto">
          <a:xfrm>
            <a:off x="827584" y="1772816"/>
            <a:ext cx="7344816" cy="3744416"/>
          </a:xfrm>
          <a:prstGeom prst="rect">
            <a:avLst/>
          </a:prstGeom>
          <a:noFill/>
          <a:ln w="9525">
            <a:noFill/>
            <a:miter lim="800000"/>
            <a:headEnd/>
            <a:tailEnd/>
          </a:ln>
        </p:spPr>
      </p:pic>
    </p:spTree>
    <p:extLst>
      <p:ext uri="{BB962C8B-B14F-4D97-AF65-F5344CB8AC3E}">
        <p14:creationId xmlns:p14="http://schemas.microsoft.com/office/powerpoint/2010/main" val="956854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HITS Conclusions</a:t>
            </a:r>
          </a:p>
        </p:txBody>
      </p:sp>
      <p:sp>
        <p:nvSpPr>
          <p:cNvPr id="3" name="Content Placeholder 2"/>
          <p:cNvSpPr>
            <a:spLocks noGrp="1"/>
          </p:cNvSpPr>
          <p:nvPr>
            <p:ph idx="1"/>
          </p:nvPr>
        </p:nvSpPr>
        <p:spPr/>
        <p:txBody>
          <a:bodyPr/>
          <a:lstStyle/>
          <a:p>
            <a:pPr eaLnBrk="1" hangingPunct="1"/>
            <a:r>
              <a:rPr lang="en-US" sz="2800" dirty="0">
                <a:latin typeface="Calibri" charset="0"/>
                <a:ea typeface="MS PGothic" charset="0"/>
              </a:rPr>
              <a:t>Potential issues</a:t>
            </a:r>
          </a:p>
          <a:p>
            <a:pPr lvl="1"/>
            <a:r>
              <a:rPr lang="en-US" sz="2400" dirty="0">
                <a:latin typeface="Calibri" charset="0"/>
                <a:ea typeface="MS PGothic" charset="0"/>
              </a:rPr>
              <a:t>Topic Drift: off-topic pages can cause off-topic </a:t>
            </a:r>
            <a:r>
              <a:rPr lang="ja-JP" altLang="en-US" sz="2400" dirty="0">
                <a:latin typeface="Calibri" charset="0"/>
                <a:ea typeface="MS PGothic" charset="0"/>
              </a:rPr>
              <a:t>“</a:t>
            </a:r>
            <a:r>
              <a:rPr lang="en-US" altLang="ja-JP" sz="2400" dirty="0">
                <a:latin typeface="Calibri" charset="0"/>
                <a:ea typeface="MS PGothic" charset="0"/>
              </a:rPr>
              <a:t>authorities</a:t>
            </a:r>
            <a:r>
              <a:rPr lang="ja-JP" altLang="en-US" sz="2400" dirty="0">
                <a:latin typeface="Calibri" charset="0"/>
                <a:ea typeface="MS PGothic" charset="0"/>
              </a:rPr>
              <a:t>”</a:t>
            </a:r>
            <a:r>
              <a:rPr lang="en-US" altLang="ja-JP" sz="2400" dirty="0">
                <a:latin typeface="Calibri" charset="0"/>
                <a:ea typeface="MS PGothic" charset="0"/>
              </a:rPr>
              <a:t> to be returned</a:t>
            </a:r>
          </a:p>
          <a:p>
            <a:pPr lvl="1"/>
            <a:r>
              <a:rPr lang="en-US" sz="2400" dirty="0">
                <a:latin typeface="Calibri" charset="0"/>
                <a:ea typeface="MS PGothic" charset="0"/>
              </a:rPr>
              <a:t>Mutually Reinforcing Affiliates: clusters of affiliated pages/sites can boost each others</a:t>
            </a:r>
            <a:r>
              <a:rPr lang="ja-JP" altLang="en-US" sz="2400" dirty="0">
                <a:latin typeface="Calibri" charset="0"/>
                <a:ea typeface="MS PGothic" charset="0"/>
              </a:rPr>
              <a:t>’</a:t>
            </a:r>
            <a:r>
              <a:rPr lang="en-US" altLang="ja-JP" sz="2400" dirty="0">
                <a:latin typeface="Calibri" charset="0"/>
                <a:ea typeface="MS PGothic" charset="0"/>
              </a:rPr>
              <a:t>scores </a:t>
            </a:r>
          </a:p>
          <a:p>
            <a:r>
              <a:rPr lang="en-US" sz="2800" dirty="0"/>
              <a:t>Social Network Analysis</a:t>
            </a:r>
          </a:p>
          <a:p>
            <a:pPr lvl="1">
              <a:buFont typeface="Arial" charset="0"/>
              <a:buChar char="–"/>
            </a:pPr>
            <a:r>
              <a:rPr lang="en-US" sz="2400" dirty="0">
                <a:latin typeface="Calibri" charset="0"/>
                <a:ea typeface="MS PGothic" charset="0"/>
              </a:rPr>
              <a:t>PageRank and HITs are examples of Social Network (SN) Analysis algorithms</a:t>
            </a:r>
          </a:p>
          <a:p>
            <a:pPr lvl="1">
              <a:buFont typeface="Arial" charset="0"/>
              <a:buChar char="–"/>
            </a:pPr>
            <a:r>
              <a:rPr lang="en-US" sz="2400" dirty="0">
                <a:latin typeface="Calibri" charset="0"/>
                <a:ea typeface="MS PGothic" charset="0"/>
              </a:rPr>
              <a:t>SNs contain a lot of other interesting structure (see later)</a:t>
            </a:r>
          </a:p>
          <a:p>
            <a:r>
              <a:rPr lang="en-US" sz="2800" dirty="0"/>
              <a:t>Implementation</a:t>
            </a:r>
          </a:p>
          <a:p>
            <a:pPr lvl="1">
              <a:buFont typeface="Arial" charset="0"/>
              <a:buChar char="–"/>
            </a:pPr>
            <a:r>
              <a:rPr lang="en-US" sz="2400" dirty="0">
                <a:latin typeface="Calibri" charset="0"/>
                <a:ea typeface="MS PGothic" charset="0"/>
              </a:rPr>
              <a:t>How to efficiently obtain the base set?</a:t>
            </a:r>
          </a:p>
        </p:txBody>
      </p:sp>
      <p:sp>
        <p:nvSpPr>
          <p:cNvPr id="4" name="Footer Placeholder 3"/>
          <p:cNvSpPr>
            <a:spLocks noGrp="1"/>
          </p:cNvSpPr>
          <p:nvPr>
            <p:ph type="ftr" sz="quarter" idx="10"/>
          </p:nvPr>
        </p:nvSpPr>
        <p:spPr/>
        <p:txBody>
          <a:bodyPr/>
          <a:lstStyle/>
          <a:p>
            <a:r>
              <a:rPr lang="fr-CH"/>
              <a:t>©2021, Karl Aberer, EPFL-IC, Laboratoire de systèmes d'informations répartis </a:t>
            </a:r>
            <a:endParaRPr lang="en-GB" dirty="0"/>
          </a:p>
        </p:txBody>
      </p:sp>
    </p:spTree>
    <p:extLst>
      <p:ext uri="{BB962C8B-B14F-4D97-AF65-F5344CB8AC3E}">
        <p14:creationId xmlns:p14="http://schemas.microsoft.com/office/powerpoint/2010/main" val="14511211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tx1"/>
                </a:solidFill>
                <a:latin typeface="Calibri" charset="0"/>
                <a:ea typeface="MS PGothic" charset="0"/>
              </a:rPr>
              <a:t>Link-based Ranking: Link Indexing</a:t>
            </a:r>
            <a:br>
              <a:rPr lang="en-US" dirty="0">
                <a:solidFill>
                  <a:schemeClr val="tx1"/>
                </a:solidFill>
                <a:latin typeface="Calibri" charset="0"/>
                <a:ea typeface="MS PGothic" charset="0"/>
              </a:rPr>
            </a:br>
            <a:endParaRPr lang="en-US" dirty="0"/>
          </a:p>
        </p:txBody>
      </p:sp>
      <p:sp>
        <p:nvSpPr>
          <p:cNvPr id="31746" name="Text Placeholder 8"/>
          <p:cNvSpPr>
            <a:spLocks noGrp="1"/>
          </p:cNvSpPr>
          <p:nvPr>
            <p:ph type="body" idx="1"/>
          </p:nvPr>
        </p:nvSpPr>
        <p:spPr/>
        <p:txBody>
          <a:bodyPr/>
          <a:lstStyle/>
          <a:p>
            <a:endParaRPr lang="en-US" sz="4800" dirty="0">
              <a:solidFill>
                <a:schemeClr val="tx1"/>
              </a:solidFill>
              <a:latin typeface="Calibri" charset="0"/>
              <a:ea typeface="MS PGothic" charset="0"/>
            </a:endParaRPr>
          </a:p>
        </p:txBody>
      </p:sp>
      <p:sp>
        <p:nvSpPr>
          <p:cNvPr id="2" name="Footer Placeholder 1"/>
          <p:cNvSpPr>
            <a:spLocks noGrp="1"/>
          </p:cNvSpPr>
          <p:nvPr>
            <p:ph type="ftr" sz="quarter" idx="10"/>
          </p:nvPr>
        </p:nvSpPr>
        <p:spPr/>
        <p:txBody>
          <a:bodyPr/>
          <a:lstStyle/>
          <a:p>
            <a:r>
              <a:rPr lang="fr-CH"/>
              <a:t>©2021, Karl Aberer, EPFL-IC, Laboratoire de systèmes d'informations répartis </a:t>
            </a:r>
            <a:endParaRPr lang="en-GB"/>
          </a:p>
        </p:txBody>
      </p:sp>
    </p:spTree>
    <p:extLst>
      <p:ext uri="{BB962C8B-B14F-4D97-AF65-F5344CB8AC3E}">
        <p14:creationId xmlns:p14="http://schemas.microsoft.com/office/powerpoint/2010/main" val="15234794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p:txBody>
          <a:bodyPr/>
          <a:lstStyle/>
          <a:p>
            <a:pPr eaLnBrk="1" hangingPunct="1"/>
            <a:r>
              <a:rPr lang="en-US">
                <a:latin typeface="Calibri" charset="0"/>
                <a:ea typeface="MS PGothic" charset="0"/>
              </a:rPr>
              <a:t>Connectivity Server</a:t>
            </a:r>
            <a:endParaRPr lang="en-US" sz="2800">
              <a:latin typeface="Calibri" charset="0"/>
              <a:ea typeface="MS PGothic" charset="0"/>
            </a:endParaRPr>
          </a:p>
        </p:txBody>
      </p:sp>
      <p:sp>
        <p:nvSpPr>
          <p:cNvPr id="32770" name="Rectangle 3"/>
          <p:cNvSpPr>
            <a:spLocks noGrp="1" noChangeArrowheads="1"/>
          </p:cNvSpPr>
          <p:nvPr>
            <p:ph type="body" idx="1"/>
          </p:nvPr>
        </p:nvSpPr>
        <p:spPr>
          <a:xfrm>
            <a:off x="304800" y="1484784"/>
            <a:ext cx="8610600" cy="4876800"/>
          </a:xfrm>
        </p:spPr>
        <p:txBody>
          <a:bodyPr/>
          <a:lstStyle/>
          <a:p>
            <a:pPr eaLnBrk="1" hangingPunct="1"/>
            <a:r>
              <a:rPr lang="en-US" sz="2800" dirty="0">
                <a:latin typeface="Calibri" charset="0"/>
                <a:ea typeface="MS PGothic" charset="0"/>
              </a:rPr>
              <a:t>Support for fast queries on the web graph</a:t>
            </a:r>
          </a:p>
          <a:p>
            <a:pPr lvl="1" eaLnBrk="1" hangingPunct="1"/>
            <a:r>
              <a:rPr lang="en-US" sz="2400" dirty="0">
                <a:latin typeface="Calibri" charset="0"/>
                <a:ea typeface="MS PGothic" charset="0"/>
              </a:rPr>
              <a:t>Which URLs point to a given URL?</a:t>
            </a:r>
          </a:p>
          <a:p>
            <a:pPr lvl="1" eaLnBrk="1" hangingPunct="1"/>
            <a:r>
              <a:rPr lang="en-US" sz="2400" dirty="0">
                <a:latin typeface="Calibri" charset="0"/>
                <a:ea typeface="MS PGothic" charset="0"/>
              </a:rPr>
              <a:t>Which URLs does a given URL point to?</a:t>
            </a:r>
          </a:p>
          <a:p>
            <a:pPr eaLnBrk="1" hangingPunct="1">
              <a:buFont typeface="Wingdings" charset="0"/>
              <a:buNone/>
            </a:pPr>
            <a:r>
              <a:rPr lang="en-US" sz="2800" dirty="0">
                <a:latin typeface="Calibri" charset="0"/>
                <a:ea typeface="MS PGothic" charset="0"/>
              </a:rPr>
              <a:t>Stores mappings in memory from</a:t>
            </a:r>
          </a:p>
          <a:p>
            <a:pPr lvl="1"/>
            <a:r>
              <a:rPr lang="en-US" sz="2400" dirty="0">
                <a:latin typeface="Calibri" charset="0"/>
                <a:ea typeface="MS PGothic" charset="0"/>
              </a:rPr>
              <a:t>URL to </a:t>
            </a:r>
            <a:r>
              <a:rPr lang="en-US" sz="2400" dirty="0" err="1">
                <a:latin typeface="Calibri" charset="0"/>
                <a:ea typeface="MS PGothic" charset="0"/>
              </a:rPr>
              <a:t>outlinks</a:t>
            </a:r>
            <a:r>
              <a:rPr lang="en-US" sz="2400" dirty="0">
                <a:latin typeface="Calibri" charset="0"/>
                <a:ea typeface="MS PGothic" charset="0"/>
              </a:rPr>
              <a:t>, URL to </a:t>
            </a:r>
            <a:r>
              <a:rPr lang="en-US" sz="2400" dirty="0" err="1">
                <a:latin typeface="Calibri" charset="0"/>
                <a:ea typeface="MS PGothic" charset="0"/>
              </a:rPr>
              <a:t>inlinks</a:t>
            </a:r>
            <a:endParaRPr lang="en-US" sz="2400" dirty="0">
              <a:latin typeface="Calibri" charset="0"/>
              <a:ea typeface="MS PGothic" charset="0"/>
            </a:endParaRPr>
          </a:p>
          <a:p>
            <a:pPr eaLnBrk="1" hangingPunct="1"/>
            <a:r>
              <a:rPr lang="en-US" sz="2800" dirty="0">
                <a:latin typeface="Calibri" charset="0"/>
                <a:ea typeface="MS PGothic" charset="0"/>
              </a:rPr>
              <a:t>Applications</a:t>
            </a:r>
          </a:p>
          <a:p>
            <a:pPr lvl="1" eaLnBrk="1" hangingPunct="1"/>
            <a:r>
              <a:rPr lang="en-US" sz="2400" dirty="0">
                <a:latin typeface="Calibri" charset="0"/>
                <a:ea typeface="MS PGothic" charset="0"/>
              </a:rPr>
              <a:t>Link analysis (PageRank, HITS)</a:t>
            </a:r>
          </a:p>
          <a:p>
            <a:pPr lvl="1"/>
            <a:r>
              <a:rPr lang="en-US" sz="2400" dirty="0">
                <a:latin typeface="Calibri" charset="0"/>
                <a:ea typeface="MS PGothic" charset="0"/>
              </a:rPr>
              <a:t>Web crawl control</a:t>
            </a:r>
          </a:p>
          <a:p>
            <a:pPr lvl="1" eaLnBrk="1" hangingPunct="1"/>
            <a:r>
              <a:rPr lang="en-US" sz="2400" dirty="0">
                <a:latin typeface="Calibri" charset="0"/>
                <a:ea typeface="MS PGothic" charset="0"/>
              </a:rPr>
              <a:t>Web graph analysis</a:t>
            </a:r>
          </a:p>
          <a:p>
            <a:pPr lvl="2" eaLnBrk="1" hangingPunct="1"/>
            <a:r>
              <a:rPr lang="en-US" sz="2000" dirty="0">
                <a:latin typeface="Calibri" charset="0"/>
                <a:ea typeface="MS PGothic" charset="0"/>
              </a:rPr>
              <a:t>Connectivity, crawl optimization</a:t>
            </a:r>
            <a:endParaRPr lang="en-US" dirty="0">
              <a:latin typeface="Calibri" charset="0"/>
              <a:ea typeface="MS PGothic" charset="0"/>
            </a:endParaRPr>
          </a:p>
        </p:txBody>
      </p:sp>
      <p:sp>
        <p:nvSpPr>
          <p:cNvPr id="32771" name="TextBox 4"/>
          <p:cNvSpPr txBox="1">
            <a:spLocks noChangeArrowheads="1"/>
          </p:cNvSpPr>
          <p:nvPr/>
        </p:nvSpPr>
        <p:spPr bwMode="auto">
          <a:xfrm>
            <a:off x="7620000" y="-33338"/>
            <a:ext cx="1101725"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MS PGothic" charset="0"/>
                <a:cs typeface="MS PGothic" charset="0"/>
              </a:defRPr>
            </a:lvl1pPr>
            <a:lvl2pPr marL="742950" indent="-285750" eaLnBrk="0" hangingPunct="0">
              <a:defRPr sz="2400">
                <a:solidFill>
                  <a:schemeClr val="tx1"/>
                </a:solidFill>
                <a:latin typeface="Lucida Sans" charset="0"/>
                <a:ea typeface="MS PGothic" charset="0"/>
                <a:cs typeface="MS PGothic" charset="0"/>
              </a:defRPr>
            </a:lvl2pPr>
            <a:lvl3pPr marL="1143000" indent="-228600" eaLnBrk="0" hangingPunct="0">
              <a:defRPr sz="2400">
                <a:solidFill>
                  <a:schemeClr val="tx1"/>
                </a:solidFill>
                <a:latin typeface="Lucida Sans" charset="0"/>
                <a:ea typeface="MS PGothic" charset="0"/>
                <a:cs typeface="MS PGothic" charset="0"/>
              </a:defRPr>
            </a:lvl3pPr>
            <a:lvl4pPr marL="1600200" indent="-228600" eaLnBrk="0" hangingPunct="0">
              <a:defRPr sz="2400">
                <a:solidFill>
                  <a:schemeClr val="tx1"/>
                </a:solidFill>
                <a:latin typeface="Lucida Sans" charset="0"/>
                <a:ea typeface="MS PGothic" charset="0"/>
                <a:cs typeface="MS PGothic" charset="0"/>
              </a:defRPr>
            </a:lvl4pPr>
            <a:lvl5pPr marL="2057400" indent="-228600" eaLnBrk="0" hangingPunct="0">
              <a:defRPr sz="2400">
                <a:solidFill>
                  <a:schemeClr val="tx1"/>
                </a:solidFill>
                <a:latin typeface="Lucida San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Lucida San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Lucida San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Lucida San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Lucida Sans" charset="0"/>
                <a:ea typeface="MS PGothic" charset="0"/>
                <a:cs typeface="MS PGothic" charset="0"/>
              </a:defRPr>
            </a:lvl9pPr>
          </a:lstStyle>
          <a:p>
            <a:pPr eaLnBrk="1" hangingPunct="1"/>
            <a:r>
              <a:rPr lang="en-US" sz="1600">
                <a:solidFill>
                  <a:srgbClr val="FBFCFF"/>
                </a:solidFill>
              </a:rPr>
              <a:t>Sec. 20.4</a:t>
            </a:r>
          </a:p>
        </p:txBody>
      </p:sp>
      <p:sp>
        <p:nvSpPr>
          <p:cNvPr id="2" name="Footer Placeholder 1"/>
          <p:cNvSpPr>
            <a:spLocks noGrp="1"/>
          </p:cNvSpPr>
          <p:nvPr>
            <p:ph type="ftr" sz="quarter" idx="10"/>
          </p:nvPr>
        </p:nvSpPr>
        <p:spPr/>
        <p:txBody>
          <a:bodyPr/>
          <a:lstStyle/>
          <a:p>
            <a:r>
              <a:rPr lang="fr-CH"/>
              <a:t>©2021, Karl Aberer, EPFL-IC, Laboratoire de systèmes d'informations répartis </a:t>
            </a:r>
            <a:endParaRPr lang="en-GB" dirty="0"/>
          </a:p>
        </p:txBody>
      </p:sp>
    </p:spTree>
    <p:extLst>
      <p:ext uri="{BB962C8B-B14F-4D97-AF65-F5344CB8AC3E}">
        <p14:creationId xmlns:p14="http://schemas.microsoft.com/office/powerpoint/2010/main" val="6711223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title"/>
          </p:nvPr>
        </p:nvSpPr>
        <p:spPr/>
        <p:txBody>
          <a:bodyPr/>
          <a:lstStyle/>
          <a:p>
            <a:pPr eaLnBrk="1" hangingPunct="1"/>
            <a:r>
              <a:rPr lang="en-US" dirty="0">
                <a:latin typeface="Calibri" charset="0"/>
                <a:ea typeface="MS PGothic" charset="0"/>
              </a:rPr>
              <a:t>Adjacency Lists</a:t>
            </a:r>
          </a:p>
        </p:txBody>
      </p:sp>
      <p:sp>
        <p:nvSpPr>
          <p:cNvPr id="34818" name="Rectangle 3"/>
          <p:cNvSpPr>
            <a:spLocks noGrp="1" noChangeArrowheads="1"/>
          </p:cNvSpPr>
          <p:nvPr>
            <p:ph type="body" idx="1"/>
          </p:nvPr>
        </p:nvSpPr>
        <p:spPr/>
        <p:txBody>
          <a:bodyPr/>
          <a:lstStyle/>
          <a:p>
            <a:pPr eaLnBrk="1" hangingPunct="1"/>
            <a:r>
              <a:rPr lang="en-US" sz="2800" dirty="0">
                <a:latin typeface="Calibri" charset="0"/>
                <a:ea typeface="MS PGothic" charset="0"/>
              </a:rPr>
              <a:t>The set of URLs a node is pointing to (or pointed to) sorted in </a:t>
            </a:r>
            <a:r>
              <a:rPr lang="en-US" sz="2800" i="1" dirty="0">
                <a:latin typeface="Calibri" charset="0"/>
                <a:ea typeface="MS PGothic" charset="0"/>
              </a:rPr>
              <a:t>lexicographical order</a:t>
            </a:r>
          </a:p>
          <a:p>
            <a:endParaRPr lang="en-US" sz="2800" i="1" dirty="0">
              <a:latin typeface="Calibri" charset="0"/>
              <a:ea typeface="MS PGothic" charset="0"/>
            </a:endParaRPr>
          </a:p>
          <a:p>
            <a:r>
              <a:rPr lang="en-US" sz="2800" i="1" dirty="0">
                <a:latin typeface="Calibri" charset="0"/>
                <a:ea typeface="MS PGothic" charset="0"/>
              </a:rPr>
              <a:t>Example: </a:t>
            </a:r>
            <a:r>
              <a:rPr lang="en-US" sz="2800" dirty="0">
                <a:latin typeface="Calibri" charset="0"/>
                <a:ea typeface="MS PGothic" charset="0"/>
              </a:rPr>
              <a:t>outgoing links from </a:t>
            </a:r>
            <a:r>
              <a:rPr lang="en-US" sz="2800" b="1" dirty="0">
                <a:latin typeface="Calibri" charset="0"/>
                <a:ea typeface="MS PGothic" charset="0"/>
                <a:hlinkClick r:id="rId3"/>
              </a:rPr>
              <a:t>www.epfl.ch</a:t>
            </a:r>
            <a:endParaRPr lang="en-US" sz="2800" b="1" dirty="0">
              <a:latin typeface="Calibri" charset="0"/>
              <a:ea typeface="MS PGothic" charset="0"/>
            </a:endParaRPr>
          </a:p>
          <a:p>
            <a:endParaRPr lang="en-US" sz="2800" b="1" i="1" dirty="0">
              <a:latin typeface="Calibri" charset="0"/>
              <a:ea typeface="MS PGothic" charset="0"/>
            </a:endParaRPr>
          </a:p>
          <a:p>
            <a:pPr marL="457200" lvl="1" indent="0">
              <a:buNone/>
            </a:pPr>
            <a:r>
              <a:rPr lang="en-US" sz="1600" dirty="0">
                <a:hlinkClick r:id="rId4"/>
              </a:rPr>
              <a:t>actu.epfl.ch/feeds/rss/mediacom/en/</a:t>
            </a:r>
            <a:endParaRPr lang="en-US" sz="1600" dirty="0"/>
          </a:p>
          <a:p>
            <a:pPr marL="457200" lvl="1" indent="0">
              <a:buNone/>
            </a:pPr>
            <a:r>
              <a:rPr lang="en-US" sz="1600" dirty="0">
                <a:hlinkClick r:id="rId5"/>
              </a:rPr>
              <a:t>bachelor.epfl.ch/studies</a:t>
            </a:r>
            <a:endParaRPr lang="en-US" sz="1600" dirty="0"/>
          </a:p>
          <a:p>
            <a:pPr marL="457200" lvl="1" indent="0">
              <a:buNone/>
            </a:pPr>
            <a:r>
              <a:rPr lang="en-US" sz="1600" dirty="0">
                <a:hlinkClick r:id="rId6"/>
              </a:rPr>
              <a:t>futuretudiant.epfl.ch/en</a:t>
            </a:r>
            <a:endParaRPr lang="en-US" sz="1600" dirty="0"/>
          </a:p>
          <a:p>
            <a:pPr marL="457200" lvl="1" indent="0">
              <a:buNone/>
            </a:pPr>
            <a:r>
              <a:rPr lang="en-US" sz="1600" dirty="0">
                <a:hlinkClick r:id="rId7"/>
              </a:rPr>
              <a:t>futuretudiant.epfl.ch/mobility</a:t>
            </a:r>
            <a:endParaRPr lang="en-US" sz="1600" dirty="0"/>
          </a:p>
          <a:p>
            <a:pPr marL="457200" lvl="1" indent="0">
              <a:buNone/>
            </a:pPr>
            <a:r>
              <a:rPr lang="en-US" sz="1600" dirty="0">
                <a:hlinkClick r:id="rId8"/>
              </a:rPr>
              <a:t>master.epfl.ch/page-94489-en.html</a:t>
            </a:r>
            <a:endParaRPr lang="en-US" sz="1600" dirty="0"/>
          </a:p>
          <a:p>
            <a:pPr marL="457200" lvl="1" indent="0">
              <a:buNone/>
            </a:pPr>
            <a:r>
              <a:rPr lang="en-US" sz="1600" dirty="0">
                <a:hlinkClick r:id="rId9"/>
              </a:rPr>
              <a:t>phd.epfl.ch/home</a:t>
            </a:r>
            <a:endParaRPr lang="en-US" sz="1600" dirty="0"/>
          </a:p>
          <a:p>
            <a:pPr marL="457200" lvl="1" indent="0">
              <a:buNone/>
            </a:pPr>
            <a:r>
              <a:rPr lang="en-US" sz="1600" dirty="0">
                <a:hlinkClick r:id="rId10"/>
              </a:rPr>
              <a:t>www.epfl.ch/navigate.en.shtml</a:t>
            </a:r>
            <a:endParaRPr lang="en-US" sz="1600" dirty="0"/>
          </a:p>
          <a:p>
            <a:endParaRPr lang="en-US" sz="2800" i="1" dirty="0">
              <a:latin typeface="Calibri" charset="0"/>
              <a:ea typeface="MS PGothic" charset="0"/>
            </a:endParaRPr>
          </a:p>
          <a:p>
            <a:endParaRPr lang="en-US" sz="2800" i="1" dirty="0">
              <a:latin typeface="Calibri" charset="0"/>
              <a:ea typeface="MS PGothic" charset="0"/>
            </a:endParaRPr>
          </a:p>
          <a:p>
            <a:endParaRPr lang="en-US" sz="2800" i="1" dirty="0">
              <a:latin typeface="Calibri" charset="0"/>
              <a:ea typeface="MS PGothic" charset="0"/>
            </a:endParaRPr>
          </a:p>
          <a:p>
            <a:endParaRPr lang="en-US" sz="2800" i="1" dirty="0">
              <a:latin typeface="Calibri" charset="0"/>
              <a:ea typeface="MS PGothic" charset="0"/>
            </a:endParaRPr>
          </a:p>
          <a:p>
            <a:endParaRPr lang="en-US" sz="2800" i="1" dirty="0">
              <a:latin typeface="Calibri" charset="0"/>
              <a:ea typeface="MS PGothic" charset="0"/>
            </a:endParaRPr>
          </a:p>
          <a:p>
            <a:endParaRPr lang="en-US" sz="2800" i="1" dirty="0">
              <a:latin typeface="Calibri" charset="0"/>
              <a:ea typeface="MS PGothic" charset="0"/>
            </a:endParaRPr>
          </a:p>
          <a:p>
            <a:pPr eaLnBrk="1" hangingPunct="1"/>
            <a:endParaRPr lang="en-US" sz="2800" dirty="0">
              <a:latin typeface="Calibri" charset="0"/>
              <a:ea typeface="MS PGothic" charset="0"/>
            </a:endParaRPr>
          </a:p>
          <a:p>
            <a:pPr eaLnBrk="1" hangingPunct="1"/>
            <a:endParaRPr lang="en-US" sz="2800" dirty="0">
              <a:latin typeface="Calibri" charset="0"/>
              <a:ea typeface="MS PGothic" charset="0"/>
            </a:endParaRPr>
          </a:p>
          <a:p>
            <a:pPr eaLnBrk="1" hangingPunct="1"/>
            <a:endParaRPr lang="en-US" sz="2800" dirty="0">
              <a:latin typeface="Calibri" charset="0"/>
              <a:ea typeface="MS PGothic" charset="0"/>
            </a:endParaRPr>
          </a:p>
        </p:txBody>
      </p:sp>
      <p:sp>
        <p:nvSpPr>
          <p:cNvPr id="34819" name="TextBox 4"/>
          <p:cNvSpPr txBox="1">
            <a:spLocks noChangeArrowheads="1"/>
          </p:cNvSpPr>
          <p:nvPr/>
        </p:nvSpPr>
        <p:spPr bwMode="auto">
          <a:xfrm>
            <a:off x="7620000" y="-33338"/>
            <a:ext cx="1101725"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MS PGothic" charset="0"/>
                <a:cs typeface="MS PGothic" charset="0"/>
              </a:defRPr>
            </a:lvl1pPr>
            <a:lvl2pPr marL="742950" indent="-285750" eaLnBrk="0" hangingPunct="0">
              <a:defRPr sz="2400">
                <a:solidFill>
                  <a:schemeClr val="tx1"/>
                </a:solidFill>
                <a:latin typeface="Lucida Sans" charset="0"/>
                <a:ea typeface="MS PGothic" charset="0"/>
                <a:cs typeface="MS PGothic" charset="0"/>
              </a:defRPr>
            </a:lvl2pPr>
            <a:lvl3pPr marL="1143000" indent="-228600" eaLnBrk="0" hangingPunct="0">
              <a:defRPr sz="2400">
                <a:solidFill>
                  <a:schemeClr val="tx1"/>
                </a:solidFill>
                <a:latin typeface="Lucida Sans" charset="0"/>
                <a:ea typeface="MS PGothic" charset="0"/>
                <a:cs typeface="MS PGothic" charset="0"/>
              </a:defRPr>
            </a:lvl3pPr>
            <a:lvl4pPr marL="1600200" indent="-228600" eaLnBrk="0" hangingPunct="0">
              <a:defRPr sz="2400">
                <a:solidFill>
                  <a:schemeClr val="tx1"/>
                </a:solidFill>
                <a:latin typeface="Lucida Sans" charset="0"/>
                <a:ea typeface="MS PGothic" charset="0"/>
                <a:cs typeface="MS PGothic" charset="0"/>
              </a:defRPr>
            </a:lvl4pPr>
            <a:lvl5pPr marL="2057400" indent="-228600" eaLnBrk="0" hangingPunct="0">
              <a:defRPr sz="2400">
                <a:solidFill>
                  <a:schemeClr val="tx1"/>
                </a:solidFill>
                <a:latin typeface="Lucida San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Lucida San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Lucida San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Lucida San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Lucida Sans" charset="0"/>
                <a:ea typeface="MS PGothic" charset="0"/>
                <a:cs typeface="MS PGothic" charset="0"/>
              </a:defRPr>
            </a:lvl9pPr>
          </a:lstStyle>
          <a:p>
            <a:pPr eaLnBrk="1" hangingPunct="1"/>
            <a:r>
              <a:rPr lang="en-US" sz="1600">
                <a:solidFill>
                  <a:srgbClr val="FBFCFF"/>
                </a:solidFill>
              </a:rPr>
              <a:t>Sec. 20.4</a:t>
            </a:r>
          </a:p>
        </p:txBody>
      </p:sp>
      <p:sp>
        <p:nvSpPr>
          <p:cNvPr id="3" name="Footer Placeholder 2"/>
          <p:cNvSpPr>
            <a:spLocks noGrp="1"/>
          </p:cNvSpPr>
          <p:nvPr>
            <p:ph type="ftr" sz="quarter" idx="10"/>
          </p:nvPr>
        </p:nvSpPr>
        <p:spPr/>
        <p:txBody>
          <a:bodyPr/>
          <a:lstStyle/>
          <a:p>
            <a:r>
              <a:rPr lang="fr-CH"/>
              <a:t>©2021, Karl Aberer, EPFL-IC, Laboratoire de systèmes d'informations répartis </a:t>
            </a:r>
            <a:endParaRPr lang="en-GB" dirty="0"/>
          </a:p>
        </p:txBody>
      </p:sp>
    </p:spTree>
    <p:extLst>
      <p:ext uri="{BB962C8B-B14F-4D97-AF65-F5344CB8AC3E}">
        <p14:creationId xmlns:p14="http://schemas.microsoft.com/office/powerpoint/2010/main" val="11119949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Representation of Adjacency Lists</a:t>
            </a:r>
          </a:p>
        </p:txBody>
      </p:sp>
      <p:sp>
        <p:nvSpPr>
          <p:cNvPr id="3" name="Content Placeholder 2"/>
          <p:cNvSpPr>
            <a:spLocks noGrp="1"/>
          </p:cNvSpPr>
          <p:nvPr>
            <p:ph idx="1"/>
          </p:nvPr>
        </p:nvSpPr>
        <p:spPr>
          <a:xfrm>
            <a:off x="179388" y="1341438"/>
            <a:ext cx="8713092" cy="5029200"/>
          </a:xfrm>
        </p:spPr>
        <p:txBody>
          <a:bodyPr/>
          <a:lstStyle/>
          <a:p>
            <a:pPr eaLnBrk="1" hangingPunct="1"/>
            <a:r>
              <a:rPr lang="en-US" dirty="0">
                <a:latin typeface="Calibri" charset="0"/>
                <a:ea typeface="MS PGothic" charset="0"/>
              </a:rPr>
              <a:t>Assume each URL represented by an integer</a:t>
            </a:r>
          </a:p>
          <a:p>
            <a:pPr lvl="1">
              <a:buFont typeface="Arial" charset="0"/>
              <a:buChar char="–"/>
            </a:pPr>
            <a:r>
              <a:rPr lang="en-US" sz="2400" dirty="0">
                <a:latin typeface="Calibri" charset="0"/>
                <a:ea typeface="MS PGothic" charset="0"/>
              </a:rPr>
              <a:t>For a 4 billion page web, we need 32 bits per node</a:t>
            </a:r>
          </a:p>
          <a:p>
            <a:pPr lvl="1">
              <a:buFont typeface="Arial" charset="0"/>
              <a:buChar char="–"/>
            </a:pPr>
            <a:r>
              <a:rPr lang="en-US" sz="2400" dirty="0">
                <a:latin typeface="Calibri" charset="0"/>
                <a:ea typeface="MS PGothic" charset="0"/>
              </a:rPr>
              <a:t>Naively, this demands 64 bits to represent each hyperlink (source and destination node); on average 10 links per page</a:t>
            </a:r>
          </a:p>
          <a:p>
            <a:pPr lvl="1">
              <a:buFont typeface="Arial" charset="0"/>
              <a:buChar char="–"/>
            </a:pPr>
            <a:r>
              <a:rPr lang="en-US" sz="2400" dirty="0">
                <a:latin typeface="Calibri" charset="0"/>
                <a:ea typeface="MS PGothic" charset="0"/>
              </a:rPr>
              <a:t>For the current Web: 320 GB</a:t>
            </a:r>
          </a:p>
          <a:p>
            <a:pPr lvl="1">
              <a:buFont typeface="Arial" charset="0"/>
              <a:buChar char="–"/>
            </a:pPr>
            <a:r>
              <a:rPr lang="en-US" sz="2400" dirty="0">
                <a:latin typeface="Calibri" charset="0"/>
                <a:ea typeface="MS PGothic" charset="0"/>
              </a:rPr>
              <a:t>Can we do better (for main memory storage)?</a:t>
            </a:r>
          </a:p>
          <a:p>
            <a:endParaRPr lang="en-US" dirty="0"/>
          </a:p>
          <a:p>
            <a:endParaRPr lang="en-US" dirty="0"/>
          </a:p>
        </p:txBody>
      </p:sp>
      <p:sp>
        <p:nvSpPr>
          <p:cNvPr id="4" name="Footer Placeholder 3"/>
          <p:cNvSpPr>
            <a:spLocks noGrp="1"/>
          </p:cNvSpPr>
          <p:nvPr>
            <p:ph type="ftr" sz="quarter" idx="10"/>
          </p:nvPr>
        </p:nvSpPr>
        <p:spPr/>
        <p:txBody>
          <a:bodyPr/>
          <a:lstStyle/>
          <a:p>
            <a:r>
              <a:rPr lang="fr-CH"/>
              <a:t>©2021, Karl Aberer, EPFL-IC, Laboratoire de systèmes d'informations répartis </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9672" y="4114726"/>
            <a:ext cx="5553014" cy="2255912"/>
          </a:xfrm>
          <a:prstGeom prst="rect">
            <a:avLst/>
          </a:prstGeom>
        </p:spPr>
      </p:pic>
    </p:spTree>
    <p:extLst>
      <p:ext uri="{BB962C8B-B14F-4D97-AF65-F5344CB8AC3E}">
        <p14:creationId xmlns:p14="http://schemas.microsoft.com/office/powerpoint/2010/main" val="4969977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MS PGothic" charset="0"/>
              </a:rPr>
              <a:t>Properties of </a:t>
            </a:r>
            <a:r>
              <a:rPr lang="en-US" dirty="0"/>
              <a:t>Adjacency Lists</a:t>
            </a:r>
          </a:p>
        </p:txBody>
      </p:sp>
      <p:sp>
        <p:nvSpPr>
          <p:cNvPr id="3" name="Content Placeholder 2"/>
          <p:cNvSpPr>
            <a:spLocks noGrp="1"/>
          </p:cNvSpPr>
          <p:nvPr>
            <p:ph idx="1"/>
          </p:nvPr>
        </p:nvSpPr>
        <p:spPr/>
        <p:txBody>
          <a:bodyPr/>
          <a:lstStyle/>
          <a:p>
            <a:r>
              <a:rPr lang="en-US" dirty="0"/>
              <a:t>Locality (within lists)</a:t>
            </a:r>
          </a:p>
          <a:p>
            <a:pPr lvl="1"/>
            <a:r>
              <a:rPr lang="en-US" sz="2400" dirty="0"/>
              <a:t>Most links contained in a page have a navigational nature, thus their indices are close in lexicographical order</a:t>
            </a:r>
          </a:p>
          <a:p>
            <a:pPr lvl="1"/>
            <a:r>
              <a:rPr lang="en-US" sz="2400" dirty="0"/>
              <a:t>E.g. for </a:t>
            </a:r>
            <a:r>
              <a:rPr lang="en-US" sz="2400" b="1" dirty="0">
                <a:latin typeface="Calibri" charset="0"/>
                <a:ea typeface="MS PGothic" charset="0"/>
                <a:hlinkClick r:id="rId3"/>
              </a:rPr>
              <a:t>www.epfl.ch</a:t>
            </a:r>
            <a:endParaRPr lang="en-US" sz="2400" dirty="0"/>
          </a:p>
          <a:p>
            <a:pPr marL="1200150" lvl="2" indent="-342900"/>
            <a:r>
              <a:rPr lang="en-US" sz="1800" dirty="0">
                <a:hlinkClick r:id="rId4"/>
              </a:rPr>
              <a:t>futuretudiant.epfl.ch/en</a:t>
            </a:r>
            <a:endParaRPr lang="en-US" sz="1800" dirty="0"/>
          </a:p>
          <a:p>
            <a:pPr marL="1200150" lvl="2" indent="-342900"/>
            <a:r>
              <a:rPr lang="en-US" sz="1800" dirty="0">
                <a:hlinkClick r:id="rId5"/>
              </a:rPr>
              <a:t>futuretudiant.epfl.ch/mobility</a:t>
            </a:r>
            <a:endParaRPr lang="en-US" dirty="0">
              <a:latin typeface="Calibri" charset="0"/>
              <a:ea typeface="MS PGothic" charset="0"/>
            </a:endParaRPr>
          </a:p>
          <a:p>
            <a:r>
              <a:rPr lang="en-US" dirty="0">
                <a:latin typeface="Calibri" charset="0"/>
                <a:ea typeface="MS PGothic" charset="0"/>
              </a:rPr>
              <a:t>Similarity (between lists)</a:t>
            </a:r>
          </a:p>
          <a:p>
            <a:pPr lvl="1"/>
            <a:r>
              <a:rPr lang="en-US" sz="2400" dirty="0"/>
              <a:t>Observation 1: Either two lists have almost nothing in common, or they share large segments of their lists</a:t>
            </a:r>
          </a:p>
          <a:p>
            <a:pPr lvl="1"/>
            <a:r>
              <a:rPr lang="en-US" sz="2400" dirty="0"/>
              <a:t>Observation 2: Pages that occur close to each other in lexicographic order tend to have similar lists</a:t>
            </a:r>
          </a:p>
          <a:p>
            <a:pPr lvl="2"/>
            <a:r>
              <a:rPr lang="en-US" sz="2000" dirty="0"/>
              <a:t>E.g. </a:t>
            </a:r>
            <a:r>
              <a:rPr lang="en-US" sz="2000" dirty="0">
                <a:hlinkClick r:id="rId4"/>
              </a:rPr>
              <a:t>futuretudiant.epfl.ch/en</a:t>
            </a:r>
            <a:r>
              <a:rPr lang="en-US" sz="2000" dirty="0"/>
              <a:t> and </a:t>
            </a:r>
            <a:r>
              <a:rPr lang="en-US" sz="2000" dirty="0">
                <a:hlinkClick r:id="rId5"/>
              </a:rPr>
              <a:t>futuretudiant.epfl.ch/mobility</a:t>
            </a:r>
            <a:endParaRPr lang="en-US" sz="2000" dirty="0">
              <a:latin typeface="Calibri" charset="0"/>
              <a:ea typeface="MS PGothic" charset="0"/>
            </a:endParaRPr>
          </a:p>
          <a:p>
            <a:pPr lvl="1"/>
            <a:endParaRPr lang="en-US" sz="2400" dirty="0"/>
          </a:p>
          <a:p>
            <a:pPr lvl="1"/>
            <a:endParaRPr lang="en-US" sz="2400" dirty="0"/>
          </a:p>
          <a:p>
            <a:endParaRPr lang="en-US" sz="2800" dirty="0"/>
          </a:p>
        </p:txBody>
      </p:sp>
      <p:sp>
        <p:nvSpPr>
          <p:cNvPr id="4" name="Footer Placeholder 3"/>
          <p:cNvSpPr>
            <a:spLocks noGrp="1"/>
          </p:cNvSpPr>
          <p:nvPr>
            <p:ph type="ftr" sz="quarter" idx="10"/>
          </p:nvPr>
        </p:nvSpPr>
        <p:spPr/>
        <p:txBody>
          <a:bodyPr/>
          <a:lstStyle/>
          <a:p>
            <a:r>
              <a:rPr lang="fr-CH"/>
              <a:t>©2021, Karl Aberer, EPFL-IC, Laboratoire de systèmes d'informations répartis </a:t>
            </a:r>
            <a:endParaRPr lang="en-GB" dirty="0"/>
          </a:p>
        </p:txBody>
      </p:sp>
    </p:spTree>
    <p:extLst>
      <p:ext uri="{BB962C8B-B14F-4D97-AF65-F5344CB8AC3E}">
        <p14:creationId xmlns:p14="http://schemas.microsoft.com/office/powerpoint/2010/main" val="901298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sz="2800" dirty="0">
                <a:latin typeface="Calibri" charset="0"/>
                <a:ea typeface="MS PGothic" charset="0"/>
              </a:rPr>
              <a:t>When indexing a document </a:t>
            </a:r>
            <a:r>
              <a:rPr lang="en-US" sz="2800" i="1" dirty="0">
                <a:latin typeface="Calibri" charset="0"/>
                <a:ea typeface="MS PGothic" charset="0"/>
              </a:rPr>
              <a:t>D</a:t>
            </a:r>
            <a:r>
              <a:rPr lang="en-US" sz="2800" dirty="0">
                <a:latin typeface="Calibri" charset="0"/>
                <a:ea typeface="MS PGothic" charset="0"/>
              </a:rPr>
              <a:t>, include (with some weight) anchor text from links pointing to </a:t>
            </a:r>
            <a:r>
              <a:rPr lang="en-US" sz="2800" i="1" dirty="0">
                <a:latin typeface="Calibri" charset="0"/>
                <a:ea typeface="MS PGothic" charset="0"/>
              </a:rPr>
              <a:t>D</a:t>
            </a:r>
            <a:endParaRPr lang="en-US" sz="2800" dirty="0">
              <a:latin typeface="Calibri" charset="0"/>
              <a:ea typeface="MS PGothic" charset="0"/>
            </a:endParaRPr>
          </a:p>
          <a:p>
            <a:endParaRPr lang="en-US" sz="2800" dirty="0"/>
          </a:p>
        </p:txBody>
      </p:sp>
      <p:sp>
        <p:nvSpPr>
          <p:cNvPr id="4" name="Footer Placeholder 3"/>
          <p:cNvSpPr>
            <a:spLocks noGrp="1"/>
          </p:cNvSpPr>
          <p:nvPr>
            <p:ph type="ftr" sz="quarter" idx="10"/>
          </p:nvPr>
        </p:nvSpPr>
        <p:spPr/>
        <p:txBody>
          <a:bodyPr/>
          <a:lstStyle/>
          <a:p>
            <a:r>
              <a:rPr lang="fr-CH"/>
              <a:t>©2021, Karl Aberer, EPFL-IC, Laboratoire de systèmes d'informations répartis </a:t>
            </a:r>
            <a:endParaRPr lang="en-GB" dirty="0"/>
          </a:p>
        </p:txBody>
      </p:sp>
      <p:sp>
        <p:nvSpPr>
          <p:cNvPr id="5" name="Oval 4"/>
          <p:cNvSpPr>
            <a:spLocks noChangeArrowheads="1"/>
          </p:cNvSpPr>
          <p:nvPr/>
        </p:nvSpPr>
        <p:spPr bwMode="auto">
          <a:xfrm>
            <a:off x="2843808" y="3468959"/>
            <a:ext cx="301625" cy="301625"/>
          </a:xfrm>
          <a:prstGeom prst="ellipse">
            <a:avLst/>
          </a:prstGeom>
          <a:solidFill>
            <a:schemeClr val="tx1"/>
          </a:solidFill>
          <a:ln w="12700">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6" name="Oval 5"/>
          <p:cNvSpPr>
            <a:spLocks noChangeArrowheads="1"/>
          </p:cNvSpPr>
          <p:nvPr/>
        </p:nvSpPr>
        <p:spPr bwMode="auto">
          <a:xfrm>
            <a:off x="1115022" y="4189684"/>
            <a:ext cx="301625" cy="301625"/>
          </a:xfrm>
          <a:prstGeom prst="ellipse">
            <a:avLst/>
          </a:prstGeom>
          <a:solidFill>
            <a:schemeClr val="tx1"/>
          </a:solidFill>
          <a:ln w="12700">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7" name="Oval 6"/>
          <p:cNvSpPr>
            <a:spLocks noChangeArrowheads="1"/>
          </p:cNvSpPr>
          <p:nvPr/>
        </p:nvSpPr>
        <p:spPr bwMode="auto">
          <a:xfrm>
            <a:off x="3562947" y="4189684"/>
            <a:ext cx="301625" cy="301625"/>
          </a:xfrm>
          <a:prstGeom prst="ellipse">
            <a:avLst/>
          </a:prstGeom>
          <a:solidFill>
            <a:schemeClr val="tx1"/>
          </a:solidFill>
          <a:ln w="12700">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8" name="Oval 7"/>
          <p:cNvSpPr>
            <a:spLocks noChangeArrowheads="1"/>
          </p:cNvSpPr>
          <p:nvPr/>
        </p:nvSpPr>
        <p:spPr bwMode="auto">
          <a:xfrm>
            <a:off x="1835746" y="3468959"/>
            <a:ext cx="301625" cy="301625"/>
          </a:xfrm>
          <a:prstGeom prst="ellipse">
            <a:avLst/>
          </a:prstGeom>
          <a:solidFill>
            <a:schemeClr val="tx1"/>
          </a:solidFill>
          <a:ln w="12700">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9" name="Rectangle 8"/>
          <p:cNvSpPr>
            <a:spLocks noChangeArrowheads="1"/>
          </p:cNvSpPr>
          <p:nvPr/>
        </p:nvSpPr>
        <p:spPr bwMode="auto">
          <a:xfrm>
            <a:off x="1692041" y="5485082"/>
            <a:ext cx="1603452" cy="339196"/>
          </a:xfrm>
          <a:prstGeom prst="rect">
            <a:avLst/>
          </a:prstGeom>
          <a:noFill/>
          <a:ln w="9525">
            <a:noFill/>
            <a:miter lim="800000"/>
            <a:headEnd/>
            <a:tailEnd/>
          </a:ln>
        </p:spPr>
        <p:txBody>
          <a:bodyPr wrap="none" lIns="92075" tIns="46038" rIns="92075" bIns="46038">
            <a:spAutoFit/>
          </a:bodyPr>
          <a:lstStyle/>
          <a:p>
            <a:r>
              <a:rPr lang="en-US" sz="1600" dirty="0">
                <a:latin typeface="Calibri" charset="0"/>
                <a:ea typeface="Calibri" charset="0"/>
                <a:cs typeface="Calibri" charset="0"/>
              </a:rPr>
              <a:t>EPFL home page</a:t>
            </a:r>
          </a:p>
        </p:txBody>
      </p:sp>
      <p:sp>
        <p:nvSpPr>
          <p:cNvPr id="10" name="Oval 9"/>
          <p:cNvSpPr>
            <a:spLocks noChangeArrowheads="1"/>
          </p:cNvSpPr>
          <p:nvPr/>
        </p:nvSpPr>
        <p:spPr bwMode="auto">
          <a:xfrm>
            <a:off x="2338984" y="5126307"/>
            <a:ext cx="301625" cy="301625"/>
          </a:xfrm>
          <a:prstGeom prst="ellipse">
            <a:avLst/>
          </a:prstGeom>
          <a:noFill/>
          <a:ln w="38100">
            <a:solidFill>
              <a:schemeClr val="tx1"/>
            </a:solidFill>
            <a:round/>
            <a:headEnd/>
            <a:tailEnd/>
          </a:ln>
        </p:spPr>
        <p:txBody>
          <a:bodyPr wrap="none" anchor="ctr"/>
          <a:lstStyle/>
          <a:p>
            <a:r>
              <a:rPr lang="en-US" sz="1400" b="1">
                <a:latin typeface="Calibri" charset="0"/>
                <a:ea typeface="Calibri" charset="0"/>
                <a:cs typeface="Calibri" charset="0"/>
              </a:rPr>
              <a:t>1</a:t>
            </a:r>
          </a:p>
        </p:txBody>
      </p:sp>
      <p:cxnSp>
        <p:nvCxnSpPr>
          <p:cNvPr id="11" name="AutoShape 10"/>
          <p:cNvCxnSpPr>
            <a:cxnSpLocks noChangeShapeType="1"/>
          </p:cNvCxnSpPr>
          <p:nvPr/>
        </p:nvCxnSpPr>
        <p:spPr bwMode="auto">
          <a:xfrm>
            <a:off x="1372197" y="4446857"/>
            <a:ext cx="981075" cy="822325"/>
          </a:xfrm>
          <a:prstGeom prst="straightConnector1">
            <a:avLst/>
          </a:prstGeom>
          <a:noFill/>
          <a:ln w="9525">
            <a:solidFill>
              <a:schemeClr val="tx1"/>
            </a:solidFill>
            <a:round/>
            <a:headEnd/>
            <a:tailEnd type="triangle" w="med" len="med"/>
          </a:ln>
        </p:spPr>
      </p:cxnSp>
      <p:cxnSp>
        <p:nvCxnSpPr>
          <p:cNvPr id="12" name="AutoShape 11"/>
          <p:cNvCxnSpPr>
            <a:cxnSpLocks noChangeShapeType="1"/>
          </p:cNvCxnSpPr>
          <p:nvPr/>
        </p:nvCxnSpPr>
        <p:spPr bwMode="auto">
          <a:xfrm>
            <a:off x="1986559" y="3770584"/>
            <a:ext cx="396875" cy="1381125"/>
          </a:xfrm>
          <a:prstGeom prst="straightConnector1">
            <a:avLst/>
          </a:prstGeom>
          <a:noFill/>
          <a:ln w="9525">
            <a:solidFill>
              <a:schemeClr val="tx1"/>
            </a:solidFill>
            <a:round/>
            <a:headEnd/>
            <a:tailEnd type="triangle" w="med" len="med"/>
          </a:ln>
        </p:spPr>
      </p:cxnSp>
      <p:cxnSp>
        <p:nvCxnSpPr>
          <p:cNvPr id="13" name="AutoShape 12"/>
          <p:cNvCxnSpPr>
            <a:cxnSpLocks noChangeShapeType="1"/>
          </p:cNvCxnSpPr>
          <p:nvPr/>
        </p:nvCxnSpPr>
        <p:spPr bwMode="auto">
          <a:xfrm flipH="1">
            <a:off x="2596159" y="3770584"/>
            <a:ext cx="398463" cy="1381125"/>
          </a:xfrm>
          <a:prstGeom prst="straightConnector1">
            <a:avLst/>
          </a:prstGeom>
          <a:noFill/>
          <a:ln w="9525">
            <a:solidFill>
              <a:schemeClr val="tx1"/>
            </a:solidFill>
            <a:round/>
            <a:headEnd/>
            <a:tailEnd type="triangle" w="med" len="med"/>
          </a:ln>
        </p:spPr>
      </p:cxnSp>
      <p:cxnSp>
        <p:nvCxnSpPr>
          <p:cNvPr id="14" name="AutoShape 13"/>
          <p:cNvCxnSpPr>
            <a:cxnSpLocks noChangeShapeType="1"/>
          </p:cNvCxnSpPr>
          <p:nvPr/>
        </p:nvCxnSpPr>
        <p:spPr bwMode="auto">
          <a:xfrm flipH="1">
            <a:off x="2659658" y="4446859"/>
            <a:ext cx="947738" cy="830263"/>
          </a:xfrm>
          <a:prstGeom prst="straightConnector1">
            <a:avLst/>
          </a:prstGeom>
          <a:noFill/>
          <a:ln w="9525">
            <a:solidFill>
              <a:schemeClr val="tx1"/>
            </a:solidFill>
            <a:round/>
            <a:headEnd/>
            <a:tailEnd type="triangle" w="med" len="med"/>
          </a:ln>
        </p:spPr>
      </p:cxnSp>
      <p:sp>
        <p:nvSpPr>
          <p:cNvPr id="16" name="Rectangle 15"/>
          <p:cNvSpPr>
            <a:spLocks noChangeArrowheads="1"/>
          </p:cNvSpPr>
          <p:nvPr/>
        </p:nvSpPr>
        <p:spPr bwMode="auto">
          <a:xfrm>
            <a:off x="4538780" y="5435870"/>
            <a:ext cx="3876062" cy="585418"/>
          </a:xfrm>
          <a:prstGeom prst="rect">
            <a:avLst/>
          </a:prstGeom>
          <a:noFill/>
          <a:ln w="9525">
            <a:noFill/>
            <a:miter lim="800000"/>
            <a:headEnd/>
            <a:tailEnd/>
          </a:ln>
        </p:spPr>
        <p:txBody>
          <a:bodyPr wrap="none" lIns="92075" tIns="46038" rIns="92075" bIns="46038">
            <a:spAutoFit/>
          </a:bodyPr>
          <a:lstStyle/>
          <a:p>
            <a:r>
              <a:rPr lang="en-US" sz="1600" dirty="0">
                <a:latin typeface="Calibri" charset="0"/>
                <a:ea typeface="Calibri" charset="0"/>
                <a:cs typeface="Calibri" charset="0"/>
              </a:rPr>
              <a:t>Fake EPFL home page</a:t>
            </a:r>
          </a:p>
          <a:p>
            <a:r>
              <a:rPr lang="en-US" sz="1600" dirty="0">
                <a:latin typeface="Calibri" charset="0"/>
                <a:ea typeface="Calibri" charset="0"/>
                <a:cs typeface="Calibri" charset="0"/>
              </a:rPr>
              <a:t>(</a:t>
            </a:r>
            <a:r>
              <a:rPr lang="en-US" sz="1600" i="1" dirty="0">
                <a:latin typeface="Calibri" charset="0"/>
                <a:ea typeface="Calibri" charset="0"/>
                <a:cs typeface="Calibri" charset="0"/>
              </a:rPr>
              <a:t>same term frequencies as EPFL home page</a:t>
            </a:r>
            <a:r>
              <a:rPr lang="en-US" sz="1600" dirty="0">
                <a:latin typeface="Calibri" charset="0"/>
                <a:ea typeface="Calibri" charset="0"/>
                <a:cs typeface="Calibri" charset="0"/>
              </a:rPr>
              <a:t>)</a:t>
            </a:r>
          </a:p>
        </p:txBody>
      </p:sp>
      <p:sp>
        <p:nvSpPr>
          <p:cNvPr id="17" name="Oval 16"/>
          <p:cNvSpPr>
            <a:spLocks noChangeArrowheads="1"/>
          </p:cNvSpPr>
          <p:nvPr/>
        </p:nvSpPr>
        <p:spPr bwMode="auto">
          <a:xfrm>
            <a:off x="6322021" y="5077097"/>
            <a:ext cx="301625" cy="301625"/>
          </a:xfrm>
          <a:prstGeom prst="ellipse">
            <a:avLst/>
          </a:prstGeom>
          <a:noFill/>
          <a:ln w="38100">
            <a:solidFill>
              <a:schemeClr val="tx1"/>
            </a:solidFill>
            <a:round/>
            <a:headEnd/>
            <a:tailEnd/>
          </a:ln>
        </p:spPr>
        <p:txBody>
          <a:bodyPr wrap="none" anchor="ctr"/>
          <a:lstStyle/>
          <a:p>
            <a:r>
              <a:rPr lang="en-US" sz="1400" b="1">
                <a:latin typeface="Calibri" charset="0"/>
                <a:ea typeface="Calibri" charset="0"/>
                <a:cs typeface="Calibri" charset="0"/>
              </a:rPr>
              <a:t>2</a:t>
            </a:r>
          </a:p>
        </p:txBody>
      </p:sp>
      <p:sp>
        <p:nvSpPr>
          <p:cNvPr id="37" name="Oval 36"/>
          <p:cNvSpPr>
            <a:spLocks noChangeArrowheads="1"/>
          </p:cNvSpPr>
          <p:nvPr/>
        </p:nvSpPr>
        <p:spPr bwMode="auto">
          <a:xfrm>
            <a:off x="6322020" y="3416541"/>
            <a:ext cx="301625" cy="301625"/>
          </a:xfrm>
          <a:prstGeom prst="ellipse">
            <a:avLst/>
          </a:prstGeom>
          <a:solidFill>
            <a:schemeClr val="tx1"/>
          </a:solidFill>
          <a:ln w="12700">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39" name="AutoShape 11"/>
          <p:cNvCxnSpPr>
            <a:cxnSpLocks noChangeShapeType="1"/>
            <a:endCxn id="17" idx="0"/>
          </p:cNvCxnSpPr>
          <p:nvPr/>
        </p:nvCxnSpPr>
        <p:spPr bwMode="auto">
          <a:xfrm>
            <a:off x="6472833" y="3713510"/>
            <a:ext cx="1" cy="1363587"/>
          </a:xfrm>
          <a:prstGeom prst="straightConnector1">
            <a:avLst/>
          </a:prstGeom>
          <a:noFill/>
          <a:ln w="9525">
            <a:solidFill>
              <a:schemeClr val="tx1"/>
            </a:solidFill>
            <a:round/>
            <a:headEnd/>
            <a:tailEnd type="triangle" w="med" len="med"/>
          </a:ln>
        </p:spPr>
      </p:cxnSp>
      <p:sp>
        <p:nvSpPr>
          <p:cNvPr id="42" name="Rectangle 41"/>
          <p:cNvSpPr>
            <a:spLocks noChangeArrowheads="1"/>
          </p:cNvSpPr>
          <p:nvPr/>
        </p:nvSpPr>
        <p:spPr bwMode="auto">
          <a:xfrm>
            <a:off x="5485637" y="2697115"/>
            <a:ext cx="1672766" cy="585418"/>
          </a:xfrm>
          <a:prstGeom prst="rect">
            <a:avLst/>
          </a:prstGeom>
          <a:noFill/>
          <a:ln w="9525">
            <a:noFill/>
            <a:miter lim="800000"/>
            <a:headEnd/>
            <a:tailEnd/>
          </a:ln>
        </p:spPr>
        <p:txBody>
          <a:bodyPr wrap="none" lIns="92075" tIns="46038" rIns="92075" bIns="46038">
            <a:spAutoFit/>
          </a:bodyPr>
          <a:lstStyle/>
          <a:p>
            <a:r>
              <a:rPr lang="en-US" sz="1600" dirty="0" err="1">
                <a:latin typeface="Calibri" charset="0"/>
                <a:ea typeface="Calibri" charset="0"/>
                <a:cs typeface="Calibri" charset="0"/>
              </a:rPr>
              <a:t>Blacklist.org</a:t>
            </a:r>
            <a:r>
              <a:rPr lang="en-US" sz="1600" dirty="0">
                <a:latin typeface="Calibri" charset="0"/>
                <a:ea typeface="Calibri" charset="0"/>
                <a:cs typeface="Calibri" charset="0"/>
              </a:rPr>
              <a:t>:</a:t>
            </a:r>
          </a:p>
          <a:p>
            <a:r>
              <a:rPr lang="en-US" sz="1600" dirty="0">
                <a:latin typeface="Calibri" charset="0"/>
                <a:ea typeface="Calibri" charset="0"/>
                <a:cs typeface="Calibri" charset="0"/>
              </a:rPr>
              <a:t>“attention: spam”</a:t>
            </a:r>
          </a:p>
        </p:txBody>
      </p:sp>
      <p:sp>
        <p:nvSpPr>
          <p:cNvPr id="46" name="Rectangle 45"/>
          <p:cNvSpPr>
            <a:spLocks noChangeArrowheads="1"/>
          </p:cNvSpPr>
          <p:nvPr/>
        </p:nvSpPr>
        <p:spPr bwMode="auto">
          <a:xfrm>
            <a:off x="-74287" y="3507611"/>
            <a:ext cx="1862690" cy="585418"/>
          </a:xfrm>
          <a:prstGeom prst="rect">
            <a:avLst/>
          </a:prstGeom>
          <a:noFill/>
          <a:ln w="9525">
            <a:noFill/>
            <a:miter lim="800000"/>
            <a:headEnd/>
            <a:tailEnd/>
          </a:ln>
        </p:spPr>
        <p:txBody>
          <a:bodyPr wrap="none" lIns="92075" tIns="46038" rIns="92075" bIns="46038">
            <a:spAutoFit/>
          </a:bodyPr>
          <a:lstStyle/>
          <a:p>
            <a:r>
              <a:rPr lang="en-US" sz="1600" dirty="0" err="1">
                <a:latin typeface="Calibri" charset="0"/>
                <a:ea typeface="Calibri" charset="0"/>
                <a:cs typeface="Calibri" charset="0"/>
              </a:rPr>
              <a:t>snf.ch</a:t>
            </a:r>
            <a:endParaRPr lang="en-US" sz="1600" dirty="0">
              <a:latin typeface="Calibri" charset="0"/>
              <a:ea typeface="Calibri" charset="0"/>
              <a:cs typeface="Calibri" charset="0"/>
            </a:endParaRPr>
          </a:p>
          <a:p>
            <a:r>
              <a:rPr lang="en-US" sz="1600" dirty="0">
                <a:latin typeface="Calibri" charset="0"/>
                <a:ea typeface="Calibri" charset="0"/>
                <a:cs typeface="Calibri" charset="0"/>
              </a:rPr>
              <a:t>“eligible university”</a:t>
            </a:r>
          </a:p>
        </p:txBody>
      </p:sp>
      <p:sp>
        <p:nvSpPr>
          <p:cNvPr id="47" name="Rectangle 46"/>
          <p:cNvSpPr>
            <a:spLocks noChangeArrowheads="1"/>
          </p:cNvSpPr>
          <p:nvPr/>
        </p:nvSpPr>
        <p:spPr bwMode="auto">
          <a:xfrm>
            <a:off x="860588" y="2803771"/>
            <a:ext cx="1500988" cy="585418"/>
          </a:xfrm>
          <a:prstGeom prst="rect">
            <a:avLst/>
          </a:prstGeom>
          <a:noFill/>
          <a:ln w="9525">
            <a:noFill/>
            <a:miter lim="800000"/>
            <a:headEnd/>
            <a:tailEnd/>
          </a:ln>
        </p:spPr>
        <p:txBody>
          <a:bodyPr wrap="none" lIns="92075" tIns="46038" rIns="92075" bIns="46038">
            <a:spAutoFit/>
          </a:bodyPr>
          <a:lstStyle/>
          <a:p>
            <a:r>
              <a:rPr lang="en-US" sz="1600" dirty="0" err="1">
                <a:latin typeface="Calibri" charset="0"/>
                <a:ea typeface="Calibri" charset="0"/>
                <a:cs typeface="Calibri" charset="0"/>
              </a:rPr>
              <a:t>ethz.ch</a:t>
            </a:r>
            <a:endParaRPr lang="en-US" sz="1600" dirty="0">
              <a:latin typeface="Calibri" charset="0"/>
              <a:ea typeface="Calibri" charset="0"/>
              <a:cs typeface="Calibri" charset="0"/>
            </a:endParaRPr>
          </a:p>
          <a:p>
            <a:r>
              <a:rPr lang="en-US" sz="1600" dirty="0">
                <a:latin typeface="Calibri" charset="0"/>
                <a:ea typeface="Calibri" charset="0"/>
                <a:cs typeface="Calibri" charset="0"/>
              </a:rPr>
              <a:t>“joint research”</a:t>
            </a:r>
          </a:p>
        </p:txBody>
      </p:sp>
      <p:sp>
        <p:nvSpPr>
          <p:cNvPr id="48" name="Rectangle 47"/>
          <p:cNvSpPr>
            <a:spLocks noChangeArrowheads="1"/>
          </p:cNvSpPr>
          <p:nvPr/>
        </p:nvSpPr>
        <p:spPr bwMode="auto">
          <a:xfrm>
            <a:off x="2410007" y="2774136"/>
            <a:ext cx="1470852" cy="585418"/>
          </a:xfrm>
          <a:prstGeom prst="rect">
            <a:avLst/>
          </a:prstGeom>
          <a:noFill/>
          <a:ln w="9525">
            <a:noFill/>
            <a:miter lim="800000"/>
            <a:headEnd/>
            <a:tailEnd/>
          </a:ln>
        </p:spPr>
        <p:txBody>
          <a:bodyPr wrap="none" lIns="92075" tIns="46038" rIns="92075" bIns="46038">
            <a:spAutoFit/>
          </a:bodyPr>
          <a:lstStyle/>
          <a:p>
            <a:r>
              <a:rPr lang="en-US" sz="1600" dirty="0" err="1">
                <a:latin typeface="Calibri" charset="0"/>
                <a:ea typeface="Calibri" charset="0"/>
                <a:cs typeface="Calibri" charset="0"/>
              </a:rPr>
              <a:t>bilan.ch</a:t>
            </a:r>
            <a:endParaRPr lang="en-US" sz="1600" dirty="0">
              <a:latin typeface="Calibri" charset="0"/>
              <a:ea typeface="Calibri" charset="0"/>
              <a:cs typeface="Calibri" charset="0"/>
            </a:endParaRPr>
          </a:p>
          <a:p>
            <a:r>
              <a:rPr lang="en-US" sz="1600" dirty="0">
                <a:latin typeface="Calibri" charset="0"/>
                <a:ea typeface="Calibri" charset="0"/>
                <a:cs typeface="Calibri" charset="0"/>
              </a:rPr>
              <a:t>“EPFL startups”</a:t>
            </a:r>
          </a:p>
        </p:txBody>
      </p:sp>
      <p:sp>
        <p:nvSpPr>
          <p:cNvPr id="49" name="Rectangle 48"/>
          <p:cNvSpPr>
            <a:spLocks noChangeArrowheads="1"/>
          </p:cNvSpPr>
          <p:nvPr/>
        </p:nvSpPr>
        <p:spPr bwMode="auto">
          <a:xfrm>
            <a:off x="3426836" y="3490980"/>
            <a:ext cx="1391407" cy="585418"/>
          </a:xfrm>
          <a:prstGeom prst="rect">
            <a:avLst/>
          </a:prstGeom>
          <a:noFill/>
          <a:ln w="9525">
            <a:noFill/>
            <a:miter lim="800000"/>
            <a:headEnd/>
            <a:tailEnd/>
          </a:ln>
        </p:spPr>
        <p:txBody>
          <a:bodyPr wrap="none" lIns="92075" tIns="46038" rIns="92075" bIns="46038">
            <a:spAutoFit/>
          </a:bodyPr>
          <a:lstStyle/>
          <a:p>
            <a:r>
              <a:rPr lang="en-US" sz="1600" dirty="0">
                <a:latin typeface="Calibri" charset="0"/>
                <a:ea typeface="Calibri" charset="0"/>
                <a:cs typeface="Calibri" charset="0"/>
              </a:rPr>
              <a:t>24heures.ch</a:t>
            </a:r>
          </a:p>
          <a:p>
            <a:r>
              <a:rPr lang="en-US" sz="1600" dirty="0">
                <a:latin typeface="Calibri" charset="0"/>
                <a:ea typeface="Calibri" charset="0"/>
                <a:cs typeface="Calibri" charset="0"/>
              </a:rPr>
              <a:t>“drone valley”</a:t>
            </a:r>
          </a:p>
        </p:txBody>
      </p:sp>
    </p:spTree>
    <p:extLst>
      <p:ext uri="{BB962C8B-B14F-4D97-AF65-F5344CB8AC3E}">
        <p14:creationId xmlns:p14="http://schemas.microsoft.com/office/powerpoint/2010/main" val="16376138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Exploiting Locality</a:t>
            </a:r>
          </a:p>
        </p:txBody>
      </p:sp>
      <p:sp>
        <p:nvSpPr>
          <p:cNvPr id="3" name="Content Placeholder 2"/>
          <p:cNvSpPr>
            <a:spLocks noGrp="1"/>
          </p:cNvSpPr>
          <p:nvPr>
            <p:ph idx="1"/>
          </p:nvPr>
        </p:nvSpPr>
        <p:spPr/>
        <p:txBody>
          <a:bodyPr/>
          <a:lstStyle/>
          <a:p>
            <a:r>
              <a:rPr lang="en-US" dirty="0"/>
              <a:t>Use Gap Encoding (as in inverted files)</a:t>
            </a:r>
          </a:p>
          <a:p>
            <a:pPr lvl="1">
              <a:buFont typeface="Arial" charset="0"/>
              <a:buChar char="–"/>
            </a:pPr>
            <a:r>
              <a:rPr lang="en-US" sz="2400" dirty="0"/>
              <a:t>S(x) = (s</a:t>
            </a:r>
            <a:r>
              <a:rPr lang="en-US" sz="2400" baseline="-25000" dirty="0"/>
              <a:t>1</a:t>
            </a:r>
            <a:r>
              <a:rPr lang="en-US" sz="2400" dirty="0"/>
              <a:t>,…,</a:t>
            </a:r>
            <a:r>
              <a:rPr lang="en-US" sz="2400" dirty="0" err="1"/>
              <a:t>s</a:t>
            </a:r>
            <a:r>
              <a:rPr lang="en-US" sz="2400" baseline="-25000" dirty="0" err="1"/>
              <a:t>k</a:t>
            </a:r>
            <a:r>
              <a:rPr lang="en-US" sz="2400" dirty="0"/>
              <a:t>) will be represented as </a:t>
            </a:r>
            <a:br>
              <a:rPr lang="en-US" sz="2400" dirty="0"/>
            </a:br>
            <a:r>
              <a:rPr lang="en-US" sz="2400" dirty="0"/>
              <a:t>	(s</a:t>
            </a:r>
            <a:r>
              <a:rPr lang="en-US" sz="2400" baseline="-25000" dirty="0"/>
              <a:t>1</a:t>
            </a:r>
            <a:r>
              <a:rPr lang="en-US" sz="2400" dirty="0"/>
              <a:t>-x, s</a:t>
            </a:r>
            <a:r>
              <a:rPr lang="en-US" sz="2400" baseline="-25000" dirty="0"/>
              <a:t>2</a:t>
            </a:r>
            <a:r>
              <a:rPr lang="en-US" sz="2400" dirty="0"/>
              <a:t>-s</a:t>
            </a:r>
            <a:r>
              <a:rPr lang="en-US" sz="2400" baseline="-25000" dirty="0"/>
              <a:t>1</a:t>
            </a:r>
            <a:r>
              <a:rPr lang="en-US" sz="2400" dirty="0"/>
              <a:t>-1,…,s</a:t>
            </a:r>
            <a:r>
              <a:rPr lang="en-US" sz="2400" baseline="-25000" dirty="0"/>
              <a:t>k</a:t>
            </a:r>
            <a:r>
              <a:rPr lang="en-US" sz="2400" dirty="0"/>
              <a:t>-s</a:t>
            </a:r>
            <a:r>
              <a:rPr lang="en-US" sz="2400" baseline="-25000" dirty="0"/>
              <a:t>k-1</a:t>
            </a:r>
            <a:r>
              <a:rPr lang="en-US" sz="2400" dirty="0"/>
              <a:t>-1)</a:t>
            </a:r>
          </a:p>
          <a:p>
            <a:pPr lvl="1">
              <a:buFont typeface="Arial" charset="0"/>
              <a:buChar char="–"/>
            </a:pPr>
            <a:r>
              <a:rPr lang="en-US" sz="2400" dirty="0"/>
              <a:t>Use of varying length encoding </a:t>
            </a:r>
          </a:p>
          <a:p>
            <a:endParaRPr lang="en-US" dirty="0"/>
          </a:p>
          <a:p>
            <a:endParaRPr lang="en-US" dirty="0"/>
          </a:p>
          <a:p>
            <a:endParaRPr lang="en-US" dirty="0"/>
          </a:p>
          <a:p>
            <a:endParaRPr lang="en-US" dirty="0"/>
          </a:p>
          <a:p>
            <a:endParaRPr lang="en-US" dirty="0"/>
          </a:p>
        </p:txBody>
      </p:sp>
      <p:sp>
        <p:nvSpPr>
          <p:cNvPr id="4" name="Footer Placeholder 3"/>
          <p:cNvSpPr>
            <a:spLocks noGrp="1"/>
          </p:cNvSpPr>
          <p:nvPr>
            <p:ph type="ftr" sz="quarter" idx="10"/>
          </p:nvPr>
        </p:nvSpPr>
        <p:spPr/>
        <p:txBody>
          <a:bodyPr/>
          <a:lstStyle/>
          <a:p>
            <a:r>
              <a:rPr lang="fr-CH"/>
              <a:t>©2021, Karl Aberer, EPFL-IC, Laboratoire de systèmes d'informations répartis </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3652" y="3936706"/>
            <a:ext cx="3672408" cy="147048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124" y="3882111"/>
            <a:ext cx="3888432" cy="1579676"/>
          </a:xfrm>
          <a:prstGeom prst="rect">
            <a:avLst/>
          </a:prstGeom>
        </p:spPr>
      </p:pic>
      <p:sp>
        <p:nvSpPr>
          <p:cNvPr id="7" name="Right Arrow 6"/>
          <p:cNvSpPr/>
          <p:nvPr/>
        </p:nvSpPr>
        <p:spPr bwMode="auto">
          <a:xfrm>
            <a:off x="4302896" y="4502072"/>
            <a:ext cx="698748" cy="514754"/>
          </a:xfrm>
          <a:prstGeom prst="rightArrow">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2"/>
              </a:solidFill>
              <a:effectLst/>
              <a:latin typeface="Tempus Sans ITC" pitchFamily="82" charset="0"/>
            </a:endParaRPr>
          </a:p>
        </p:txBody>
      </p:sp>
    </p:spTree>
    <p:extLst>
      <p:ext uri="{BB962C8B-B14F-4D97-AF65-F5344CB8AC3E}">
        <p14:creationId xmlns:p14="http://schemas.microsoft.com/office/powerpoint/2010/main" val="21127265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Exploiting Similarity</a:t>
            </a:r>
          </a:p>
        </p:txBody>
      </p:sp>
      <p:sp>
        <p:nvSpPr>
          <p:cNvPr id="3" name="Content Placeholder 2"/>
          <p:cNvSpPr>
            <a:spLocks noGrp="1"/>
          </p:cNvSpPr>
          <p:nvPr>
            <p:ph idx="1"/>
          </p:nvPr>
        </p:nvSpPr>
        <p:spPr>
          <a:xfrm>
            <a:off x="179388" y="1341438"/>
            <a:ext cx="8713092" cy="5029200"/>
          </a:xfrm>
        </p:spPr>
        <p:txBody>
          <a:bodyPr/>
          <a:lstStyle/>
          <a:p>
            <a:r>
              <a:rPr lang="en-US" sz="2800" dirty="0"/>
              <a:t>Copy data from similar lists (exploit observation 1)</a:t>
            </a:r>
          </a:p>
          <a:p>
            <a:pPr lvl="1"/>
            <a:r>
              <a:rPr lang="en-US" sz="2400" dirty="0"/>
              <a:t>Reference list: reference to another list</a:t>
            </a:r>
          </a:p>
          <a:p>
            <a:pPr lvl="2"/>
            <a:r>
              <a:rPr lang="en-US" sz="2000" dirty="0"/>
              <a:t>Searched in a neighboring window of nodes (exploit observation 2)</a:t>
            </a:r>
          </a:p>
          <a:p>
            <a:pPr lvl="1"/>
            <a:r>
              <a:rPr lang="en-US" sz="2400" dirty="0"/>
              <a:t>Copy list: bitmap indicates nodes copied from reference list</a:t>
            </a:r>
          </a:p>
          <a:p>
            <a:pPr lvl="1"/>
            <a:r>
              <a:rPr lang="en-US" sz="2400" dirty="0"/>
              <a:t>Extra nodes: additional nodes not in reference list</a:t>
            </a:r>
          </a:p>
          <a:p>
            <a:pPr lvl="1"/>
            <a:endParaRPr lang="en-US" sz="2800" dirty="0"/>
          </a:p>
          <a:p>
            <a:endParaRPr lang="en-US" sz="2800" dirty="0"/>
          </a:p>
          <a:p>
            <a:endParaRPr lang="en-US" sz="2800" dirty="0"/>
          </a:p>
          <a:p>
            <a:r>
              <a:rPr lang="en-US" sz="2800" dirty="0"/>
              <a:t>Result: about 3 bytes / link (with some further compression)</a:t>
            </a:r>
          </a:p>
        </p:txBody>
      </p:sp>
      <p:sp>
        <p:nvSpPr>
          <p:cNvPr id="4" name="Footer Placeholder 3"/>
          <p:cNvSpPr>
            <a:spLocks noGrp="1"/>
          </p:cNvSpPr>
          <p:nvPr>
            <p:ph type="ftr" sz="quarter" idx="10"/>
          </p:nvPr>
        </p:nvSpPr>
        <p:spPr/>
        <p:txBody>
          <a:bodyPr/>
          <a:lstStyle/>
          <a:p>
            <a:r>
              <a:rPr lang="fr-CH"/>
              <a:t>©2021, Karl Aberer, EPFL-IC, Laboratoire de systèmes d'informations répartis </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0113" y="3450291"/>
            <a:ext cx="5263887" cy="161450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572408"/>
            <a:ext cx="3672408" cy="1470487"/>
          </a:xfrm>
          <a:prstGeom prst="rect">
            <a:avLst/>
          </a:prstGeom>
        </p:spPr>
      </p:pic>
      <p:sp>
        <p:nvSpPr>
          <p:cNvPr id="7" name="Right Arrow 6"/>
          <p:cNvSpPr/>
          <p:nvPr/>
        </p:nvSpPr>
        <p:spPr bwMode="auto">
          <a:xfrm>
            <a:off x="3491880" y="4149080"/>
            <a:ext cx="578096" cy="514754"/>
          </a:xfrm>
          <a:prstGeom prst="rightArrow">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2"/>
              </a:solidFill>
              <a:effectLst/>
              <a:latin typeface="Tempus Sans ITC" pitchFamily="82" charset="0"/>
            </a:endParaRPr>
          </a:p>
        </p:txBody>
      </p:sp>
    </p:spTree>
    <p:extLst>
      <p:ext uri="{BB962C8B-B14F-4D97-AF65-F5344CB8AC3E}">
        <p14:creationId xmlns:p14="http://schemas.microsoft.com/office/powerpoint/2010/main" val="18598230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04A8C-BC5D-B14F-B62D-2E394A869729}"/>
              </a:ext>
            </a:extLst>
          </p:cNvPr>
          <p:cNvSpPr>
            <a:spLocks noGrp="1"/>
          </p:cNvSpPr>
          <p:nvPr>
            <p:ph type="title"/>
          </p:nvPr>
        </p:nvSpPr>
        <p:spPr/>
        <p:txBody>
          <a:bodyPr/>
          <a:lstStyle/>
          <a:p>
            <a:r>
              <a:rPr lang="en-US"/>
              <a:t>When compressing the adjacency list of an URL, a reference list </a:t>
            </a:r>
          </a:p>
        </p:txBody>
      </p:sp>
      <p:sp>
        <p:nvSpPr>
          <p:cNvPr id="3" name="Content Placeholder 2">
            <a:extLst>
              <a:ext uri="{FF2B5EF4-FFF2-40B4-BE49-F238E27FC236}">
                <a16:creationId xmlns:a16="http://schemas.microsoft.com/office/drawing/2014/main" id="{53E08E19-5D40-1845-9D3E-E98A6413E25C}"/>
              </a:ext>
            </a:extLst>
          </p:cNvPr>
          <p:cNvSpPr>
            <a:spLocks noGrp="1"/>
          </p:cNvSpPr>
          <p:nvPr>
            <p:ph idx="1"/>
          </p:nvPr>
        </p:nvSpPr>
        <p:spPr/>
        <p:txBody>
          <a:bodyPr/>
          <a:lstStyle/>
          <a:p>
            <a:pPr marL="514350" indent="-514350">
              <a:buAutoNum type="arabicPeriod"/>
            </a:pPr>
            <a:r>
              <a:rPr lang="en-US"/>
              <a:t>Is chosen from neighboring URLs that can be reached in a small number of hops</a:t>
            </a:r>
          </a:p>
          <a:p>
            <a:pPr marL="514350" indent="-514350">
              <a:buAutoNum type="arabicPeriod"/>
            </a:pPr>
            <a:r>
              <a:rPr lang="en-US"/>
              <a:t>May contain URLs not occurring in the current page</a:t>
            </a:r>
          </a:p>
          <a:p>
            <a:pPr marL="514350" indent="-514350">
              <a:buAutoNum type="arabicPeriod"/>
            </a:pPr>
            <a:r>
              <a:rPr lang="en-US"/>
              <a:t>Lists all URLs not contained in the current page</a:t>
            </a:r>
          </a:p>
          <a:p>
            <a:pPr marL="514350" indent="-514350">
              <a:buAutoNum type="arabicPeriod"/>
            </a:pPr>
            <a:r>
              <a:rPr lang="en-US"/>
              <a:t>All of the above</a:t>
            </a:r>
          </a:p>
          <a:p>
            <a:pPr marL="514350" indent="-514350">
              <a:buAutoNum type="arabicPeriod"/>
            </a:pPr>
            <a:endParaRPr lang="en-US"/>
          </a:p>
        </p:txBody>
      </p:sp>
      <p:sp>
        <p:nvSpPr>
          <p:cNvPr id="4" name="Footer Placeholder 3">
            <a:extLst>
              <a:ext uri="{FF2B5EF4-FFF2-40B4-BE49-F238E27FC236}">
                <a16:creationId xmlns:a16="http://schemas.microsoft.com/office/drawing/2014/main" id="{EA656073-3369-9F40-A480-C0B8CBA7054C}"/>
              </a:ext>
            </a:extLst>
          </p:cNvPr>
          <p:cNvSpPr>
            <a:spLocks noGrp="1"/>
          </p:cNvSpPr>
          <p:nvPr>
            <p:ph type="ftr" sz="quarter" idx="10"/>
          </p:nvPr>
        </p:nvSpPr>
        <p:spPr/>
        <p:txBody>
          <a:bodyPr/>
          <a:lstStyle/>
          <a:p>
            <a:r>
              <a:rPr lang="fr-CH"/>
              <a:t>©2021, Karl Aberer, EPFL-IC, Laboratoire de systèmes d'informations répartis </a:t>
            </a:r>
            <a:endParaRPr lang="en-GB" dirty="0"/>
          </a:p>
        </p:txBody>
      </p:sp>
    </p:spTree>
    <p:extLst>
      <p:ext uri="{BB962C8B-B14F-4D97-AF65-F5344CB8AC3E}">
        <p14:creationId xmlns:p14="http://schemas.microsoft.com/office/powerpoint/2010/main" val="22323683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title="Question Text"/>
          <p:cNvSpPr>
            <a:spLocks noGrp="1"/>
          </p:cNvSpPr>
          <p:nvPr>
            <p:ph type="title"/>
          </p:nvPr>
        </p:nvSpPr>
        <p:spPr/>
        <p:txBody>
          <a:bodyPr/>
          <a:lstStyle/>
          <a:p>
            <a:r>
              <a:rPr lang="en-US"/>
              <a:t>Which is true?</a:t>
            </a:r>
            <a:endParaRPr lang="en-US" altLang="en-US">
              <a:ea typeface="MS PGothic" charset="-128"/>
            </a:endParaRPr>
          </a:p>
        </p:txBody>
      </p:sp>
      <p:sp>
        <p:nvSpPr>
          <p:cNvPr id="13314" name="TPAnswers" title="Answer Text"/>
          <p:cNvSpPr>
            <a:spLocks noGrp="1"/>
          </p:cNvSpPr>
          <p:nvPr>
            <p:ph idx="1"/>
            <p:custDataLst>
              <p:tags r:id="rId2"/>
            </p:custDataLst>
          </p:nvPr>
        </p:nvSpPr>
        <p:spPr/>
        <p:txBody>
          <a:bodyPr>
            <a:normAutofit/>
          </a:bodyPr>
          <a:lstStyle/>
          <a:p>
            <a:pPr marL="514350" indent="-514350">
              <a:buFont typeface="+mj-lt"/>
              <a:buAutoNum type="arabicPeriod"/>
            </a:pPr>
            <a:r>
              <a:rPr lang="en-US" sz="2800" dirty="0"/>
              <a:t>Exploiting locality with gap encoding may increase the size of an adjacency list</a:t>
            </a:r>
          </a:p>
          <a:p>
            <a:pPr marL="514350" indent="-514350">
              <a:buFont typeface="+mj-lt"/>
              <a:buAutoNum type="arabicPeriod"/>
            </a:pPr>
            <a:r>
              <a:rPr lang="en-US" sz="2800" dirty="0"/>
              <a:t>Exploiting similarity with reference lists may increase the size of an adjacency list</a:t>
            </a:r>
          </a:p>
          <a:p>
            <a:pPr marL="514350" indent="-514350">
              <a:buFont typeface="+mj-lt"/>
              <a:buAutoNum type="arabicPeriod"/>
            </a:pPr>
            <a:r>
              <a:rPr lang="en-US" sz="2800" dirty="0"/>
              <a:t>Both of the above is true</a:t>
            </a:r>
          </a:p>
          <a:p>
            <a:pPr marL="514350" indent="-514350">
              <a:buFont typeface="+mj-lt"/>
              <a:buAutoNum type="arabicPeriod"/>
            </a:pPr>
            <a:r>
              <a:rPr lang="en-US" sz="2800" dirty="0"/>
              <a:t>None of the above is true</a:t>
            </a:r>
            <a:endParaRPr lang="en-US" altLang="en-US" sz="2800" dirty="0">
              <a:ea typeface="MS PGothic" charset="-128"/>
            </a:endParaRPr>
          </a:p>
        </p:txBody>
      </p:sp>
      <p:sp>
        <p:nvSpPr>
          <p:cNvPr id="2" name="Footer Placeholder 1">
            <a:extLst>
              <a:ext uri="{FF2B5EF4-FFF2-40B4-BE49-F238E27FC236}">
                <a16:creationId xmlns:a16="http://schemas.microsoft.com/office/drawing/2014/main" id="{156623E7-8522-5B48-BE1E-4E4D07A11E87}"/>
              </a:ext>
            </a:extLst>
          </p:cNvPr>
          <p:cNvSpPr>
            <a:spLocks noGrp="1"/>
          </p:cNvSpPr>
          <p:nvPr>
            <p:ph type="ftr" sz="quarter" idx="10"/>
          </p:nvPr>
        </p:nvSpPr>
        <p:spPr/>
        <p:txBody>
          <a:bodyPr/>
          <a:lstStyle/>
          <a:p>
            <a:r>
              <a:rPr lang="fr-CH"/>
              <a:t>©2021, Karl Aberer, EPFL-IC, Laboratoire de systèmes d'informations répartis </a:t>
            </a:r>
            <a:endParaRPr lang="en-GB" dirty="0"/>
          </a:p>
        </p:txBody>
      </p:sp>
    </p:spTree>
    <p:custDataLst>
      <p:tags r:id="rId1"/>
    </p:custDataLst>
    <p:extLst>
      <p:ext uri="{BB962C8B-B14F-4D97-AF65-F5344CB8AC3E}">
        <p14:creationId xmlns:p14="http://schemas.microsoft.com/office/powerpoint/2010/main" val="14229350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noFill/>
        </p:spPr>
        <p:txBody>
          <a:bodyPr lIns="92075" tIns="46038" rIns="92075" bIns="46038"/>
          <a:lstStyle/>
          <a:p>
            <a:pPr eaLnBrk="1" hangingPunct="1"/>
            <a:r>
              <a:rPr lang="en-US"/>
              <a:t>References</a:t>
            </a:r>
          </a:p>
        </p:txBody>
      </p:sp>
      <p:sp>
        <p:nvSpPr>
          <p:cNvPr id="36868" name="Rectangle 3"/>
          <p:cNvSpPr>
            <a:spLocks noGrp="1" noChangeArrowheads="1"/>
          </p:cNvSpPr>
          <p:nvPr>
            <p:ph idx="1"/>
          </p:nvPr>
        </p:nvSpPr>
        <p:spPr>
          <a:noFill/>
        </p:spPr>
        <p:txBody>
          <a:bodyPr lIns="92075" tIns="46038" rIns="92075" bIns="46038"/>
          <a:lstStyle/>
          <a:p>
            <a:pPr eaLnBrk="1" hangingPunct="1"/>
            <a:r>
              <a:rPr lang="en-US" sz="2400" dirty="0"/>
              <a:t>Course material based on</a:t>
            </a:r>
          </a:p>
          <a:p>
            <a:pPr lvl="1" eaLnBrk="1" hangingPunct="1"/>
            <a:r>
              <a:rPr lang="en-US" sz="1800" dirty="0"/>
              <a:t>Christopher D. Manning, </a:t>
            </a:r>
            <a:r>
              <a:rPr lang="en-US" sz="1800" dirty="0" err="1"/>
              <a:t>Prabhakar</a:t>
            </a:r>
            <a:r>
              <a:rPr lang="en-US" sz="1800" dirty="0"/>
              <a:t> </a:t>
            </a:r>
            <a:r>
              <a:rPr lang="en-US" sz="1800" dirty="0" err="1"/>
              <a:t>Raghavan</a:t>
            </a:r>
            <a:r>
              <a:rPr lang="en-US" sz="1800" dirty="0"/>
              <a:t> and </a:t>
            </a:r>
            <a:r>
              <a:rPr lang="en-US" sz="1800" dirty="0" err="1"/>
              <a:t>Hinrich</a:t>
            </a:r>
            <a:r>
              <a:rPr lang="en-US" sz="1800" dirty="0"/>
              <a:t> </a:t>
            </a:r>
            <a:r>
              <a:rPr lang="en-US" sz="1800" dirty="0" err="1"/>
              <a:t>Schütze</a:t>
            </a:r>
            <a:r>
              <a:rPr lang="en-US" sz="1800" dirty="0"/>
              <a:t>, Introduction to Information Retrieval, Cambridge University Press. 2008 (http://www-</a:t>
            </a:r>
            <a:r>
              <a:rPr lang="en-US" sz="1800" dirty="0" err="1"/>
              <a:t>nlp.stanford.edu</a:t>
            </a:r>
            <a:r>
              <a:rPr lang="en-US" sz="1800" dirty="0"/>
              <a:t>/IR-book/)</a:t>
            </a:r>
          </a:p>
          <a:p>
            <a:pPr lvl="1" eaLnBrk="1" hangingPunct="1"/>
            <a:r>
              <a:rPr lang="en-US" sz="1800" dirty="0"/>
              <a:t>Course Information Retrieval by TU Munich (</a:t>
            </a:r>
            <a:r>
              <a:rPr lang="en-US" sz="1800" dirty="0">
                <a:hlinkClick r:id="rId3">
                  <a:extLst>
                    <a:ext uri="{A12FA001-AC4F-418D-AE19-62706E023703}">
                      <ahyp:hlinkClr xmlns:ahyp="http://schemas.microsoft.com/office/drawing/2018/hyperlinkcolor" val="tx"/>
                    </a:ext>
                  </a:extLst>
                </a:hlinkClick>
              </a:rPr>
              <a:t>http://</a:t>
            </a:r>
            <a:r>
              <a:rPr lang="en-US" sz="1800" dirty="0" err="1">
                <a:hlinkClick r:id="rId3">
                  <a:extLst>
                    <a:ext uri="{A12FA001-AC4F-418D-AE19-62706E023703}">
                      <ahyp:hlinkClr xmlns:ahyp="http://schemas.microsoft.com/office/drawing/2018/hyperlinkcolor" val="tx"/>
                    </a:ext>
                  </a:extLst>
                </a:hlinkClick>
              </a:rPr>
              <a:t>www.cis.lmu.de</a:t>
            </a:r>
            <a:r>
              <a:rPr lang="en-US" sz="1800" dirty="0">
                <a:hlinkClick r:id="rId3">
                  <a:extLst>
                    <a:ext uri="{A12FA001-AC4F-418D-AE19-62706E023703}">
                      <ahyp:hlinkClr xmlns:ahyp="http://schemas.microsoft.com/office/drawing/2018/hyperlinkcolor" val="tx"/>
                    </a:ext>
                  </a:extLst>
                </a:hlinkClick>
              </a:rPr>
              <a:t>/~</a:t>
            </a:r>
            <a:r>
              <a:rPr lang="en-US" sz="1800" dirty="0" err="1">
                <a:hlinkClick r:id="rId3">
                  <a:extLst>
                    <a:ext uri="{A12FA001-AC4F-418D-AE19-62706E023703}">
                      <ahyp:hlinkClr xmlns:ahyp="http://schemas.microsoft.com/office/drawing/2018/hyperlinkcolor" val="tx"/>
                    </a:ext>
                  </a:extLst>
                </a:hlinkClick>
              </a:rPr>
              <a:t>hs</a:t>
            </a:r>
            <a:r>
              <a:rPr lang="en-US" sz="1800" dirty="0">
                <a:hlinkClick r:id="rId3">
                  <a:extLst>
                    <a:ext uri="{A12FA001-AC4F-418D-AE19-62706E023703}">
                      <ahyp:hlinkClr xmlns:ahyp="http://schemas.microsoft.com/office/drawing/2018/hyperlinkcolor" val="tx"/>
                    </a:ext>
                  </a:extLst>
                </a:hlinkClick>
              </a:rPr>
              <a:t>/teach/14s/</a:t>
            </a:r>
            <a:r>
              <a:rPr lang="en-US" sz="1800" dirty="0" err="1">
                <a:hlinkClick r:id="rId3">
                  <a:extLst>
                    <a:ext uri="{A12FA001-AC4F-418D-AE19-62706E023703}">
                      <ahyp:hlinkClr xmlns:ahyp="http://schemas.microsoft.com/office/drawing/2018/hyperlinkcolor" val="tx"/>
                    </a:ext>
                  </a:extLst>
                </a:hlinkClick>
              </a:rPr>
              <a:t>ir</a:t>
            </a:r>
            <a:r>
              <a:rPr lang="en-US" sz="1800" dirty="0">
                <a:hlinkClick r:id="rId3">
                  <a:extLst>
                    <a:ext uri="{A12FA001-AC4F-418D-AE19-62706E023703}">
                      <ahyp:hlinkClr xmlns:ahyp="http://schemas.microsoft.com/office/drawing/2018/hyperlinkcolor" val="tx"/>
                    </a:ext>
                  </a:extLst>
                </a:hlinkClick>
              </a:rPr>
              <a:t>/</a:t>
            </a:r>
            <a:r>
              <a:rPr lang="en-US" sz="1800" dirty="0"/>
              <a:t>)</a:t>
            </a:r>
          </a:p>
          <a:p>
            <a:pPr lvl="1"/>
            <a:r>
              <a:rPr lang="en-US" sz="1800" dirty="0"/>
              <a:t>http://</a:t>
            </a:r>
            <a:r>
              <a:rPr lang="en-US" sz="1800" dirty="0" err="1"/>
              <a:t>videolectures.net</a:t>
            </a:r>
            <a:r>
              <a:rPr lang="en-US" sz="1800" dirty="0"/>
              <a:t>/deeplearning2015_manning_language_vectors/</a:t>
            </a:r>
          </a:p>
          <a:p>
            <a:pPr eaLnBrk="1" hangingPunct="1"/>
            <a:r>
              <a:rPr lang="en-US" sz="2400" dirty="0"/>
              <a:t>Relevant articles</a:t>
            </a:r>
          </a:p>
          <a:p>
            <a:pPr lvl="1"/>
            <a:r>
              <a:rPr lang="en-US" sz="1800" dirty="0" err="1"/>
              <a:t>Mikolov</a:t>
            </a:r>
            <a:r>
              <a:rPr lang="en-US" sz="1800" dirty="0"/>
              <a:t>, Tomas, et al. "Distributed representations of words and phrases and their compositionality." </a:t>
            </a:r>
            <a:r>
              <a:rPr lang="en-US" sz="1800" i="1" dirty="0"/>
              <a:t>Advances in neural information processing systems</a:t>
            </a:r>
            <a:r>
              <a:rPr lang="en-US" sz="1800" dirty="0"/>
              <a:t>. 2013.</a:t>
            </a:r>
          </a:p>
          <a:p>
            <a:pPr lvl="1"/>
            <a:r>
              <a:rPr lang="en-US" sz="1800" dirty="0"/>
              <a:t>Goldberg, </a:t>
            </a:r>
            <a:r>
              <a:rPr lang="en-US" sz="1800" dirty="0" err="1"/>
              <a:t>Yoav</a:t>
            </a:r>
            <a:r>
              <a:rPr lang="en-US" sz="1800" dirty="0"/>
              <a:t>, and Omer Levy. "word2vec explained: Deriving </a:t>
            </a:r>
            <a:r>
              <a:rPr lang="en-US" sz="1800" dirty="0" err="1"/>
              <a:t>mikolov</a:t>
            </a:r>
            <a:r>
              <a:rPr lang="en-US" sz="1800" dirty="0"/>
              <a:t> et al.'s negative-sampling word-embedding method." </a:t>
            </a:r>
            <a:r>
              <a:rPr lang="en-US" sz="1800" i="1" dirty="0" err="1"/>
              <a:t>arXiv</a:t>
            </a:r>
            <a:r>
              <a:rPr lang="en-US" sz="1800" i="1" dirty="0"/>
              <a:t> preprint arXiv:1402.3722</a:t>
            </a:r>
            <a:r>
              <a:rPr lang="en-US" sz="1800" dirty="0"/>
              <a:t> (2014).</a:t>
            </a:r>
          </a:p>
          <a:p>
            <a:pPr eaLnBrk="1" hangingPunct="1"/>
            <a:endParaRPr lang="en-US" sz="2400" dirty="0"/>
          </a:p>
          <a:p>
            <a:pPr lvl="1" eaLnBrk="1" hangingPunct="1"/>
            <a:endParaRPr lang="en-US" sz="1800" dirty="0"/>
          </a:p>
        </p:txBody>
      </p:sp>
      <p:sp>
        <p:nvSpPr>
          <p:cNvPr id="36866" name="Footer Placeholder 3"/>
          <p:cNvSpPr>
            <a:spLocks noGrp="1"/>
          </p:cNvSpPr>
          <p:nvPr>
            <p:ph type="ftr" sz="quarter" idx="10"/>
          </p:nvPr>
        </p:nvSpPr>
        <p:spPr>
          <a:noFill/>
        </p:spPr>
        <p:txBody>
          <a:bodyPr/>
          <a:lstStyle/>
          <a:p>
            <a:r>
              <a:rPr lang="fr-CH"/>
              <a:t>©2021, Karl Aberer, EPFL-IC, Laboratoire de systèmes d'informations répartis </a:t>
            </a:r>
            <a:endParaRPr lang="en-GB"/>
          </a:p>
        </p:txBody>
      </p:sp>
    </p:spTree>
    <p:extLst>
      <p:ext uri="{BB962C8B-B14F-4D97-AF65-F5344CB8AC3E}">
        <p14:creationId xmlns:p14="http://schemas.microsoft.com/office/powerpoint/2010/main" val="42164612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pPr eaLnBrk="1" hangingPunct="1"/>
            <a:r>
              <a:rPr lang="en-US" sz="2000" dirty="0"/>
              <a:t>Relevant articles</a:t>
            </a:r>
          </a:p>
          <a:p>
            <a:pPr lvl="1" eaLnBrk="1" hangingPunct="1"/>
            <a:r>
              <a:rPr lang="en-US" sz="1600" dirty="0"/>
              <a:t>Sergey </a:t>
            </a:r>
            <a:r>
              <a:rPr lang="en-US" sz="1600" dirty="0" err="1"/>
              <a:t>Brin</a:t>
            </a:r>
            <a:r>
              <a:rPr lang="en-US" sz="1600" dirty="0"/>
              <a:t> , Lawrence Page, The anatomy of a large-scale </a:t>
            </a:r>
            <a:r>
              <a:rPr lang="en-US" sz="1600" dirty="0" err="1"/>
              <a:t>hypertextual</a:t>
            </a:r>
            <a:r>
              <a:rPr lang="en-US" sz="1600" dirty="0"/>
              <a:t> Web search engine, Computer Networks and ISDN Systems, v.30 n.1-7, p.107-117, April 1, 1998.</a:t>
            </a:r>
          </a:p>
          <a:p>
            <a:pPr lvl="1"/>
            <a:r>
              <a:rPr lang="en-US" sz="1600" dirty="0"/>
              <a:t>Jon M. Kleinberg: Authoritative Sources in a Hyperlinked Environment. JACM 46(5): 604-632 (1999)</a:t>
            </a:r>
          </a:p>
          <a:p>
            <a:pPr lvl="1"/>
            <a:r>
              <a:rPr lang="en-US" sz="1600" dirty="0" err="1"/>
              <a:t>Boldi</a:t>
            </a:r>
            <a:r>
              <a:rPr lang="en-US" sz="1600" dirty="0"/>
              <a:t>, Paolo, and Sebastiano </a:t>
            </a:r>
            <a:r>
              <a:rPr lang="en-US" sz="1600" dirty="0" err="1"/>
              <a:t>Vigna</a:t>
            </a:r>
            <a:r>
              <a:rPr lang="en-US" sz="1600" dirty="0"/>
              <a:t>. "The </a:t>
            </a:r>
            <a:r>
              <a:rPr lang="en-US" sz="1600" dirty="0" err="1"/>
              <a:t>webgraph</a:t>
            </a:r>
            <a:r>
              <a:rPr lang="en-US" sz="1600" dirty="0"/>
              <a:t> framework I: compression techniques." Proceedings of the 13th international conference on World Wide Web. ACM, 2004.</a:t>
            </a:r>
            <a:endParaRPr lang="en-US" sz="2000" dirty="0">
              <a:latin typeface="Calibri" charset="0"/>
              <a:ea typeface="MS PGothic" charset="0"/>
            </a:endParaRPr>
          </a:p>
          <a:p>
            <a:pPr marL="457200" indent="-457200">
              <a:buFontTx/>
              <a:buChar char="-"/>
            </a:pPr>
            <a:endParaRPr lang="en-US" sz="2400" dirty="0"/>
          </a:p>
        </p:txBody>
      </p:sp>
      <p:sp>
        <p:nvSpPr>
          <p:cNvPr id="4" name="Footer Placeholder 3"/>
          <p:cNvSpPr>
            <a:spLocks noGrp="1"/>
          </p:cNvSpPr>
          <p:nvPr>
            <p:ph type="ftr" sz="quarter" idx="10"/>
          </p:nvPr>
        </p:nvSpPr>
        <p:spPr/>
        <p:txBody>
          <a:bodyPr/>
          <a:lstStyle/>
          <a:p>
            <a:r>
              <a:rPr lang="fr-CH"/>
              <a:t>©2021, Karl Aberer, EPFL-IC, Laboratoire de systèmes d'informations répartis </a:t>
            </a:r>
            <a:endParaRPr lang="en-GB" dirty="0"/>
          </a:p>
        </p:txBody>
      </p:sp>
    </p:spTree>
    <p:extLst>
      <p:ext uri="{BB962C8B-B14F-4D97-AF65-F5344CB8AC3E}">
        <p14:creationId xmlns:p14="http://schemas.microsoft.com/office/powerpoint/2010/main" val="709308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Scoring of Anchor Text</a:t>
            </a:r>
          </a:p>
        </p:txBody>
      </p:sp>
      <p:sp>
        <p:nvSpPr>
          <p:cNvPr id="3" name="Content Placeholder 2"/>
          <p:cNvSpPr>
            <a:spLocks noGrp="1"/>
          </p:cNvSpPr>
          <p:nvPr>
            <p:ph idx="1"/>
          </p:nvPr>
        </p:nvSpPr>
        <p:spPr/>
        <p:txBody>
          <a:bodyPr/>
          <a:lstStyle/>
          <a:p>
            <a:pPr eaLnBrk="1" hangingPunct="1"/>
            <a:r>
              <a:rPr lang="en-US" dirty="0">
                <a:latin typeface="Calibri" charset="0"/>
                <a:ea typeface="MS PGothic" charset="0"/>
              </a:rPr>
              <a:t>Score anchor text with a weight depending on the authority of the anchor page</a:t>
            </a:r>
            <a:r>
              <a:rPr lang="fr-CH" dirty="0">
                <a:latin typeface="Calibri" charset="0"/>
                <a:ea typeface="MS PGothic" charset="0"/>
              </a:rPr>
              <a:t>’</a:t>
            </a:r>
            <a:r>
              <a:rPr lang="en-US" altLang="ja-JP" dirty="0">
                <a:latin typeface="Calibri" charset="0"/>
                <a:ea typeface="MS PGothic" charset="0"/>
              </a:rPr>
              <a:t>s website</a:t>
            </a:r>
          </a:p>
          <a:p>
            <a:pPr lvl="1" eaLnBrk="1" hangingPunct="1"/>
            <a:r>
              <a:rPr lang="en-US" dirty="0">
                <a:latin typeface="Calibri" charset="0"/>
                <a:ea typeface="MS PGothic" charset="0"/>
              </a:rPr>
              <a:t>E.g., if we were to assume that content from </a:t>
            </a:r>
            <a:r>
              <a:rPr lang="en-US" dirty="0" err="1">
                <a:latin typeface="Calibri" charset="0"/>
                <a:ea typeface="MS PGothic" charset="0"/>
              </a:rPr>
              <a:t>cnn.com</a:t>
            </a:r>
            <a:r>
              <a:rPr lang="en-US" dirty="0">
                <a:latin typeface="Calibri" charset="0"/>
                <a:ea typeface="MS PGothic" charset="0"/>
              </a:rPr>
              <a:t> or </a:t>
            </a:r>
            <a:r>
              <a:rPr lang="en-US" dirty="0" err="1">
                <a:latin typeface="Calibri" charset="0"/>
                <a:ea typeface="MS PGothic" charset="0"/>
              </a:rPr>
              <a:t>yahoo.com</a:t>
            </a:r>
            <a:r>
              <a:rPr lang="en-US" dirty="0">
                <a:latin typeface="Calibri" charset="0"/>
                <a:ea typeface="MS PGothic" charset="0"/>
              </a:rPr>
              <a:t> is authoritative, then trust (more) the anchor text from them</a:t>
            </a:r>
          </a:p>
          <a:p>
            <a:endParaRPr lang="en-US" dirty="0">
              <a:latin typeface="Calibri" charset="0"/>
              <a:ea typeface="MS PGothic" charset="0"/>
            </a:endParaRPr>
          </a:p>
          <a:p>
            <a:r>
              <a:rPr lang="en-US" dirty="0">
                <a:latin typeface="Calibri" charset="0"/>
                <a:ea typeface="MS PGothic" charset="0"/>
              </a:rPr>
              <a:t>Score anchor text from other sites (domains) higher than text from the same site</a:t>
            </a:r>
          </a:p>
          <a:p>
            <a:pPr lvl="1" eaLnBrk="1" hangingPunct="1"/>
            <a:r>
              <a:rPr lang="en-US" dirty="0">
                <a:latin typeface="Calibri" charset="0"/>
                <a:ea typeface="MS PGothic" charset="0"/>
              </a:rPr>
              <a:t>non-nepotistic scoring</a:t>
            </a:r>
          </a:p>
          <a:p>
            <a:endParaRPr lang="en-US" dirty="0"/>
          </a:p>
        </p:txBody>
      </p:sp>
      <p:sp>
        <p:nvSpPr>
          <p:cNvPr id="4" name="Footer Placeholder 3"/>
          <p:cNvSpPr>
            <a:spLocks noGrp="1"/>
          </p:cNvSpPr>
          <p:nvPr>
            <p:ph type="ftr" sz="quarter" idx="10"/>
          </p:nvPr>
        </p:nvSpPr>
        <p:spPr/>
        <p:txBody>
          <a:bodyPr/>
          <a:lstStyle/>
          <a:p>
            <a:r>
              <a:rPr lang="fr-CH"/>
              <a:t>©2021, Karl Aberer, EPFL-IC, Laboratoire de systèmes d'informations répartis </a:t>
            </a:r>
            <a:endParaRPr lang="en-GB" dirty="0"/>
          </a:p>
        </p:txBody>
      </p:sp>
    </p:spTree>
    <p:extLst>
      <p:ext uri="{BB962C8B-B14F-4D97-AF65-F5344CB8AC3E}">
        <p14:creationId xmlns:p14="http://schemas.microsoft.com/office/powerpoint/2010/main" val="762348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p:txBody>
          <a:bodyPr/>
          <a:lstStyle/>
          <a:p>
            <a:pPr eaLnBrk="1" hangingPunct="1"/>
            <a:r>
              <a:rPr lang="en-US" dirty="0">
                <a:latin typeface="Calibri" charset="0"/>
                <a:ea typeface="MS PGothic" charset="0"/>
              </a:rPr>
              <a:t>Indexing Anchor Text</a:t>
            </a:r>
          </a:p>
        </p:txBody>
      </p:sp>
      <p:sp>
        <p:nvSpPr>
          <p:cNvPr id="30722" name="Rectangle 3"/>
          <p:cNvSpPr>
            <a:spLocks noGrp="1" noChangeArrowheads="1"/>
          </p:cNvSpPr>
          <p:nvPr>
            <p:ph type="body" idx="1"/>
          </p:nvPr>
        </p:nvSpPr>
        <p:spPr/>
        <p:txBody>
          <a:bodyPr/>
          <a:lstStyle/>
          <a:p>
            <a:pPr eaLnBrk="1" hangingPunct="1"/>
            <a:r>
              <a:rPr lang="en-US" sz="2800" dirty="0">
                <a:latin typeface="Calibri" charset="0"/>
                <a:ea typeface="MS PGothic" charset="0"/>
              </a:rPr>
              <a:t>Can sometimes lead to unexpected effects, e.g., easily </a:t>
            </a:r>
            <a:r>
              <a:rPr lang="en-US" sz="2800" b="1" dirty="0" err="1">
                <a:latin typeface="Calibri" charset="0"/>
                <a:ea typeface="MS PGothic" charset="0"/>
              </a:rPr>
              <a:t>spammable</a:t>
            </a:r>
            <a:endParaRPr lang="en-US" sz="2800" dirty="0">
              <a:latin typeface="Calibri" charset="0"/>
              <a:ea typeface="MS PGothic" charset="0"/>
            </a:endParaRPr>
          </a:p>
          <a:p>
            <a:pPr eaLnBrk="1" hangingPunct="1"/>
            <a:endParaRPr lang="en-US" sz="2800" b="1" dirty="0">
              <a:latin typeface="Calibri" charset="0"/>
              <a:ea typeface="MS PGothic" charset="0"/>
            </a:endParaRPr>
          </a:p>
        </p:txBody>
      </p:sp>
      <p:sp>
        <p:nvSpPr>
          <p:cNvPr id="30723" name="TextBox 4"/>
          <p:cNvSpPr txBox="1">
            <a:spLocks noChangeArrowheads="1"/>
          </p:cNvSpPr>
          <p:nvPr/>
        </p:nvSpPr>
        <p:spPr bwMode="auto">
          <a:xfrm>
            <a:off x="7620000" y="-33338"/>
            <a:ext cx="1296988"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MS PGothic" charset="0"/>
                <a:cs typeface="MS PGothic" charset="0"/>
              </a:defRPr>
            </a:lvl1pPr>
            <a:lvl2pPr marL="742950" indent="-285750" eaLnBrk="0" hangingPunct="0">
              <a:defRPr sz="2400">
                <a:solidFill>
                  <a:schemeClr val="tx1"/>
                </a:solidFill>
                <a:latin typeface="Lucida Sans" charset="0"/>
                <a:ea typeface="MS PGothic" charset="0"/>
                <a:cs typeface="MS PGothic" charset="0"/>
              </a:defRPr>
            </a:lvl2pPr>
            <a:lvl3pPr marL="1143000" indent="-228600" eaLnBrk="0" hangingPunct="0">
              <a:defRPr sz="2400">
                <a:solidFill>
                  <a:schemeClr val="tx1"/>
                </a:solidFill>
                <a:latin typeface="Lucida Sans" charset="0"/>
                <a:ea typeface="MS PGothic" charset="0"/>
                <a:cs typeface="MS PGothic" charset="0"/>
              </a:defRPr>
            </a:lvl3pPr>
            <a:lvl4pPr marL="1600200" indent="-228600" eaLnBrk="0" hangingPunct="0">
              <a:defRPr sz="2400">
                <a:solidFill>
                  <a:schemeClr val="tx1"/>
                </a:solidFill>
                <a:latin typeface="Lucida Sans" charset="0"/>
                <a:ea typeface="MS PGothic" charset="0"/>
                <a:cs typeface="MS PGothic" charset="0"/>
              </a:defRPr>
            </a:lvl4pPr>
            <a:lvl5pPr marL="2057400" indent="-228600" eaLnBrk="0" hangingPunct="0">
              <a:defRPr sz="2400">
                <a:solidFill>
                  <a:schemeClr val="tx1"/>
                </a:solidFill>
                <a:latin typeface="Lucida San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Lucida San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Lucida San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Lucida San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Lucida Sans" charset="0"/>
                <a:ea typeface="MS PGothic" charset="0"/>
                <a:cs typeface="MS PGothic" charset="0"/>
              </a:defRPr>
            </a:lvl9pPr>
          </a:lstStyle>
          <a:p>
            <a:pPr eaLnBrk="1" hangingPunct="1"/>
            <a:r>
              <a:rPr lang="en-US" sz="1600">
                <a:solidFill>
                  <a:srgbClr val="FBFCFF"/>
                </a:solidFill>
              </a:rPr>
              <a:t>Sec. 21.1.1</a:t>
            </a:r>
          </a:p>
        </p:txBody>
      </p:sp>
      <p:pic>
        <p:nvPicPr>
          <p:cNvPr id="5" name="Picture 5" descr="PPT2483.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2348880"/>
            <a:ext cx="4978896" cy="38270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Oval 5"/>
          <p:cNvSpPr>
            <a:spLocks noChangeArrowheads="1"/>
          </p:cNvSpPr>
          <p:nvPr/>
        </p:nvSpPr>
        <p:spPr bwMode="auto">
          <a:xfrm>
            <a:off x="3924300" y="4418569"/>
            <a:ext cx="304800" cy="838200"/>
          </a:xfrm>
          <a:prstGeom prst="ellipse">
            <a:avLst/>
          </a:prstGeom>
          <a:noFill/>
          <a:ln w="15875">
            <a:solidFill>
              <a:srgbClr val="C00000"/>
            </a:solidFill>
            <a:round/>
            <a:headEnd/>
            <a:tailEnd/>
          </a:ln>
          <a:effectLst>
            <a:outerShdw blurRad="63500" dist="23000" dir="5400000" rotWithShape="0">
              <a:srgbClr val="000000">
                <a:alpha val="34998"/>
              </a:srgbClr>
            </a:outerShdw>
          </a:effectLst>
          <a:extLst>
            <a:ext uri="{909E8E84-426E-40dd-AFC4-6F175D3DCCD1}">
              <a14:hiddenFill xmlns:a14="http://schemas.microsoft.com/office/drawing/2010/main" xmlns="">
                <a:solidFill>
                  <a:srgbClr val="FFFFFF"/>
                </a:solidFill>
              </a14:hiddenFill>
            </a:ext>
          </a:extLst>
        </p:spPr>
        <p:txBody>
          <a:bodyPr anchor="ctr"/>
          <a:lstStyle/>
          <a:p>
            <a:pPr algn="ctr">
              <a:defRPr/>
            </a:pPr>
            <a:endParaRPr lang="en-US" sz="2000">
              <a:solidFill>
                <a:srgbClr val="FF0000"/>
              </a:solidFill>
              <a:latin typeface="Calibri" charset="0"/>
              <a:ea typeface="Calibri" charset="0"/>
              <a:cs typeface="Calibri" charset="0"/>
            </a:endParaRPr>
          </a:p>
        </p:txBody>
      </p:sp>
      <p:sp>
        <p:nvSpPr>
          <p:cNvPr id="7" name="Oval 6"/>
          <p:cNvSpPr>
            <a:spLocks noChangeArrowheads="1"/>
          </p:cNvSpPr>
          <p:nvPr/>
        </p:nvSpPr>
        <p:spPr bwMode="auto">
          <a:xfrm>
            <a:off x="4305300" y="4494769"/>
            <a:ext cx="304800" cy="838200"/>
          </a:xfrm>
          <a:prstGeom prst="ellipse">
            <a:avLst/>
          </a:prstGeom>
          <a:noFill/>
          <a:ln w="15875">
            <a:solidFill>
              <a:srgbClr val="C00000"/>
            </a:solidFill>
            <a:round/>
            <a:headEnd/>
            <a:tailEnd/>
          </a:ln>
          <a:effectLst>
            <a:outerShdw blurRad="63500" dist="23000" dir="5400000" rotWithShape="0">
              <a:srgbClr val="000000">
                <a:alpha val="34998"/>
              </a:srgbClr>
            </a:outerShdw>
          </a:effectLst>
          <a:extLst>
            <a:ext uri="{909E8E84-426E-40dd-AFC4-6F175D3DCCD1}">
              <a14:hiddenFill xmlns:a14="http://schemas.microsoft.com/office/drawing/2010/main" xmlns="">
                <a:solidFill>
                  <a:srgbClr val="FFFFFF"/>
                </a:solidFill>
              </a14:hiddenFill>
            </a:ext>
          </a:extLst>
        </p:spPr>
        <p:txBody>
          <a:bodyPr anchor="ctr"/>
          <a:lstStyle/>
          <a:p>
            <a:pPr algn="ctr">
              <a:defRPr/>
            </a:pPr>
            <a:endParaRPr lang="en-US" sz="2000">
              <a:solidFill>
                <a:srgbClr val="FF0000"/>
              </a:solidFill>
              <a:latin typeface="Calibri" charset="0"/>
              <a:ea typeface="Calibri" charset="0"/>
              <a:cs typeface="Calibri" charset="0"/>
            </a:endParaRPr>
          </a:p>
        </p:txBody>
      </p:sp>
      <p:sp>
        <p:nvSpPr>
          <p:cNvPr id="8" name="Oval Callout 7"/>
          <p:cNvSpPr/>
          <p:nvPr/>
        </p:nvSpPr>
        <p:spPr>
          <a:xfrm>
            <a:off x="6210300" y="3504169"/>
            <a:ext cx="2819400" cy="1524000"/>
          </a:xfrm>
          <a:prstGeom prst="wedgeEllipseCallout">
            <a:avLst>
              <a:gd name="adj1" fmla="val -112596"/>
              <a:gd name="adj2" fmla="val 17325"/>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solidFill>
                  <a:srgbClr val="FF0000"/>
                </a:solidFill>
                <a:latin typeface="Calibri" charset="0"/>
                <a:ea typeface="Calibri" charset="0"/>
                <a:cs typeface="Calibri" charset="0"/>
              </a:rPr>
              <a:t>Spammers violating power laws!</a:t>
            </a:r>
          </a:p>
        </p:txBody>
      </p:sp>
      <p:sp>
        <p:nvSpPr>
          <p:cNvPr id="2" name="Footer Placeholder 1"/>
          <p:cNvSpPr>
            <a:spLocks noGrp="1"/>
          </p:cNvSpPr>
          <p:nvPr>
            <p:ph type="ftr" sz="quarter" idx="10"/>
          </p:nvPr>
        </p:nvSpPr>
        <p:spPr/>
        <p:txBody>
          <a:bodyPr/>
          <a:lstStyle/>
          <a:p>
            <a:r>
              <a:rPr lang="fr-CH"/>
              <a:t>©2021, Karl Aberer, EPFL-IC, Laboratoire de systèmes d'informations répartis </a:t>
            </a:r>
            <a:endParaRPr lang="en-GB" dirty="0"/>
          </a:p>
        </p:txBody>
      </p:sp>
      <p:pic>
        <p:nvPicPr>
          <p:cNvPr id="3" name="Picture 2">
            <a:extLst>
              <a:ext uri="{FF2B5EF4-FFF2-40B4-BE49-F238E27FC236}">
                <a16:creationId xmlns:a16="http://schemas.microsoft.com/office/drawing/2014/main" id="{455518B1-90AF-FC46-BCCF-DE6AD6708E3D}"/>
              </a:ext>
            </a:extLst>
          </p:cNvPr>
          <p:cNvPicPr>
            <a:picLocks noChangeAspect="1"/>
          </p:cNvPicPr>
          <p:nvPr/>
        </p:nvPicPr>
        <p:blipFill>
          <a:blip r:embed="rId4"/>
          <a:stretch>
            <a:fillRect/>
          </a:stretch>
        </p:blipFill>
        <p:spPr>
          <a:xfrm>
            <a:off x="0" y="0"/>
            <a:ext cx="9144000" cy="6858000"/>
          </a:xfrm>
          <a:prstGeom prst="rect">
            <a:avLst/>
          </a:prstGeom>
        </p:spPr>
      </p:pic>
    </p:spTree>
    <p:extLst>
      <p:ext uri="{BB962C8B-B14F-4D97-AF65-F5344CB8AC3E}">
        <p14:creationId xmlns:p14="http://schemas.microsoft.com/office/powerpoint/2010/main" val="9694382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Link-based ranking: </a:t>
            </a:r>
            <a:r>
              <a:rPr lang="en-US" dirty="0" err="1"/>
              <a:t>Pagerank</a:t>
            </a:r>
            <a:endParaRPr lang="en-US" dirty="0"/>
          </a:p>
        </p:txBody>
      </p:sp>
      <p:sp>
        <p:nvSpPr>
          <p:cNvPr id="6" name="Text Placeholder 5"/>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fr-CH"/>
              <a:t>©2021, Karl Aberer, EPFL-IC, Laboratoire de systèmes d'informations répartis </a:t>
            </a:r>
            <a:endParaRPr lang="en-GB" dirty="0"/>
          </a:p>
        </p:txBody>
      </p:sp>
    </p:spTree>
    <p:extLst>
      <p:ext uri="{BB962C8B-B14F-4D97-AF65-F5344CB8AC3E}">
        <p14:creationId xmlns:p14="http://schemas.microsoft.com/office/powerpoint/2010/main" val="1543304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title"/>
          </p:nvPr>
        </p:nvSpPr>
        <p:spPr/>
        <p:txBody>
          <a:bodyPr/>
          <a:lstStyle/>
          <a:p>
            <a:pPr eaLnBrk="1" hangingPunct="1"/>
            <a:r>
              <a:rPr lang="en-US">
                <a:latin typeface="Calibri" charset="0"/>
                <a:ea typeface="MS PGothic" charset="0"/>
              </a:rPr>
              <a:t>Citation Analysis</a:t>
            </a:r>
          </a:p>
        </p:txBody>
      </p:sp>
      <p:sp>
        <p:nvSpPr>
          <p:cNvPr id="44034" name="Rectangle 3"/>
          <p:cNvSpPr>
            <a:spLocks noGrp="1" noChangeArrowheads="1"/>
          </p:cNvSpPr>
          <p:nvPr>
            <p:ph type="body" idx="1"/>
          </p:nvPr>
        </p:nvSpPr>
        <p:spPr>
          <a:xfrm>
            <a:off x="685800" y="1447800"/>
            <a:ext cx="8305800" cy="4419600"/>
          </a:xfrm>
        </p:spPr>
        <p:txBody>
          <a:bodyPr/>
          <a:lstStyle/>
          <a:p>
            <a:pPr eaLnBrk="1" hangingPunct="1">
              <a:lnSpc>
                <a:spcPct val="90000"/>
              </a:lnSpc>
            </a:pPr>
            <a:r>
              <a:rPr lang="en-US" dirty="0" err="1">
                <a:latin typeface="Calibri" charset="0"/>
                <a:ea typeface="MS PGothic" charset="0"/>
              </a:rPr>
              <a:t>Bibliometry</a:t>
            </a:r>
            <a:r>
              <a:rPr lang="en-US" dirty="0">
                <a:latin typeface="Calibri" charset="0"/>
                <a:ea typeface="MS PGothic" charset="0"/>
              </a:rPr>
              <a:t>: analysis of citations in scientific publications</a:t>
            </a:r>
            <a:endParaRPr lang="en-US" sz="3200" dirty="0">
              <a:latin typeface="Calibri" charset="0"/>
              <a:ea typeface="MS PGothic" charset="0"/>
            </a:endParaRPr>
          </a:p>
          <a:p>
            <a:pPr marL="457200" indent="-457200">
              <a:lnSpc>
                <a:spcPct val="90000"/>
              </a:lnSpc>
              <a:buFont typeface="Arial" charset="0"/>
              <a:buChar char="•"/>
            </a:pPr>
            <a:r>
              <a:rPr lang="en-US" sz="2800" dirty="0">
                <a:latin typeface="Calibri" charset="0"/>
                <a:ea typeface="MS PGothic" charset="0"/>
              </a:rPr>
              <a:t>Citation frequency: how important is a paper of author?</a:t>
            </a:r>
          </a:p>
          <a:p>
            <a:pPr marL="457200" lvl="1" indent="-457200">
              <a:lnSpc>
                <a:spcPct val="90000"/>
              </a:lnSpc>
              <a:buFont typeface="Arial" charset="0"/>
              <a:buChar char="•"/>
            </a:pPr>
            <a:r>
              <a:rPr lang="en-US" dirty="0">
                <a:latin typeface="Calibri" charset="0"/>
                <a:ea typeface="MS PGothic" charset="0"/>
              </a:rPr>
              <a:t>Co-citation analysis: articles that co-cite the same articles are related </a:t>
            </a:r>
          </a:p>
          <a:p>
            <a:pPr marL="457200" lvl="1" indent="-457200">
              <a:lnSpc>
                <a:spcPct val="90000"/>
              </a:lnSpc>
              <a:buFont typeface="Arial" charset="0"/>
              <a:buChar char="•"/>
            </a:pPr>
            <a:r>
              <a:rPr lang="en-US" dirty="0">
                <a:latin typeface="Calibri" charset="0"/>
                <a:ea typeface="MS PGothic" charset="0"/>
              </a:rPr>
              <a:t>Citation indexing: who is this author cited by? </a:t>
            </a:r>
          </a:p>
          <a:p>
            <a:pPr marL="457200" lvl="1" indent="-457200">
              <a:lnSpc>
                <a:spcPct val="90000"/>
              </a:lnSpc>
              <a:buFont typeface="Arial" charset="0"/>
              <a:buChar char="•"/>
            </a:pPr>
            <a:r>
              <a:rPr lang="en-US" dirty="0">
                <a:latin typeface="Calibri" charset="0"/>
                <a:ea typeface="MS PGothic" charset="0"/>
              </a:rPr>
              <a:t>Impact factor: Authority of sources, such as journals</a:t>
            </a:r>
          </a:p>
        </p:txBody>
      </p:sp>
      <p:sp>
        <p:nvSpPr>
          <p:cNvPr id="2" name="Footer Placeholder 1"/>
          <p:cNvSpPr>
            <a:spLocks noGrp="1"/>
          </p:cNvSpPr>
          <p:nvPr>
            <p:ph type="ftr" sz="quarter" idx="10"/>
          </p:nvPr>
        </p:nvSpPr>
        <p:spPr/>
        <p:txBody>
          <a:bodyPr/>
          <a:lstStyle/>
          <a:p>
            <a:r>
              <a:rPr lang="fr-CH"/>
              <a:t>©2021, Karl Aberer, EPFL-IC, Laboratoire de systèmes d'informations répartis </a:t>
            </a:r>
            <a:endParaRPr lang="en-GB" dirty="0"/>
          </a:p>
        </p:txBody>
      </p:sp>
    </p:spTree>
    <p:extLst>
      <p:ext uri="{BB962C8B-B14F-4D97-AF65-F5344CB8AC3E}">
        <p14:creationId xmlns:p14="http://schemas.microsoft.com/office/powerpoint/2010/main" val="2610229073"/>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p:spPr>
        <p:txBody>
          <a:bodyPr/>
          <a:lstStyle/>
          <a:p>
            <a:r>
              <a:rPr lang="fr-CH"/>
              <a:t>©2021, Karl Aberer, EPFL-IC, Laboratoire de systèmes d'informations répartis </a:t>
            </a:r>
            <a:endParaRPr lang="en-GB"/>
          </a:p>
        </p:txBody>
      </p:sp>
      <p:sp>
        <p:nvSpPr>
          <p:cNvPr id="28675" name="Rectangle 2"/>
          <p:cNvSpPr>
            <a:spLocks noGrp="1" noChangeArrowheads="1"/>
          </p:cNvSpPr>
          <p:nvPr>
            <p:ph type="title"/>
          </p:nvPr>
        </p:nvSpPr>
        <p:spPr/>
        <p:txBody>
          <a:bodyPr/>
          <a:lstStyle/>
          <a:p>
            <a:pPr eaLnBrk="1" hangingPunct="1"/>
            <a:r>
              <a:rPr lang="en-US" dirty="0"/>
              <a:t>Citations on the Web</a:t>
            </a:r>
          </a:p>
        </p:txBody>
      </p:sp>
      <p:sp>
        <p:nvSpPr>
          <p:cNvPr id="28676" name="Rectangle 3"/>
          <p:cNvSpPr>
            <a:spLocks noGrp="1" noChangeArrowheads="1"/>
          </p:cNvSpPr>
          <p:nvPr>
            <p:ph type="body" idx="1"/>
          </p:nvPr>
        </p:nvSpPr>
        <p:spPr>
          <a:xfrm>
            <a:off x="179512" y="4869162"/>
            <a:ext cx="8496300" cy="1285875"/>
          </a:xfrm>
        </p:spPr>
        <p:txBody>
          <a:bodyPr/>
          <a:lstStyle/>
          <a:p>
            <a:pPr eaLnBrk="1" hangingPunct="1"/>
            <a:r>
              <a:rPr lang="en-US" sz="2400" dirty="0"/>
              <a:t>Full text retrieval result with equal ranking; which page is more relevant ?</a:t>
            </a:r>
          </a:p>
          <a:p>
            <a:pPr lvl="1" eaLnBrk="1" hangingPunct="1"/>
            <a:r>
              <a:rPr lang="en-US" sz="2000" dirty="0"/>
              <a:t>relevance related to number of referrals (incoming links) </a:t>
            </a:r>
          </a:p>
          <a:p>
            <a:pPr lvl="1" eaLnBrk="1" hangingPunct="1"/>
            <a:r>
              <a:rPr lang="en-US" sz="2000" dirty="0"/>
              <a:t>relevance related to number of referrals with high relevance</a:t>
            </a:r>
          </a:p>
        </p:txBody>
      </p:sp>
      <p:sp>
        <p:nvSpPr>
          <p:cNvPr id="28677" name="Oval 4"/>
          <p:cNvSpPr>
            <a:spLocks noChangeArrowheads="1"/>
          </p:cNvSpPr>
          <p:nvPr/>
        </p:nvSpPr>
        <p:spPr bwMode="auto">
          <a:xfrm>
            <a:off x="2974975" y="2349502"/>
            <a:ext cx="301625" cy="301625"/>
          </a:xfrm>
          <a:prstGeom prst="ellipse">
            <a:avLst/>
          </a:prstGeom>
          <a:solidFill>
            <a:schemeClr val="tx1"/>
          </a:solidFill>
          <a:ln w="12700">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8678" name="Oval 5"/>
          <p:cNvSpPr>
            <a:spLocks noChangeArrowheads="1"/>
          </p:cNvSpPr>
          <p:nvPr/>
        </p:nvSpPr>
        <p:spPr bwMode="auto">
          <a:xfrm>
            <a:off x="1246189" y="3070227"/>
            <a:ext cx="301625" cy="301625"/>
          </a:xfrm>
          <a:prstGeom prst="ellipse">
            <a:avLst/>
          </a:prstGeom>
          <a:solidFill>
            <a:schemeClr val="tx1"/>
          </a:solidFill>
          <a:ln w="12700">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8679" name="Oval 6"/>
          <p:cNvSpPr>
            <a:spLocks noChangeArrowheads="1"/>
          </p:cNvSpPr>
          <p:nvPr/>
        </p:nvSpPr>
        <p:spPr bwMode="auto">
          <a:xfrm>
            <a:off x="3694114" y="3070227"/>
            <a:ext cx="301625" cy="301625"/>
          </a:xfrm>
          <a:prstGeom prst="ellipse">
            <a:avLst/>
          </a:prstGeom>
          <a:solidFill>
            <a:schemeClr val="tx1"/>
          </a:solidFill>
          <a:ln w="12700">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8680" name="Oval 7"/>
          <p:cNvSpPr>
            <a:spLocks noChangeArrowheads="1"/>
          </p:cNvSpPr>
          <p:nvPr/>
        </p:nvSpPr>
        <p:spPr bwMode="auto">
          <a:xfrm>
            <a:off x="1966913" y="2349502"/>
            <a:ext cx="301625" cy="301625"/>
          </a:xfrm>
          <a:prstGeom prst="ellipse">
            <a:avLst/>
          </a:prstGeom>
          <a:solidFill>
            <a:schemeClr val="tx1"/>
          </a:solidFill>
          <a:ln w="12700">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8681" name="Rectangle 8"/>
          <p:cNvSpPr>
            <a:spLocks noChangeArrowheads="1"/>
          </p:cNvSpPr>
          <p:nvPr/>
        </p:nvSpPr>
        <p:spPr bwMode="auto">
          <a:xfrm>
            <a:off x="2068080" y="4365625"/>
            <a:ext cx="1113703" cy="339196"/>
          </a:xfrm>
          <a:prstGeom prst="rect">
            <a:avLst/>
          </a:prstGeom>
          <a:noFill/>
          <a:ln w="9525">
            <a:noFill/>
            <a:miter lim="800000"/>
            <a:headEnd/>
            <a:tailEnd/>
          </a:ln>
        </p:spPr>
        <p:txBody>
          <a:bodyPr wrap="none" lIns="92075" tIns="46038" rIns="92075" bIns="46038">
            <a:spAutoFit/>
          </a:bodyPr>
          <a:lstStyle/>
          <a:p>
            <a:r>
              <a:rPr lang="en-US" sz="1600">
                <a:latin typeface="Calibri" charset="0"/>
                <a:ea typeface="Calibri" charset="0"/>
                <a:cs typeface="Calibri" charset="0"/>
              </a:rPr>
              <a:t>DVD player</a:t>
            </a:r>
          </a:p>
        </p:txBody>
      </p:sp>
      <p:sp>
        <p:nvSpPr>
          <p:cNvPr id="28682" name="Oval 9"/>
          <p:cNvSpPr>
            <a:spLocks noChangeArrowheads="1"/>
          </p:cNvSpPr>
          <p:nvPr/>
        </p:nvSpPr>
        <p:spPr bwMode="auto">
          <a:xfrm>
            <a:off x="2470151" y="4006850"/>
            <a:ext cx="301625" cy="301625"/>
          </a:xfrm>
          <a:prstGeom prst="ellipse">
            <a:avLst/>
          </a:prstGeom>
          <a:noFill/>
          <a:ln w="38100">
            <a:solidFill>
              <a:schemeClr val="tx1"/>
            </a:solidFill>
            <a:round/>
            <a:headEnd/>
            <a:tailEnd/>
          </a:ln>
        </p:spPr>
        <p:txBody>
          <a:bodyPr wrap="none" anchor="ctr"/>
          <a:lstStyle/>
          <a:p>
            <a:r>
              <a:rPr lang="en-US" sz="1400" b="1">
                <a:latin typeface="Calibri" charset="0"/>
                <a:ea typeface="Calibri" charset="0"/>
                <a:cs typeface="Calibri" charset="0"/>
              </a:rPr>
              <a:t>1</a:t>
            </a:r>
          </a:p>
        </p:txBody>
      </p:sp>
      <p:cxnSp>
        <p:nvCxnSpPr>
          <p:cNvPr id="28683" name="AutoShape 10"/>
          <p:cNvCxnSpPr>
            <a:cxnSpLocks noChangeShapeType="1"/>
            <a:stCxn id="28678" idx="5"/>
          </p:cNvCxnSpPr>
          <p:nvPr/>
        </p:nvCxnSpPr>
        <p:spPr bwMode="auto">
          <a:xfrm>
            <a:off x="1503364" y="3327400"/>
            <a:ext cx="981075" cy="822325"/>
          </a:xfrm>
          <a:prstGeom prst="straightConnector1">
            <a:avLst/>
          </a:prstGeom>
          <a:noFill/>
          <a:ln w="9525">
            <a:solidFill>
              <a:schemeClr val="tx1"/>
            </a:solidFill>
            <a:round/>
            <a:headEnd/>
            <a:tailEnd type="triangle" w="med" len="med"/>
          </a:ln>
        </p:spPr>
      </p:cxnSp>
      <p:cxnSp>
        <p:nvCxnSpPr>
          <p:cNvPr id="28684" name="AutoShape 11"/>
          <p:cNvCxnSpPr>
            <a:cxnSpLocks noChangeShapeType="1"/>
            <a:stCxn id="28680" idx="4"/>
            <a:endCxn id="28682" idx="1"/>
          </p:cNvCxnSpPr>
          <p:nvPr/>
        </p:nvCxnSpPr>
        <p:spPr bwMode="auto">
          <a:xfrm>
            <a:off x="2117726" y="2651127"/>
            <a:ext cx="396875" cy="1381125"/>
          </a:xfrm>
          <a:prstGeom prst="straightConnector1">
            <a:avLst/>
          </a:prstGeom>
          <a:noFill/>
          <a:ln w="9525">
            <a:solidFill>
              <a:schemeClr val="tx1"/>
            </a:solidFill>
            <a:round/>
            <a:headEnd/>
            <a:tailEnd type="triangle" w="med" len="med"/>
          </a:ln>
        </p:spPr>
      </p:cxnSp>
      <p:cxnSp>
        <p:nvCxnSpPr>
          <p:cNvPr id="28685" name="AutoShape 12"/>
          <p:cNvCxnSpPr>
            <a:cxnSpLocks noChangeShapeType="1"/>
            <a:stCxn id="28677" idx="4"/>
            <a:endCxn id="28682" idx="7"/>
          </p:cNvCxnSpPr>
          <p:nvPr/>
        </p:nvCxnSpPr>
        <p:spPr bwMode="auto">
          <a:xfrm flipH="1">
            <a:off x="2727326" y="2651127"/>
            <a:ext cx="398463" cy="1381125"/>
          </a:xfrm>
          <a:prstGeom prst="straightConnector1">
            <a:avLst/>
          </a:prstGeom>
          <a:noFill/>
          <a:ln w="9525">
            <a:solidFill>
              <a:schemeClr val="tx1"/>
            </a:solidFill>
            <a:round/>
            <a:headEnd/>
            <a:tailEnd type="triangle" w="med" len="med"/>
          </a:ln>
        </p:spPr>
      </p:cxnSp>
      <p:cxnSp>
        <p:nvCxnSpPr>
          <p:cNvPr id="28686" name="AutoShape 13"/>
          <p:cNvCxnSpPr>
            <a:cxnSpLocks noChangeShapeType="1"/>
            <a:stCxn id="28679" idx="3"/>
            <a:endCxn id="28682" idx="6"/>
          </p:cNvCxnSpPr>
          <p:nvPr/>
        </p:nvCxnSpPr>
        <p:spPr bwMode="auto">
          <a:xfrm flipH="1">
            <a:off x="2790825" y="3327402"/>
            <a:ext cx="947738" cy="830263"/>
          </a:xfrm>
          <a:prstGeom prst="straightConnector1">
            <a:avLst/>
          </a:prstGeom>
          <a:noFill/>
          <a:ln w="9525">
            <a:solidFill>
              <a:schemeClr val="tx1"/>
            </a:solidFill>
            <a:round/>
            <a:headEnd/>
            <a:tailEnd type="triangle" w="med" len="med"/>
          </a:ln>
        </p:spPr>
      </p:cxnSp>
      <p:sp>
        <p:nvSpPr>
          <p:cNvPr id="28687" name="Oval 14"/>
          <p:cNvSpPr>
            <a:spLocks noChangeArrowheads="1"/>
          </p:cNvSpPr>
          <p:nvPr/>
        </p:nvSpPr>
        <p:spPr bwMode="auto">
          <a:xfrm>
            <a:off x="6443664" y="2781302"/>
            <a:ext cx="301625" cy="301625"/>
          </a:xfrm>
          <a:prstGeom prst="ellipse">
            <a:avLst/>
          </a:prstGeom>
          <a:solidFill>
            <a:schemeClr val="tx1"/>
          </a:solidFill>
          <a:ln w="12700">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8688" name="Rectangle 15"/>
          <p:cNvSpPr>
            <a:spLocks noChangeArrowheads="1"/>
          </p:cNvSpPr>
          <p:nvPr/>
        </p:nvSpPr>
        <p:spPr bwMode="auto">
          <a:xfrm>
            <a:off x="6051117" y="4316413"/>
            <a:ext cx="1113703" cy="339196"/>
          </a:xfrm>
          <a:prstGeom prst="rect">
            <a:avLst/>
          </a:prstGeom>
          <a:noFill/>
          <a:ln w="9525">
            <a:noFill/>
            <a:miter lim="800000"/>
            <a:headEnd/>
            <a:tailEnd/>
          </a:ln>
        </p:spPr>
        <p:txBody>
          <a:bodyPr wrap="none" lIns="92075" tIns="46038" rIns="92075" bIns="46038">
            <a:spAutoFit/>
          </a:bodyPr>
          <a:lstStyle/>
          <a:p>
            <a:r>
              <a:rPr lang="en-US" sz="1600">
                <a:latin typeface="Calibri" charset="0"/>
                <a:ea typeface="Calibri" charset="0"/>
                <a:cs typeface="Calibri" charset="0"/>
              </a:rPr>
              <a:t>DVD player</a:t>
            </a:r>
          </a:p>
        </p:txBody>
      </p:sp>
      <p:sp>
        <p:nvSpPr>
          <p:cNvPr id="28689" name="Oval 16"/>
          <p:cNvSpPr>
            <a:spLocks noChangeArrowheads="1"/>
          </p:cNvSpPr>
          <p:nvPr/>
        </p:nvSpPr>
        <p:spPr bwMode="auto">
          <a:xfrm>
            <a:off x="6453188" y="3957640"/>
            <a:ext cx="301625" cy="301625"/>
          </a:xfrm>
          <a:prstGeom prst="ellipse">
            <a:avLst/>
          </a:prstGeom>
          <a:noFill/>
          <a:ln w="38100">
            <a:solidFill>
              <a:schemeClr val="tx1"/>
            </a:solidFill>
            <a:round/>
            <a:headEnd/>
            <a:tailEnd/>
          </a:ln>
        </p:spPr>
        <p:txBody>
          <a:bodyPr wrap="none" anchor="ctr"/>
          <a:lstStyle/>
          <a:p>
            <a:r>
              <a:rPr lang="en-US" sz="1400" b="1">
                <a:latin typeface="Calibri" charset="0"/>
                <a:ea typeface="Calibri" charset="0"/>
                <a:cs typeface="Calibri" charset="0"/>
              </a:rPr>
              <a:t>2</a:t>
            </a:r>
          </a:p>
        </p:txBody>
      </p:sp>
      <p:cxnSp>
        <p:nvCxnSpPr>
          <p:cNvPr id="28690" name="AutoShape 17"/>
          <p:cNvCxnSpPr>
            <a:cxnSpLocks noChangeShapeType="1"/>
            <a:stCxn id="28687" idx="4"/>
            <a:endCxn id="28689" idx="0"/>
          </p:cNvCxnSpPr>
          <p:nvPr/>
        </p:nvCxnSpPr>
        <p:spPr bwMode="auto">
          <a:xfrm>
            <a:off x="6594476" y="3082927"/>
            <a:ext cx="9525" cy="855663"/>
          </a:xfrm>
          <a:prstGeom prst="straightConnector1">
            <a:avLst/>
          </a:prstGeom>
          <a:noFill/>
          <a:ln w="9525">
            <a:solidFill>
              <a:schemeClr val="tx1"/>
            </a:solidFill>
            <a:round/>
            <a:headEnd/>
            <a:tailEnd type="triangle" w="med" len="med"/>
          </a:ln>
        </p:spPr>
      </p:cxnSp>
      <p:grpSp>
        <p:nvGrpSpPr>
          <p:cNvPr id="2" name="Group 18"/>
          <p:cNvGrpSpPr>
            <a:grpSpLocks/>
          </p:cNvGrpSpPr>
          <p:nvPr/>
        </p:nvGrpSpPr>
        <p:grpSpPr bwMode="auto">
          <a:xfrm>
            <a:off x="539752" y="1268414"/>
            <a:ext cx="7658100" cy="1860550"/>
            <a:chOff x="340" y="799"/>
            <a:chExt cx="4824" cy="1172"/>
          </a:xfrm>
        </p:grpSpPr>
        <p:sp>
          <p:nvSpPr>
            <p:cNvPr id="28692" name="Rectangle 19"/>
            <p:cNvSpPr>
              <a:spLocks noChangeArrowheads="1"/>
            </p:cNvSpPr>
            <p:nvPr/>
          </p:nvSpPr>
          <p:spPr bwMode="auto">
            <a:xfrm>
              <a:off x="340" y="1757"/>
              <a:ext cx="545" cy="214"/>
            </a:xfrm>
            <a:prstGeom prst="rect">
              <a:avLst/>
            </a:prstGeom>
            <a:noFill/>
            <a:ln w="9525">
              <a:noFill/>
              <a:miter lim="800000"/>
              <a:headEnd/>
              <a:tailEnd/>
            </a:ln>
          </p:spPr>
          <p:txBody>
            <a:bodyPr wrap="none" lIns="92075" tIns="46038" rIns="92075" bIns="46038">
              <a:spAutoFit/>
            </a:bodyPr>
            <a:lstStyle/>
            <a:p>
              <a:r>
                <a:rPr lang="en-US" sz="1600">
                  <a:latin typeface="Calibri" charset="0"/>
                  <a:ea typeface="Calibri" charset="0"/>
                  <a:cs typeface="Calibri" charset="0"/>
                </a:rPr>
                <a:t>Sony EU</a:t>
              </a:r>
            </a:p>
          </p:txBody>
        </p:sp>
        <p:sp>
          <p:nvSpPr>
            <p:cNvPr id="28693" name="Rectangle 20"/>
            <p:cNvSpPr>
              <a:spLocks noChangeArrowheads="1"/>
            </p:cNvSpPr>
            <p:nvPr/>
          </p:nvSpPr>
          <p:spPr bwMode="auto">
            <a:xfrm>
              <a:off x="965" y="1253"/>
              <a:ext cx="548" cy="214"/>
            </a:xfrm>
            <a:prstGeom prst="rect">
              <a:avLst/>
            </a:prstGeom>
            <a:noFill/>
            <a:ln w="9525">
              <a:noFill/>
              <a:miter lim="800000"/>
              <a:headEnd/>
              <a:tailEnd/>
            </a:ln>
          </p:spPr>
          <p:txBody>
            <a:bodyPr wrap="none" lIns="92075" tIns="46038" rIns="92075" bIns="46038">
              <a:spAutoFit/>
            </a:bodyPr>
            <a:lstStyle/>
            <a:p>
              <a:r>
                <a:rPr lang="en-US" sz="1600">
                  <a:latin typeface="Calibri" charset="0"/>
                  <a:ea typeface="Calibri" charset="0"/>
                  <a:cs typeface="Calibri" charset="0"/>
                </a:rPr>
                <a:t>Sony CH</a:t>
              </a:r>
            </a:p>
          </p:txBody>
        </p:sp>
        <p:sp>
          <p:nvSpPr>
            <p:cNvPr id="28694" name="Rectangle 21"/>
            <p:cNvSpPr>
              <a:spLocks noChangeArrowheads="1"/>
            </p:cNvSpPr>
            <p:nvPr/>
          </p:nvSpPr>
          <p:spPr bwMode="auto">
            <a:xfrm>
              <a:off x="1859" y="1253"/>
              <a:ext cx="478" cy="214"/>
            </a:xfrm>
            <a:prstGeom prst="rect">
              <a:avLst/>
            </a:prstGeom>
            <a:noFill/>
            <a:ln w="9525">
              <a:noFill/>
              <a:miter lim="800000"/>
              <a:headEnd/>
              <a:tailEnd/>
            </a:ln>
          </p:spPr>
          <p:txBody>
            <a:bodyPr wrap="none" lIns="92075" tIns="46038" rIns="92075" bIns="46038">
              <a:spAutoFit/>
            </a:bodyPr>
            <a:lstStyle/>
            <a:p>
              <a:r>
                <a:rPr lang="en-US" sz="1600">
                  <a:latin typeface="Calibri" charset="0"/>
                  <a:ea typeface="Calibri" charset="0"/>
                  <a:cs typeface="Calibri" charset="0"/>
                </a:rPr>
                <a:t>Sony D</a:t>
              </a:r>
            </a:p>
          </p:txBody>
        </p:sp>
        <p:sp>
          <p:nvSpPr>
            <p:cNvPr id="28695" name="Rectangle 22"/>
            <p:cNvSpPr>
              <a:spLocks noChangeArrowheads="1"/>
            </p:cNvSpPr>
            <p:nvPr/>
          </p:nvSpPr>
          <p:spPr bwMode="auto">
            <a:xfrm>
              <a:off x="2236" y="1752"/>
              <a:ext cx="541" cy="214"/>
            </a:xfrm>
            <a:prstGeom prst="rect">
              <a:avLst/>
            </a:prstGeom>
            <a:noFill/>
            <a:ln w="9525">
              <a:noFill/>
              <a:miter lim="800000"/>
              <a:headEnd/>
              <a:tailEnd/>
            </a:ln>
          </p:spPr>
          <p:txBody>
            <a:bodyPr wrap="none" lIns="92075" tIns="46038" rIns="92075" bIns="46038">
              <a:spAutoFit/>
            </a:bodyPr>
            <a:lstStyle/>
            <a:p>
              <a:r>
                <a:rPr lang="en-US" sz="1600">
                  <a:latin typeface="Calibri" charset="0"/>
                  <a:ea typeface="Calibri" charset="0"/>
                  <a:cs typeface="Calibri" charset="0"/>
                </a:rPr>
                <a:t>Sony US</a:t>
              </a:r>
            </a:p>
          </p:txBody>
        </p:sp>
        <p:sp>
          <p:nvSpPr>
            <p:cNvPr id="28696" name="Oval 23"/>
            <p:cNvSpPr>
              <a:spLocks noChangeArrowheads="1"/>
            </p:cNvSpPr>
            <p:nvPr/>
          </p:nvSpPr>
          <p:spPr bwMode="auto">
            <a:xfrm>
              <a:off x="3334" y="1026"/>
              <a:ext cx="190" cy="190"/>
            </a:xfrm>
            <a:prstGeom prst="ellipse">
              <a:avLst/>
            </a:prstGeom>
            <a:solidFill>
              <a:schemeClr val="tx1"/>
            </a:solidFill>
            <a:ln w="12700">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8697" name="Oval 24"/>
            <p:cNvSpPr>
              <a:spLocks noChangeArrowheads="1"/>
            </p:cNvSpPr>
            <p:nvPr/>
          </p:nvSpPr>
          <p:spPr bwMode="auto">
            <a:xfrm>
              <a:off x="4810" y="1045"/>
              <a:ext cx="190" cy="190"/>
            </a:xfrm>
            <a:prstGeom prst="ellipse">
              <a:avLst/>
            </a:prstGeom>
            <a:solidFill>
              <a:schemeClr val="tx1"/>
            </a:solidFill>
            <a:ln w="12700">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8698" name="Oval 25"/>
            <p:cNvSpPr>
              <a:spLocks noChangeArrowheads="1"/>
            </p:cNvSpPr>
            <p:nvPr/>
          </p:nvSpPr>
          <p:spPr bwMode="auto">
            <a:xfrm>
              <a:off x="4059" y="1026"/>
              <a:ext cx="190" cy="190"/>
            </a:xfrm>
            <a:prstGeom prst="ellipse">
              <a:avLst/>
            </a:prstGeom>
            <a:solidFill>
              <a:schemeClr val="tx1"/>
            </a:solidFill>
            <a:ln w="12700">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8699" name="AutoShape 26"/>
            <p:cNvCxnSpPr>
              <a:cxnSpLocks noChangeShapeType="1"/>
              <a:stCxn id="28696" idx="5"/>
              <a:endCxn id="28687" idx="1"/>
            </p:cNvCxnSpPr>
            <p:nvPr/>
          </p:nvCxnSpPr>
          <p:spPr bwMode="auto">
            <a:xfrm>
              <a:off x="3496" y="1188"/>
              <a:ext cx="591" cy="592"/>
            </a:xfrm>
            <a:prstGeom prst="straightConnector1">
              <a:avLst/>
            </a:prstGeom>
            <a:noFill/>
            <a:ln w="9525">
              <a:solidFill>
                <a:schemeClr val="tx1"/>
              </a:solidFill>
              <a:round/>
              <a:headEnd/>
              <a:tailEnd type="triangle" w="med" len="med"/>
            </a:ln>
          </p:spPr>
        </p:cxnSp>
        <p:cxnSp>
          <p:nvCxnSpPr>
            <p:cNvPr id="28700" name="AutoShape 27"/>
            <p:cNvCxnSpPr>
              <a:cxnSpLocks noChangeShapeType="1"/>
              <a:stCxn id="28698" idx="4"/>
              <a:endCxn id="28687" idx="0"/>
            </p:cNvCxnSpPr>
            <p:nvPr/>
          </p:nvCxnSpPr>
          <p:spPr bwMode="auto">
            <a:xfrm>
              <a:off x="4154" y="1216"/>
              <a:ext cx="0" cy="536"/>
            </a:xfrm>
            <a:prstGeom prst="straightConnector1">
              <a:avLst/>
            </a:prstGeom>
            <a:noFill/>
            <a:ln w="9525">
              <a:solidFill>
                <a:schemeClr val="tx1"/>
              </a:solidFill>
              <a:round/>
              <a:headEnd/>
              <a:tailEnd type="triangle" w="med" len="med"/>
            </a:ln>
          </p:spPr>
        </p:cxnSp>
        <p:cxnSp>
          <p:nvCxnSpPr>
            <p:cNvPr id="28701" name="AutoShape 28"/>
            <p:cNvCxnSpPr>
              <a:cxnSpLocks noChangeShapeType="1"/>
              <a:stCxn id="28697" idx="3"/>
              <a:endCxn id="28687" idx="7"/>
            </p:cNvCxnSpPr>
            <p:nvPr/>
          </p:nvCxnSpPr>
          <p:spPr bwMode="auto">
            <a:xfrm flipH="1">
              <a:off x="4221" y="1207"/>
              <a:ext cx="617" cy="573"/>
            </a:xfrm>
            <a:prstGeom prst="straightConnector1">
              <a:avLst/>
            </a:prstGeom>
            <a:noFill/>
            <a:ln w="9525">
              <a:solidFill>
                <a:schemeClr val="tx1"/>
              </a:solidFill>
              <a:round/>
              <a:headEnd/>
              <a:tailEnd type="triangle" w="med" len="med"/>
            </a:ln>
          </p:spPr>
        </p:cxnSp>
        <p:sp>
          <p:nvSpPr>
            <p:cNvPr id="28702" name="Rectangle 29"/>
            <p:cNvSpPr>
              <a:spLocks noChangeArrowheads="1"/>
            </p:cNvSpPr>
            <p:nvPr/>
          </p:nvSpPr>
          <p:spPr bwMode="auto">
            <a:xfrm>
              <a:off x="3848" y="799"/>
              <a:ext cx="587" cy="214"/>
            </a:xfrm>
            <a:prstGeom prst="rect">
              <a:avLst/>
            </a:prstGeom>
            <a:noFill/>
            <a:ln w="9525">
              <a:noFill/>
              <a:miter lim="800000"/>
              <a:headEnd/>
              <a:tailEnd/>
            </a:ln>
          </p:spPr>
          <p:txBody>
            <a:bodyPr wrap="none" lIns="92075" tIns="46038" rIns="92075" bIns="46038">
              <a:spAutoFit/>
            </a:bodyPr>
            <a:lstStyle/>
            <a:p>
              <a:r>
                <a:rPr lang="en-US" sz="1600" dirty="0" err="1">
                  <a:latin typeface="Calibri" charset="0"/>
                  <a:ea typeface="Calibri" charset="0"/>
                  <a:cs typeface="Calibri" charset="0"/>
                </a:rPr>
                <a:t>Pinterest</a:t>
              </a:r>
              <a:endParaRPr lang="en-US" sz="1600" dirty="0">
                <a:latin typeface="Calibri" charset="0"/>
                <a:ea typeface="Calibri" charset="0"/>
                <a:cs typeface="Calibri" charset="0"/>
              </a:endParaRPr>
            </a:p>
          </p:txBody>
        </p:sp>
        <p:sp>
          <p:nvSpPr>
            <p:cNvPr id="28703" name="Rectangle 30"/>
            <p:cNvSpPr>
              <a:spLocks noChangeArrowheads="1"/>
            </p:cNvSpPr>
            <p:nvPr/>
          </p:nvSpPr>
          <p:spPr bwMode="auto">
            <a:xfrm>
              <a:off x="3152" y="799"/>
              <a:ext cx="438" cy="214"/>
            </a:xfrm>
            <a:prstGeom prst="rect">
              <a:avLst/>
            </a:prstGeom>
            <a:noFill/>
            <a:ln w="9525">
              <a:noFill/>
              <a:miter lim="800000"/>
              <a:headEnd/>
              <a:tailEnd/>
            </a:ln>
          </p:spPr>
          <p:txBody>
            <a:bodyPr wrap="none" lIns="92075" tIns="46038" rIns="92075" bIns="46038">
              <a:spAutoFit/>
            </a:bodyPr>
            <a:lstStyle/>
            <a:p>
              <a:r>
                <a:rPr lang="en-US" sz="1600">
                  <a:latin typeface="Calibri" charset="0"/>
                  <a:ea typeface="Calibri" charset="0"/>
                  <a:cs typeface="Calibri" charset="0"/>
                </a:rPr>
                <a:t>Yahoo</a:t>
              </a:r>
            </a:p>
          </p:txBody>
        </p:sp>
        <p:sp>
          <p:nvSpPr>
            <p:cNvPr id="28704" name="Rectangle 31"/>
            <p:cNvSpPr>
              <a:spLocks noChangeArrowheads="1"/>
            </p:cNvSpPr>
            <p:nvPr/>
          </p:nvSpPr>
          <p:spPr bwMode="auto">
            <a:xfrm>
              <a:off x="4331" y="1752"/>
              <a:ext cx="718" cy="214"/>
            </a:xfrm>
            <a:prstGeom prst="rect">
              <a:avLst/>
            </a:prstGeom>
            <a:noFill/>
            <a:ln w="9525">
              <a:noFill/>
              <a:miter lim="800000"/>
              <a:headEnd/>
              <a:tailEnd/>
            </a:ln>
          </p:spPr>
          <p:txBody>
            <a:bodyPr wrap="none" lIns="92075" tIns="46038" rIns="92075" bIns="46038">
              <a:spAutoFit/>
            </a:bodyPr>
            <a:lstStyle/>
            <a:p>
              <a:r>
                <a:rPr lang="en-US" sz="1600">
                  <a:latin typeface="Calibri" charset="0"/>
                  <a:ea typeface="Calibri" charset="0"/>
                  <a:cs typeface="Calibri" charset="0"/>
                </a:rPr>
                <a:t>DVD expert</a:t>
              </a:r>
            </a:p>
          </p:txBody>
        </p:sp>
        <p:sp>
          <p:nvSpPr>
            <p:cNvPr id="28705" name="Rectangle 32"/>
            <p:cNvSpPr>
              <a:spLocks noChangeArrowheads="1"/>
            </p:cNvSpPr>
            <p:nvPr/>
          </p:nvSpPr>
          <p:spPr bwMode="auto">
            <a:xfrm>
              <a:off x="4673" y="799"/>
              <a:ext cx="491" cy="214"/>
            </a:xfrm>
            <a:prstGeom prst="rect">
              <a:avLst/>
            </a:prstGeom>
            <a:noFill/>
            <a:ln w="9525">
              <a:noFill/>
              <a:miter lim="800000"/>
              <a:headEnd/>
              <a:tailEnd/>
            </a:ln>
          </p:spPr>
          <p:txBody>
            <a:bodyPr wrap="none" lIns="92075" tIns="46038" rIns="92075" bIns="46038">
              <a:spAutoFit/>
            </a:bodyPr>
            <a:lstStyle/>
            <a:p>
              <a:r>
                <a:rPr lang="en-US" sz="1600" dirty="0">
                  <a:latin typeface="Calibri" charset="0"/>
                  <a:ea typeface="Calibri" charset="0"/>
                  <a:cs typeface="Calibri" charset="0"/>
                </a:rPr>
                <a:t>Google</a:t>
              </a:r>
            </a:p>
          </p:txBody>
        </p:sp>
      </p:grpSp>
    </p:spTree>
    <p:extLst>
      <p:ext uri="{BB962C8B-B14F-4D97-AF65-F5344CB8AC3E}">
        <p14:creationId xmlns:p14="http://schemas.microsoft.com/office/powerpoint/2010/main" val="701185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PVERSION" val="7"/>
  <p:tag name="TPFULLVERSION" val="8.3.0.130"/>
  <p:tag name="PPTVERSION" val="16"/>
  <p:tag name="TPOS" val="6"/>
</p:tagLst>
</file>

<file path=ppt/tags/tag2.xml><?xml version="1.0" encoding="utf-8"?>
<p:tagLst xmlns:a="http://schemas.openxmlformats.org/drawingml/2006/main" xmlns:r="http://schemas.openxmlformats.org/officeDocument/2006/relationships" xmlns:p="http://schemas.openxmlformats.org/presentationml/2006/main">
  <p:tag name="SLIDEGUID" val="1D23FF73762745BFBF6BB2831160A41B"/>
  <p:tag name="AUTOOPENPOLL" val="False"/>
  <p:tag name="TYPE" val="MultiChoiceSlide"/>
  <p:tag name="TPSLIDEBULLETSTYLE" val="2"/>
  <p:tag name="TPQUESTIONXML" val="&lt;?xml version=&quot;1.0&quot; encoding=&quot;UTF-8&quot; standalone=&quot;yes&quot;?&gt;&lt;questionlist&gt;&lt;properties&gt;&lt;guid&gt;AB1A9BE564264DFF93C4AC259232D568&lt;/guid&gt;&lt;date&gt;3/13/2020 10:57:00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1D23FF73762745BFBF6BB2831160A41B&lt;/guid&gt;&lt;repollguid&gt;19F41DCFAC614C29AF830F6BB03ACB72&lt;/repollguid&gt;&lt;sourceid&gt;93153BF662F94E328555E3BFDF5EF5D9&lt;/sourceid&gt;&lt;questiontext&gt;Consider the following matrix for assigning random jump probabilities&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E7BAD0A7437A47CB9BB5455623EEFBE9&lt;/guid&gt;&lt;answertext&gt;A random walker can always leave node 1 even without outgoing edges&lt;/answertext&gt;&lt;valuetype&gt;0&lt;/valuetype&gt;&lt;/answer&gt;&lt;answer&gt;&lt;guid&gt;E6F85F1B36744853A14F438D2602B0D2&lt;/guid&gt;&lt;answertext&gt;A random walker can always reach node 1, even without incoming edges&lt;/answertext&gt;&lt;valuetype&gt;0&lt;/valuetype&gt;&lt;/answer&gt;&lt;answer&gt;&lt;guid&gt;A5D7B8DC4E5E4B36971CAC966586C7B4&lt;/guid&gt;&lt;answertext&gt;A random walker can always leave node 2, even without outgoing edges&lt;/answertext&gt;&lt;valuetype&gt;0&lt;/valuetype&gt;&lt;/answer&gt;&lt;answer&gt;&lt;guid&gt;927DE847DE104CF7B36A87669835945D&lt;/guid&gt;&lt;answertext&gt;none of the above&lt;/answertext&gt;&lt;valuetype&gt;0&lt;/valuetype&gt;&lt;/answer&gt;&lt;/answers&gt;&lt;/multichoice&gt;&lt;/questions&gt;&lt;/questionlist&gt;"/>
  <p:tag name="LIVECHARTING" val="False"/>
  <p:tag name="HASRESULTS" val="False"/>
  <p:tag name="CHARTTYPE" val="0"/>
  <p:tag name="CHARTDEFINEDCOLORS" val="3,6,10,45,32,50,13,4,9,55,1"/>
</p:tagLst>
</file>

<file path=ppt/tags/tag3.xml><?xml version="1.0" encoding="utf-8"?>
<p:tagLst xmlns:a="http://schemas.openxmlformats.org/drawingml/2006/main" xmlns:r="http://schemas.openxmlformats.org/officeDocument/2006/relationships" xmlns:p="http://schemas.openxmlformats.org/presentationml/2006/main">
  <p:tag name="ZEROBASED" val="False"/>
</p:tagLst>
</file>

<file path=ppt/tags/tag4.xml><?xml version="1.0" encoding="utf-8"?>
<p:tagLst xmlns:a="http://schemas.openxmlformats.org/drawingml/2006/main" xmlns:r="http://schemas.openxmlformats.org/officeDocument/2006/relationships" xmlns:p="http://schemas.openxmlformats.org/presentationml/2006/main">
  <p:tag name="SLIDEGUID" val="1D23FF73762745BFBF6BB2831160A41B"/>
  <p:tag name="AUTOOPENPOLL" val="False"/>
  <p:tag name="TYPE" val="MultiChoiceSlide"/>
  <p:tag name="TPSLIDEBULLETSTYLE" val="2"/>
  <p:tag name="TPQUESTIONXML" val="&lt;?xml version=&quot;1.0&quot; encoding=&quot;UTF-8&quot; standalone=&quot;yes&quot;?&gt;&lt;questionlist&gt;&lt;properties&gt;&lt;guid&gt;AB1A9BE564264DFF93C4AC259232D568&lt;/guid&gt;&lt;date&gt;3/13/2020 10:57:00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1D23FF73762745BFBF6BB2831160A41B&lt;/guid&gt;&lt;repollguid&gt;19F41DCFAC614C29AF830F6BB03ACB72&lt;/repollguid&gt;&lt;sourceid&gt;93153BF662F94E328555E3BFDF5EF5D9&lt;/sourceid&gt;&lt;questiontext&gt;Consider the following matrix for assigning random jump probabilities&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E7BAD0A7437A47CB9BB5455623EEFBE9&lt;/guid&gt;&lt;answertext&gt;A random walker can always leave node 1 even without outgoing edges&lt;/answertext&gt;&lt;valuetype&gt;0&lt;/valuetype&gt;&lt;/answer&gt;&lt;answer&gt;&lt;guid&gt;E6F85F1B36744853A14F438D2602B0D2&lt;/guid&gt;&lt;answertext&gt;A random walker can always reach node 1, even without incoming edges&lt;/answertext&gt;&lt;valuetype&gt;0&lt;/valuetype&gt;&lt;/answer&gt;&lt;answer&gt;&lt;guid&gt;A5D7B8DC4E5E4B36971CAC966586C7B4&lt;/guid&gt;&lt;answertext&gt;A random walker can always leave node 2, even without outgoing edges&lt;/answertext&gt;&lt;valuetype&gt;0&lt;/valuetype&gt;&lt;/answer&gt;&lt;answer&gt;&lt;guid&gt;927DE847DE104CF7B36A87669835945D&lt;/guid&gt;&lt;answertext&gt;none of the above&lt;/answertext&gt;&lt;valuetype&gt;0&lt;/valuetype&gt;&lt;/answer&gt;&lt;/answers&gt;&lt;/multichoice&gt;&lt;/questions&gt;&lt;/questionlist&gt;"/>
  <p:tag name="LIVECHARTING" val="False"/>
  <p:tag name="HASRESULTS" val="False"/>
  <p:tag name="CHARTTYPE" val="0"/>
  <p:tag name="CHARTDEFINEDCOLORS" val="3,6,10,45,32,50,13,4,9,55,1"/>
</p:tagLst>
</file>

<file path=ppt/tags/tag5.xml><?xml version="1.0" encoding="utf-8"?>
<p:tagLst xmlns:a="http://schemas.openxmlformats.org/drawingml/2006/main" xmlns:r="http://schemas.openxmlformats.org/officeDocument/2006/relationships" xmlns:p="http://schemas.openxmlformats.org/presentationml/2006/main">
  <p:tag name="ZEROBASED" val="False"/>
</p:tagLst>
</file>

<file path=ppt/tags/tag6.xml><?xml version="1.0" encoding="utf-8"?>
<p:tagLst xmlns:a="http://schemas.openxmlformats.org/drawingml/2006/main" xmlns:r="http://schemas.openxmlformats.org/officeDocument/2006/relationships" xmlns:p="http://schemas.openxmlformats.org/presentationml/2006/main">
  <p:tag name="SLIDEGUID" val="12473237A2A840D4A13088814B5172E7"/>
  <p:tag name="AUTOOPENPOLL" val="False"/>
  <p:tag name="TYPE" val="MultiChoiceSlide"/>
  <p:tag name="TPSLIDEBULLETSTYLE" val="2"/>
  <p:tag name="TPQUESTIONXML" val="&lt;?xml version=&quot;1.0&quot; encoding=&quot;UTF-8&quot; standalone=&quot;yes&quot;?&gt;&lt;questionlist&gt;&lt;properties&gt;&lt;guid&gt;4AE712F45550446A9BE8767A64A4364E&lt;/guid&gt;&lt;date&gt;3/13/2020 10:57:00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12473237A2A840D4A13088814B5172E7&lt;/guid&gt;&lt;repollguid&gt;FD4E02EED4CF4B6DB5D01FE5BCA76ED9&lt;/repollguid&gt;&lt;sourceid&gt;9FFA4F1605C54D3A8148B12CBB2E67CF&lt;/sourceid&gt;&lt;questiontext&gt;The authority values of this graph are&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8CC08BBF08F8433D91A516C31EA20028&lt;/guid&gt;&lt;answertext&gt;(0, 1, 1, 1)&lt;/answertext&gt;&lt;valuetype&gt;0&lt;/valuetype&gt;&lt;/answer&gt;&lt;answer&gt;&lt;guid&gt;83364422CC5D4411B2237AC7B2A9E900&lt;/guid&gt;&lt;answertext&gt;(0, 1/3, 1/3, 1/3)&lt;/answertext&gt;&lt;valuetype&gt;0&lt;/valuetype&gt;&lt;/answer&gt;&lt;answer&gt;&lt;guid&gt;F0FA159C924444D082675477544B8479&lt;/guid&gt;&lt;answertext&gt;(1,1/3,1/3,1/3)&lt;/answertext&gt;&lt;valuetype&gt;0&lt;/valuetype&gt;&lt;/answer&gt;&lt;answer&gt;&lt;guid&gt;17E0B3E00A4C4DDDBC440F1CA1B18681&lt;/guid&gt;&lt;answertext&gt;(0, 0, 0, 0)&lt;/answertext&gt;&lt;valuetype&gt;0&lt;/valuetype&gt;&lt;/answer&gt;&lt;/answers&gt;&lt;/multichoice&gt;&lt;/questions&gt;&lt;/questionlist&gt;"/>
  <p:tag name="LIVECHARTING" val="False"/>
  <p:tag name="HASRESULTS" val="False"/>
  <p:tag name="CHARTTYPE" val="0"/>
  <p:tag name="CHARTDEFINEDCOLORS" val="3,6,10,45,32,50,13,4,9,55,1"/>
</p:tagLst>
</file>

<file path=ppt/tags/tag7.xml><?xml version="1.0" encoding="utf-8"?>
<p:tagLst xmlns:a="http://schemas.openxmlformats.org/drawingml/2006/main" xmlns:r="http://schemas.openxmlformats.org/officeDocument/2006/relationships" xmlns:p="http://schemas.openxmlformats.org/presentationml/2006/main">
  <p:tag name="ZEROBASED" val="False"/>
</p:tagLst>
</file>

<file path=ppt/tags/tag8.xml><?xml version="1.0" encoding="utf-8"?>
<p:tagLst xmlns:a="http://schemas.openxmlformats.org/drawingml/2006/main" xmlns:r="http://schemas.openxmlformats.org/officeDocument/2006/relationships" xmlns:p="http://schemas.openxmlformats.org/presentationml/2006/main">
  <p:tag name="SLIDEGUID" val="BB9489C4C46E45F99E57750C4F45563B"/>
  <p:tag name="AUTOOPENPOLL" val="False"/>
  <p:tag name="TYPE" val="MultiChoiceSlide"/>
  <p:tag name="LIVECHARTING" val="False"/>
  <p:tag name="TPQUESTIONXML" val="&lt;?xml version=&quot;1.0&quot; encoding=&quot;UTF-8&quot; standalone=&quot;yes&quot;?&gt;&lt;questionlist&gt;&lt;properties&gt;&lt;guid&gt;6DC0A6A1867E4D58B429B78B557DF631&lt;/guid&gt;&lt;date&gt;3/13/2020 10:58:02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BB9489C4C46E45F99E57750C4F45563B&lt;/guid&gt;&lt;repollguid&gt;F75763C128854975AF84254F83F3E359&lt;/repollguid&gt;&lt;sourceid&gt;76CF8BBDEF2B469C8F11BC33E3BAC407&lt;/sourceid&gt;&lt;questiontext&gt;Enter question text...&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B2C02F99CB1B4FBABD7A5CEED36A40EB&lt;/guid&gt;&lt;answertext&gt;Enter answer text...&lt;/answertext&gt;&lt;valuetype&gt;0&lt;/valuetype&gt;&lt;/answer&gt;&lt;answer&gt;&lt;guid&gt;5B6D85BCBE034994BFA5AADC212EC0BB&lt;/guid&gt;&lt;answertext&gt;Enter answer text...&lt;/answertext&gt;&lt;valuetype&gt;0&lt;/valuetype&gt;&lt;/answer&gt;&lt;answer&gt;&lt;guid&gt;700AF3CCFE434CDD832E0E7378A6C59E&lt;/guid&gt;&lt;answertext&gt;Enter answer text...&lt;/answertext&gt;&lt;valuetype&gt;0&lt;/valuetype&gt;&lt;/answer&gt;&lt;answer&gt;&lt;guid&gt;033F056309DD4EFCAA094A4B08C651DA&lt;/guid&gt;&lt;answertext&gt;Enter answer text...&lt;/answertext&gt;&lt;valuetype&gt;0&lt;/valuetype&gt;&lt;/answer&gt;&lt;/answers&gt;&lt;/multichoice&gt;&lt;/questions&gt;&lt;/questionlist&gt;"/>
  <p:tag name="TPSLIDEBULLETSTYLE" val="2"/>
  <p:tag name="HASRESULTS" val="False"/>
  <p:tag name="CHARTTYPE" val="0"/>
  <p:tag name="CHARTDEFINEDCOLORS" val="3,6,10,45,32,50,13,4,9,55,1"/>
</p:tagLst>
</file>

<file path=ppt/tags/tag9.xml><?xml version="1.0" encoding="utf-8"?>
<p:tagLst xmlns:a="http://schemas.openxmlformats.org/drawingml/2006/main" xmlns:r="http://schemas.openxmlformats.org/officeDocument/2006/relationships" xmlns:p="http://schemas.openxmlformats.org/presentationml/2006/main">
  <p:tag name="ZEROBASED" val="False"/>
</p:tagLst>
</file>

<file path=ppt/theme/theme1.xml><?xml version="1.0" encoding="utf-8"?>
<a:theme xmlns:a="http://schemas.openxmlformats.org/drawingml/2006/main" name="part1 XML">
  <a:themeElements>
    <a:clrScheme name="part1 XM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art1 XML">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2"/>
            </a:solidFill>
            <a:effectLst/>
            <a:latin typeface="Tempus Sans ITC" pitchFamily="82"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2"/>
            </a:solidFill>
            <a:effectLst/>
            <a:latin typeface="Tempus Sans ITC" pitchFamily="82" charset="0"/>
          </a:defRPr>
        </a:defPPr>
      </a:lstStyle>
    </a:lnDef>
  </a:objectDefaults>
  <a:extraClrSchemeLst>
    <a:extraClrScheme>
      <a:clrScheme name="part1 XM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art1 XM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art1 XML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art1 XML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art1 XML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art1 XML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art1 XML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part0 Basics</Template>
  <TotalTime>29230</TotalTime>
  <Words>6724</Words>
  <Application>Microsoft Macintosh PowerPoint</Application>
  <PresentationFormat>On-screen Show (4:3)</PresentationFormat>
  <Paragraphs>531</Paragraphs>
  <Slides>45</Slides>
  <Notes>42</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45</vt:i4>
      </vt:variant>
    </vt:vector>
  </HeadingPairs>
  <TitlesOfParts>
    <vt:vector size="56" baseType="lpstr">
      <vt:lpstr>MS PGothic</vt:lpstr>
      <vt:lpstr>Arial</vt:lpstr>
      <vt:lpstr>Calibri</vt:lpstr>
      <vt:lpstr>Cambria Math</vt:lpstr>
      <vt:lpstr>Comic Sans MS</vt:lpstr>
      <vt:lpstr>Lucida Sans</vt:lpstr>
      <vt:lpstr>Tempus Sans ITC</vt:lpstr>
      <vt:lpstr>Verdana</vt:lpstr>
      <vt:lpstr>Wingdings</vt:lpstr>
      <vt:lpstr>part1 XML</vt:lpstr>
      <vt:lpstr>Equation</vt:lpstr>
      <vt:lpstr>11. Link-Based Ranking</vt:lpstr>
      <vt:lpstr>Web is a Hypertext</vt:lpstr>
      <vt:lpstr>Indexing Anchor Text</vt:lpstr>
      <vt:lpstr>Example</vt:lpstr>
      <vt:lpstr>Scoring of Anchor Text</vt:lpstr>
      <vt:lpstr>Indexing Anchor Text</vt:lpstr>
      <vt:lpstr>Link-based ranking: Pagerank</vt:lpstr>
      <vt:lpstr>Citation Analysis</vt:lpstr>
      <vt:lpstr>Citations on the Web</vt:lpstr>
      <vt:lpstr>The Web isn’t Scholarly Citation</vt:lpstr>
      <vt:lpstr>Link-based Ranking: Idea</vt:lpstr>
      <vt:lpstr>Random Walker Model</vt:lpstr>
      <vt:lpstr>Transition Matrix for Random Walker</vt:lpstr>
      <vt:lpstr>Example</vt:lpstr>
      <vt:lpstr>Modified Example</vt:lpstr>
      <vt:lpstr>Pure Random Walker Does Not Work</vt:lpstr>
      <vt:lpstr>Source of Rank: Teleporting</vt:lpstr>
      <vt:lpstr>Modified Example</vt:lpstr>
      <vt:lpstr>Practical Computation of PageRank</vt:lpstr>
      <vt:lpstr>Example: ETHZ Page Rank</vt:lpstr>
      <vt:lpstr>Web Search</vt:lpstr>
      <vt:lpstr>The relevance determined using the random walker model corresponds to</vt:lpstr>
      <vt:lpstr>Consider a random jump matrix with entries 1/3 in the first column and 0 otherwise. It means</vt:lpstr>
      <vt:lpstr>Link-based ranking: HITS</vt:lpstr>
      <vt:lpstr>Hyperlink-Induced Topic Search (HITS)</vt:lpstr>
      <vt:lpstr>Hub-Authority Ranking</vt:lpstr>
      <vt:lpstr>Computing Hubs and Authorities</vt:lpstr>
      <vt:lpstr>HITS algorithm</vt:lpstr>
      <vt:lpstr>Convergence of HITS</vt:lpstr>
      <vt:lpstr>When computing HITS, the initial values</vt:lpstr>
      <vt:lpstr>If the first column of matrix L is (0,1,1,1) and all other entries are 0 then the authority values</vt:lpstr>
      <vt:lpstr>Practical Implementation</vt:lpstr>
      <vt:lpstr>Sample Results Obtained</vt:lpstr>
      <vt:lpstr>HITS Conclusions</vt:lpstr>
      <vt:lpstr>Link-based Ranking: Link Indexing </vt:lpstr>
      <vt:lpstr>Connectivity Server</vt:lpstr>
      <vt:lpstr>Adjacency Lists</vt:lpstr>
      <vt:lpstr>Representation of Adjacency Lists</vt:lpstr>
      <vt:lpstr>Properties of Adjacency Lists</vt:lpstr>
      <vt:lpstr>Exploiting Locality</vt:lpstr>
      <vt:lpstr>Exploiting Similarity</vt:lpstr>
      <vt:lpstr>When compressing the adjacency list of an URL, a reference list </vt:lpstr>
      <vt:lpstr>Which is true?</vt:lpstr>
      <vt:lpstr>References</vt:lpstr>
      <vt:lpstr>References</vt:lpstr>
    </vt:vector>
  </TitlesOfParts>
  <Company>EPFL I&amp;C - LSIR</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aberer</dc:creator>
  <cp:lastModifiedBy> </cp:lastModifiedBy>
  <cp:revision>567</cp:revision>
  <cp:lastPrinted>2020-10-19T07:13:20Z</cp:lastPrinted>
  <dcterms:created xsi:type="dcterms:W3CDTF">2002-10-01T12:44:42Z</dcterms:created>
  <dcterms:modified xsi:type="dcterms:W3CDTF">2021-10-21T14:03:41Z</dcterms:modified>
</cp:coreProperties>
</file>